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4"/>
  </p:notesMasterIdLst>
  <p:sldIdLst>
    <p:sldId id="1300" r:id="rId5"/>
    <p:sldId id="1291" r:id="rId6"/>
    <p:sldId id="1303" r:id="rId7"/>
    <p:sldId id="1301" r:id="rId8"/>
    <p:sldId id="1302" r:id="rId9"/>
    <p:sldId id="1304" r:id="rId10"/>
    <p:sldId id="1295" r:id="rId11"/>
    <p:sldId id="1296" r:id="rId12"/>
    <p:sldId id="1250"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4F37A54-5462-4A13-9B4F-1D80D58F39E4}">
          <p14:sldIdLst>
            <p14:sldId id="1300"/>
            <p14:sldId id="1291"/>
            <p14:sldId id="1303"/>
          </p14:sldIdLst>
        </p14:section>
        <p14:section name="Untitled Section" id="{FF0B837D-AAAD-45B9-8346-C773A710FC87}">
          <p14:sldIdLst>
            <p14:sldId id="1301"/>
            <p14:sldId id="1302"/>
            <p14:sldId id="1304"/>
            <p14:sldId id="1295"/>
            <p14:sldId id="1296"/>
            <p14:sldId id="1250"/>
          </p14:sldIdLst>
        </p14:section>
      </p14:sectionLst>
    </p:ex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882" autoAdjust="0"/>
  </p:normalViewPr>
  <p:slideViewPr>
    <p:cSldViewPr snapToGrid="0">
      <p:cViewPr varScale="1">
        <p:scale>
          <a:sx n="94" d="100"/>
          <a:sy n="94" d="100"/>
        </p:scale>
        <p:origin x="1116" y="90"/>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5" Type="http://schemas.openxmlformats.org/officeDocument/2006/relationships/slide" Target="slides/slide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C6D17F0-9996-A89B-248E-566B405A1CE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9BE32C4-AD4B-4EA5-D44D-B31DB234AF8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38D423D4-ACC9-B364-96CD-10DEC9236F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416978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3F009F3-0A59-9E71-F542-7D39711D30E6}"/>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E9D9D5D-B9BD-1107-5038-A21C0E8181A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a:extLst>
              <a:ext uri="{FF2B5EF4-FFF2-40B4-BE49-F238E27FC236}">
                <a16:creationId xmlns:a16="http://schemas.microsoft.com/office/drawing/2014/main" id="{0EA5347F-7B1E-3946-C584-4EEB1E8887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4972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425669"/>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114800" y="2049517"/>
            <a:ext cx="7498080" cy="1323439"/>
          </a:xfrm>
          <a:prstGeom prst="rect">
            <a:avLst/>
          </a:prstGeom>
          <a:noFill/>
        </p:spPr>
        <p:txBody>
          <a:bodyPr wrap="square" rtlCol="0">
            <a:spAutoFit/>
          </a:bodyPr>
          <a:lstStyle/>
          <a:p>
            <a:pPr algn="r"/>
            <a:r>
              <a:rPr lang="en-US" sz="4000" b="1" dirty="0" smtClean="0">
                <a:solidFill>
                  <a:schemeClr val="bg1"/>
                </a:solidFill>
                <a:latin typeface="Arial" panose="020B0604020202020204" pitchFamily="34" charset="0"/>
                <a:cs typeface="Arial" panose="020B0604020202020204" pitchFamily="34" charset="0"/>
              </a:rPr>
              <a:t>Electric-</a:t>
            </a:r>
            <a:r>
              <a:rPr lang="en-GB" sz="4000" b="1" dirty="0" smtClean="0">
                <a:solidFill>
                  <a:schemeClr val="bg1"/>
                </a:solidFill>
              </a:rPr>
              <a:t>V</a:t>
            </a:r>
            <a:r>
              <a:rPr lang="en-GB" sz="4000" b="1" dirty="0" smtClean="0">
                <a:solidFill>
                  <a:schemeClr val="bg1"/>
                </a:solidFill>
              </a:rPr>
              <a:t>ehicle</a:t>
            </a:r>
            <a:r>
              <a:rPr lang="en-US" sz="4000" b="1" dirty="0" smtClean="0">
                <a:solidFill>
                  <a:schemeClr val="bg1"/>
                </a:solidFill>
                <a:latin typeface="Arial" panose="020B0604020202020204" pitchFamily="34" charset="0"/>
                <a:cs typeface="Arial" panose="020B0604020202020204" pitchFamily="34" charset="0"/>
              </a:rPr>
              <a:t>-Range-prediction</a:t>
            </a:r>
            <a:endParaRPr lang="en-US" sz="4000" b="1" dirty="0">
              <a:solidFill>
                <a:schemeClr val="bg1"/>
              </a:solidFill>
              <a:latin typeface="Arial" panose="020B060402020202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A8D97332-B949-6172-80A0-C0B4B4FB67E8}"/>
              </a:ext>
            </a:extLst>
          </p:cNvPr>
          <p:cNvGrpSpPr/>
          <p:nvPr/>
        </p:nvGrpSpPr>
        <p:grpSpPr>
          <a:xfrm>
            <a:off x="6096000" y="707886"/>
            <a:ext cx="4218482" cy="664378"/>
            <a:chOff x="2375536" y="1112060"/>
            <a:chExt cx="5261230" cy="828603"/>
          </a:xfrm>
        </p:grpSpPr>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1375" y="1270168"/>
              <a:ext cx="1575391" cy="512386"/>
            </a:xfrm>
            <a:prstGeom prst="rect">
              <a:avLst/>
            </a:prstGeom>
          </p:spPr>
        </p:pic>
        <p:pic>
          <p:nvPicPr>
            <p:cNvPr id="21" name="Picture 20" descr="A yellow and red shell logo&#10;&#10;Description automatically generated">
              <a:extLst>
                <a:ext uri="{FF2B5EF4-FFF2-40B4-BE49-F238E27FC236}">
                  <a16:creationId xmlns:a16="http://schemas.microsoft.com/office/drawing/2014/main" id="{EEE6DDB2-51A4-6779-CC14-E1171B3CDF64}"/>
                </a:ext>
              </a:extLst>
            </p:cNvPr>
            <p:cNvPicPr>
              <a:picLocks noChangeAspect="1"/>
            </p:cNvPicPr>
            <p:nvPr/>
          </p:nvPicPr>
          <p:blipFill>
            <a:blip r:embed="rId5"/>
            <a:stretch>
              <a:fillRect/>
            </a:stretch>
          </p:blipFill>
          <p:spPr>
            <a:xfrm>
              <a:off x="2375536" y="1112060"/>
              <a:ext cx="985475" cy="828603"/>
            </a:xfrm>
            <a:prstGeom prst="rect">
              <a:avLst/>
            </a:prstGeom>
          </p:spPr>
        </p:pic>
      </p:grpSp>
      <p:sp>
        <p:nvSpPr>
          <p:cNvPr id="2" name="TextBox 1">
            <a:extLst>
              <a:ext uri="{FF2B5EF4-FFF2-40B4-BE49-F238E27FC236}">
                <a16:creationId xmlns:a16="http://schemas.microsoft.com/office/drawing/2014/main" id="{938525A2-49D0-AAD6-F4EE-F488AD21601D}"/>
              </a:ext>
            </a:extLst>
          </p:cNvPr>
          <p:cNvSpPr txBox="1"/>
          <p:nvPr/>
        </p:nvSpPr>
        <p:spPr>
          <a:xfrm>
            <a:off x="5020898" y="3318570"/>
            <a:ext cx="4504759" cy="2831544"/>
          </a:xfrm>
          <a:prstGeom prst="rect">
            <a:avLst/>
          </a:prstGeom>
          <a:noFill/>
        </p:spPr>
        <p:txBody>
          <a:bodyPr wrap="none" rtlCol="0">
            <a:spAutoFit/>
          </a:bodyPr>
          <a:lstStyle/>
          <a:p>
            <a:r>
              <a:rPr lang="en-US" sz="2800" dirty="0">
                <a:solidFill>
                  <a:schemeClr val="bg1"/>
                </a:solidFill>
              </a:rPr>
              <a:t>Arjun college of technology</a:t>
            </a:r>
          </a:p>
          <a:p>
            <a:r>
              <a:rPr lang="en-US" sz="2400" dirty="0">
                <a:solidFill>
                  <a:schemeClr val="bg1"/>
                </a:solidFill>
              </a:rPr>
              <a:t>Student names:</a:t>
            </a:r>
          </a:p>
          <a:p>
            <a:r>
              <a:rPr lang="en-US" sz="1400" dirty="0" err="1">
                <a:solidFill>
                  <a:schemeClr val="bg1"/>
                </a:solidFill>
              </a:rPr>
              <a:t>A.Kishore</a:t>
            </a:r>
            <a:r>
              <a:rPr lang="en-US" sz="1400" dirty="0">
                <a:solidFill>
                  <a:schemeClr val="bg1"/>
                </a:solidFill>
              </a:rPr>
              <a:t> Reddy</a:t>
            </a:r>
          </a:p>
          <a:p>
            <a:endParaRPr lang="en-US" sz="1400" dirty="0">
              <a:solidFill>
                <a:schemeClr val="bg1"/>
              </a:solidFill>
            </a:endParaRPr>
          </a:p>
          <a:p>
            <a:r>
              <a:rPr lang="en-US" sz="1400" dirty="0" err="1">
                <a:solidFill>
                  <a:schemeClr val="bg1"/>
                </a:solidFill>
              </a:rPr>
              <a:t>P.Jeevan</a:t>
            </a:r>
            <a:r>
              <a:rPr lang="en-US" sz="1400" dirty="0">
                <a:solidFill>
                  <a:schemeClr val="bg1"/>
                </a:solidFill>
              </a:rPr>
              <a:t> Reddy</a:t>
            </a:r>
          </a:p>
          <a:p>
            <a:endParaRPr lang="en-US" sz="1400" dirty="0">
              <a:solidFill>
                <a:schemeClr val="bg1"/>
              </a:solidFill>
            </a:endParaRPr>
          </a:p>
          <a:p>
            <a:r>
              <a:rPr lang="en-US" sz="1400" dirty="0" err="1">
                <a:solidFill>
                  <a:schemeClr val="bg1"/>
                </a:solidFill>
              </a:rPr>
              <a:t>G.Samba</a:t>
            </a:r>
            <a:r>
              <a:rPr lang="en-US" sz="1400" dirty="0">
                <a:solidFill>
                  <a:schemeClr val="bg1"/>
                </a:solidFill>
              </a:rPr>
              <a:t> Siva Reddy</a:t>
            </a:r>
          </a:p>
          <a:p>
            <a:endParaRPr lang="en-US" sz="1400" dirty="0">
              <a:solidFill>
                <a:schemeClr val="bg1"/>
              </a:solidFill>
            </a:endParaRPr>
          </a:p>
          <a:p>
            <a:r>
              <a:rPr lang="en-US" sz="1400" dirty="0" err="1">
                <a:solidFill>
                  <a:schemeClr val="bg1"/>
                </a:solidFill>
              </a:rPr>
              <a:t>C.Yaswanth</a:t>
            </a:r>
            <a:r>
              <a:rPr lang="en-US" sz="1400" dirty="0">
                <a:solidFill>
                  <a:schemeClr val="bg1"/>
                </a:solidFill>
              </a:rPr>
              <a:t> </a:t>
            </a:r>
          </a:p>
          <a:p>
            <a:endParaRPr lang="en-US" sz="1400" dirty="0">
              <a:solidFill>
                <a:schemeClr val="bg1"/>
              </a:solidFill>
            </a:endParaRPr>
          </a:p>
          <a:p>
            <a:r>
              <a:rPr lang="en-US" sz="1400" dirty="0" err="1">
                <a:solidFill>
                  <a:schemeClr val="bg1"/>
                </a:solidFill>
              </a:rPr>
              <a:t>V</a:t>
            </a:r>
            <a:r>
              <a:rPr lang="en-US" sz="1400" dirty="0" err="1" smtClean="0">
                <a:solidFill>
                  <a:schemeClr val="bg1"/>
                </a:solidFill>
              </a:rPr>
              <a:t>.Siva</a:t>
            </a:r>
            <a:r>
              <a:rPr lang="en-US" sz="1400" dirty="0" smtClean="0">
                <a:solidFill>
                  <a:schemeClr val="bg1"/>
                </a:solidFill>
              </a:rPr>
              <a:t> </a:t>
            </a:r>
            <a:r>
              <a:rPr lang="en-US" sz="1400" dirty="0" err="1">
                <a:solidFill>
                  <a:schemeClr val="bg1"/>
                </a:solidFill>
              </a:rPr>
              <a:t>Bindhu</a:t>
            </a:r>
            <a:endParaRPr lang="en-IN" sz="1400" dirty="0">
              <a:solidFill>
                <a:schemeClr val="bg1"/>
              </a:solidFill>
            </a:endParaRPr>
          </a:p>
        </p:txBody>
      </p:sp>
    </p:spTree>
    <p:extLst>
      <p:ext uri="{BB962C8B-B14F-4D97-AF65-F5344CB8AC3E}">
        <p14:creationId xmlns:p14="http://schemas.microsoft.com/office/powerpoint/2010/main" val="20009507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1737846" cy="729430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Electric vehicles (EVs) are becoming increasingly popular, but range anxiety—concerns about running out of charge before reaching a charging station—remains a major barrier to adoption. Accurately predicting an EV's range is challenging due to various factors such as battery capacity, driving behavior, terrain, weather conditions, and energy consumption patterns. This case study aims to develop a reliable EV range prediction model that helps users make informed decisions and optimize battery usage.</a:t>
            </a:r>
            <a:endParaRPr lang="en-US" sz="18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Key Objectives:</a:t>
            </a:r>
          </a:p>
          <a:p>
            <a:pPr marL="231642" indent="-231642">
              <a:spcAft>
                <a:spcPts val="8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Identify Key Factors Affecting EV Range</a:t>
            </a:r>
            <a:r>
              <a:rPr lang="en-US" sz="1600" dirty="0">
                <a:latin typeface="Times New Roman" panose="02020603050405020304" pitchFamily="18" charset="0"/>
                <a:cs typeface="Times New Roman" panose="02020603050405020304" pitchFamily="18" charset="0"/>
              </a:rPr>
              <a:t> – Analyze how battery health, road conditions, temperature, and driving habits impact range.</a:t>
            </a:r>
            <a:endParaRPr lang="en-US" sz="18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Develop a Predictive Model</a:t>
            </a:r>
            <a:r>
              <a:rPr lang="en-US" sz="1600" dirty="0">
                <a:latin typeface="Times New Roman" panose="02020603050405020304" pitchFamily="18" charset="0"/>
                <a:cs typeface="Times New Roman" panose="02020603050405020304" pitchFamily="18" charset="0"/>
              </a:rPr>
              <a:t> – Use machine learning or statistical techniques to estimate EV range based on real-time and historical data.</a:t>
            </a:r>
            <a:endParaRPr lang="en-US" sz="18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Enhance User Experience</a:t>
            </a:r>
            <a:r>
              <a:rPr lang="en-US" sz="1600" dirty="0">
                <a:latin typeface="Times New Roman" panose="02020603050405020304" pitchFamily="18" charset="0"/>
                <a:cs typeface="Times New Roman" panose="02020603050405020304" pitchFamily="18" charset="0"/>
              </a:rPr>
              <a:t> – Provide accurate range estimates to reduce range anxiety and improve trip planning.</a:t>
            </a:r>
            <a:endParaRPr lang="en-US" sz="18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Optimize Energy Efficiency</a:t>
            </a:r>
            <a:r>
              <a:rPr lang="en-US" sz="1600" dirty="0">
                <a:latin typeface="Times New Roman" panose="02020603050405020304" pitchFamily="18" charset="0"/>
                <a:cs typeface="Times New Roman" panose="02020603050405020304" pitchFamily="18" charset="0"/>
              </a:rPr>
              <a:t> – Suggest driving and charging strategies to maximize range and battery life.</a:t>
            </a:r>
            <a:endParaRPr lang="en-US" sz="18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Validate and Improve the Model</a:t>
            </a:r>
            <a:r>
              <a:rPr lang="en-US" sz="1600" dirty="0">
                <a:latin typeface="Times New Roman" panose="02020603050405020304" pitchFamily="18" charset="0"/>
                <a:cs typeface="Times New Roman" panose="02020603050405020304" pitchFamily="18" charset="0"/>
              </a:rPr>
              <a:t> – Test the prediction accuracy using real-world driving data and refine the approach for better reliability.</a:t>
            </a:r>
            <a:endParaRPr lang="en-US" sz="1800" dirty="0">
              <a:latin typeface="Times New Roman" panose="02020603050405020304" pitchFamily="18" charset="0"/>
              <a:cs typeface="Times New Roman" panose="02020603050405020304" pitchFamily="18" charset="0"/>
            </a:endParaRPr>
          </a:p>
          <a:p>
            <a:pPr>
              <a:spcAft>
                <a:spcPts val="800"/>
              </a:spcAft>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endParaRPr lang="en-US" sz="1800" dirty="0">
              <a:latin typeface="+mn-lt"/>
            </a:endParaRPr>
          </a:p>
          <a:p>
            <a:pPr marL="231642" indent="-231642">
              <a:spcAft>
                <a:spcPts val="800"/>
              </a:spcAft>
              <a:buFont typeface="Arial" panose="020B0604020202020204" pitchFamily="34" charset="0"/>
              <a:buChar char="•"/>
            </a:pPr>
            <a:r>
              <a:rPr lang="en-US" sz="1800" dirty="0">
                <a:latin typeface="+mn-lt"/>
              </a:rPr>
              <a:t/>
            </a: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Problem </a:t>
            </a:r>
            <a:r>
              <a:rPr lang="en-IN" sz="2000" b="1" dirty="0" smtClean="0">
                <a:solidFill>
                  <a:srgbClr val="213163"/>
                </a:solidFill>
              </a:rPr>
              <a:t>Statement :</a:t>
            </a:r>
            <a:endParaRPr lang="en-IN" sz="2000" dirty="0">
              <a:solidFill>
                <a:srgbClr val="213163"/>
              </a:solidFill>
            </a:endParaRPr>
          </a:p>
        </p:txBody>
      </p:sp>
    </p:spTree>
    <p:extLst>
      <p:ext uri="{BB962C8B-B14F-4D97-AF65-F5344CB8AC3E}">
        <p14:creationId xmlns:p14="http://schemas.microsoft.com/office/powerpoint/2010/main" val="27460435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524D2BE-8658-427D-0635-BB0DC5690320}"/>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23E81D8-49B8-FE8A-2EF7-81557E1E3114}"/>
              </a:ext>
            </a:extLst>
          </p:cNvPr>
          <p:cNvSpPr txBox="1"/>
          <p:nvPr/>
        </p:nvSpPr>
        <p:spPr>
          <a:xfrm>
            <a:off x="199809" y="1372647"/>
            <a:ext cx="10435915" cy="7099379"/>
          </a:xfrm>
          <a:prstGeom prst="rect">
            <a:avLst/>
          </a:prstGeom>
          <a:noFill/>
        </p:spPr>
        <p:txBody>
          <a:bodyPr wrap="square" rtlCol="0">
            <a:spAutoFit/>
          </a:bodyPr>
          <a:lstStyle/>
          <a:p>
            <a:pPr algn="just"/>
            <a:r>
              <a:rPr lang="en-US" sz="1600" b="1" dirty="0">
                <a:latin typeface="Times New Roman" panose="02020603050405020304" pitchFamily="18" charset="0"/>
                <a:cs typeface="Times New Roman" panose="02020603050405020304" pitchFamily="18" charset="0"/>
              </a:rPr>
              <a:t>Solution for Electric Vehicle Range Prediction</a:t>
            </a:r>
          </a:p>
          <a:p>
            <a:pPr algn="just"/>
            <a:r>
              <a:rPr lang="en-US" sz="1600" dirty="0">
                <a:latin typeface="Times New Roman" panose="02020603050405020304" pitchFamily="18" charset="0"/>
                <a:cs typeface="Times New Roman" panose="02020603050405020304" pitchFamily="18" charset="0"/>
              </a:rPr>
              <a:t>To address the challenges of accurately predicting the range of electric vehicles (EVs), we propose a data-driven approach that integrates advanced machine learning models, real-time data collection, and optimization techniques.</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Proposed Solution:</a:t>
            </a:r>
          </a:p>
          <a:p>
            <a:pPr algn="just"/>
            <a:r>
              <a:rPr lang="en-US" sz="1600" b="1" dirty="0">
                <a:latin typeface="Times New Roman" panose="02020603050405020304" pitchFamily="18" charset="0"/>
                <a:cs typeface="Times New Roman" panose="02020603050405020304" pitchFamily="18" charset="0"/>
              </a:rPr>
              <a:t>1. Data Collection and Preprocessing</a:t>
            </a:r>
          </a:p>
          <a:p>
            <a:pPr algn="just"/>
            <a:r>
              <a:rPr lang="en-US" sz="1600" dirty="0">
                <a:latin typeface="Times New Roman" panose="02020603050405020304" pitchFamily="18" charset="0"/>
                <a:cs typeface="Times New Roman" panose="02020603050405020304" pitchFamily="18" charset="0"/>
              </a:rPr>
              <a:t>To build an accurate EV range prediction model, we need to gather and preprocess various data sources, including:</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Vehicle Data:</a:t>
            </a:r>
            <a:r>
              <a:rPr lang="en-US" sz="1600" dirty="0">
                <a:latin typeface="Times New Roman" panose="02020603050405020304" pitchFamily="18" charset="0"/>
                <a:cs typeface="Times New Roman" panose="02020603050405020304" pitchFamily="18" charset="0"/>
              </a:rPr>
              <a:t> Battery charge level, energy consumption rate, vehicle weight, regenerative braking efficiency.</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Environmental Data:</a:t>
            </a:r>
            <a:r>
              <a:rPr lang="en-US" sz="1600" dirty="0">
                <a:latin typeface="Times New Roman" panose="02020603050405020304" pitchFamily="18" charset="0"/>
                <a:cs typeface="Times New Roman" panose="02020603050405020304" pitchFamily="18" charset="0"/>
              </a:rPr>
              <a:t> Temperature, humidity, wind speed, road type (highway, city, uphill, downhill).</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Driver Behavior:</a:t>
            </a:r>
            <a:r>
              <a:rPr lang="en-US" sz="1600" dirty="0">
                <a:latin typeface="Times New Roman" panose="02020603050405020304" pitchFamily="18" charset="0"/>
                <a:cs typeface="Times New Roman" panose="02020603050405020304" pitchFamily="18" charset="0"/>
              </a:rPr>
              <a:t> Speed, acceleration, braking patterns, use of air conditioning/heating.</a:t>
            </a:r>
          </a:p>
          <a:p>
            <a:pPr algn="jus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Historical Data:</a:t>
            </a:r>
            <a:r>
              <a:rPr lang="en-US" sz="1600" dirty="0">
                <a:latin typeface="Times New Roman" panose="02020603050405020304" pitchFamily="18" charset="0"/>
                <a:cs typeface="Times New Roman" panose="02020603050405020304" pitchFamily="18" charset="0"/>
              </a:rPr>
              <a:t> Previous trip distances, battery degradation patterns, charging frequency.</a:t>
            </a:r>
          </a:p>
          <a:p>
            <a:pPr algn="just"/>
            <a:r>
              <a:rPr lang="en-US" sz="1600" dirty="0">
                <a:latin typeface="Times New Roman" panose="02020603050405020304" pitchFamily="18" charset="0"/>
                <a:cs typeface="Times New Roman" panose="02020603050405020304" pitchFamily="18" charset="0"/>
              </a:rPr>
              <a:t>Data preprocessing steps include handling missing values, normalizing data, and feature engineering to improve model </a:t>
            </a:r>
            <a:r>
              <a:rPr lang="en-US" sz="1600" dirty="0" smtClean="0">
                <a:latin typeface="Times New Roman" panose="02020603050405020304" pitchFamily="18" charset="0"/>
                <a:cs typeface="Times New Roman" panose="02020603050405020304" pitchFamily="18" charset="0"/>
              </a:rPr>
              <a:t>performance.</a:t>
            </a:r>
            <a:endParaRPr lang="en-US" sz="1800" dirty="0" smtClean="0">
              <a:latin typeface="Times New Roman" panose="02020603050405020304" pitchFamily="18" charset="0"/>
              <a:cs typeface="Times New Roman" panose="02020603050405020304" pitchFamily="18" charset="0"/>
            </a:endParaRPr>
          </a:p>
          <a:p>
            <a:pPr>
              <a:spcAft>
                <a:spcPts val="800"/>
              </a:spcAft>
            </a:pPr>
            <a:r>
              <a:rPr lang="en-US" sz="1800" dirty="0" smtClean="0">
                <a:latin typeface="+mn-lt"/>
              </a:rPr>
              <a:t> </a:t>
            </a:r>
          </a:p>
          <a:p>
            <a:pPr>
              <a:spcAft>
                <a:spcPts val="800"/>
              </a:spcAft>
            </a:pPr>
            <a:endParaRPr lang="en-US" sz="1800" dirty="0" smtClean="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824193AA-D956-5BB2-516E-B0A639C4FB14}"/>
              </a:ext>
            </a:extLst>
          </p:cNvPr>
          <p:cNvSpPr txBox="1"/>
          <p:nvPr/>
        </p:nvSpPr>
        <p:spPr>
          <a:xfrm>
            <a:off x="202071" y="972537"/>
            <a:ext cx="5904091" cy="400110"/>
          </a:xfrm>
          <a:prstGeom prst="rect">
            <a:avLst/>
          </a:prstGeom>
          <a:noFill/>
        </p:spPr>
        <p:txBody>
          <a:bodyPr wrap="square">
            <a:spAutoFit/>
          </a:bodyPr>
          <a:lstStyle/>
          <a:p>
            <a:r>
              <a:rPr lang="en-IN" sz="2000" b="1" dirty="0" smtClean="0">
                <a:solidFill>
                  <a:srgbClr val="213163"/>
                </a:solidFill>
              </a:rPr>
              <a:t>Solution :</a:t>
            </a:r>
            <a:endParaRPr lang="en-IN" sz="2000" dirty="0">
              <a:solidFill>
                <a:srgbClr val="213163"/>
              </a:solidFill>
            </a:endParaRPr>
          </a:p>
        </p:txBody>
      </p:sp>
    </p:spTree>
    <p:extLst>
      <p:ext uri="{BB962C8B-B14F-4D97-AF65-F5344CB8AC3E}">
        <p14:creationId xmlns:p14="http://schemas.microsoft.com/office/powerpoint/2010/main" val="8268492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1788646" cy="4945136"/>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Dataset </a:t>
            </a:r>
            <a:r>
              <a:rPr lang="en-US" sz="1600" dirty="0" smtClean="0">
                <a:latin typeface="Times New Roman" panose="02020603050405020304" pitchFamily="18" charset="0"/>
                <a:cs typeface="Times New Roman" panose="02020603050405020304" pitchFamily="18" charset="0"/>
              </a:rPr>
              <a:t>Description:</a:t>
            </a:r>
          </a:p>
          <a:p>
            <a:pPr algn="just">
              <a:spcAft>
                <a:spcPts val="800"/>
              </a:spcAft>
            </a:pPr>
            <a:r>
              <a:rPr lang="en-GB" sz="1600" dirty="0" smtClean="0">
                <a:latin typeface="Times New Roman" panose="02020603050405020304" pitchFamily="18" charset="0"/>
                <a:cs typeface="Times New Roman" panose="02020603050405020304" pitchFamily="18" charset="0"/>
              </a:rPr>
              <a:t>This </a:t>
            </a:r>
            <a:r>
              <a:rPr lang="en-GB" sz="1600" dirty="0">
                <a:latin typeface="Times New Roman" panose="02020603050405020304" pitchFamily="18" charset="0"/>
                <a:cs typeface="Times New Roman" panose="02020603050405020304" pitchFamily="18" charset="0"/>
              </a:rPr>
              <a:t>dataset is designed to assist in predicting the range of electric vehicles based on various factors including battery capacity, driving </a:t>
            </a:r>
            <a:r>
              <a:rPr lang="en-GB" sz="1600" dirty="0" err="1">
                <a:latin typeface="Times New Roman" panose="02020603050405020304" pitchFamily="18" charset="0"/>
                <a:cs typeface="Times New Roman" panose="02020603050405020304" pitchFamily="18" charset="0"/>
              </a:rPr>
              <a:t>behavior</a:t>
            </a:r>
            <a:r>
              <a:rPr lang="en-GB" sz="1600" dirty="0">
                <a:latin typeface="Times New Roman" panose="02020603050405020304" pitchFamily="18" charset="0"/>
                <a:cs typeface="Times New Roman" panose="02020603050405020304" pitchFamily="18" charset="0"/>
              </a:rPr>
              <a:t>, environmental conditions, and vehicle specifications.</a:t>
            </a:r>
            <a:endParaRPr lang="en-US" sz="1600" dirty="0">
              <a:latin typeface="Times New Roman" panose="02020603050405020304" pitchFamily="18" charset="0"/>
              <a:cs typeface="Times New Roman" panose="02020603050405020304" pitchFamily="18" charset="0"/>
            </a:endParaRPr>
          </a:p>
          <a:p>
            <a:pPr algn="just"/>
            <a:r>
              <a:rPr lang="en-GB" sz="1800" b="1" dirty="0">
                <a:latin typeface="Times New Roman" panose="02020603050405020304" pitchFamily="18" charset="0"/>
                <a:cs typeface="Times New Roman" panose="02020603050405020304" pitchFamily="18" charset="0"/>
              </a:rPr>
              <a:t>Key Features:</a:t>
            </a:r>
          </a:p>
          <a:p>
            <a:pPr algn="just"/>
            <a:r>
              <a:rPr lang="en-GB" sz="1800" b="1" dirty="0" smtClean="0">
                <a:latin typeface="Times New Roman" panose="02020603050405020304" pitchFamily="18" charset="0"/>
                <a:cs typeface="Times New Roman" panose="02020603050405020304" pitchFamily="18" charset="0"/>
              </a:rPr>
              <a:t>1.Battery </a:t>
            </a:r>
            <a:r>
              <a:rPr lang="en-GB" sz="1800" b="1" dirty="0">
                <a:latin typeface="Times New Roman" panose="02020603050405020304" pitchFamily="18" charset="0"/>
                <a:cs typeface="Times New Roman" panose="02020603050405020304" pitchFamily="18" charset="0"/>
              </a:rPr>
              <a:t>Specifications</a:t>
            </a:r>
            <a:r>
              <a:rPr lang="en-GB" sz="1800" dirty="0">
                <a:latin typeface="Times New Roman" panose="02020603050405020304" pitchFamily="18" charset="0"/>
                <a:cs typeface="Times New Roman" panose="02020603050405020304" pitchFamily="18" charset="0"/>
              </a:rPr>
              <a:t>:</a:t>
            </a:r>
          </a:p>
          <a:p>
            <a:pPr lvl="1" algn="just"/>
            <a:r>
              <a:rPr lang="en-GB" sz="1800" b="1" i="1" dirty="0">
                <a:latin typeface="Times New Roman" panose="02020603050405020304" pitchFamily="18" charset="0"/>
                <a:cs typeface="Times New Roman" panose="02020603050405020304" pitchFamily="18" charset="0"/>
              </a:rPr>
              <a:t>Battery Capacity (kWh)</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The total energy capacity of the EV's battery, influencing how far the car can travel on a single charge.</a:t>
            </a:r>
          </a:p>
          <a:p>
            <a:pPr lvl="1" algn="just"/>
            <a:r>
              <a:rPr lang="en-GB" sz="1800" b="1" i="1" dirty="0">
                <a:latin typeface="Times New Roman" panose="02020603050405020304" pitchFamily="18" charset="0"/>
                <a:cs typeface="Times New Roman" panose="02020603050405020304" pitchFamily="18" charset="0"/>
              </a:rPr>
              <a:t>State of Charge (SOC)</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The current charge level of the battery, given as a percentage.</a:t>
            </a:r>
          </a:p>
          <a:p>
            <a:pPr lvl="1" algn="just"/>
            <a:r>
              <a:rPr lang="en-GB" sz="1800" b="1" i="1" dirty="0">
                <a:latin typeface="Times New Roman" panose="02020603050405020304" pitchFamily="18" charset="0"/>
                <a:cs typeface="Times New Roman" panose="02020603050405020304" pitchFamily="18" charset="0"/>
              </a:rPr>
              <a:t>Battery Health (SOH)</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The state of health of the battery, which degrades over time and affects driving range.</a:t>
            </a:r>
          </a:p>
          <a:p>
            <a:pPr algn="just"/>
            <a:r>
              <a:rPr lang="en-GB" sz="1800" b="1" dirty="0" smtClean="0">
                <a:latin typeface="Times New Roman" panose="02020603050405020304" pitchFamily="18" charset="0"/>
                <a:cs typeface="Times New Roman" panose="02020603050405020304" pitchFamily="18" charset="0"/>
              </a:rPr>
              <a:t>2.Vehicle </a:t>
            </a:r>
            <a:r>
              <a:rPr lang="en-GB" sz="1800" b="1" dirty="0">
                <a:latin typeface="Times New Roman" panose="02020603050405020304" pitchFamily="18" charset="0"/>
                <a:cs typeface="Times New Roman" panose="02020603050405020304" pitchFamily="18" charset="0"/>
              </a:rPr>
              <a:t>Specifications</a:t>
            </a:r>
            <a:r>
              <a:rPr lang="en-GB" sz="1800" dirty="0">
                <a:latin typeface="Times New Roman" panose="02020603050405020304" pitchFamily="18" charset="0"/>
                <a:cs typeface="Times New Roman" panose="02020603050405020304" pitchFamily="18" charset="0"/>
              </a:rPr>
              <a:t>:</a:t>
            </a:r>
          </a:p>
          <a:p>
            <a:pPr lvl="1" algn="just"/>
            <a:r>
              <a:rPr lang="en-GB" sz="1800" b="1" i="1" dirty="0">
                <a:latin typeface="Times New Roman" panose="02020603050405020304" pitchFamily="18" charset="0"/>
                <a:cs typeface="Times New Roman" panose="02020603050405020304" pitchFamily="18" charset="0"/>
              </a:rPr>
              <a:t>Vehicle Weight (kg)</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Heavier vehicles tend to consume more energy.</a:t>
            </a:r>
          </a:p>
          <a:p>
            <a:pPr lvl="1" algn="just"/>
            <a:r>
              <a:rPr lang="en-GB" sz="1800" b="1" i="1" dirty="0">
                <a:latin typeface="Times New Roman" panose="02020603050405020304" pitchFamily="18" charset="0"/>
                <a:cs typeface="Times New Roman" panose="02020603050405020304" pitchFamily="18" charset="0"/>
              </a:rPr>
              <a:t>Motor Efficiency</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The efficiency of the motor impacts how much energy is consumed.</a:t>
            </a:r>
          </a:p>
          <a:p>
            <a:pPr algn="just"/>
            <a:r>
              <a:rPr lang="en-GB" sz="1800" b="1" i="1" dirty="0">
                <a:latin typeface="Times New Roman" panose="02020603050405020304" pitchFamily="18" charset="0"/>
                <a:cs typeface="Times New Roman" panose="02020603050405020304" pitchFamily="18" charset="0"/>
              </a:rPr>
              <a:t>Tire </a:t>
            </a:r>
            <a:r>
              <a:rPr lang="en-GB" sz="1800" b="1" i="1" dirty="0" smtClean="0">
                <a:latin typeface="Times New Roman" panose="02020603050405020304" pitchFamily="18" charset="0"/>
                <a:cs typeface="Times New Roman" panose="02020603050405020304" pitchFamily="18" charset="0"/>
              </a:rPr>
              <a:t>Type </a:t>
            </a:r>
            <a:r>
              <a:rPr lang="en-GB" sz="1800" b="1" i="1" dirty="0">
                <a:latin typeface="Times New Roman" panose="02020603050405020304" pitchFamily="18" charset="0"/>
                <a:cs typeface="Times New Roman" panose="02020603050405020304" pitchFamily="18" charset="0"/>
              </a:rPr>
              <a:t>&amp; Pressure</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Tire characteristics can affect rolling resistance and thus energy </a:t>
            </a:r>
            <a:r>
              <a:rPr lang="en-GB" sz="1800" dirty="0" err="1" smtClean="0">
                <a:latin typeface="Times New Roman" panose="02020603050405020304" pitchFamily="18" charset="0"/>
                <a:cs typeface="Times New Roman" panose="02020603050405020304" pitchFamily="18" charset="0"/>
              </a:rPr>
              <a:t>usage</a:t>
            </a:r>
            <a:r>
              <a:rPr lang="en-GB" sz="1800" b="1" dirty="0" err="1">
                <a:latin typeface="Times New Roman" panose="02020603050405020304" pitchFamily="18" charset="0"/>
                <a:cs typeface="Times New Roman" panose="02020603050405020304" pitchFamily="18" charset="0"/>
              </a:rPr>
              <a:t>Driving</a:t>
            </a:r>
            <a:r>
              <a:rPr lang="en-GB" sz="1800" b="1" dirty="0">
                <a:latin typeface="Times New Roman" panose="02020603050405020304" pitchFamily="18" charset="0"/>
                <a:cs typeface="Times New Roman" panose="02020603050405020304" pitchFamily="18" charset="0"/>
              </a:rPr>
              <a:t> </a:t>
            </a:r>
            <a:r>
              <a:rPr lang="en-GB" sz="1800" b="1" dirty="0" smtClean="0">
                <a:latin typeface="Times New Roman" panose="02020603050405020304" pitchFamily="18" charset="0"/>
                <a:cs typeface="Times New Roman" panose="02020603050405020304" pitchFamily="18" charset="0"/>
              </a:rPr>
              <a:t>3.Conditions</a:t>
            </a:r>
            <a:r>
              <a:rPr lang="en-GB" sz="1800" dirty="0">
                <a:latin typeface="Times New Roman" panose="02020603050405020304" pitchFamily="18" charset="0"/>
                <a:cs typeface="Times New Roman" panose="02020603050405020304" pitchFamily="18" charset="0"/>
              </a:rPr>
              <a:t>:</a:t>
            </a:r>
          </a:p>
          <a:p>
            <a:pPr algn="just"/>
            <a:r>
              <a:rPr lang="en-GB" sz="1800" b="1" i="1" dirty="0">
                <a:latin typeface="Times New Roman" panose="02020603050405020304" pitchFamily="18" charset="0"/>
                <a:cs typeface="Times New Roman" panose="02020603050405020304" pitchFamily="18" charset="0"/>
              </a:rPr>
              <a:t>Driving Speed (km/h)</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Higher speeds often lead to more energy consumption.</a:t>
            </a:r>
          </a:p>
          <a:p>
            <a:pPr algn="just"/>
            <a:r>
              <a:rPr lang="en-GB" sz="1800" b="1" i="1" dirty="0">
                <a:latin typeface="Times New Roman" panose="02020603050405020304" pitchFamily="18" charset="0"/>
                <a:cs typeface="Times New Roman" panose="02020603050405020304" pitchFamily="18" charset="0"/>
              </a:rPr>
              <a:t>Acceleration Patterns</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The rate at which the vehicle accelerates, which influences energy use.</a:t>
            </a:r>
          </a:p>
          <a:p>
            <a:pPr algn="just"/>
            <a:r>
              <a:rPr lang="en-GB" sz="1800" b="1" i="1" dirty="0">
                <a:latin typeface="Times New Roman" panose="02020603050405020304" pitchFamily="18" charset="0"/>
                <a:cs typeface="Times New Roman" panose="02020603050405020304" pitchFamily="18" charset="0"/>
              </a:rPr>
              <a:t>Driving Mode (eco, normal, sport)</a:t>
            </a:r>
            <a:r>
              <a:rPr lang="en-GB" sz="1800" b="1" dirty="0">
                <a:latin typeface="Times New Roman" panose="02020603050405020304" pitchFamily="18" charset="0"/>
                <a:cs typeface="Times New Roman" panose="02020603050405020304" pitchFamily="18" charset="0"/>
              </a:rPr>
              <a:t>: </a:t>
            </a:r>
            <a:r>
              <a:rPr lang="en-GB" sz="1800" dirty="0">
                <a:latin typeface="Times New Roman" panose="02020603050405020304" pitchFamily="18" charset="0"/>
                <a:cs typeface="Times New Roman" panose="02020603050405020304" pitchFamily="18" charset="0"/>
              </a:rPr>
              <a:t>Different driving modes that adjust vehicle parameters to optimize efficiency.</a:t>
            </a:r>
          </a:p>
          <a:p>
            <a:pPr lvl="1" algn="just"/>
            <a:r>
              <a:rPr lang="en-GB" sz="18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rPr>
              <a:t>Dataset </a:t>
            </a:r>
            <a:r>
              <a:rPr lang="en-IN" sz="2000" b="1" dirty="0" smtClean="0">
                <a:solidFill>
                  <a:srgbClr val="213163"/>
                </a:solidFill>
              </a:rPr>
              <a:t>Overview :</a:t>
            </a:r>
            <a:endParaRPr lang="en-IN" sz="2000" dirty="0">
              <a:solidFill>
                <a:srgbClr val="213163"/>
              </a:solidFill>
            </a:endParaRPr>
          </a:p>
        </p:txBody>
      </p:sp>
    </p:spTree>
    <p:extLst>
      <p:ext uri="{BB962C8B-B14F-4D97-AF65-F5344CB8AC3E}">
        <p14:creationId xmlns:p14="http://schemas.microsoft.com/office/powerpoint/2010/main" val="10662887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1717526" cy="4278415"/>
          </a:xfrm>
          <a:prstGeom prst="rect">
            <a:avLst/>
          </a:prstGeom>
          <a:noFill/>
        </p:spPr>
        <p:txBody>
          <a:bodyPr wrap="square" rtlCol="0">
            <a:spAutoFit/>
          </a:bodyPr>
          <a:lstStyle/>
          <a:p>
            <a:pPr marL="231642" indent="-231642" algn="just">
              <a:spcAft>
                <a:spcPts val="800"/>
              </a:spcAf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Approach:</a:t>
            </a:r>
            <a:r>
              <a:rPr lang="en-GB" sz="1600" b="1" dirty="0" smtClean="0">
                <a:latin typeface="Times New Roman" panose="02020603050405020304" pitchFamily="18" charset="0"/>
                <a:cs typeface="Times New Roman" panose="02020603050405020304" pitchFamily="18" charset="0"/>
              </a:rPr>
              <a:t>1</a:t>
            </a:r>
            <a:r>
              <a:rPr lang="en-GB" sz="1600" b="1" dirty="0">
                <a:latin typeface="Times New Roman" panose="02020603050405020304" pitchFamily="18" charset="0"/>
                <a:cs typeface="Times New Roman" panose="02020603050405020304" pitchFamily="18" charset="0"/>
              </a:rPr>
              <a:t>. Data Collection and </a:t>
            </a:r>
            <a:r>
              <a:rPr lang="en-GB" sz="1600" b="1" dirty="0" err="1">
                <a:latin typeface="Times New Roman" panose="02020603050405020304" pitchFamily="18" charset="0"/>
                <a:cs typeface="Times New Roman" panose="02020603050405020304" pitchFamily="18" charset="0"/>
              </a:rPr>
              <a:t>Preprocessing</a:t>
            </a:r>
            <a:endParaRPr lang="en-GB" sz="1600" b="1" dirty="0">
              <a:latin typeface="Times New Roman" panose="02020603050405020304" pitchFamily="18" charset="0"/>
              <a:cs typeface="Times New Roman" panose="02020603050405020304" pitchFamily="18" charset="0"/>
            </a:endParaRPr>
          </a:p>
          <a:p>
            <a:pPr algn="just"/>
            <a:r>
              <a:rPr lang="en-GB" sz="1600" b="1" dirty="0">
                <a:latin typeface="Times New Roman" panose="02020603050405020304" pitchFamily="18" charset="0"/>
                <a:cs typeface="Times New Roman" panose="02020603050405020304" pitchFamily="18" charset="0"/>
              </a:rPr>
              <a:t>Data Collection</a:t>
            </a:r>
            <a:r>
              <a:rPr lang="en-GB" sz="1600" dirty="0">
                <a:latin typeface="Times New Roman" panose="02020603050405020304" pitchFamily="18" charset="0"/>
                <a:cs typeface="Times New Roman" panose="02020603050405020304" pitchFamily="18" charset="0"/>
              </a:rPr>
              <a:t>: The first step is to gather data from various sources, including EV-specific datasets (such as the ones discussed earlier, e.g., battery capacity, driving conditions, weather, etc.), EV sensors, and real-world driving logs.</a:t>
            </a:r>
          </a:p>
          <a:p>
            <a:pPr algn="just"/>
            <a:r>
              <a:rPr lang="en-GB" sz="1600" b="1" dirty="0">
                <a:latin typeface="Times New Roman" panose="02020603050405020304" pitchFamily="18" charset="0"/>
                <a:cs typeface="Times New Roman" panose="02020603050405020304" pitchFamily="18" charset="0"/>
              </a:rPr>
              <a:t>Data Cleaning</a:t>
            </a:r>
            <a:r>
              <a:rPr lang="en-GB" sz="1600" dirty="0">
                <a:latin typeface="Times New Roman" panose="02020603050405020304" pitchFamily="18" charset="0"/>
                <a:cs typeface="Times New Roman" panose="02020603050405020304" pitchFamily="18" charset="0"/>
              </a:rPr>
              <a:t>: Remove any missing, inconsistent, or erroneous entries from the dataset.</a:t>
            </a:r>
          </a:p>
          <a:p>
            <a:pPr algn="just"/>
            <a:r>
              <a:rPr lang="en-GB" sz="1800" b="1" dirty="0">
                <a:latin typeface="Times New Roman" panose="02020603050405020304" pitchFamily="18" charset="0"/>
                <a:cs typeface="Times New Roman" panose="02020603050405020304" pitchFamily="18" charset="0"/>
              </a:rPr>
              <a:t>Algorithms Used:</a:t>
            </a:r>
          </a:p>
          <a:p>
            <a:pPr algn="just"/>
            <a:r>
              <a:rPr lang="en-GB" sz="1800" b="1" dirty="0" smtClean="0">
                <a:latin typeface="Times New Roman" panose="02020603050405020304" pitchFamily="18" charset="0"/>
                <a:cs typeface="Times New Roman" panose="02020603050405020304" pitchFamily="18" charset="0"/>
              </a:rPr>
              <a:t>1.Linear </a:t>
            </a:r>
            <a:r>
              <a:rPr lang="en-GB" sz="1800" b="1" dirty="0">
                <a:latin typeface="Times New Roman" panose="02020603050405020304" pitchFamily="18" charset="0"/>
                <a:cs typeface="Times New Roman" panose="02020603050405020304" pitchFamily="18" charset="0"/>
              </a:rPr>
              <a:t>Regression</a:t>
            </a:r>
            <a:r>
              <a:rPr lang="en-GB" sz="1800" dirty="0">
                <a:latin typeface="Times New Roman" panose="02020603050405020304" pitchFamily="18" charset="0"/>
                <a:cs typeface="Times New Roman" panose="02020603050405020304" pitchFamily="18" charset="0"/>
              </a:rPr>
              <a:t>:</a:t>
            </a:r>
          </a:p>
          <a:p>
            <a:pPr lvl="1" algn="just"/>
            <a:r>
              <a:rPr lang="en-GB" sz="1800" b="1" dirty="0">
                <a:latin typeface="Times New Roman" panose="02020603050405020304" pitchFamily="18" charset="0"/>
                <a:cs typeface="Times New Roman" panose="02020603050405020304" pitchFamily="18" charset="0"/>
              </a:rPr>
              <a:t>Why</a:t>
            </a:r>
            <a:r>
              <a:rPr lang="en-GB" sz="1800" dirty="0">
                <a:latin typeface="Times New Roman" panose="02020603050405020304" pitchFamily="18" charset="0"/>
                <a:cs typeface="Times New Roman" panose="02020603050405020304" pitchFamily="18" charset="0"/>
              </a:rPr>
              <a:t>: Linear regression can serve as a baseline model to understand the relationship between input variables (e.g., battery health, driving speed) and the target variable (range). It’s simple and interpretable.</a:t>
            </a:r>
          </a:p>
          <a:p>
            <a:pPr lvl="1" algn="just"/>
            <a:r>
              <a:rPr lang="en-GB" sz="1800" b="1" dirty="0">
                <a:latin typeface="Times New Roman" panose="02020603050405020304" pitchFamily="18" charset="0"/>
                <a:cs typeface="Times New Roman" panose="02020603050405020304" pitchFamily="18" charset="0"/>
              </a:rPr>
              <a:t>How</a:t>
            </a:r>
            <a:r>
              <a:rPr lang="en-GB" sz="1800" dirty="0">
                <a:latin typeface="Times New Roman" panose="02020603050405020304" pitchFamily="18" charset="0"/>
                <a:cs typeface="Times New Roman" panose="02020603050405020304" pitchFamily="18" charset="0"/>
              </a:rPr>
              <a:t>: The model assumes a linear relationship between the features and the target, making it easy to interpret the influence of each factor on range prediction.</a:t>
            </a:r>
          </a:p>
          <a:p>
            <a:pPr algn="just"/>
            <a:r>
              <a:rPr lang="en-GB" sz="1800" b="1" dirty="0" smtClean="0">
                <a:latin typeface="Times New Roman" panose="02020603050405020304" pitchFamily="18" charset="0"/>
                <a:cs typeface="Times New Roman" panose="02020603050405020304" pitchFamily="18" charset="0"/>
              </a:rPr>
              <a:t>2.Random </a:t>
            </a:r>
            <a:r>
              <a:rPr lang="en-GB" sz="1800" b="1" dirty="0">
                <a:latin typeface="Times New Roman" panose="02020603050405020304" pitchFamily="18" charset="0"/>
                <a:cs typeface="Times New Roman" panose="02020603050405020304" pitchFamily="18" charset="0"/>
              </a:rPr>
              <a:t>Forest Regression</a:t>
            </a:r>
            <a:r>
              <a:rPr lang="en-GB" sz="1800" dirty="0">
                <a:latin typeface="Times New Roman" panose="02020603050405020304" pitchFamily="18" charset="0"/>
                <a:cs typeface="Times New Roman" panose="02020603050405020304" pitchFamily="18" charset="0"/>
              </a:rPr>
              <a:t>:</a:t>
            </a:r>
          </a:p>
          <a:p>
            <a:pPr lvl="1" algn="just"/>
            <a:r>
              <a:rPr lang="en-GB" sz="1800" b="1" dirty="0">
                <a:latin typeface="Times New Roman" panose="02020603050405020304" pitchFamily="18" charset="0"/>
                <a:cs typeface="Times New Roman" panose="02020603050405020304" pitchFamily="18" charset="0"/>
              </a:rPr>
              <a:t>Why</a:t>
            </a:r>
            <a:r>
              <a:rPr lang="en-GB" sz="1800" dirty="0">
                <a:latin typeface="Times New Roman" panose="02020603050405020304" pitchFamily="18" charset="0"/>
                <a:cs typeface="Times New Roman" panose="02020603050405020304" pitchFamily="18" charset="0"/>
              </a:rPr>
              <a:t>: Random Forest is a robust ensemble learning technique that works well for capturing non-linear relationships between features. It is especially useful for handling large datasets with many variables.</a:t>
            </a:r>
          </a:p>
          <a:p>
            <a:pPr lvl="1" algn="just"/>
            <a:r>
              <a:rPr lang="en-GB" sz="1800" b="1" dirty="0">
                <a:latin typeface="Times New Roman" panose="02020603050405020304" pitchFamily="18" charset="0"/>
                <a:cs typeface="Times New Roman" panose="02020603050405020304" pitchFamily="18" charset="0"/>
              </a:rPr>
              <a:t>How</a:t>
            </a:r>
            <a:r>
              <a:rPr lang="en-GB" sz="1800" dirty="0">
                <a:latin typeface="Times New Roman" panose="02020603050405020304" pitchFamily="18" charset="0"/>
                <a:cs typeface="Times New Roman" panose="02020603050405020304" pitchFamily="18" charset="0"/>
              </a:rPr>
              <a:t>: It builds multiple decision trees and averages their predictions. It is particularly effective in handling diverse factors like driving </a:t>
            </a:r>
            <a:r>
              <a:rPr lang="en-GB" sz="1800" dirty="0" err="1">
                <a:latin typeface="Times New Roman" panose="02020603050405020304" pitchFamily="18" charset="0"/>
                <a:cs typeface="Times New Roman" panose="02020603050405020304" pitchFamily="18" charset="0"/>
              </a:rPr>
              <a:t>behavior</a:t>
            </a:r>
            <a:r>
              <a:rPr lang="en-GB" sz="1800" dirty="0">
                <a:latin typeface="Times New Roman" panose="02020603050405020304" pitchFamily="18" charset="0"/>
                <a:cs typeface="Times New Roman" panose="02020603050405020304" pitchFamily="18" charset="0"/>
              </a:rPr>
              <a:t>, environmental conditions, and battery health</a:t>
            </a:r>
            <a:r>
              <a:rPr lang="en-GB" sz="1800" dirty="0" smtClean="0">
                <a:latin typeface="Times New Roman" panose="02020603050405020304" pitchFamily="18" charset="0"/>
                <a:cs typeface="Times New Roman" panose="02020603050405020304" pitchFamily="18" charset="0"/>
              </a:rPr>
              <a:t>.</a:t>
            </a:r>
            <a:endParaRPr lang="en-GB"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22391" y="972537"/>
            <a:ext cx="5904091" cy="400110"/>
          </a:xfrm>
          <a:prstGeom prst="rect">
            <a:avLst/>
          </a:prstGeom>
          <a:noFill/>
        </p:spPr>
        <p:txBody>
          <a:bodyPr wrap="square">
            <a:spAutoFit/>
          </a:bodyPr>
          <a:lstStyle/>
          <a:p>
            <a:r>
              <a:rPr lang="en-IN" sz="2000" b="1" dirty="0" smtClean="0">
                <a:solidFill>
                  <a:srgbClr val="213163"/>
                </a:solidFill>
              </a:rPr>
              <a:t>Methodology :</a:t>
            </a:r>
            <a:endParaRPr lang="en-IN" sz="2000" dirty="0">
              <a:solidFill>
                <a:srgbClr val="213163"/>
              </a:solidFill>
            </a:endParaRPr>
          </a:p>
        </p:txBody>
      </p:sp>
    </p:spTree>
    <p:extLst>
      <p:ext uri="{BB962C8B-B14F-4D97-AF65-F5344CB8AC3E}">
        <p14:creationId xmlns:p14="http://schemas.microsoft.com/office/powerpoint/2010/main" val="2025430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6CD88EBF-9193-EA99-AD5C-8B04319AB49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37ED632-39B7-B616-67EE-DBD4B521A4D7}"/>
              </a:ext>
            </a:extLst>
          </p:cNvPr>
          <p:cNvSpPr txBox="1"/>
          <p:nvPr/>
        </p:nvSpPr>
        <p:spPr>
          <a:xfrm>
            <a:off x="202071" y="972537"/>
            <a:ext cx="5904091" cy="400110"/>
          </a:xfrm>
          <a:prstGeom prst="rect">
            <a:avLst/>
          </a:prstGeom>
          <a:noFill/>
        </p:spPr>
        <p:txBody>
          <a:bodyPr wrap="square">
            <a:spAutoFit/>
          </a:bodyPr>
          <a:lstStyle/>
          <a:p>
            <a:r>
              <a:rPr lang="en-IN" sz="2000" b="1" dirty="0" smtClean="0">
                <a:solidFill>
                  <a:srgbClr val="213163"/>
                </a:solidFill>
              </a:rPr>
              <a:t>Results :</a:t>
            </a:r>
            <a:endParaRPr lang="en-IN" sz="2000" dirty="0">
              <a:solidFill>
                <a:srgbClr val="213163"/>
              </a:solidFill>
            </a:endParaRPr>
          </a:p>
        </p:txBody>
      </p:sp>
      <p:pic>
        <p:nvPicPr>
          <p:cNvPr id="3" name="Picture 2"/>
          <p:cNvPicPr>
            <a:picLocks noChangeAspect="1"/>
          </p:cNvPicPr>
          <p:nvPr/>
        </p:nvPicPr>
        <p:blipFill>
          <a:blip r:embed="rId3"/>
          <a:stretch>
            <a:fillRect/>
          </a:stretch>
        </p:blipFill>
        <p:spPr>
          <a:xfrm>
            <a:off x="580255" y="1372647"/>
            <a:ext cx="11031489" cy="1827753"/>
          </a:xfrm>
          <a:prstGeom prst="rect">
            <a:avLst/>
          </a:prstGeom>
        </p:spPr>
      </p:pic>
      <p:pic>
        <p:nvPicPr>
          <p:cNvPr id="4" name="Picture 3"/>
          <p:cNvPicPr>
            <a:picLocks noChangeAspect="1"/>
          </p:cNvPicPr>
          <p:nvPr/>
        </p:nvPicPr>
        <p:blipFill>
          <a:blip r:embed="rId4"/>
          <a:stretch>
            <a:fillRect/>
          </a:stretch>
        </p:blipFill>
        <p:spPr>
          <a:xfrm>
            <a:off x="498155" y="3281680"/>
            <a:ext cx="3667446" cy="3484880"/>
          </a:xfrm>
          <a:prstGeom prst="rect">
            <a:avLst/>
          </a:prstGeom>
        </p:spPr>
      </p:pic>
      <p:pic>
        <p:nvPicPr>
          <p:cNvPr id="5" name="Picture 4"/>
          <p:cNvPicPr>
            <a:picLocks noChangeAspect="1"/>
          </p:cNvPicPr>
          <p:nvPr/>
        </p:nvPicPr>
        <p:blipFill>
          <a:blip r:embed="rId5"/>
          <a:stretch>
            <a:fillRect/>
          </a:stretch>
        </p:blipFill>
        <p:spPr>
          <a:xfrm>
            <a:off x="9276080" y="3281680"/>
            <a:ext cx="2631439" cy="3180079"/>
          </a:xfrm>
          <a:prstGeom prst="rect">
            <a:avLst/>
          </a:prstGeom>
        </p:spPr>
      </p:pic>
      <p:pic>
        <p:nvPicPr>
          <p:cNvPr id="10" name="Picture 9"/>
          <p:cNvPicPr>
            <a:picLocks noChangeAspect="1"/>
          </p:cNvPicPr>
          <p:nvPr/>
        </p:nvPicPr>
        <p:blipFill>
          <a:blip r:embed="rId6"/>
          <a:stretch>
            <a:fillRect/>
          </a:stretch>
        </p:blipFill>
        <p:spPr>
          <a:xfrm>
            <a:off x="4584425" y="3281680"/>
            <a:ext cx="4467287" cy="3484880"/>
          </a:xfrm>
          <a:prstGeom prst="rect">
            <a:avLst/>
          </a:prstGeom>
        </p:spPr>
      </p:pic>
    </p:spTree>
    <p:extLst>
      <p:ext uri="{BB962C8B-B14F-4D97-AF65-F5344CB8AC3E}">
        <p14:creationId xmlns:p14="http://schemas.microsoft.com/office/powerpoint/2010/main" val="18075957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smtClean="0">
                <a:solidFill>
                  <a:srgbClr val="213163"/>
                </a:solidFill>
              </a:rPr>
              <a:t>Conclusion :</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11341606" cy="1179810"/>
          </a:xfrm>
          <a:prstGeom prst="rect">
            <a:avLst/>
          </a:prstGeom>
          <a:noFill/>
        </p:spPr>
        <p:txBody>
          <a:bodyPr wrap="square" rtlCol="0">
            <a:spAutoFit/>
          </a:bodyPr>
          <a:lstStyle/>
          <a:p>
            <a:pPr marL="228600" indent="-228600" algn="just">
              <a:spcAft>
                <a:spcPts val="800"/>
              </a:spcAft>
              <a:buFont typeface="Arial" panose="020B0604020202020204" pitchFamily="34" charset="0"/>
              <a:buChar char="•"/>
            </a:pPr>
            <a:r>
              <a:rPr lang="en-US" sz="1600" dirty="0" smtClean="0">
                <a:latin typeface="Times New Roman" panose="02020603050405020304" pitchFamily="18" charset="0"/>
                <a:cs typeface="Times New Roman" panose="02020603050405020304" pitchFamily="18" charset="0"/>
              </a:rPr>
              <a:t>Summary:</a:t>
            </a:r>
            <a:r>
              <a:rPr lang="en-GB" sz="1600" dirty="0">
                <a:latin typeface="Times New Roman" panose="02020603050405020304" pitchFamily="18" charset="0"/>
                <a:cs typeface="Times New Roman" panose="02020603050405020304" pitchFamily="18" charset="0"/>
              </a:rPr>
              <a:t>The electric vehicle (EV) range prediction problem involves predicting how far an EV can travel on a single charge under varying driving conditions, battery health, and environmental factors. The case study demonstrated a comprehensive approach to solving this problem using machine learning techniques</a:t>
            </a:r>
            <a:r>
              <a:rPr lang="en-GB"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28600" indent="-228600">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Future Work</a:t>
            </a:r>
            <a:r>
              <a:rPr lang="en-US" sz="1600" dirty="0" smtClean="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p:txBody>
      </p: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9398000" y="2158856"/>
            <a:ext cx="853440" cy="868522"/>
          </a:xfrm>
          <a:prstGeom prst="rect">
            <a:avLst/>
          </a:prstGeom>
        </p:spPr>
      </p:pic>
      <p:sp>
        <p:nvSpPr>
          <p:cNvPr id="12" name="Rectangle 5"/>
          <p:cNvSpPr>
            <a:spLocks noChangeArrowheads="1"/>
          </p:cNvSpPr>
          <p:nvPr/>
        </p:nvSpPr>
        <p:spPr bwMode="auto">
          <a:xfrm>
            <a:off x="445379" y="2641708"/>
            <a:ext cx="11106541"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ClrTx/>
            </a:pPr>
            <a:r>
              <a:rPr lang="en-US" altLang="en-US" sz="1600" b="1" dirty="0" smtClean="0">
                <a:solidFill>
                  <a:schemeClr val="tx1"/>
                </a:solidFill>
                <a:latin typeface="Times New Roman" panose="02020603050405020304" pitchFamily="18" charset="0"/>
                <a:cs typeface="Times New Roman" panose="02020603050405020304" pitchFamily="18" charset="0"/>
              </a:rPr>
              <a:t>1.Improved </a:t>
            </a:r>
            <a:r>
              <a:rPr lang="en-US" altLang="en-US" sz="1600" b="1" dirty="0">
                <a:solidFill>
                  <a:schemeClr val="tx1"/>
                </a:solidFill>
                <a:latin typeface="Times New Roman" panose="02020603050405020304" pitchFamily="18" charset="0"/>
                <a:cs typeface="Times New Roman" panose="02020603050405020304" pitchFamily="18" charset="0"/>
              </a:rPr>
              <a:t>Battery Health Modeling</a:t>
            </a:r>
            <a:r>
              <a:rPr lang="en-US" altLang="en-US" sz="1600" dirty="0">
                <a:solidFill>
                  <a:schemeClr val="tx1"/>
                </a:solidFill>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As battery health significantly affects EV range, future research can focus on better modeling battery degradation over time. This could include more detailed data on individual battery cells, temperature fluctuations, and charging patterns to more accurately predict long-term battery performance and its impact on range.</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2.Incorporating More Real-Time Data</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Integrating real-time data from the vehicle, such as live weather updates, traffic conditions, and GPS-based route planning, can provide even more accurate predictions. By combining real-time environmental data with historical data, EV range predictions could become more dynamic and context-aware.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6"/>
          <p:cNvSpPr>
            <a:spLocks noChangeArrowheads="1"/>
          </p:cNvSpPr>
          <p:nvPr/>
        </p:nvSpPr>
        <p:spPr bwMode="auto">
          <a:xfrm>
            <a:off x="445378" y="4692293"/>
            <a:ext cx="11106541"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spcBef>
                <a:spcPct val="0"/>
              </a:spcBef>
              <a:spcAft>
                <a:spcPct val="0"/>
              </a:spcAft>
              <a:buClrTx/>
            </a:pPr>
            <a:r>
              <a:rPr lang="en-US" altLang="en-US" sz="1600" b="1" dirty="0" smtClean="0">
                <a:solidFill>
                  <a:schemeClr val="tx1"/>
                </a:solidFill>
                <a:latin typeface="Times New Roman" panose="02020603050405020304" pitchFamily="18" charset="0"/>
                <a:cs typeface="Times New Roman" panose="02020603050405020304" pitchFamily="18" charset="0"/>
              </a:rPr>
              <a:t>3.Vehicle-to-Vehicle </a:t>
            </a:r>
            <a:r>
              <a:rPr lang="en-US" altLang="en-US" sz="1600" b="1" dirty="0">
                <a:solidFill>
                  <a:schemeClr val="tx1"/>
                </a:solidFill>
                <a:latin typeface="Times New Roman" panose="02020603050405020304" pitchFamily="18" charset="0"/>
                <a:cs typeface="Times New Roman" panose="02020603050405020304" pitchFamily="18" charset="0"/>
              </a:rPr>
              <a:t>Data Sharing</a:t>
            </a:r>
            <a:r>
              <a:rPr lang="en-US" altLang="en-US" sz="1600" dirty="0">
                <a:solidFill>
                  <a:schemeClr val="tx1"/>
                </a:solidFill>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Future systems could enable vehicle-to-vehicle communication, where data from one EV (e.g., battery usage, terrain conditions) is shared with other EVs in real time. This data sharing can improve predictions, especially in unfamiliar or complex driving environments.</a:t>
            </a:r>
          </a:p>
        </p:txBody>
      </p:sp>
    </p:spTree>
    <p:extLst>
      <p:ext uri="{BB962C8B-B14F-4D97-AF65-F5344CB8AC3E}">
        <p14:creationId xmlns:p14="http://schemas.microsoft.com/office/powerpoint/2010/main" val="20463212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smtClean="0">
                <a:solidFill>
                  <a:srgbClr val="213163"/>
                </a:solidFill>
              </a:rPr>
              <a:t>References :</a:t>
            </a:r>
            <a:endParaRPr lang="en-IN" sz="2000" dirty="0">
              <a:solidFill>
                <a:srgbClr val="213163"/>
              </a:solidFill>
            </a:endParaRPr>
          </a:p>
        </p:txBody>
      </p:sp>
      <p:sp>
        <p:nvSpPr>
          <p:cNvPr id="2" name="Rectangle 1"/>
          <p:cNvSpPr/>
          <p:nvPr/>
        </p:nvSpPr>
        <p:spPr>
          <a:xfrm>
            <a:off x="1686560" y="1561352"/>
            <a:ext cx="8402320" cy="1323439"/>
          </a:xfrm>
          <a:prstGeom prst="rect">
            <a:avLst/>
          </a:prstGeom>
        </p:spPr>
        <p:txBody>
          <a:bodyPr wrap="square">
            <a:spAutoFit/>
          </a:bodyPr>
          <a:lstStyle/>
          <a:p>
            <a:r>
              <a:rPr lang="en-GB" sz="2000" dirty="0" smtClean="0">
                <a:latin typeface="Times New Roman" panose="02020603050405020304" pitchFamily="18" charset="0"/>
                <a:cs typeface="Times New Roman" panose="02020603050405020304" pitchFamily="18" charset="0"/>
              </a:rPr>
              <a:t>1.</a:t>
            </a:r>
            <a:r>
              <a:rPr lang="en-GB" sz="2000" u="sng" dirty="0" smtClean="0">
                <a:solidFill>
                  <a:srgbClr val="0070C0"/>
                </a:solidFill>
                <a:latin typeface="Times New Roman" panose="02020603050405020304" pitchFamily="18" charset="0"/>
                <a:cs typeface="Times New Roman" panose="02020603050405020304" pitchFamily="18" charset="0"/>
              </a:rPr>
              <a:t>https</a:t>
            </a:r>
            <a:r>
              <a:rPr lang="en-GB" sz="2000" u="sng" dirty="0">
                <a:solidFill>
                  <a:srgbClr val="0070C0"/>
                </a:solidFill>
                <a:latin typeface="Times New Roman" panose="02020603050405020304" pitchFamily="18" charset="0"/>
                <a:cs typeface="Times New Roman" panose="02020603050405020304" pitchFamily="18" charset="0"/>
              </a:rPr>
              <a:t>://</a:t>
            </a:r>
            <a:r>
              <a:rPr lang="en-GB" sz="2000" u="sng" dirty="0" smtClean="0">
                <a:solidFill>
                  <a:srgbClr val="0070C0"/>
                </a:solidFill>
                <a:latin typeface="Times New Roman" panose="02020603050405020304" pitchFamily="18" charset="0"/>
                <a:cs typeface="Times New Roman" panose="02020603050405020304" pitchFamily="18" charset="0"/>
              </a:rPr>
              <a:t>www.sciencedirect.com/science/article/pii/S266596382200077X</a:t>
            </a:r>
          </a:p>
          <a:p>
            <a:r>
              <a:rPr lang="en-GB" sz="2000" dirty="0" smtClean="0">
                <a:latin typeface="Times New Roman" panose="02020603050405020304" pitchFamily="18" charset="0"/>
                <a:cs typeface="Times New Roman" panose="02020603050405020304" pitchFamily="18" charset="0"/>
              </a:rPr>
              <a:t>2.</a:t>
            </a:r>
            <a:r>
              <a:rPr lang="en-GB" sz="2000" u="sng" dirty="0" smtClean="0">
                <a:solidFill>
                  <a:srgbClr val="0070C0"/>
                </a:solidFill>
                <a:latin typeface="Times New Roman" panose="02020603050405020304" pitchFamily="18" charset="0"/>
                <a:cs typeface="Times New Roman" panose="02020603050405020304" pitchFamily="18" charset="0"/>
              </a:rPr>
              <a:t>https</a:t>
            </a:r>
            <a:r>
              <a:rPr lang="en-GB" sz="2000" u="sng" dirty="0">
                <a:solidFill>
                  <a:srgbClr val="0070C0"/>
                </a:solidFill>
                <a:latin typeface="Times New Roman" panose="02020603050405020304" pitchFamily="18" charset="0"/>
                <a:cs typeface="Times New Roman" panose="02020603050405020304" pitchFamily="18" charset="0"/>
              </a:rPr>
              <a:t>://www.kaggle.com/code/cindynz/electric-vehicle-range-prediction</a:t>
            </a:r>
            <a:r>
              <a:rPr lang="en-GB" sz="2000" dirty="0">
                <a:latin typeface="Times New Roman" panose="02020603050405020304" pitchFamily="18" charset="0"/>
                <a:cs typeface="Times New Roman" panose="02020603050405020304" pitchFamily="18" charset="0"/>
              </a:rPr>
              <a:t/>
            </a:r>
            <a:br>
              <a:rPr lang="en-GB" sz="2000" dirty="0">
                <a:latin typeface="Times New Roman" panose="02020603050405020304" pitchFamily="18" charset="0"/>
                <a:cs typeface="Times New Roman" panose="02020603050405020304" pitchFamily="18" charset="0"/>
              </a:rPr>
            </a:br>
            <a:r>
              <a:rPr lang="en-GB" sz="2000" dirty="0" smtClean="0">
                <a:latin typeface="Times New Roman" panose="02020603050405020304" pitchFamily="18" charset="0"/>
                <a:cs typeface="Times New Roman" panose="02020603050405020304" pitchFamily="18" charset="0"/>
              </a:rPr>
              <a:t>3.</a:t>
            </a:r>
            <a:r>
              <a:rPr lang="en-GB" sz="2000" u="sng" dirty="0" smtClean="0">
                <a:solidFill>
                  <a:srgbClr val="0070C0"/>
                </a:solidFill>
                <a:latin typeface="Times New Roman" panose="02020603050405020304" pitchFamily="18" charset="0"/>
                <a:cs typeface="Times New Roman" panose="02020603050405020304" pitchFamily="18" charset="0"/>
              </a:rPr>
              <a:t>https</a:t>
            </a:r>
            <a:r>
              <a:rPr lang="en-GB" sz="2000" u="sng" dirty="0">
                <a:solidFill>
                  <a:srgbClr val="0070C0"/>
                </a:solidFill>
                <a:latin typeface="Times New Roman" panose="02020603050405020304" pitchFamily="18" charset="0"/>
                <a:cs typeface="Times New Roman" panose="02020603050405020304" pitchFamily="18" charset="0"/>
              </a:rPr>
              <a:t>://</a:t>
            </a:r>
            <a:r>
              <a:rPr lang="en-GB" sz="2000" u="sng" dirty="0" smtClean="0">
                <a:solidFill>
                  <a:srgbClr val="0070C0"/>
                </a:solidFill>
                <a:latin typeface="Times New Roman" panose="02020603050405020304" pitchFamily="18" charset="0"/>
                <a:cs typeface="Times New Roman" panose="02020603050405020304" pitchFamily="18" charset="0"/>
              </a:rPr>
              <a:t>www.mdpi.com/1996-1073/12/5/946</a:t>
            </a:r>
          </a:p>
          <a:p>
            <a:r>
              <a:rPr lang="en-GB" sz="2000" dirty="0" smtClean="0">
                <a:latin typeface="Times New Roman" panose="02020603050405020304" pitchFamily="18" charset="0"/>
                <a:cs typeface="Times New Roman" panose="02020603050405020304" pitchFamily="18" charset="0"/>
              </a:rPr>
              <a:t>4.</a:t>
            </a:r>
            <a:r>
              <a:rPr lang="en-GB" sz="2000" u="sng" dirty="0" smtClean="0">
                <a:solidFill>
                  <a:srgbClr val="0070C0"/>
                </a:solidFill>
                <a:latin typeface="Times New Roman" panose="02020603050405020304" pitchFamily="18" charset="0"/>
                <a:cs typeface="Times New Roman" panose="02020603050405020304" pitchFamily="18" charset="0"/>
              </a:rPr>
              <a:t>https</a:t>
            </a:r>
            <a:r>
              <a:rPr lang="en-GB" sz="2000" u="sng" dirty="0">
                <a:solidFill>
                  <a:srgbClr val="0070C0"/>
                </a:solidFill>
                <a:latin typeface="Times New Roman" panose="02020603050405020304" pitchFamily="18" charset="0"/>
                <a:cs typeface="Times New Roman" panose="02020603050405020304" pitchFamily="18" charset="0"/>
              </a:rPr>
              <a:t>://ietresearch.onlinelibrary.wiley.com/doi/full/10.1049/cth2.12486</a:t>
            </a:r>
          </a:p>
        </p:txBody>
      </p:sp>
    </p:spTree>
    <p:extLst>
      <p:ext uri="{BB962C8B-B14F-4D97-AF65-F5344CB8AC3E}">
        <p14:creationId xmlns:p14="http://schemas.microsoft.com/office/powerpoint/2010/main" val="13079258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terms/"/>
    <ds:schemaRef ds:uri="http://schemas.microsoft.com/office/2006/documentManagement/types"/>
    <ds:schemaRef ds:uri="http://schemas.microsoft.com/office/2006/metadata/properties"/>
    <ds:schemaRef ds:uri="c0fa2617-96bd-425d-8578-e93563fe37c5"/>
    <ds:schemaRef ds:uri="http://purl.org/dc/dcmitype/"/>
    <ds:schemaRef ds:uri="http://schemas.openxmlformats.org/package/2006/metadata/core-properties"/>
    <ds:schemaRef ds:uri="http://purl.org/dc/elements/1.1/"/>
    <ds:schemaRef ds:uri="http://schemas.microsoft.com/office/infopath/2007/PartnerControls"/>
    <ds:schemaRef ds:uri="9162bd5b-4ed9-4da3-b376-05204580ba3f"/>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3761</TotalTime>
  <Words>1027</Words>
  <Application>Microsoft Office PowerPoint</Application>
  <PresentationFormat>Widescreen</PresentationFormat>
  <Paragraphs>95</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student</cp:lastModifiedBy>
  <cp:revision>72</cp:revision>
  <dcterms:modified xsi:type="dcterms:W3CDTF">2025-02-19T05:51:22Z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