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954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4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0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2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4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Gross Domestic Product Prediction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003366"/>
                </a:solidFill>
              </a:rPr>
              <a:t>Authors: Mr. Bhaskaran N A, CH. Yaswanth, CH. Hemanth Kumar, G. Mahendra, V. Adarsh</a:t>
            </a:r>
          </a:p>
          <a:p>
            <a:r>
              <a:rPr sz="2000" dirty="0">
                <a:solidFill>
                  <a:srgbClr val="003366"/>
                </a:solidFill>
              </a:rPr>
              <a:t>Institution: Arjun College of Technology, Coimbatore</a:t>
            </a:r>
          </a:p>
          <a:p>
            <a:r>
              <a:rPr sz="2000" dirty="0">
                <a:solidFill>
                  <a:srgbClr val="003366"/>
                </a:solidFill>
              </a:rPr>
              <a:t>Departments: AI &amp; Data Science | 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Refer to the proposed system architecture diagram in the paper.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Algorithms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• Decision Tree: Tree-based model for classification &amp; prediction</a:t>
            </a:r>
          </a:p>
          <a:p>
            <a:r>
              <a:rPr sz="2000">
                <a:solidFill>
                  <a:srgbClr val="003366"/>
                </a:solidFill>
              </a:rPr>
              <a:t>• Random Forest: Ensemble of decision trees for higher accuracy</a:t>
            </a:r>
          </a:p>
          <a:p>
            <a:r>
              <a:rPr sz="2000">
                <a:solidFill>
                  <a:srgbClr val="003366"/>
                </a:solidFill>
              </a:rPr>
              <a:t>• Bootstrap Bagging: Reduces variance and avoids overfitting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Tool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WEKA:</a:t>
            </a:r>
          </a:p>
          <a:p>
            <a:r>
              <a:rPr sz="2000">
                <a:solidFill>
                  <a:srgbClr val="003366"/>
                </a:solidFill>
              </a:rPr>
              <a:t>• Machine learning workbench</a:t>
            </a:r>
          </a:p>
          <a:p>
            <a:r>
              <a:rPr sz="2000">
                <a:solidFill>
                  <a:srgbClr val="003366"/>
                </a:solidFill>
              </a:rPr>
              <a:t>• Supports classification, regression, and data visualization</a:t>
            </a:r>
          </a:p>
          <a:p>
            <a:r>
              <a:rPr sz="2000">
                <a:solidFill>
                  <a:srgbClr val="003366"/>
                </a:solidFill>
              </a:rPr>
              <a:t>• Used for algorithm 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Classification Accuracy:</a:t>
            </a:r>
          </a:p>
          <a:p>
            <a:r>
              <a:rPr sz="2000">
                <a:solidFill>
                  <a:srgbClr val="003366"/>
                </a:solidFill>
              </a:rPr>
              <a:t>• Random Forest: 87.06%</a:t>
            </a:r>
          </a:p>
          <a:p>
            <a:r>
              <a:rPr sz="2000">
                <a:solidFill>
                  <a:srgbClr val="003366"/>
                </a:solidFill>
              </a:rPr>
              <a:t>• Decision Tree: 81.2%</a:t>
            </a:r>
          </a:p>
          <a:p>
            <a:r>
              <a:rPr sz="2000">
                <a:solidFill>
                  <a:srgbClr val="003366"/>
                </a:solidFill>
              </a:rPr>
              <a:t>• Bootstrap Bagging: 78.8%</a:t>
            </a:r>
          </a:p>
          <a:p>
            <a:r>
              <a:rPr sz="2000">
                <a:solidFill>
                  <a:srgbClr val="003366"/>
                </a:solidFill>
              </a:rPr>
              <a:t>Refer to the Accuracy Graph (Fig. 2)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Existing Model Accuracy: 73.09%</a:t>
            </a:r>
          </a:p>
          <a:p>
            <a:r>
              <a:rPr sz="2000">
                <a:solidFill>
                  <a:srgbClr val="003366"/>
                </a:solidFill>
              </a:rPr>
              <a:t>Proposed Model Accuracy: 87.06%</a:t>
            </a:r>
          </a:p>
          <a:p>
            <a:r>
              <a:rPr sz="2000">
                <a:solidFill>
                  <a:srgbClr val="003366"/>
                </a:solidFill>
              </a:rPr>
              <a:t>Refer to the Comparison Graph (Fig. 3)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• ML is effective in forecasting GDP trends.</a:t>
            </a:r>
          </a:p>
          <a:p>
            <a:r>
              <a:rPr sz="2000">
                <a:solidFill>
                  <a:srgbClr val="003366"/>
                </a:solidFill>
              </a:rPr>
              <a:t>• Algorithms used showed good predictive accuracy.</a:t>
            </a:r>
          </a:p>
          <a:p>
            <a:r>
              <a:rPr sz="2000">
                <a:solidFill>
                  <a:srgbClr val="003366"/>
                </a:solidFill>
              </a:rPr>
              <a:t>Future Scope:</a:t>
            </a:r>
          </a:p>
          <a:p>
            <a:r>
              <a:rPr sz="2000">
                <a:solidFill>
                  <a:srgbClr val="003366"/>
                </a:solidFill>
              </a:rPr>
              <a:t>• Explore more influencing sectors.</a:t>
            </a:r>
          </a:p>
          <a:p>
            <a:r>
              <a:rPr sz="2000">
                <a:solidFill>
                  <a:srgbClr val="003366"/>
                </a:solidFill>
              </a:rPr>
              <a:t>• Try new algorithms for improved performance.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640659" cy="322173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720"/>
              </a:spcAft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Jaehyun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"Forecasting of Real GDP Growth Using Machine Learning Models: Gradient Boosting and Random Forest Approach," Springer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Science+Business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LLC, part of Springer Nature, 2020.</a:t>
            </a:r>
          </a:p>
          <a:p>
            <a:pPr>
              <a:spcAft>
                <a:spcPts val="72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Gary L. Shelley and Frederick H. Wallace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"Inflation, Money, and Real GDP in Mexico: A Causality Analysis,"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Economics Letters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4, pp. 223–225, 2004.</a:t>
            </a:r>
          </a:p>
          <a:p>
            <a:pPr>
              <a:spcAft>
                <a:spcPts val="72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Schneider and Martin Spitzer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"Forecasting Austrian GDP Using the Generalized Dynamic Factor Model," September 17, 2004.</a:t>
            </a:r>
          </a:p>
          <a:p>
            <a:pPr>
              <a:spcAft>
                <a:spcPts val="72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Coscieme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"Going Beyond Gross Domestic Product as an Indicator to Bring Coherence to the Sustainable Development Goals,"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Cleaner Production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248, 2019.</a:t>
            </a:r>
          </a:p>
          <a:p>
            <a:endParaRPr lang="en-IN" sz="200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278" y="1937327"/>
            <a:ext cx="7704667" cy="3332816"/>
          </a:xfrm>
        </p:spPr>
        <p:txBody>
          <a:bodyPr/>
          <a:lstStyle/>
          <a:p>
            <a:r>
              <a:rPr sz="2000" dirty="0">
                <a:solidFill>
                  <a:srgbClr val="003366"/>
                </a:solidFill>
              </a:rPr>
              <a:t>GDP is a key economic indicator used for measuring a country’s economic health.</a:t>
            </a:r>
          </a:p>
          <a:p>
            <a:r>
              <a:rPr sz="2000" dirty="0">
                <a:solidFill>
                  <a:srgbClr val="003366"/>
                </a:solidFill>
              </a:rPr>
              <a:t>Manual GDP analysis is complex and time-consuming.</a:t>
            </a:r>
          </a:p>
          <a:p>
            <a:r>
              <a:rPr sz="2000" dirty="0">
                <a:solidFill>
                  <a:srgbClr val="003366"/>
                </a:solidFill>
              </a:rPr>
              <a:t>ML offers a solution with higher accuracy and efficiency.</a:t>
            </a:r>
          </a:p>
          <a:p>
            <a:r>
              <a:rPr sz="2000" dirty="0">
                <a:solidFill>
                  <a:srgbClr val="003366"/>
                </a:solidFill>
              </a:rPr>
              <a:t>Objective: Predict GDP trends to help in planning and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3" y="1965037"/>
            <a:ext cx="7704667" cy="3332816"/>
          </a:xfrm>
        </p:spPr>
        <p:txBody>
          <a:bodyPr/>
          <a:lstStyle/>
          <a:p>
            <a:r>
              <a:rPr sz="2000" dirty="0">
                <a:solidFill>
                  <a:srgbClr val="003366"/>
                </a:solidFill>
              </a:rPr>
              <a:t>Classification</a:t>
            </a:r>
            <a:endParaRPr lang="en-US" sz="2000" dirty="0">
              <a:solidFill>
                <a:srgbClr val="003366"/>
              </a:solidFill>
            </a:endParaRPr>
          </a:p>
          <a:p>
            <a:r>
              <a:rPr sz="2000" dirty="0">
                <a:solidFill>
                  <a:srgbClr val="003366"/>
                </a:solidFill>
              </a:rPr>
              <a:t>Feature Extraction</a:t>
            </a:r>
            <a:endParaRPr lang="en-US" sz="2000" dirty="0">
              <a:solidFill>
                <a:srgbClr val="003366"/>
              </a:solidFill>
            </a:endParaRPr>
          </a:p>
          <a:p>
            <a:r>
              <a:rPr sz="2000" dirty="0">
                <a:solidFill>
                  <a:srgbClr val="003366"/>
                </a:solidFill>
              </a:rPr>
              <a:t> GDP</a:t>
            </a:r>
            <a:r>
              <a:rPr lang="en-US" sz="2000" dirty="0">
                <a:solidFill>
                  <a:srgbClr val="003366"/>
                </a:solidFill>
              </a:rPr>
              <a:t>(Gross Domestic Product)</a:t>
            </a:r>
          </a:p>
          <a:p>
            <a:r>
              <a:rPr sz="2000" dirty="0">
                <a:solidFill>
                  <a:srgbClr val="003366"/>
                </a:solidFill>
              </a:rPr>
              <a:t>Machine Learning</a:t>
            </a:r>
            <a:endParaRPr lang="en-US" sz="2000" dirty="0">
              <a:solidFill>
                <a:srgbClr val="003366"/>
              </a:solidFill>
            </a:endParaRPr>
          </a:p>
          <a:p>
            <a:r>
              <a:rPr sz="2000" dirty="0">
                <a:solidFill>
                  <a:srgbClr val="003366"/>
                </a:solidFill>
              </a:rPr>
              <a:t> Economic Indicators</a:t>
            </a:r>
            <a:endParaRPr lang="en-US" sz="2000" dirty="0">
              <a:solidFill>
                <a:srgbClr val="003366"/>
              </a:solidFill>
            </a:endParaRPr>
          </a:p>
          <a:p>
            <a:r>
              <a:rPr sz="2000" dirty="0">
                <a:solidFill>
                  <a:srgbClr val="003366"/>
                </a:solidFill>
              </a:rPr>
              <a:t>Per Capita GDP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3" y="1891145"/>
            <a:ext cx="7704667" cy="3332816"/>
          </a:xfrm>
        </p:spPr>
        <p:txBody>
          <a:bodyPr/>
          <a:lstStyle/>
          <a:p>
            <a:r>
              <a:rPr sz="2000" dirty="0">
                <a:solidFill>
                  <a:srgbClr val="003366"/>
                </a:solidFill>
              </a:rPr>
              <a:t>GDP is influenced by multiple interdependent sectors.</a:t>
            </a:r>
          </a:p>
          <a:p>
            <a:r>
              <a:rPr sz="2000" dirty="0">
                <a:solidFill>
                  <a:srgbClr val="003366"/>
                </a:solidFill>
              </a:rPr>
              <a:t>Manual analysis requires large data and long time spans.</a:t>
            </a:r>
          </a:p>
          <a:p>
            <a:r>
              <a:rPr sz="2000" dirty="0">
                <a:solidFill>
                  <a:srgbClr val="003366"/>
                </a:solidFill>
              </a:rPr>
              <a:t>ML and DL can automate and enhance the forecasting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515" y="1900382"/>
            <a:ext cx="7704667" cy="3332816"/>
          </a:xfrm>
        </p:spPr>
        <p:txBody>
          <a:bodyPr/>
          <a:lstStyle/>
          <a:p>
            <a:r>
              <a:rPr sz="2000" dirty="0">
                <a:solidFill>
                  <a:srgbClr val="003366"/>
                </a:solidFill>
              </a:rPr>
              <a:t>No automated system exists for GDP prediction.</a:t>
            </a:r>
          </a:p>
          <a:p>
            <a:r>
              <a:rPr sz="2000" dirty="0">
                <a:solidFill>
                  <a:srgbClr val="003366"/>
                </a:solidFill>
              </a:rPr>
              <a:t>Government relies on manual expert analysis.</a:t>
            </a:r>
          </a:p>
          <a:p>
            <a:r>
              <a:rPr sz="2000" dirty="0">
                <a:solidFill>
                  <a:srgbClr val="003366"/>
                </a:solidFill>
              </a:rPr>
              <a:t>High human effort and risk of errors.</a:t>
            </a:r>
          </a:p>
          <a:p>
            <a:r>
              <a:rPr sz="2000" dirty="0">
                <a:solidFill>
                  <a:srgbClr val="003366"/>
                </a:solidFill>
              </a:rPr>
              <a:t>Accurate GDP prediction is crucial for economic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33" y="1762592"/>
            <a:ext cx="7704667" cy="3332816"/>
          </a:xfrm>
        </p:spPr>
        <p:txBody>
          <a:bodyPr/>
          <a:lstStyle/>
          <a:p>
            <a:r>
              <a:rPr sz="2000" dirty="0">
                <a:solidFill>
                  <a:srgbClr val="003366"/>
                </a:solidFill>
              </a:rPr>
              <a:t>Inspired by India’s declining GDP trend.</a:t>
            </a:r>
          </a:p>
          <a:p>
            <a:r>
              <a:rPr sz="2000" dirty="0">
                <a:solidFill>
                  <a:srgbClr val="003366"/>
                </a:solidFill>
              </a:rPr>
              <a:t>Aim to contribute to national growth using ML techniques.</a:t>
            </a:r>
          </a:p>
          <a:p>
            <a:r>
              <a:rPr sz="2000" dirty="0">
                <a:solidFill>
                  <a:srgbClr val="003366"/>
                </a:solidFill>
              </a:rPr>
              <a:t>Leverage computer science knowledge for impactful application.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Review of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• Tax Prediction with ANN (Sung-Bong Jang)</a:t>
            </a:r>
          </a:p>
          <a:p>
            <a:r>
              <a:rPr sz="2000">
                <a:solidFill>
                  <a:srgbClr val="003366"/>
                </a:solidFill>
              </a:rPr>
              <a:t>• GDP Distribution with Heuristic Network (Aziza Gaffar et al.)</a:t>
            </a:r>
          </a:p>
          <a:p>
            <a:r>
              <a:rPr sz="2000">
                <a:solidFill>
                  <a:srgbClr val="003366"/>
                </a:solidFill>
              </a:rPr>
              <a:t>• Fuzzy Logic Commodity Price Prediction (Joseph C. Chen et al.)</a:t>
            </a:r>
          </a:p>
          <a:p>
            <a:r>
              <a:rPr sz="2000">
                <a:solidFill>
                  <a:srgbClr val="003366"/>
                </a:solidFill>
              </a:rPr>
              <a:t>• Transfer Learning for GDP (Sandeep Kumar et al.)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Algorithms Used: Decision Tree, Random Forest, Bootstrap Bagging</a:t>
            </a:r>
          </a:p>
          <a:p>
            <a:r>
              <a:rPr sz="2000">
                <a:solidFill>
                  <a:srgbClr val="003366"/>
                </a:solidFill>
              </a:rPr>
              <a:t>Sectors Considered: Agriculture, Manufacturing, Services</a:t>
            </a:r>
          </a:p>
          <a:p>
            <a:r>
              <a:rPr sz="2000">
                <a:solidFill>
                  <a:srgbClr val="003366"/>
                </a:solidFill>
              </a:rPr>
              <a:t>PPP (Purchasing Power Parity) for better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</a:rPr>
              <a:t>• Automated and cost-effective GDP prediction</a:t>
            </a:r>
          </a:p>
          <a:p>
            <a:r>
              <a:rPr sz="2000">
                <a:solidFill>
                  <a:srgbClr val="003366"/>
                </a:solidFill>
              </a:rPr>
              <a:t>• Better decision-making for finance and investments</a:t>
            </a:r>
          </a:p>
          <a:p>
            <a:r>
              <a:rPr sz="2000">
                <a:solidFill>
                  <a:srgbClr val="003366"/>
                </a:solidFill>
              </a:rPr>
              <a:t>• Low maintenance and user-friendly system</a:t>
            </a:r>
          </a:p>
          <a:p>
            <a:r>
              <a:rPr sz="2000">
                <a:solidFill>
                  <a:srgbClr val="003366"/>
                </a:solidFill>
              </a:rPr>
              <a:t>• Indirect support for career guidance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602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Times New Roman</vt:lpstr>
      <vt:lpstr>Parallax</vt:lpstr>
      <vt:lpstr>Gross Domestic Product Prediction Using Machine Learning</vt:lpstr>
      <vt:lpstr>Abstract</vt:lpstr>
      <vt:lpstr>Keywords</vt:lpstr>
      <vt:lpstr>Introduction</vt:lpstr>
      <vt:lpstr>Problem Statement</vt:lpstr>
      <vt:lpstr>Motivation</vt:lpstr>
      <vt:lpstr>Review of Literature</vt:lpstr>
      <vt:lpstr>Proposed Methodology</vt:lpstr>
      <vt:lpstr>Advantages</vt:lpstr>
      <vt:lpstr>Architecture</vt:lpstr>
      <vt:lpstr>Algorithms Explained</vt:lpstr>
      <vt:lpstr>Tool Used</vt:lpstr>
      <vt:lpstr>Results</vt:lpstr>
      <vt:lpstr>Comparison</vt:lpstr>
      <vt:lpstr>Conclusion &amp; 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yaswanth chennapatnam</cp:lastModifiedBy>
  <cp:revision>2</cp:revision>
  <dcterms:created xsi:type="dcterms:W3CDTF">2013-01-27T09:14:16Z</dcterms:created>
  <dcterms:modified xsi:type="dcterms:W3CDTF">2025-04-11T05:14:11Z</dcterms:modified>
  <cp:category/>
</cp:coreProperties>
</file>