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71" r:id="rId14"/>
    <p:sldId id="272" r:id="rId15"/>
    <p:sldId id="268" r:id="rId16"/>
    <p:sldId id="269" r:id="rId17"/>
    <p:sldId id="270" r:id="rId1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4"/>
    <p:restoredTop sz="94604"/>
  </p:normalViewPr>
  <p:slideViewPr>
    <p:cSldViewPr>
      <p:cViewPr varScale="1">
        <p:scale>
          <a:sx n="184" d="100"/>
          <a:sy n="184" d="100"/>
        </p:scale>
        <p:origin x="608"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362B0E1-E713-6140-BB58-544B6B3C6ACF}" type="datetimeFigureOut">
              <a:rPr lang="en-US" smtClean="0"/>
              <a:t>4/20/23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166485C-9569-E647-9B95-14F50B1592FF}" type="slidenum">
              <a:rPr lang="en-US" smtClean="0"/>
              <a:t>‹#›</a:t>
            </a:fld>
            <a:endParaRPr lang="en-US"/>
          </a:p>
        </p:txBody>
      </p:sp>
    </p:spTree>
    <p:extLst>
      <p:ext uri="{BB962C8B-B14F-4D97-AF65-F5344CB8AC3E}">
        <p14:creationId xmlns:p14="http://schemas.microsoft.com/office/powerpoint/2010/main" val="126840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4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sp>
        <p:nvSpPr>
          <p:cNvPr id="17" name="bg object 17"/>
          <p:cNvSpPr/>
          <p:nvPr/>
        </p:nvSpPr>
        <p:spPr>
          <a:xfrm>
            <a:off x="0" y="0"/>
            <a:ext cx="9144000" cy="64135"/>
          </a:xfrm>
          <a:custGeom>
            <a:avLst/>
            <a:gdLst/>
            <a:ahLst/>
            <a:cxnLst/>
            <a:rect l="l" t="t" r="r" b="b"/>
            <a:pathLst>
              <a:path w="9144000" h="64135">
                <a:moveTo>
                  <a:pt x="9143999" y="63599"/>
                </a:moveTo>
                <a:lnTo>
                  <a:pt x="0" y="63599"/>
                </a:lnTo>
                <a:lnTo>
                  <a:pt x="0" y="0"/>
                </a:lnTo>
                <a:lnTo>
                  <a:pt x="9143999" y="0"/>
                </a:lnTo>
                <a:lnTo>
                  <a:pt x="9143999" y="63599"/>
                </a:lnTo>
                <a:close/>
              </a:path>
            </a:pathLst>
          </a:custGeom>
          <a:solidFill>
            <a:srgbClr val="FCBE0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9"/>
          </a:xfrm>
          <a:prstGeom prst="rect">
            <a:avLst/>
          </a:prstGeom>
        </p:spPr>
      </p:pic>
      <p:sp>
        <p:nvSpPr>
          <p:cNvPr id="2" name="Holder 2"/>
          <p:cNvSpPr>
            <a:spLocks noGrp="1"/>
          </p:cNvSpPr>
          <p:nvPr>
            <p:ph type="title"/>
          </p:nvPr>
        </p:nvSpPr>
        <p:spPr>
          <a:xfrm>
            <a:off x="384725" y="301473"/>
            <a:ext cx="8374549" cy="556376"/>
          </a:xfrm>
          <a:prstGeom prst="rect">
            <a:avLst/>
          </a:prstGeom>
        </p:spPr>
        <p:txBody>
          <a:bodyPr wrap="square" lIns="0" tIns="0" rIns="0" bIns="0">
            <a:spAutoFit/>
          </a:bodyPr>
          <a:lstStyle>
            <a:lvl1pPr>
              <a:defRPr sz="24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81025" y="1545109"/>
            <a:ext cx="7981950" cy="2479040"/>
          </a:xfrm>
          <a:prstGeom prst="rect">
            <a:avLst/>
          </a:prstGeom>
        </p:spPr>
        <p:txBody>
          <a:bodyPr wrap="square" lIns="0" tIns="0" rIns="0" bIns="0">
            <a:spAutoFit/>
          </a:bodyPr>
          <a:lstStyle>
            <a:lvl1pPr>
              <a:defRPr sz="1400" b="0" i="0">
                <a:solidFill>
                  <a:schemeClr val="tx1"/>
                </a:solidFill>
                <a:latin typeface="Roboto"/>
                <a:cs typeface="Robo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8" name="TextBox 7">
            <a:extLst>
              <a:ext uri="{FF2B5EF4-FFF2-40B4-BE49-F238E27FC236}">
                <a16:creationId xmlns:a16="http://schemas.microsoft.com/office/drawing/2014/main" id="{29D1FC00-6895-F117-CF92-428564956B3E}"/>
              </a:ext>
            </a:extLst>
          </p:cNvPr>
          <p:cNvSpPr txBox="1"/>
          <p:nvPr userDrawn="1">
            <p:extLst>
              <p:ext uri="{1162E1C5-73C7-4A58-AE30-91384D911F3F}">
                <p184:classification xmlns:p184="http://schemas.microsoft.com/office/powerpoint/2018/4/main" val="ftr"/>
              </p:ext>
            </p:extLst>
          </p:nvPr>
        </p:nvSpPr>
        <p:spPr>
          <a:xfrm>
            <a:off x="4275138" y="4958080"/>
            <a:ext cx="615950"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INTERNAL USE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exels.com/?ref=SlidesAI.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pexels.com/?ref=SlidesAI.io"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pexels.com/?ref=SlidesAI.io"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etguru.com/blog/sentiment-analysis-nlp" TargetMode="External"/><Relationship Id="rId2" Type="http://schemas.openxmlformats.org/officeDocument/2006/relationships/hyperlink" Target="https://www.ijitee.org/wp-content/uploads/papers/v10i2/A81981110120.pdf" TargetMode="External"/><Relationship Id="rId1" Type="http://schemas.openxmlformats.org/officeDocument/2006/relationships/slideLayout" Target="../slideLayouts/slideLayout2.xml"/><Relationship Id="rId4" Type="http://schemas.openxmlformats.org/officeDocument/2006/relationships/hyperlink" Target="https://textblob.readthedocs.io/en/dev/"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exels.com/?ref=SlidesAI.io"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3651" y="679405"/>
            <a:ext cx="6005195" cy="960119"/>
          </a:xfrm>
          <a:prstGeom prst="rect">
            <a:avLst/>
          </a:prstGeom>
          <a:solidFill>
            <a:srgbClr val="FFFFFF"/>
          </a:solidFill>
        </p:spPr>
        <p:txBody>
          <a:bodyPr vert="horz" wrap="square" lIns="0" tIns="0" rIns="0" bIns="0" rtlCol="0">
            <a:spAutoFit/>
          </a:bodyPr>
          <a:lstStyle/>
          <a:p>
            <a:pPr marL="67310" indent="-67945">
              <a:lnSpc>
                <a:spcPts val="3779"/>
              </a:lnSpc>
            </a:pPr>
            <a:r>
              <a:rPr sz="3150" b="0" dirty="0">
                <a:latin typeface="Arial MT"/>
                <a:cs typeface="Arial MT"/>
              </a:rPr>
              <a:t>Natural</a:t>
            </a:r>
            <a:r>
              <a:rPr sz="3150" b="0" spc="-55" dirty="0">
                <a:latin typeface="Arial MT"/>
                <a:cs typeface="Arial MT"/>
              </a:rPr>
              <a:t> </a:t>
            </a:r>
            <a:r>
              <a:rPr sz="3150" b="0" dirty="0">
                <a:latin typeface="Arial MT"/>
                <a:cs typeface="Arial MT"/>
              </a:rPr>
              <a:t>Language</a:t>
            </a:r>
            <a:r>
              <a:rPr sz="3150" b="0" spc="-40" dirty="0">
                <a:latin typeface="Arial MT"/>
                <a:cs typeface="Arial MT"/>
              </a:rPr>
              <a:t> </a:t>
            </a:r>
            <a:r>
              <a:rPr sz="3150" b="0" dirty="0">
                <a:latin typeface="Arial MT"/>
                <a:cs typeface="Arial MT"/>
              </a:rPr>
              <a:t>processing</a:t>
            </a:r>
            <a:r>
              <a:rPr sz="3150" b="0" spc="-40" dirty="0">
                <a:latin typeface="Arial MT"/>
                <a:cs typeface="Arial MT"/>
              </a:rPr>
              <a:t> </a:t>
            </a:r>
            <a:r>
              <a:rPr sz="3150" b="0" spc="-25" dirty="0">
                <a:latin typeface="Arial MT"/>
                <a:cs typeface="Arial MT"/>
              </a:rPr>
              <a:t>and </a:t>
            </a:r>
            <a:r>
              <a:rPr sz="3150" b="0" dirty="0">
                <a:latin typeface="Arial MT"/>
                <a:cs typeface="Arial MT"/>
              </a:rPr>
              <a:t>recommender</a:t>
            </a:r>
            <a:r>
              <a:rPr sz="3150" b="0" spc="-25" dirty="0">
                <a:latin typeface="Arial MT"/>
                <a:cs typeface="Arial MT"/>
              </a:rPr>
              <a:t> </a:t>
            </a:r>
            <a:r>
              <a:rPr sz="3150" b="0" dirty="0">
                <a:latin typeface="Arial MT"/>
                <a:cs typeface="Arial MT"/>
              </a:rPr>
              <a:t>systems</a:t>
            </a:r>
            <a:r>
              <a:rPr sz="3150" b="0" spc="-15" dirty="0">
                <a:latin typeface="Arial MT"/>
                <a:cs typeface="Arial MT"/>
              </a:rPr>
              <a:t> </a:t>
            </a:r>
            <a:r>
              <a:rPr sz="3150" b="0" dirty="0">
                <a:latin typeface="Arial MT"/>
                <a:cs typeface="Arial MT"/>
              </a:rPr>
              <a:t>-</a:t>
            </a:r>
            <a:r>
              <a:rPr sz="3150" b="0" spc="-15" dirty="0">
                <a:latin typeface="Arial MT"/>
                <a:cs typeface="Arial MT"/>
              </a:rPr>
              <a:t> </a:t>
            </a:r>
            <a:r>
              <a:rPr sz="3150" b="0" dirty="0">
                <a:latin typeface="Arial MT"/>
                <a:cs typeface="Arial MT"/>
              </a:rPr>
              <a:t>Phase</a:t>
            </a:r>
            <a:r>
              <a:rPr sz="3150" b="0" spc="-10" dirty="0">
                <a:latin typeface="Arial MT"/>
                <a:cs typeface="Arial MT"/>
              </a:rPr>
              <a:t> </a:t>
            </a:r>
            <a:r>
              <a:rPr sz="3150" b="0" spc="-50" dirty="0">
                <a:latin typeface="Arial MT"/>
                <a:cs typeface="Arial MT"/>
              </a:rPr>
              <a:t>2</a:t>
            </a:r>
            <a:endParaRPr sz="3150">
              <a:latin typeface="Arial MT"/>
              <a:cs typeface="Arial MT"/>
            </a:endParaRPr>
          </a:p>
        </p:txBody>
      </p:sp>
      <p:sp>
        <p:nvSpPr>
          <p:cNvPr id="3" name="object 3"/>
          <p:cNvSpPr txBox="1"/>
          <p:nvPr/>
        </p:nvSpPr>
        <p:spPr>
          <a:xfrm>
            <a:off x="318900" y="3418138"/>
            <a:ext cx="1791970" cy="1147445"/>
          </a:xfrm>
          <a:prstGeom prst="rect">
            <a:avLst/>
          </a:prstGeom>
        </p:spPr>
        <p:txBody>
          <a:bodyPr vert="horz" wrap="square" lIns="0" tIns="12700" rIns="0" bIns="0" rtlCol="0">
            <a:spAutoFit/>
          </a:bodyPr>
          <a:lstStyle/>
          <a:p>
            <a:pPr marL="12700">
              <a:lnSpc>
                <a:spcPts val="1675"/>
              </a:lnSpc>
              <a:spcBef>
                <a:spcPts val="100"/>
              </a:spcBef>
            </a:pPr>
            <a:r>
              <a:rPr sz="1400" b="1" spc="-25" dirty="0">
                <a:latin typeface="Tahoma"/>
                <a:cs typeface="Tahoma"/>
              </a:rPr>
              <a:t>Group</a:t>
            </a:r>
            <a:r>
              <a:rPr sz="1400" b="1" spc="-75" dirty="0">
                <a:latin typeface="Tahoma"/>
                <a:cs typeface="Tahoma"/>
              </a:rPr>
              <a:t> </a:t>
            </a:r>
            <a:r>
              <a:rPr sz="1400" b="1" dirty="0">
                <a:latin typeface="Tahoma"/>
                <a:cs typeface="Tahoma"/>
              </a:rPr>
              <a:t>5</a:t>
            </a:r>
            <a:r>
              <a:rPr sz="1400" b="1" spc="-70" dirty="0">
                <a:latin typeface="Tahoma"/>
                <a:cs typeface="Tahoma"/>
              </a:rPr>
              <a:t> </a:t>
            </a:r>
            <a:r>
              <a:rPr sz="1400" b="1" spc="-10" dirty="0">
                <a:latin typeface="Tahoma"/>
                <a:cs typeface="Tahoma"/>
              </a:rPr>
              <a:t>members:</a:t>
            </a:r>
            <a:endParaRPr sz="1400">
              <a:latin typeface="Tahoma"/>
              <a:cs typeface="Tahoma"/>
            </a:endParaRPr>
          </a:p>
          <a:p>
            <a:pPr marL="152400" indent="-140335">
              <a:lnSpc>
                <a:spcPts val="1789"/>
              </a:lnSpc>
              <a:buChar char="-"/>
              <a:tabLst>
                <a:tab pos="153035" algn="l"/>
              </a:tabLst>
            </a:pPr>
            <a:r>
              <a:rPr sz="1500" dirty="0">
                <a:latin typeface="Tahoma"/>
                <a:cs typeface="Tahoma"/>
              </a:rPr>
              <a:t>Rachit</a:t>
            </a:r>
            <a:r>
              <a:rPr sz="1500" spc="195" dirty="0">
                <a:latin typeface="Tahoma"/>
                <a:cs typeface="Tahoma"/>
              </a:rPr>
              <a:t> </a:t>
            </a:r>
            <a:r>
              <a:rPr sz="1500" spc="45" dirty="0">
                <a:latin typeface="Tahoma"/>
                <a:cs typeface="Tahoma"/>
              </a:rPr>
              <a:t>Pandya</a:t>
            </a:r>
            <a:endParaRPr sz="1500">
              <a:latin typeface="Tahoma"/>
              <a:cs typeface="Tahoma"/>
            </a:endParaRPr>
          </a:p>
          <a:p>
            <a:pPr marL="152400" indent="-140335">
              <a:lnSpc>
                <a:spcPts val="1789"/>
              </a:lnSpc>
              <a:buChar char="-"/>
              <a:tabLst>
                <a:tab pos="153035" algn="l"/>
              </a:tabLst>
            </a:pPr>
            <a:r>
              <a:rPr sz="1500" dirty="0">
                <a:latin typeface="Tahoma"/>
                <a:cs typeface="Tahoma"/>
              </a:rPr>
              <a:t>Prit</a:t>
            </a:r>
            <a:r>
              <a:rPr sz="1500" spc="100" dirty="0">
                <a:latin typeface="Tahoma"/>
                <a:cs typeface="Tahoma"/>
              </a:rPr>
              <a:t> </a:t>
            </a:r>
            <a:r>
              <a:rPr sz="1500" spc="40" dirty="0">
                <a:latin typeface="Tahoma"/>
                <a:cs typeface="Tahoma"/>
              </a:rPr>
              <a:t>Patel</a:t>
            </a:r>
            <a:endParaRPr sz="1500">
              <a:latin typeface="Tahoma"/>
              <a:cs typeface="Tahoma"/>
            </a:endParaRPr>
          </a:p>
          <a:p>
            <a:pPr marL="152400" indent="-140335">
              <a:lnSpc>
                <a:spcPts val="1789"/>
              </a:lnSpc>
              <a:buChar char="-"/>
              <a:tabLst>
                <a:tab pos="153035" algn="l"/>
              </a:tabLst>
            </a:pPr>
            <a:r>
              <a:rPr sz="1500" spc="55" dirty="0">
                <a:latin typeface="Tahoma"/>
                <a:cs typeface="Tahoma"/>
              </a:rPr>
              <a:t>Yashasviben</a:t>
            </a:r>
            <a:r>
              <a:rPr sz="1500" spc="-50" dirty="0">
                <a:latin typeface="Tahoma"/>
                <a:cs typeface="Tahoma"/>
              </a:rPr>
              <a:t> </a:t>
            </a:r>
            <a:r>
              <a:rPr sz="1500" spc="30" dirty="0">
                <a:latin typeface="Tahoma"/>
                <a:cs typeface="Tahoma"/>
              </a:rPr>
              <a:t>Patel</a:t>
            </a:r>
            <a:endParaRPr sz="1500">
              <a:latin typeface="Tahoma"/>
              <a:cs typeface="Tahoma"/>
            </a:endParaRPr>
          </a:p>
          <a:p>
            <a:pPr marL="152400" indent="-140335">
              <a:lnSpc>
                <a:spcPts val="1795"/>
              </a:lnSpc>
              <a:buChar char="-"/>
              <a:tabLst>
                <a:tab pos="153035" algn="l"/>
              </a:tabLst>
            </a:pPr>
            <a:r>
              <a:rPr sz="1500" spc="75" dirty="0">
                <a:latin typeface="Tahoma"/>
                <a:cs typeface="Tahoma"/>
              </a:rPr>
              <a:t>Jayesh</a:t>
            </a:r>
            <a:r>
              <a:rPr sz="1500" spc="-45" dirty="0">
                <a:latin typeface="Tahoma"/>
                <a:cs typeface="Tahoma"/>
              </a:rPr>
              <a:t> </a:t>
            </a:r>
            <a:r>
              <a:rPr sz="1500" spc="45" dirty="0">
                <a:latin typeface="Tahoma"/>
                <a:cs typeface="Tahoma"/>
              </a:rPr>
              <a:t>Amodkar</a:t>
            </a:r>
            <a:endParaRPr sz="1500">
              <a:latin typeface="Tahoma"/>
              <a:cs typeface="Tahoma"/>
            </a:endParaRPr>
          </a:p>
        </p:txBody>
      </p:sp>
      <p:pic>
        <p:nvPicPr>
          <p:cNvPr id="4" name="object 4"/>
          <p:cNvPicPr/>
          <p:nvPr/>
        </p:nvPicPr>
        <p:blipFill>
          <a:blip r:embed="rId2" cstate="print"/>
          <a:stretch>
            <a:fillRect/>
          </a:stretch>
        </p:blipFill>
        <p:spPr>
          <a:xfrm>
            <a:off x="3829075" y="1877650"/>
            <a:ext cx="5162525" cy="27434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44202" y="4907661"/>
            <a:ext cx="80200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FFFFFF"/>
                </a:solidFill>
                <a:latin typeface="Verdana"/>
                <a:cs typeface="Verdana"/>
              </a:rPr>
              <a:t>Photo</a:t>
            </a:r>
            <a:r>
              <a:rPr sz="800" spc="-40" dirty="0">
                <a:solidFill>
                  <a:srgbClr val="FFFFFF"/>
                </a:solidFill>
                <a:latin typeface="Verdana"/>
                <a:cs typeface="Verdana"/>
              </a:rPr>
              <a:t> </a:t>
            </a:r>
            <a:r>
              <a:rPr sz="800" spc="-20" dirty="0">
                <a:solidFill>
                  <a:srgbClr val="FFFFFF"/>
                </a:solidFill>
                <a:latin typeface="Verdana"/>
                <a:cs typeface="Verdana"/>
              </a:rPr>
              <a:t>by</a:t>
            </a:r>
            <a:r>
              <a:rPr sz="800" spc="-40" dirty="0">
                <a:solidFill>
                  <a:srgbClr val="FFFFFF"/>
                </a:solidFill>
                <a:latin typeface="Verdana"/>
                <a:cs typeface="Verdana"/>
              </a:rPr>
              <a:t> </a:t>
            </a:r>
            <a:r>
              <a:rPr sz="800" u="sng" spc="-10" dirty="0">
                <a:solidFill>
                  <a:srgbClr val="FFFFFF"/>
                </a:solidFill>
                <a:uFill>
                  <a:solidFill>
                    <a:srgbClr val="FFFFFF"/>
                  </a:solidFill>
                </a:uFill>
                <a:latin typeface="Verdana"/>
                <a:cs typeface="Verdana"/>
                <a:hlinkClick r:id="rId2"/>
              </a:rPr>
              <a:t>Pexels</a:t>
            </a:r>
            <a:endParaRPr sz="800">
              <a:latin typeface="Verdana"/>
              <a:cs typeface="Verdana"/>
            </a:endParaRPr>
          </a:p>
        </p:txBody>
      </p:sp>
      <p:sp>
        <p:nvSpPr>
          <p:cNvPr id="3" name="object 3"/>
          <p:cNvSpPr/>
          <p:nvPr/>
        </p:nvSpPr>
        <p:spPr>
          <a:xfrm>
            <a:off x="0" y="0"/>
            <a:ext cx="9144000" cy="64135"/>
          </a:xfrm>
          <a:custGeom>
            <a:avLst/>
            <a:gdLst/>
            <a:ahLst/>
            <a:cxnLst/>
            <a:rect l="l" t="t" r="r" b="b"/>
            <a:pathLst>
              <a:path w="9144000" h="64135">
                <a:moveTo>
                  <a:pt x="9143999" y="63599"/>
                </a:moveTo>
                <a:lnTo>
                  <a:pt x="0" y="63599"/>
                </a:lnTo>
                <a:lnTo>
                  <a:pt x="0" y="0"/>
                </a:lnTo>
                <a:lnTo>
                  <a:pt x="9143999" y="0"/>
                </a:lnTo>
                <a:lnTo>
                  <a:pt x="9143999" y="63599"/>
                </a:lnTo>
                <a:close/>
              </a:path>
            </a:pathLst>
          </a:custGeom>
          <a:solidFill>
            <a:srgbClr val="FCBE01"/>
          </a:solidFill>
        </p:spPr>
        <p:txBody>
          <a:bodyPr wrap="square" lIns="0" tIns="0" rIns="0" bIns="0" rtlCol="0"/>
          <a:lstStyle/>
          <a:p>
            <a:endParaRPr/>
          </a:p>
        </p:txBody>
      </p:sp>
      <p:sp>
        <p:nvSpPr>
          <p:cNvPr id="4" name="object 4"/>
          <p:cNvSpPr txBox="1">
            <a:spLocks noGrp="1"/>
          </p:cNvSpPr>
          <p:nvPr>
            <p:ph type="title"/>
          </p:nvPr>
        </p:nvSpPr>
        <p:spPr>
          <a:xfrm>
            <a:off x="1566825" y="483862"/>
            <a:ext cx="4418330" cy="304800"/>
          </a:xfrm>
          <a:prstGeom prst="rect">
            <a:avLst/>
          </a:prstGeom>
          <a:solidFill>
            <a:srgbClr val="F6F6F7"/>
          </a:solidFill>
        </p:spPr>
        <p:txBody>
          <a:bodyPr vert="horz" wrap="square" lIns="0" tIns="0" rIns="0" bIns="0" rtlCol="0">
            <a:spAutoFit/>
          </a:bodyPr>
          <a:lstStyle/>
          <a:p>
            <a:pPr>
              <a:lnSpc>
                <a:spcPts val="2320"/>
              </a:lnSpc>
            </a:pPr>
            <a:r>
              <a:rPr sz="2000" dirty="0">
                <a:solidFill>
                  <a:srgbClr val="374151"/>
                </a:solidFill>
                <a:latin typeface="Roboto"/>
                <a:cs typeface="Roboto"/>
              </a:rPr>
              <a:t>Gradient</a:t>
            </a:r>
            <a:r>
              <a:rPr sz="2000" spc="-55" dirty="0">
                <a:solidFill>
                  <a:srgbClr val="374151"/>
                </a:solidFill>
                <a:latin typeface="Roboto"/>
                <a:cs typeface="Roboto"/>
              </a:rPr>
              <a:t> </a:t>
            </a:r>
            <a:r>
              <a:rPr sz="2000" dirty="0">
                <a:solidFill>
                  <a:srgbClr val="374151"/>
                </a:solidFill>
                <a:latin typeface="Roboto"/>
                <a:cs typeface="Roboto"/>
              </a:rPr>
              <a:t>Boosting</a:t>
            </a:r>
            <a:r>
              <a:rPr sz="2000" spc="-50" dirty="0">
                <a:solidFill>
                  <a:srgbClr val="374151"/>
                </a:solidFill>
                <a:latin typeface="Roboto"/>
                <a:cs typeface="Roboto"/>
              </a:rPr>
              <a:t> </a:t>
            </a:r>
            <a:r>
              <a:rPr sz="2000" dirty="0">
                <a:solidFill>
                  <a:srgbClr val="374151"/>
                </a:solidFill>
                <a:latin typeface="Roboto"/>
                <a:cs typeface="Roboto"/>
              </a:rPr>
              <a:t>Model</a:t>
            </a:r>
            <a:r>
              <a:rPr sz="2000" spc="-50" dirty="0">
                <a:solidFill>
                  <a:srgbClr val="374151"/>
                </a:solidFill>
                <a:latin typeface="Roboto"/>
                <a:cs typeface="Roboto"/>
              </a:rPr>
              <a:t> </a:t>
            </a:r>
            <a:r>
              <a:rPr sz="2000" dirty="0">
                <a:solidFill>
                  <a:srgbClr val="374151"/>
                </a:solidFill>
                <a:latin typeface="Roboto"/>
                <a:cs typeface="Roboto"/>
              </a:rPr>
              <a:t>(with</a:t>
            </a:r>
            <a:r>
              <a:rPr sz="2000" spc="-50" dirty="0">
                <a:solidFill>
                  <a:srgbClr val="374151"/>
                </a:solidFill>
                <a:latin typeface="Roboto"/>
                <a:cs typeface="Roboto"/>
              </a:rPr>
              <a:t> </a:t>
            </a:r>
            <a:r>
              <a:rPr sz="2000" spc="-10" dirty="0">
                <a:solidFill>
                  <a:srgbClr val="374151"/>
                </a:solidFill>
                <a:latin typeface="Roboto"/>
                <a:cs typeface="Roboto"/>
              </a:rPr>
              <a:t>VADER)</a:t>
            </a:r>
            <a:endParaRPr sz="2000">
              <a:latin typeface="Roboto"/>
              <a:cs typeface="Roboto"/>
            </a:endParaRPr>
          </a:p>
        </p:txBody>
      </p:sp>
      <p:sp>
        <p:nvSpPr>
          <p:cNvPr id="5" name="object 5"/>
          <p:cNvSpPr txBox="1"/>
          <p:nvPr/>
        </p:nvSpPr>
        <p:spPr>
          <a:xfrm>
            <a:off x="309218" y="1326300"/>
            <a:ext cx="4271010" cy="213360"/>
          </a:xfrm>
          <a:prstGeom prst="rect">
            <a:avLst/>
          </a:prstGeom>
          <a:solidFill>
            <a:srgbClr val="F6F6F7"/>
          </a:solidFill>
        </p:spPr>
        <p:txBody>
          <a:bodyPr vert="horz" wrap="square" lIns="0" tIns="0" rIns="0" bIns="0" rtlCol="0">
            <a:spAutoFit/>
          </a:bodyPr>
          <a:lstStyle/>
          <a:p>
            <a:pPr marL="335280" indent="-335915">
              <a:lnSpc>
                <a:spcPts val="1625"/>
              </a:lnSpc>
              <a:buFont typeface="Arial MT"/>
              <a:buChar char="●"/>
              <a:tabLst>
                <a:tab pos="335280" algn="l"/>
                <a:tab pos="336550" algn="l"/>
              </a:tabLst>
            </a:pPr>
            <a:r>
              <a:rPr sz="1400" spc="-20" dirty="0">
                <a:solidFill>
                  <a:srgbClr val="374151"/>
                </a:solidFill>
                <a:latin typeface="Roboto"/>
                <a:cs typeface="Roboto"/>
              </a:rPr>
              <a:t>Gradient</a:t>
            </a:r>
            <a:r>
              <a:rPr sz="1400" spc="-45" dirty="0">
                <a:solidFill>
                  <a:srgbClr val="374151"/>
                </a:solidFill>
                <a:latin typeface="Roboto"/>
                <a:cs typeface="Roboto"/>
              </a:rPr>
              <a:t> </a:t>
            </a:r>
            <a:r>
              <a:rPr sz="1400" spc="-10" dirty="0">
                <a:solidFill>
                  <a:srgbClr val="374151"/>
                </a:solidFill>
                <a:latin typeface="Roboto"/>
                <a:cs typeface="Roboto"/>
              </a:rPr>
              <a:t>Boosting</a:t>
            </a:r>
            <a:r>
              <a:rPr sz="1400" spc="-45" dirty="0">
                <a:solidFill>
                  <a:srgbClr val="374151"/>
                </a:solidFill>
                <a:latin typeface="Roboto"/>
                <a:cs typeface="Roboto"/>
              </a:rPr>
              <a:t> </a:t>
            </a:r>
            <a:r>
              <a:rPr sz="1400" dirty="0">
                <a:solidFill>
                  <a:srgbClr val="374151"/>
                </a:solidFill>
                <a:latin typeface="Roboto"/>
                <a:cs typeface="Roboto"/>
              </a:rPr>
              <a:t>is</a:t>
            </a:r>
            <a:r>
              <a:rPr sz="1400" spc="-45" dirty="0">
                <a:solidFill>
                  <a:srgbClr val="374151"/>
                </a:solidFill>
                <a:latin typeface="Roboto"/>
                <a:cs typeface="Roboto"/>
              </a:rPr>
              <a:t> </a:t>
            </a:r>
            <a:r>
              <a:rPr sz="1400" dirty="0">
                <a:solidFill>
                  <a:srgbClr val="374151"/>
                </a:solidFill>
                <a:latin typeface="Roboto"/>
                <a:cs typeface="Roboto"/>
              </a:rPr>
              <a:t>a</a:t>
            </a:r>
            <a:r>
              <a:rPr sz="1400" spc="-45" dirty="0">
                <a:solidFill>
                  <a:srgbClr val="374151"/>
                </a:solidFill>
                <a:latin typeface="Roboto"/>
                <a:cs typeface="Roboto"/>
              </a:rPr>
              <a:t> </a:t>
            </a:r>
            <a:r>
              <a:rPr sz="1400" spc="-10" dirty="0">
                <a:solidFill>
                  <a:srgbClr val="374151"/>
                </a:solidFill>
                <a:latin typeface="Roboto"/>
                <a:cs typeface="Roboto"/>
              </a:rPr>
              <a:t>machine</a:t>
            </a:r>
            <a:r>
              <a:rPr sz="1400" spc="-45" dirty="0">
                <a:solidFill>
                  <a:srgbClr val="374151"/>
                </a:solidFill>
                <a:latin typeface="Roboto"/>
                <a:cs typeface="Roboto"/>
              </a:rPr>
              <a:t> </a:t>
            </a:r>
            <a:r>
              <a:rPr sz="1400" spc="-10" dirty="0">
                <a:solidFill>
                  <a:srgbClr val="374151"/>
                </a:solidFill>
                <a:latin typeface="Roboto"/>
                <a:cs typeface="Roboto"/>
              </a:rPr>
              <a:t>learning</a:t>
            </a:r>
            <a:r>
              <a:rPr sz="1400" spc="-45" dirty="0">
                <a:solidFill>
                  <a:srgbClr val="374151"/>
                </a:solidFill>
                <a:latin typeface="Roboto"/>
                <a:cs typeface="Roboto"/>
              </a:rPr>
              <a:t> </a:t>
            </a:r>
            <a:r>
              <a:rPr sz="1400" spc="-10" dirty="0">
                <a:solidFill>
                  <a:srgbClr val="374151"/>
                </a:solidFill>
                <a:latin typeface="Roboto"/>
                <a:cs typeface="Roboto"/>
              </a:rPr>
              <a:t>algorithm</a:t>
            </a:r>
            <a:endParaRPr sz="1400">
              <a:latin typeface="Roboto"/>
              <a:cs typeface="Roboto"/>
            </a:endParaRPr>
          </a:p>
        </p:txBody>
      </p:sp>
      <p:sp>
        <p:nvSpPr>
          <p:cNvPr id="6" name="object 6"/>
          <p:cNvSpPr/>
          <p:nvPr/>
        </p:nvSpPr>
        <p:spPr>
          <a:xfrm>
            <a:off x="645150" y="1571664"/>
            <a:ext cx="3881754" cy="213360"/>
          </a:xfrm>
          <a:custGeom>
            <a:avLst/>
            <a:gdLst/>
            <a:ahLst/>
            <a:cxnLst/>
            <a:rect l="l" t="t" r="r" b="b"/>
            <a:pathLst>
              <a:path w="3881754" h="213360">
                <a:moveTo>
                  <a:pt x="3881390" y="213359"/>
                </a:moveTo>
                <a:lnTo>
                  <a:pt x="0" y="213359"/>
                </a:lnTo>
                <a:lnTo>
                  <a:pt x="0" y="0"/>
                </a:lnTo>
                <a:lnTo>
                  <a:pt x="3881390" y="0"/>
                </a:lnTo>
                <a:lnTo>
                  <a:pt x="3881390" y="213359"/>
                </a:lnTo>
                <a:close/>
              </a:path>
            </a:pathLst>
          </a:custGeom>
          <a:solidFill>
            <a:srgbClr val="F6F6F7"/>
          </a:solidFill>
        </p:spPr>
        <p:txBody>
          <a:bodyPr wrap="square" lIns="0" tIns="0" rIns="0" bIns="0" rtlCol="0"/>
          <a:lstStyle/>
          <a:p>
            <a:endParaRPr/>
          </a:p>
        </p:txBody>
      </p:sp>
      <p:sp>
        <p:nvSpPr>
          <p:cNvPr id="7" name="object 7"/>
          <p:cNvSpPr txBox="1"/>
          <p:nvPr/>
        </p:nvSpPr>
        <p:spPr>
          <a:xfrm>
            <a:off x="632450" y="1551852"/>
            <a:ext cx="390271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374151"/>
                </a:solidFill>
                <a:latin typeface="Roboto"/>
                <a:cs typeface="Roboto"/>
              </a:rPr>
              <a:t>that</a:t>
            </a:r>
            <a:r>
              <a:rPr sz="1400" spc="-35" dirty="0">
                <a:solidFill>
                  <a:srgbClr val="374151"/>
                </a:solidFill>
                <a:latin typeface="Roboto"/>
                <a:cs typeface="Roboto"/>
              </a:rPr>
              <a:t> </a:t>
            </a:r>
            <a:r>
              <a:rPr sz="1400" spc="-10" dirty="0">
                <a:solidFill>
                  <a:srgbClr val="374151"/>
                </a:solidFill>
                <a:latin typeface="Roboto"/>
                <a:cs typeface="Roboto"/>
              </a:rPr>
              <a:t>combines</a:t>
            </a:r>
            <a:r>
              <a:rPr sz="1400" spc="-30" dirty="0">
                <a:solidFill>
                  <a:srgbClr val="374151"/>
                </a:solidFill>
                <a:latin typeface="Roboto"/>
                <a:cs typeface="Roboto"/>
              </a:rPr>
              <a:t> </a:t>
            </a:r>
            <a:r>
              <a:rPr sz="1400" spc="-10" dirty="0">
                <a:solidFill>
                  <a:srgbClr val="374151"/>
                </a:solidFill>
                <a:latin typeface="Roboto"/>
                <a:cs typeface="Roboto"/>
              </a:rPr>
              <a:t>multiple</a:t>
            </a:r>
            <a:r>
              <a:rPr sz="1400" spc="-30" dirty="0">
                <a:solidFill>
                  <a:srgbClr val="374151"/>
                </a:solidFill>
                <a:latin typeface="Roboto"/>
                <a:cs typeface="Roboto"/>
              </a:rPr>
              <a:t> </a:t>
            </a:r>
            <a:r>
              <a:rPr sz="1400" dirty="0">
                <a:solidFill>
                  <a:srgbClr val="374151"/>
                </a:solidFill>
                <a:latin typeface="Roboto"/>
                <a:cs typeface="Roboto"/>
              </a:rPr>
              <a:t>weak</a:t>
            </a:r>
            <a:r>
              <a:rPr sz="1400" spc="-30" dirty="0">
                <a:solidFill>
                  <a:srgbClr val="374151"/>
                </a:solidFill>
                <a:latin typeface="Roboto"/>
                <a:cs typeface="Roboto"/>
              </a:rPr>
              <a:t> </a:t>
            </a:r>
            <a:r>
              <a:rPr sz="1400" spc="-20" dirty="0">
                <a:solidFill>
                  <a:srgbClr val="374151"/>
                </a:solidFill>
                <a:latin typeface="Roboto"/>
                <a:cs typeface="Roboto"/>
              </a:rPr>
              <a:t>classifiers</a:t>
            </a:r>
            <a:r>
              <a:rPr sz="1400" spc="-35" dirty="0">
                <a:solidFill>
                  <a:srgbClr val="374151"/>
                </a:solidFill>
                <a:latin typeface="Roboto"/>
                <a:cs typeface="Roboto"/>
              </a:rPr>
              <a:t> </a:t>
            </a:r>
            <a:r>
              <a:rPr sz="1400" dirty="0">
                <a:solidFill>
                  <a:srgbClr val="374151"/>
                </a:solidFill>
                <a:latin typeface="Roboto"/>
                <a:cs typeface="Roboto"/>
              </a:rPr>
              <a:t>to</a:t>
            </a:r>
            <a:r>
              <a:rPr sz="1400" spc="-30" dirty="0">
                <a:solidFill>
                  <a:srgbClr val="374151"/>
                </a:solidFill>
                <a:latin typeface="Roboto"/>
                <a:cs typeface="Roboto"/>
              </a:rPr>
              <a:t> </a:t>
            </a:r>
            <a:r>
              <a:rPr sz="1400" dirty="0">
                <a:solidFill>
                  <a:srgbClr val="374151"/>
                </a:solidFill>
                <a:latin typeface="Roboto"/>
                <a:cs typeface="Roboto"/>
              </a:rPr>
              <a:t>form</a:t>
            </a:r>
            <a:r>
              <a:rPr sz="1400" spc="-30" dirty="0">
                <a:solidFill>
                  <a:srgbClr val="374151"/>
                </a:solidFill>
                <a:latin typeface="Roboto"/>
                <a:cs typeface="Roboto"/>
              </a:rPr>
              <a:t> </a:t>
            </a:r>
            <a:r>
              <a:rPr sz="1400" spc="-50" dirty="0">
                <a:solidFill>
                  <a:srgbClr val="374151"/>
                </a:solidFill>
                <a:latin typeface="Roboto"/>
                <a:cs typeface="Roboto"/>
              </a:rPr>
              <a:t>a</a:t>
            </a:r>
            <a:endParaRPr sz="1400">
              <a:latin typeface="Roboto"/>
              <a:cs typeface="Roboto"/>
            </a:endParaRPr>
          </a:p>
        </p:txBody>
      </p:sp>
      <p:sp>
        <p:nvSpPr>
          <p:cNvPr id="8" name="object 8"/>
          <p:cNvSpPr txBox="1"/>
          <p:nvPr/>
        </p:nvSpPr>
        <p:spPr>
          <a:xfrm>
            <a:off x="645150" y="1817028"/>
            <a:ext cx="1299210" cy="213360"/>
          </a:xfrm>
          <a:prstGeom prst="rect">
            <a:avLst/>
          </a:prstGeom>
          <a:solidFill>
            <a:srgbClr val="F6F6F7"/>
          </a:solidFill>
        </p:spPr>
        <p:txBody>
          <a:bodyPr vert="horz" wrap="square" lIns="0" tIns="0" rIns="0" bIns="0" rtlCol="0">
            <a:spAutoFit/>
          </a:bodyPr>
          <a:lstStyle/>
          <a:p>
            <a:pPr>
              <a:lnSpc>
                <a:spcPts val="1625"/>
              </a:lnSpc>
            </a:pPr>
            <a:r>
              <a:rPr sz="1400" spc="-20" dirty="0">
                <a:solidFill>
                  <a:srgbClr val="374151"/>
                </a:solidFill>
                <a:latin typeface="Roboto"/>
                <a:cs typeface="Roboto"/>
              </a:rPr>
              <a:t>strong </a:t>
            </a:r>
            <a:r>
              <a:rPr sz="1400" spc="-25" dirty="0">
                <a:solidFill>
                  <a:srgbClr val="374151"/>
                </a:solidFill>
                <a:latin typeface="Roboto"/>
                <a:cs typeface="Roboto"/>
              </a:rPr>
              <a:t>classifier.</a:t>
            </a:r>
            <a:endParaRPr sz="1400">
              <a:latin typeface="Roboto"/>
              <a:cs typeface="Roboto"/>
            </a:endParaRPr>
          </a:p>
        </p:txBody>
      </p:sp>
      <p:sp>
        <p:nvSpPr>
          <p:cNvPr id="9" name="object 9"/>
          <p:cNvSpPr txBox="1"/>
          <p:nvPr/>
        </p:nvSpPr>
        <p:spPr>
          <a:xfrm>
            <a:off x="309218" y="2062391"/>
            <a:ext cx="4174490" cy="213360"/>
          </a:xfrm>
          <a:prstGeom prst="rect">
            <a:avLst/>
          </a:prstGeom>
          <a:solidFill>
            <a:srgbClr val="F6F6F7"/>
          </a:solidFill>
        </p:spPr>
        <p:txBody>
          <a:bodyPr vert="horz" wrap="square" lIns="0" tIns="0" rIns="0" bIns="0" rtlCol="0">
            <a:spAutoFit/>
          </a:bodyPr>
          <a:lstStyle/>
          <a:p>
            <a:pPr marL="335280" indent="-335915">
              <a:lnSpc>
                <a:spcPts val="1625"/>
              </a:lnSpc>
              <a:buFont typeface="Arial MT"/>
              <a:buChar char="●"/>
              <a:tabLst>
                <a:tab pos="335280" algn="l"/>
                <a:tab pos="336550" algn="l"/>
              </a:tabLst>
            </a:pPr>
            <a:r>
              <a:rPr sz="1400" spc="-10" dirty="0">
                <a:solidFill>
                  <a:srgbClr val="374151"/>
                </a:solidFill>
                <a:latin typeface="Roboto"/>
                <a:cs typeface="Roboto"/>
              </a:rPr>
              <a:t>Achieved</a:t>
            </a:r>
            <a:r>
              <a:rPr sz="1400" spc="-40" dirty="0">
                <a:solidFill>
                  <a:srgbClr val="374151"/>
                </a:solidFill>
                <a:latin typeface="Roboto"/>
                <a:cs typeface="Roboto"/>
              </a:rPr>
              <a:t> </a:t>
            </a:r>
            <a:r>
              <a:rPr sz="1400" dirty="0">
                <a:solidFill>
                  <a:srgbClr val="374151"/>
                </a:solidFill>
                <a:latin typeface="Roboto"/>
                <a:cs typeface="Roboto"/>
              </a:rPr>
              <a:t>an</a:t>
            </a:r>
            <a:r>
              <a:rPr sz="1400" spc="-35" dirty="0">
                <a:solidFill>
                  <a:srgbClr val="374151"/>
                </a:solidFill>
                <a:latin typeface="Roboto"/>
                <a:cs typeface="Roboto"/>
              </a:rPr>
              <a:t> </a:t>
            </a:r>
            <a:r>
              <a:rPr sz="1400" spc="-20" dirty="0">
                <a:solidFill>
                  <a:srgbClr val="374151"/>
                </a:solidFill>
                <a:latin typeface="Roboto"/>
                <a:cs typeface="Roboto"/>
              </a:rPr>
              <a:t>accuracy</a:t>
            </a:r>
            <a:r>
              <a:rPr sz="1400" spc="-35" dirty="0">
                <a:solidFill>
                  <a:srgbClr val="374151"/>
                </a:solidFill>
                <a:latin typeface="Roboto"/>
                <a:cs typeface="Roboto"/>
              </a:rPr>
              <a:t> </a:t>
            </a:r>
            <a:r>
              <a:rPr sz="1400" dirty="0">
                <a:solidFill>
                  <a:srgbClr val="374151"/>
                </a:solidFill>
                <a:latin typeface="Roboto"/>
                <a:cs typeface="Roboto"/>
              </a:rPr>
              <a:t>of</a:t>
            </a:r>
            <a:r>
              <a:rPr sz="1400" spc="-35" dirty="0">
                <a:solidFill>
                  <a:srgbClr val="374151"/>
                </a:solidFill>
                <a:latin typeface="Roboto"/>
                <a:cs typeface="Roboto"/>
              </a:rPr>
              <a:t> </a:t>
            </a:r>
            <a:r>
              <a:rPr sz="1400" dirty="0">
                <a:solidFill>
                  <a:srgbClr val="374151"/>
                </a:solidFill>
                <a:latin typeface="Roboto"/>
                <a:cs typeface="Roboto"/>
              </a:rPr>
              <a:t>92%,</a:t>
            </a:r>
            <a:r>
              <a:rPr sz="1400" spc="-35" dirty="0">
                <a:solidFill>
                  <a:srgbClr val="374151"/>
                </a:solidFill>
                <a:latin typeface="Roboto"/>
                <a:cs typeface="Roboto"/>
              </a:rPr>
              <a:t> </a:t>
            </a:r>
            <a:r>
              <a:rPr sz="1400" spc="-20" dirty="0">
                <a:solidFill>
                  <a:srgbClr val="374151"/>
                </a:solidFill>
                <a:latin typeface="Roboto"/>
                <a:cs typeface="Roboto"/>
              </a:rPr>
              <a:t>indicating</a:t>
            </a:r>
            <a:r>
              <a:rPr sz="1400" spc="-35" dirty="0">
                <a:solidFill>
                  <a:srgbClr val="374151"/>
                </a:solidFill>
                <a:latin typeface="Roboto"/>
                <a:cs typeface="Roboto"/>
              </a:rPr>
              <a:t> </a:t>
            </a:r>
            <a:r>
              <a:rPr sz="1400" spc="-10" dirty="0">
                <a:solidFill>
                  <a:srgbClr val="374151"/>
                </a:solidFill>
                <a:latin typeface="Roboto"/>
                <a:cs typeface="Roboto"/>
              </a:rPr>
              <a:t>that</a:t>
            </a:r>
            <a:r>
              <a:rPr sz="1400" spc="-35" dirty="0">
                <a:solidFill>
                  <a:srgbClr val="374151"/>
                </a:solidFill>
                <a:latin typeface="Roboto"/>
                <a:cs typeface="Roboto"/>
              </a:rPr>
              <a:t> </a:t>
            </a:r>
            <a:r>
              <a:rPr sz="1400" spc="-20" dirty="0">
                <a:solidFill>
                  <a:srgbClr val="374151"/>
                </a:solidFill>
                <a:latin typeface="Roboto"/>
                <a:cs typeface="Roboto"/>
              </a:rPr>
              <a:t>this</a:t>
            </a:r>
            <a:endParaRPr sz="1400">
              <a:latin typeface="Roboto"/>
              <a:cs typeface="Roboto"/>
            </a:endParaRPr>
          </a:p>
        </p:txBody>
      </p:sp>
      <p:sp>
        <p:nvSpPr>
          <p:cNvPr id="10" name="object 10"/>
          <p:cNvSpPr txBox="1"/>
          <p:nvPr/>
        </p:nvSpPr>
        <p:spPr>
          <a:xfrm>
            <a:off x="645150" y="2307755"/>
            <a:ext cx="1669414" cy="213360"/>
          </a:xfrm>
          <a:prstGeom prst="rect">
            <a:avLst/>
          </a:prstGeom>
          <a:solidFill>
            <a:srgbClr val="F6F6F7"/>
          </a:solidFill>
        </p:spPr>
        <p:txBody>
          <a:bodyPr vert="horz" wrap="square" lIns="0" tIns="0" rIns="0" bIns="0" rtlCol="0">
            <a:spAutoFit/>
          </a:bodyPr>
          <a:lstStyle/>
          <a:p>
            <a:pPr>
              <a:lnSpc>
                <a:spcPts val="1625"/>
              </a:lnSpc>
            </a:pPr>
            <a:r>
              <a:rPr sz="1400" dirty="0">
                <a:solidFill>
                  <a:srgbClr val="374151"/>
                </a:solidFill>
                <a:latin typeface="Roboto"/>
                <a:cs typeface="Roboto"/>
              </a:rPr>
              <a:t>model</a:t>
            </a:r>
            <a:r>
              <a:rPr sz="1400" spc="-60" dirty="0">
                <a:solidFill>
                  <a:srgbClr val="374151"/>
                </a:solidFill>
                <a:latin typeface="Roboto"/>
                <a:cs typeface="Roboto"/>
              </a:rPr>
              <a:t> </a:t>
            </a:r>
            <a:r>
              <a:rPr sz="1400" dirty="0">
                <a:solidFill>
                  <a:srgbClr val="374151"/>
                </a:solidFill>
                <a:latin typeface="Roboto"/>
                <a:cs typeface="Roboto"/>
              </a:rPr>
              <a:t>performs</a:t>
            </a:r>
            <a:r>
              <a:rPr sz="1400" spc="-60" dirty="0">
                <a:solidFill>
                  <a:srgbClr val="374151"/>
                </a:solidFill>
                <a:latin typeface="Roboto"/>
                <a:cs typeface="Roboto"/>
              </a:rPr>
              <a:t> </a:t>
            </a:r>
            <a:r>
              <a:rPr sz="1400" spc="-10" dirty="0">
                <a:solidFill>
                  <a:srgbClr val="374151"/>
                </a:solidFill>
                <a:latin typeface="Roboto"/>
                <a:cs typeface="Roboto"/>
              </a:rPr>
              <a:t>well.</a:t>
            </a:r>
            <a:endParaRPr sz="1400">
              <a:latin typeface="Roboto"/>
              <a:cs typeface="Roboto"/>
            </a:endParaRPr>
          </a:p>
        </p:txBody>
      </p:sp>
      <p:sp>
        <p:nvSpPr>
          <p:cNvPr id="11" name="object 11"/>
          <p:cNvSpPr/>
          <p:nvPr/>
        </p:nvSpPr>
        <p:spPr>
          <a:xfrm>
            <a:off x="309218" y="2553119"/>
            <a:ext cx="3828415" cy="213360"/>
          </a:xfrm>
          <a:custGeom>
            <a:avLst/>
            <a:gdLst/>
            <a:ahLst/>
            <a:cxnLst/>
            <a:rect l="l" t="t" r="r" b="b"/>
            <a:pathLst>
              <a:path w="3828415" h="213360">
                <a:moveTo>
                  <a:pt x="3827820" y="213360"/>
                </a:moveTo>
                <a:lnTo>
                  <a:pt x="0" y="213360"/>
                </a:lnTo>
                <a:lnTo>
                  <a:pt x="0" y="0"/>
                </a:lnTo>
                <a:lnTo>
                  <a:pt x="3827820" y="0"/>
                </a:lnTo>
                <a:lnTo>
                  <a:pt x="3827820" y="213360"/>
                </a:lnTo>
                <a:close/>
              </a:path>
            </a:pathLst>
          </a:custGeom>
          <a:solidFill>
            <a:srgbClr val="F6F6F7"/>
          </a:solidFill>
        </p:spPr>
        <p:txBody>
          <a:bodyPr wrap="square" lIns="0" tIns="0" rIns="0" bIns="0" rtlCol="0"/>
          <a:lstStyle/>
          <a:p>
            <a:endParaRPr/>
          </a:p>
        </p:txBody>
      </p:sp>
      <p:sp>
        <p:nvSpPr>
          <p:cNvPr id="12" name="object 12"/>
          <p:cNvSpPr txBox="1"/>
          <p:nvPr/>
        </p:nvSpPr>
        <p:spPr>
          <a:xfrm>
            <a:off x="296518" y="2533307"/>
            <a:ext cx="3850640" cy="238760"/>
          </a:xfrm>
          <a:prstGeom prst="rect">
            <a:avLst/>
          </a:prstGeom>
        </p:spPr>
        <p:txBody>
          <a:bodyPr vert="horz" wrap="square" lIns="0" tIns="12700" rIns="0" bIns="0" rtlCol="0">
            <a:spAutoFit/>
          </a:bodyPr>
          <a:lstStyle/>
          <a:p>
            <a:pPr marL="347980" indent="-335915">
              <a:lnSpc>
                <a:spcPct val="100000"/>
              </a:lnSpc>
              <a:spcBef>
                <a:spcPts val="100"/>
              </a:spcBef>
              <a:buFont typeface="Arial MT"/>
              <a:buChar char="●"/>
              <a:tabLst>
                <a:tab pos="347980" algn="l"/>
                <a:tab pos="349250" algn="l"/>
              </a:tabLst>
            </a:pPr>
            <a:r>
              <a:rPr sz="1400" spc="-10" dirty="0">
                <a:solidFill>
                  <a:srgbClr val="374151"/>
                </a:solidFill>
                <a:latin typeface="Roboto"/>
                <a:cs typeface="Roboto"/>
              </a:rPr>
              <a:t>Outperformed</a:t>
            </a:r>
            <a:r>
              <a:rPr sz="1400" spc="-55" dirty="0">
                <a:solidFill>
                  <a:srgbClr val="374151"/>
                </a:solidFill>
                <a:latin typeface="Roboto"/>
                <a:cs typeface="Roboto"/>
              </a:rPr>
              <a:t> </a:t>
            </a:r>
            <a:r>
              <a:rPr sz="1400" dirty="0">
                <a:solidFill>
                  <a:srgbClr val="374151"/>
                </a:solidFill>
                <a:latin typeface="Roboto"/>
                <a:cs typeface="Roboto"/>
              </a:rPr>
              <a:t>the</a:t>
            </a:r>
            <a:r>
              <a:rPr sz="1400" spc="-50" dirty="0">
                <a:solidFill>
                  <a:srgbClr val="374151"/>
                </a:solidFill>
                <a:latin typeface="Roboto"/>
                <a:cs typeface="Roboto"/>
              </a:rPr>
              <a:t> </a:t>
            </a:r>
            <a:r>
              <a:rPr sz="1400" dirty="0">
                <a:solidFill>
                  <a:srgbClr val="374151"/>
                </a:solidFill>
                <a:latin typeface="Roboto"/>
                <a:cs typeface="Roboto"/>
              </a:rPr>
              <a:t>Naive</a:t>
            </a:r>
            <a:r>
              <a:rPr sz="1400" spc="-55" dirty="0">
                <a:solidFill>
                  <a:srgbClr val="374151"/>
                </a:solidFill>
                <a:latin typeface="Roboto"/>
                <a:cs typeface="Roboto"/>
              </a:rPr>
              <a:t> </a:t>
            </a:r>
            <a:r>
              <a:rPr sz="1400" spc="-20" dirty="0">
                <a:solidFill>
                  <a:srgbClr val="374151"/>
                </a:solidFill>
                <a:latin typeface="Roboto"/>
                <a:cs typeface="Roboto"/>
              </a:rPr>
              <a:t>Bayes</a:t>
            </a:r>
            <a:r>
              <a:rPr sz="1400" spc="-50" dirty="0">
                <a:solidFill>
                  <a:srgbClr val="374151"/>
                </a:solidFill>
                <a:latin typeface="Roboto"/>
                <a:cs typeface="Roboto"/>
              </a:rPr>
              <a:t> </a:t>
            </a:r>
            <a:r>
              <a:rPr sz="1400" dirty="0">
                <a:solidFill>
                  <a:srgbClr val="374151"/>
                </a:solidFill>
                <a:latin typeface="Roboto"/>
                <a:cs typeface="Roboto"/>
              </a:rPr>
              <a:t>model,</a:t>
            </a:r>
            <a:r>
              <a:rPr sz="1400" spc="-50" dirty="0">
                <a:solidFill>
                  <a:srgbClr val="374151"/>
                </a:solidFill>
                <a:latin typeface="Roboto"/>
                <a:cs typeface="Roboto"/>
              </a:rPr>
              <a:t> </a:t>
            </a:r>
            <a:r>
              <a:rPr sz="1400" spc="-10" dirty="0">
                <a:solidFill>
                  <a:srgbClr val="374151"/>
                </a:solidFill>
                <a:latin typeface="Roboto"/>
                <a:cs typeface="Roboto"/>
              </a:rPr>
              <a:t>which</a:t>
            </a:r>
            <a:endParaRPr sz="1400">
              <a:latin typeface="Roboto"/>
              <a:cs typeface="Roboto"/>
            </a:endParaRPr>
          </a:p>
        </p:txBody>
      </p:sp>
      <p:sp>
        <p:nvSpPr>
          <p:cNvPr id="13" name="object 13"/>
          <p:cNvSpPr txBox="1"/>
          <p:nvPr/>
        </p:nvSpPr>
        <p:spPr>
          <a:xfrm>
            <a:off x="645150" y="2798483"/>
            <a:ext cx="2841625" cy="213360"/>
          </a:xfrm>
          <a:prstGeom prst="rect">
            <a:avLst/>
          </a:prstGeom>
          <a:solidFill>
            <a:srgbClr val="F6F6F7"/>
          </a:solidFill>
        </p:spPr>
        <p:txBody>
          <a:bodyPr vert="horz" wrap="square" lIns="0" tIns="0" rIns="0" bIns="0" rtlCol="0">
            <a:spAutoFit/>
          </a:bodyPr>
          <a:lstStyle/>
          <a:p>
            <a:pPr>
              <a:lnSpc>
                <a:spcPts val="1625"/>
              </a:lnSpc>
            </a:pPr>
            <a:r>
              <a:rPr sz="1400" spc="-10" dirty="0">
                <a:solidFill>
                  <a:srgbClr val="374151"/>
                </a:solidFill>
                <a:latin typeface="Roboto"/>
                <a:cs typeface="Roboto"/>
              </a:rPr>
              <a:t>achieved</a:t>
            </a:r>
            <a:r>
              <a:rPr sz="1400" spc="-40" dirty="0">
                <a:solidFill>
                  <a:srgbClr val="374151"/>
                </a:solidFill>
                <a:latin typeface="Roboto"/>
                <a:cs typeface="Roboto"/>
              </a:rPr>
              <a:t> </a:t>
            </a:r>
            <a:r>
              <a:rPr sz="1400" dirty="0">
                <a:solidFill>
                  <a:srgbClr val="374151"/>
                </a:solidFill>
                <a:latin typeface="Roboto"/>
                <a:cs typeface="Roboto"/>
              </a:rPr>
              <a:t>an</a:t>
            </a:r>
            <a:r>
              <a:rPr sz="1400" spc="-40" dirty="0">
                <a:solidFill>
                  <a:srgbClr val="374151"/>
                </a:solidFill>
                <a:latin typeface="Roboto"/>
                <a:cs typeface="Roboto"/>
              </a:rPr>
              <a:t> </a:t>
            </a:r>
            <a:r>
              <a:rPr sz="1400" spc="-20" dirty="0">
                <a:solidFill>
                  <a:srgbClr val="374151"/>
                </a:solidFill>
                <a:latin typeface="Roboto"/>
                <a:cs typeface="Roboto"/>
              </a:rPr>
              <a:t>accuracy</a:t>
            </a:r>
            <a:r>
              <a:rPr sz="1400" spc="-40" dirty="0">
                <a:solidFill>
                  <a:srgbClr val="374151"/>
                </a:solidFill>
                <a:latin typeface="Roboto"/>
                <a:cs typeface="Roboto"/>
              </a:rPr>
              <a:t> </a:t>
            </a:r>
            <a:r>
              <a:rPr sz="1400" dirty="0">
                <a:solidFill>
                  <a:srgbClr val="374151"/>
                </a:solidFill>
                <a:latin typeface="Roboto"/>
                <a:cs typeface="Roboto"/>
              </a:rPr>
              <a:t>of</a:t>
            </a:r>
            <a:r>
              <a:rPr sz="1400" spc="-40" dirty="0">
                <a:solidFill>
                  <a:srgbClr val="374151"/>
                </a:solidFill>
                <a:latin typeface="Roboto"/>
                <a:cs typeface="Roboto"/>
              </a:rPr>
              <a:t> </a:t>
            </a:r>
            <a:r>
              <a:rPr sz="1400" spc="-10" dirty="0">
                <a:solidFill>
                  <a:srgbClr val="374151"/>
                </a:solidFill>
                <a:latin typeface="Roboto"/>
                <a:cs typeface="Roboto"/>
              </a:rPr>
              <a:t>only</a:t>
            </a:r>
            <a:r>
              <a:rPr sz="1400" spc="-40" dirty="0">
                <a:solidFill>
                  <a:srgbClr val="374151"/>
                </a:solidFill>
                <a:latin typeface="Roboto"/>
                <a:cs typeface="Roboto"/>
              </a:rPr>
              <a:t> </a:t>
            </a:r>
            <a:r>
              <a:rPr sz="1400" spc="-10" dirty="0">
                <a:solidFill>
                  <a:srgbClr val="374151"/>
                </a:solidFill>
                <a:latin typeface="Roboto"/>
                <a:cs typeface="Roboto"/>
              </a:rPr>
              <a:t>92.2%.</a:t>
            </a:r>
            <a:endParaRPr sz="1400">
              <a:latin typeface="Roboto"/>
              <a:cs typeface="Roboto"/>
            </a:endParaRPr>
          </a:p>
        </p:txBody>
      </p:sp>
      <p:sp>
        <p:nvSpPr>
          <p:cNvPr id="14" name="object 14"/>
          <p:cNvSpPr txBox="1"/>
          <p:nvPr/>
        </p:nvSpPr>
        <p:spPr>
          <a:xfrm>
            <a:off x="309218" y="3043847"/>
            <a:ext cx="3780154" cy="213360"/>
          </a:xfrm>
          <a:prstGeom prst="rect">
            <a:avLst/>
          </a:prstGeom>
          <a:solidFill>
            <a:srgbClr val="F6F6F7"/>
          </a:solidFill>
        </p:spPr>
        <p:txBody>
          <a:bodyPr vert="horz" wrap="square" lIns="0" tIns="0" rIns="0" bIns="0" rtlCol="0">
            <a:spAutoFit/>
          </a:bodyPr>
          <a:lstStyle/>
          <a:p>
            <a:pPr marL="335280" indent="-335915">
              <a:lnSpc>
                <a:spcPts val="1625"/>
              </a:lnSpc>
              <a:buFont typeface="Arial MT"/>
              <a:buChar char="●"/>
              <a:tabLst>
                <a:tab pos="335280" algn="l"/>
                <a:tab pos="336550" algn="l"/>
              </a:tabLst>
            </a:pPr>
            <a:r>
              <a:rPr sz="1400" dirty="0">
                <a:solidFill>
                  <a:srgbClr val="374151"/>
                </a:solidFill>
                <a:latin typeface="Roboto"/>
                <a:cs typeface="Roboto"/>
              </a:rPr>
              <a:t>Able</a:t>
            </a:r>
            <a:r>
              <a:rPr sz="1400" spc="-35" dirty="0">
                <a:solidFill>
                  <a:srgbClr val="374151"/>
                </a:solidFill>
                <a:latin typeface="Roboto"/>
                <a:cs typeface="Roboto"/>
              </a:rPr>
              <a:t> </a:t>
            </a:r>
            <a:r>
              <a:rPr sz="1400" dirty="0">
                <a:solidFill>
                  <a:srgbClr val="374151"/>
                </a:solidFill>
                <a:latin typeface="Roboto"/>
                <a:cs typeface="Roboto"/>
              </a:rPr>
              <a:t>to</a:t>
            </a:r>
            <a:r>
              <a:rPr sz="1400" spc="-30" dirty="0">
                <a:solidFill>
                  <a:srgbClr val="374151"/>
                </a:solidFill>
                <a:latin typeface="Roboto"/>
                <a:cs typeface="Roboto"/>
              </a:rPr>
              <a:t> </a:t>
            </a:r>
            <a:r>
              <a:rPr sz="1400" spc="-20" dirty="0">
                <a:solidFill>
                  <a:srgbClr val="374151"/>
                </a:solidFill>
                <a:latin typeface="Roboto"/>
                <a:cs typeface="Roboto"/>
              </a:rPr>
              <a:t>correctly</a:t>
            </a:r>
            <a:r>
              <a:rPr sz="1400" spc="-30" dirty="0">
                <a:solidFill>
                  <a:srgbClr val="374151"/>
                </a:solidFill>
                <a:latin typeface="Roboto"/>
                <a:cs typeface="Roboto"/>
              </a:rPr>
              <a:t> </a:t>
            </a:r>
            <a:r>
              <a:rPr sz="1400" spc="-10" dirty="0">
                <a:solidFill>
                  <a:srgbClr val="374151"/>
                </a:solidFill>
                <a:latin typeface="Roboto"/>
                <a:cs typeface="Roboto"/>
              </a:rPr>
              <a:t>predict</a:t>
            </a:r>
            <a:r>
              <a:rPr sz="1400" spc="-35" dirty="0">
                <a:solidFill>
                  <a:srgbClr val="374151"/>
                </a:solidFill>
                <a:latin typeface="Roboto"/>
                <a:cs typeface="Roboto"/>
              </a:rPr>
              <a:t> </a:t>
            </a:r>
            <a:r>
              <a:rPr sz="1400" dirty="0">
                <a:solidFill>
                  <a:srgbClr val="374151"/>
                </a:solidFill>
                <a:latin typeface="Roboto"/>
                <a:cs typeface="Roboto"/>
              </a:rPr>
              <a:t>on</a:t>
            </a:r>
            <a:r>
              <a:rPr sz="1400" spc="-30" dirty="0">
                <a:solidFill>
                  <a:srgbClr val="374151"/>
                </a:solidFill>
                <a:latin typeface="Roboto"/>
                <a:cs typeface="Roboto"/>
              </a:rPr>
              <a:t> </a:t>
            </a:r>
            <a:r>
              <a:rPr sz="1400" spc="-10" dirty="0">
                <a:solidFill>
                  <a:srgbClr val="374151"/>
                </a:solidFill>
                <a:latin typeface="Roboto"/>
                <a:cs typeface="Roboto"/>
              </a:rPr>
              <a:t>custom</a:t>
            </a:r>
            <a:r>
              <a:rPr sz="1400" spc="-30" dirty="0">
                <a:solidFill>
                  <a:srgbClr val="374151"/>
                </a:solidFill>
                <a:latin typeface="Roboto"/>
                <a:cs typeface="Roboto"/>
              </a:rPr>
              <a:t> </a:t>
            </a:r>
            <a:r>
              <a:rPr sz="1400" spc="-10" dirty="0">
                <a:solidFill>
                  <a:srgbClr val="374151"/>
                </a:solidFill>
                <a:latin typeface="Roboto"/>
                <a:cs typeface="Roboto"/>
              </a:rPr>
              <a:t>dataset.</a:t>
            </a:r>
            <a:endParaRPr sz="1400">
              <a:latin typeface="Roboto"/>
              <a:cs typeface="Roboto"/>
            </a:endParaRPr>
          </a:p>
        </p:txBody>
      </p:sp>
      <p:sp>
        <p:nvSpPr>
          <p:cNvPr id="15" name="object 15"/>
          <p:cNvSpPr txBox="1"/>
          <p:nvPr/>
        </p:nvSpPr>
        <p:spPr>
          <a:xfrm>
            <a:off x="309218" y="3289211"/>
            <a:ext cx="4029710" cy="213360"/>
          </a:xfrm>
          <a:prstGeom prst="rect">
            <a:avLst/>
          </a:prstGeom>
          <a:solidFill>
            <a:srgbClr val="F6F6F7"/>
          </a:solidFill>
        </p:spPr>
        <p:txBody>
          <a:bodyPr vert="horz" wrap="square" lIns="0" tIns="0" rIns="0" bIns="0" rtlCol="0">
            <a:spAutoFit/>
          </a:bodyPr>
          <a:lstStyle/>
          <a:p>
            <a:pPr marL="335280" indent="-335915">
              <a:lnSpc>
                <a:spcPts val="1625"/>
              </a:lnSpc>
              <a:buFont typeface="Arial MT"/>
              <a:buChar char="●"/>
              <a:tabLst>
                <a:tab pos="335280" algn="l"/>
                <a:tab pos="336550" algn="l"/>
              </a:tabLst>
            </a:pPr>
            <a:r>
              <a:rPr sz="1400" dirty="0">
                <a:solidFill>
                  <a:srgbClr val="374151"/>
                </a:solidFill>
                <a:latin typeface="Roboto"/>
                <a:cs typeface="Roboto"/>
              </a:rPr>
              <a:t>Can</a:t>
            </a:r>
            <a:r>
              <a:rPr sz="1400" spc="-45" dirty="0">
                <a:solidFill>
                  <a:srgbClr val="374151"/>
                </a:solidFill>
                <a:latin typeface="Roboto"/>
                <a:cs typeface="Roboto"/>
              </a:rPr>
              <a:t> </a:t>
            </a:r>
            <a:r>
              <a:rPr sz="1400" dirty="0">
                <a:solidFill>
                  <a:srgbClr val="374151"/>
                </a:solidFill>
                <a:latin typeface="Roboto"/>
                <a:cs typeface="Roboto"/>
              </a:rPr>
              <a:t>be</a:t>
            </a:r>
            <a:r>
              <a:rPr sz="1400" spc="-40" dirty="0">
                <a:solidFill>
                  <a:srgbClr val="374151"/>
                </a:solidFill>
                <a:latin typeface="Roboto"/>
                <a:cs typeface="Roboto"/>
              </a:rPr>
              <a:t> </a:t>
            </a:r>
            <a:r>
              <a:rPr sz="1400" dirty="0">
                <a:solidFill>
                  <a:srgbClr val="374151"/>
                </a:solidFill>
                <a:latin typeface="Roboto"/>
                <a:cs typeface="Roboto"/>
              </a:rPr>
              <a:t>a</a:t>
            </a:r>
            <a:r>
              <a:rPr sz="1400" spc="-40" dirty="0">
                <a:solidFill>
                  <a:srgbClr val="374151"/>
                </a:solidFill>
                <a:latin typeface="Roboto"/>
                <a:cs typeface="Roboto"/>
              </a:rPr>
              <a:t> </a:t>
            </a:r>
            <a:r>
              <a:rPr sz="1400" spc="-10" dirty="0">
                <a:solidFill>
                  <a:srgbClr val="374151"/>
                </a:solidFill>
                <a:latin typeface="Roboto"/>
                <a:cs typeface="Roboto"/>
              </a:rPr>
              <a:t>suitable</a:t>
            </a:r>
            <a:r>
              <a:rPr sz="1400" spc="-40" dirty="0">
                <a:solidFill>
                  <a:srgbClr val="374151"/>
                </a:solidFill>
                <a:latin typeface="Roboto"/>
                <a:cs typeface="Roboto"/>
              </a:rPr>
              <a:t> </a:t>
            </a:r>
            <a:r>
              <a:rPr sz="1400" dirty="0">
                <a:solidFill>
                  <a:srgbClr val="374151"/>
                </a:solidFill>
                <a:latin typeface="Roboto"/>
                <a:cs typeface="Roboto"/>
              </a:rPr>
              <a:t>model</a:t>
            </a:r>
            <a:r>
              <a:rPr sz="1400" spc="-40" dirty="0">
                <a:solidFill>
                  <a:srgbClr val="374151"/>
                </a:solidFill>
                <a:latin typeface="Roboto"/>
                <a:cs typeface="Roboto"/>
              </a:rPr>
              <a:t> </a:t>
            </a:r>
            <a:r>
              <a:rPr sz="1400" dirty="0">
                <a:solidFill>
                  <a:srgbClr val="374151"/>
                </a:solidFill>
                <a:latin typeface="Roboto"/>
                <a:cs typeface="Roboto"/>
              </a:rPr>
              <a:t>for</a:t>
            </a:r>
            <a:r>
              <a:rPr sz="1400" spc="-40" dirty="0">
                <a:solidFill>
                  <a:srgbClr val="374151"/>
                </a:solidFill>
                <a:latin typeface="Roboto"/>
                <a:cs typeface="Roboto"/>
              </a:rPr>
              <a:t> </a:t>
            </a:r>
            <a:r>
              <a:rPr sz="1400" spc="-10" dirty="0">
                <a:solidFill>
                  <a:srgbClr val="374151"/>
                </a:solidFill>
                <a:latin typeface="Roboto"/>
                <a:cs typeface="Roboto"/>
              </a:rPr>
              <a:t>applications</a:t>
            </a:r>
            <a:r>
              <a:rPr sz="1400" spc="-40" dirty="0">
                <a:solidFill>
                  <a:srgbClr val="374151"/>
                </a:solidFill>
                <a:latin typeface="Roboto"/>
                <a:cs typeface="Roboto"/>
              </a:rPr>
              <a:t> </a:t>
            </a:r>
            <a:r>
              <a:rPr sz="1400" spc="-10" dirty="0">
                <a:solidFill>
                  <a:srgbClr val="374151"/>
                </a:solidFill>
                <a:latin typeface="Roboto"/>
                <a:cs typeface="Roboto"/>
              </a:rPr>
              <a:t>where</a:t>
            </a:r>
            <a:endParaRPr sz="1400">
              <a:latin typeface="Roboto"/>
              <a:cs typeface="Roboto"/>
            </a:endParaRPr>
          </a:p>
        </p:txBody>
      </p:sp>
      <p:sp>
        <p:nvSpPr>
          <p:cNvPr id="16" name="object 16"/>
          <p:cNvSpPr txBox="1"/>
          <p:nvPr/>
        </p:nvSpPr>
        <p:spPr>
          <a:xfrm>
            <a:off x="645150" y="3534575"/>
            <a:ext cx="3837940" cy="213360"/>
          </a:xfrm>
          <a:prstGeom prst="rect">
            <a:avLst/>
          </a:prstGeom>
          <a:solidFill>
            <a:srgbClr val="F6F6F7"/>
          </a:solidFill>
        </p:spPr>
        <p:txBody>
          <a:bodyPr vert="horz" wrap="square" lIns="0" tIns="0" rIns="0" bIns="0" rtlCol="0">
            <a:spAutoFit/>
          </a:bodyPr>
          <a:lstStyle/>
          <a:p>
            <a:pPr>
              <a:lnSpc>
                <a:spcPts val="1625"/>
              </a:lnSpc>
            </a:pPr>
            <a:r>
              <a:rPr sz="1400" spc="-20" dirty="0">
                <a:solidFill>
                  <a:srgbClr val="374151"/>
                </a:solidFill>
                <a:latin typeface="Roboto"/>
                <a:cs typeface="Roboto"/>
              </a:rPr>
              <a:t>accurately</a:t>
            </a:r>
            <a:r>
              <a:rPr sz="1400" spc="-35" dirty="0">
                <a:solidFill>
                  <a:srgbClr val="374151"/>
                </a:solidFill>
                <a:latin typeface="Roboto"/>
                <a:cs typeface="Roboto"/>
              </a:rPr>
              <a:t> </a:t>
            </a:r>
            <a:r>
              <a:rPr sz="1400" spc="-20" dirty="0">
                <a:solidFill>
                  <a:srgbClr val="374151"/>
                </a:solidFill>
                <a:latin typeface="Roboto"/>
                <a:cs typeface="Roboto"/>
              </a:rPr>
              <a:t>identifying</a:t>
            </a:r>
            <a:r>
              <a:rPr sz="1400" spc="-30" dirty="0">
                <a:solidFill>
                  <a:srgbClr val="374151"/>
                </a:solidFill>
                <a:latin typeface="Roboto"/>
                <a:cs typeface="Roboto"/>
              </a:rPr>
              <a:t> </a:t>
            </a:r>
            <a:r>
              <a:rPr sz="1400" dirty="0">
                <a:solidFill>
                  <a:srgbClr val="374151"/>
                </a:solidFill>
                <a:latin typeface="Roboto"/>
                <a:cs typeface="Roboto"/>
              </a:rPr>
              <a:t>both</a:t>
            </a:r>
            <a:r>
              <a:rPr sz="1400" spc="-30" dirty="0">
                <a:solidFill>
                  <a:srgbClr val="374151"/>
                </a:solidFill>
                <a:latin typeface="Roboto"/>
                <a:cs typeface="Roboto"/>
              </a:rPr>
              <a:t> </a:t>
            </a:r>
            <a:r>
              <a:rPr sz="1400" spc="-10" dirty="0">
                <a:solidFill>
                  <a:srgbClr val="374151"/>
                </a:solidFill>
                <a:latin typeface="Roboto"/>
                <a:cs typeface="Roboto"/>
              </a:rPr>
              <a:t>positive</a:t>
            </a:r>
            <a:r>
              <a:rPr sz="1400" spc="-30" dirty="0">
                <a:solidFill>
                  <a:srgbClr val="374151"/>
                </a:solidFill>
                <a:latin typeface="Roboto"/>
                <a:cs typeface="Roboto"/>
              </a:rPr>
              <a:t> </a:t>
            </a:r>
            <a:r>
              <a:rPr sz="1400" dirty="0">
                <a:solidFill>
                  <a:srgbClr val="374151"/>
                </a:solidFill>
                <a:latin typeface="Roboto"/>
                <a:cs typeface="Roboto"/>
              </a:rPr>
              <a:t>and</a:t>
            </a:r>
            <a:r>
              <a:rPr sz="1400" spc="-30" dirty="0">
                <a:solidFill>
                  <a:srgbClr val="374151"/>
                </a:solidFill>
                <a:latin typeface="Roboto"/>
                <a:cs typeface="Roboto"/>
              </a:rPr>
              <a:t> </a:t>
            </a:r>
            <a:r>
              <a:rPr sz="1400" spc="-10" dirty="0">
                <a:solidFill>
                  <a:srgbClr val="374151"/>
                </a:solidFill>
                <a:latin typeface="Roboto"/>
                <a:cs typeface="Roboto"/>
              </a:rPr>
              <a:t>negative</a:t>
            </a:r>
            <a:endParaRPr sz="1400">
              <a:latin typeface="Roboto"/>
              <a:cs typeface="Roboto"/>
            </a:endParaRPr>
          </a:p>
        </p:txBody>
      </p:sp>
      <p:sp>
        <p:nvSpPr>
          <p:cNvPr id="17" name="object 17"/>
          <p:cNvSpPr txBox="1"/>
          <p:nvPr/>
        </p:nvSpPr>
        <p:spPr>
          <a:xfrm>
            <a:off x="645150" y="3779939"/>
            <a:ext cx="1645285" cy="213360"/>
          </a:xfrm>
          <a:prstGeom prst="rect">
            <a:avLst/>
          </a:prstGeom>
          <a:solidFill>
            <a:srgbClr val="F6F6F7"/>
          </a:solidFill>
        </p:spPr>
        <p:txBody>
          <a:bodyPr vert="horz" wrap="square" lIns="0" tIns="0" rIns="0" bIns="0" rtlCol="0">
            <a:spAutoFit/>
          </a:bodyPr>
          <a:lstStyle/>
          <a:p>
            <a:pPr>
              <a:lnSpc>
                <a:spcPts val="1625"/>
              </a:lnSpc>
            </a:pPr>
            <a:r>
              <a:rPr sz="1400" spc="-10" dirty="0">
                <a:solidFill>
                  <a:srgbClr val="374151"/>
                </a:solidFill>
                <a:latin typeface="Roboto"/>
                <a:cs typeface="Roboto"/>
              </a:rPr>
              <a:t>reviews</a:t>
            </a:r>
            <a:r>
              <a:rPr sz="1400" spc="-55" dirty="0">
                <a:solidFill>
                  <a:srgbClr val="374151"/>
                </a:solidFill>
                <a:latin typeface="Roboto"/>
                <a:cs typeface="Roboto"/>
              </a:rPr>
              <a:t> </a:t>
            </a:r>
            <a:r>
              <a:rPr sz="1400" dirty="0">
                <a:solidFill>
                  <a:srgbClr val="374151"/>
                </a:solidFill>
                <a:latin typeface="Roboto"/>
                <a:cs typeface="Roboto"/>
              </a:rPr>
              <a:t>is</a:t>
            </a:r>
            <a:r>
              <a:rPr sz="1400" spc="-55" dirty="0">
                <a:solidFill>
                  <a:srgbClr val="374151"/>
                </a:solidFill>
                <a:latin typeface="Roboto"/>
                <a:cs typeface="Roboto"/>
              </a:rPr>
              <a:t> </a:t>
            </a:r>
            <a:r>
              <a:rPr sz="1400" spc="-10" dirty="0">
                <a:solidFill>
                  <a:srgbClr val="374151"/>
                </a:solidFill>
                <a:latin typeface="Roboto"/>
                <a:cs typeface="Roboto"/>
              </a:rPr>
              <a:t>important.</a:t>
            </a:r>
            <a:endParaRPr sz="1400">
              <a:latin typeface="Roboto"/>
              <a:cs typeface="Roboto"/>
            </a:endParaRPr>
          </a:p>
        </p:txBody>
      </p:sp>
      <p:pic>
        <p:nvPicPr>
          <p:cNvPr id="21" name="Picture 20">
            <a:extLst>
              <a:ext uri="{FF2B5EF4-FFF2-40B4-BE49-F238E27FC236}">
                <a16:creationId xmlns:a16="http://schemas.microsoft.com/office/drawing/2014/main" id="{5E65E893-DC53-75A6-3D53-72A0CD286433}"/>
              </a:ext>
            </a:extLst>
          </p:cNvPr>
          <p:cNvPicPr>
            <a:picLocks noChangeAspect="1"/>
          </p:cNvPicPr>
          <p:nvPr/>
        </p:nvPicPr>
        <p:blipFill>
          <a:blip r:embed="rId3"/>
          <a:stretch>
            <a:fillRect/>
          </a:stretch>
        </p:blipFill>
        <p:spPr>
          <a:xfrm>
            <a:off x="4573954" y="1359388"/>
            <a:ext cx="4455388" cy="21944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44202" y="4907661"/>
            <a:ext cx="80200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FFFFFF"/>
                </a:solidFill>
                <a:latin typeface="Verdana"/>
                <a:cs typeface="Verdana"/>
              </a:rPr>
              <a:t>Photo</a:t>
            </a:r>
            <a:r>
              <a:rPr sz="800" spc="-40" dirty="0">
                <a:solidFill>
                  <a:srgbClr val="FFFFFF"/>
                </a:solidFill>
                <a:latin typeface="Verdana"/>
                <a:cs typeface="Verdana"/>
              </a:rPr>
              <a:t> </a:t>
            </a:r>
            <a:r>
              <a:rPr sz="800" spc="-20" dirty="0">
                <a:solidFill>
                  <a:srgbClr val="FFFFFF"/>
                </a:solidFill>
                <a:latin typeface="Verdana"/>
                <a:cs typeface="Verdana"/>
              </a:rPr>
              <a:t>by</a:t>
            </a:r>
            <a:r>
              <a:rPr sz="800" spc="-40" dirty="0">
                <a:solidFill>
                  <a:srgbClr val="FFFFFF"/>
                </a:solidFill>
                <a:latin typeface="Verdana"/>
                <a:cs typeface="Verdana"/>
              </a:rPr>
              <a:t> </a:t>
            </a:r>
            <a:r>
              <a:rPr sz="800" u="sng" spc="-10" dirty="0">
                <a:solidFill>
                  <a:srgbClr val="FFFFFF"/>
                </a:solidFill>
                <a:uFill>
                  <a:solidFill>
                    <a:srgbClr val="FFFFFF"/>
                  </a:solidFill>
                </a:uFill>
                <a:latin typeface="Verdana"/>
                <a:cs typeface="Verdana"/>
                <a:hlinkClick r:id="rId2"/>
              </a:rPr>
              <a:t>Pexels</a:t>
            </a:r>
            <a:endParaRPr sz="800">
              <a:latin typeface="Verdana"/>
              <a:cs typeface="Verdana"/>
            </a:endParaRPr>
          </a:p>
        </p:txBody>
      </p:sp>
      <p:sp>
        <p:nvSpPr>
          <p:cNvPr id="3" name="object 3"/>
          <p:cNvSpPr/>
          <p:nvPr/>
        </p:nvSpPr>
        <p:spPr>
          <a:xfrm>
            <a:off x="0" y="0"/>
            <a:ext cx="9144000" cy="64135"/>
          </a:xfrm>
          <a:custGeom>
            <a:avLst/>
            <a:gdLst/>
            <a:ahLst/>
            <a:cxnLst/>
            <a:rect l="l" t="t" r="r" b="b"/>
            <a:pathLst>
              <a:path w="9144000" h="64135">
                <a:moveTo>
                  <a:pt x="9143999" y="63599"/>
                </a:moveTo>
                <a:lnTo>
                  <a:pt x="0" y="63599"/>
                </a:lnTo>
                <a:lnTo>
                  <a:pt x="0" y="0"/>
                </a:lnTo>
                <a:lnTo>
                  <a:pt x="9143999" y="0"/>
                </a:lnTo>
                <a:lnTo>
                  <a:pt x="9143999" y="63599"/>
                </a:lnTo>
                <a:close/>
              </a:path>
            </a:pathLst>
          </a:custGeom>
          <a:solidFill>
            <a:srgbClr val="FCBE01"/>
          </a:solidFill>
        </p:spPr>
        <p:txBody>
          <a:bodyPr wrap="square" lIns="0" tIns="0" rIns="0" bIns="0" rtlCol="0"/>
          <a:lstStyle/>
          <a:p>
            <a:endParaRPr/>
          </a:p>
        </p:txBody>
      </p:sp>
      <p:sp>
        <p:nvSpPr>
          <p:cNvPr id="4" name="object 4"/>
          <p:cNvSpPr txBox="1"/>
          <p:nvPr/>
        </p:nvSpPr>
        <p:spPr>
          <a:xfrm>
            <a:off x="1799125" y="388799"/>
            <a:ext cx="4418330" cy="304800"/>
          </a:xfrm>
          <a:prstGeom prst="rect">
            <a:avLst/>
          </a:prstGeom>
          <a:solidFill>
            <a:srgbClr val="F6F6F7"/>
          </a:solidFill>
        </p:spPr>
        <p:txBody>
          <a:bodyPr vert="horz" wrap="square" lIns="0" tIns="0" rIns="0" bIns="0" rtlCol="0">
            <a:spAutoFit/>
          </a:bodyPr>
          <a:lstStyle/>
          <a:p>
            <a:pPr>
              <a:lnSpc>
                <a:spcPts val="2320"/>
              </a:lnSpc>
            </a:pPr>
            <a:r>
              <a:rPr sz="2000" b="1" dirty="0">
                <a:solidFill>
                  <a:srgbClr val="374151"/>
                </a:solidFill>
                <a:latin typeface="Roboto"/>
                <a:cs typeface="Roboto"/>
              </a:rPr>
              <a:t>Gradient</a:t>
            </a:r>
            <a:r>
              <a:rPr sz="2000" b="1" spc="-55" dirty="0">
                <a:solidFill>
                  <a:srgbClr val="374151"/>
                </a:solidFill>
                <a:latin typeface="Roboto"/>
                <a:cs typeface="Roboto"/>
              </a:rPr>
              <a:t> </a:t>
            </a:r>
            <a:r>
              <a:rPr sz="2000" b="1" dirty="0">
                <a:solidFill>
                  <a:srgbClr val="374151"/>
                </a:solidFill>
                <a:latin typeface="Roboto"/>
                <a:cs typeface="Roboto"/>
              </a:rPr>
              <a:t>Boosting</a:t>
            </a:r>
            <a:r>
              <a:rPr sz="2000" b="1" spc="-50" dirty="0">
                <a:solidFill>
                  <a:srgbClr val="374151"/>
                </a:solidFill>
                <a:latin typeface="Roboto"/>
                <a:cs typeface="Roboto"/>
              </a:rPr>
              <a:t> </a:t>
            </a:r>
            <a:r>
              <a:rPr sz="2000" b="1" dirty="0">
                <a:solidFill>
                  <a:srgbClr val="374151"/>
                </a:solidFill>
                <a:latin typeface="Roboto"/>
                <a:cs typeface="Roboto"/>
              </a:rPr>
              <a:t>Model</a:t>
            </a:r>
            <a:r>
              <a:rPr sz="2000" b="1" spc="-50" dirty="0">
                <a:solidFill>
                  <a:srgbClr val="374151"/>
                </a:solidFill>
                <a:latin typeface="Roboto"/>
                <a:cs typeface="Roboto"/>
              </a:rPr>
              <a:t> </a:t>
            </a:r>
            <a:r>
              <a:rPr sz="2000" b="1" dirty="0">
                <a:solidFill>
                  <a:srgbClr val="374151"/>
                </a:solidFill>
                <a:latin typeface="Roboto"/>
                <a:cs typeface="Roboto"/>
              </a:rPr>
              <a:t>(with</a:t>
            </a:r>
            <a:r>
              <a:rPr sz="2000" b="1" spc="-50" dirty="0">
                <a:solidFill>
                  <a:srgbClr val="374151"/>
                </a:solidFill>
                <a:latin typeface="Roboto"/>
                <a:cs typeface="Roboto"/>
              </a:rPr>
              <a:t> </a:t>
            </a:r>
            <a:r>
              <a:rPr sz="2000" b="1" spc="-10" dirty="0">
                <a:solidFill>
                  <a:srgbClr val="374151"/>
                </a:solidFill>
                <a:latin typeface="Roboto"/>
                <a:cs typeface="Roboto"/>
              </a:rPr>
              <a:t>VADER)</a:t>
            </a:r>
            <a:endParaRPr sz="2000">
              <a:latin typeface="Roboto"/>
              <a:cs typeface="Roboto"/>
            </a:endParaRPr>
          </a:p>
        </p:txBody>
      </p:sp>
      <p:sp>
        <p:nvSpPr>
          <p:cNvPr id="5" name="object 5"/>
          <p:cNvSpPr txBox="1"/>
          <p:nvPr/>
        </p:nvSpPr>
        <p:spPr>
          <a:xfrm>
            <a:off x="1799125" y="693600"/>
            <a:ext cx="2317115" cy="304800"/>
          </a:xfrm>
          <a:prstGeom prst="rect">
            <a:avLst/>
          </a:prstGeom>
          <a:solidFill>
            <a:srgbClr val="F6F6F7"/>
          </a:solidFill>
        </p:spPr>
        <p:txBody>
          <a:bodyPr vert="horz" wrap="square" lIns="0" tIns="0" rIns="0" bIns="0" rtlCol="0">
            <a:spAutoFit/>
          </a:bodyPr>
          <a:lstStyle/>
          <a:p>
            <a:pPr marL="62865">
              <a:lnSpc>
                <a:spcPts val="2320"/>
              </a:lnSpc>
            </a:pPr>
            <a:r>
              <a:rPr sz="2000" b="1" dirty="0">
                <a:solidFill>
                  <a:srgbClr val="374151"/>
                </a:solidFill>
                <a:latin typeface="Roboto"/>
                <a:cs typeface="Roboto"/>
              </a:rPr>
              <a:t>with</a:t>
            </a:r>
            <a:r>
              <a:rPr sz="2000" b="1" spc="-80" dirty="0">
                <a:solidFill>
                  <a:srgbClr val="374151"/>
                </a:solidFill>
                <a:latin typeface="Roboto"/>
                <a:cs typeface="Roboto"/>
              </a:rPr>
              <a:t> </a:t>
            </a:r>
            <a:r>
              <a:rPr sz="2000" b="1" spc="-10" dirty="0">
                <a:solidFill>
                  <a:srgbClr val="374151"/>
                </a:solidFill>
                <a:latin typeface="Roboto"/>
                <a:cs typeface="Roboto"/>
              </a:rPr>
              <a:t>undersampling</a:t>
            </a:r>
            <a:endParaRPr sz="2000">
              <a:latin typeface="Roboto"/>
              <a:cs typeface="Roboto"/>
            </a:endParaRPr>
          </a:p>
        </p:txBody>
      </p:sp>
      <p:sp>
        <p:nvSpPr>
          <p:cNvPr id="6" name="object 6"/>
          <p:cNvSpPr txBox="1"/>
          <p:nvPr/>
        </p:nvSpPr>
        <p:spPr>
          <a:xfrm>
            <a:off x="324499" y="1326300"/>
            <a:ext cx="3934460" cy="182880"/>
          </a:xfrm>
          <a:prstGeom prst="rect">
            <a:avLst/>
          </a:prstGeom>
          <a:solidFill>
            <a:srgbClr val="F6F6F7"/>
          </a:solidFill>
        </p:spPr>
        <p:txBody>
          <a:bodyPr vert="horz" wrap="square" lIns="0" tIns="0" rIns="0" bIns="0" rtlCol="0">
            <a:spAutoFit/>
          </a:bodyPr>
          <a:lstStyle/>
          <a:p>
            <a:pPr marL="320040" indent="-320675">
              <a:lnSpc>
                <a:spcPts val="1390"/>
              </a:lnSpc>
              <a:buFont typeface="Arial MT"/>
              <a:buChar char="●"/>
              <a:tabLst>
                <a:tab pos="320040" algn="l"/>
                <a:tab pos="320675" algn="l"/>
              </a:tabLst>
            </a:pPr>
            <a:r>
              <a:rPr sz="1200" spc="-40" dirty="0">
                <a:solidFill>
                  <a:srgbClr val="374151"/>
                </a:solidFill>
                <a:latin typeface="Roboto"/>
                <a:cs typeface="Roboto"/>
              </a:rPr>
              <a:t>Under-</a:t>
            </a:r>
            <a:r>
              <a:rPr sz="1200" spc="-30" dirty="0">
                <a:solidFill>
                  <a:srgbClr val="374151"/>
                </a:solidFill>
                <a:latin typeface="Roboto"/>
                <a:cs typeface="Roboto"/>
              </a:rPr>
              <a:t>sampling </a:t>
            </a:r>
            <a:r>
              <a:rPr sz="1200" spc="-10" dirty="0">
                <a:solidFill>
                  <a:srgbClr val="374151"/>
                </a:solidFill>
                <a:latin typeface="Roboto"/>
                <a:cs typeface="Roboto"/>
              </a:rPr>
              <a:t>technique</a:t>
            </a:r>
            <a:r>
              <a:rPr sz="1200" spc="-25" dirty="0">
                <a:solidFill>
                  <a:srgbClr val="374151"/>
                </a:solidFill>
                <a:latin typeface="Roboto"/>
                <a:cs typeface="Roboto"/>
              </a:rPr>
              <a:t> </a:t>
            </a:r>
            <a:r>
              <a:rPr sz="1200" dirty="0">
                <a:solidFill>
                  <a:srgbClr val="374151"/>
                </a:solidFill>
                <a:latin typeface="Roboto"/>
                <a:cs typeface="Roboto"/>
              </a:rPr>
              <a:t>was</a:t>
            </a:r>
            <a:r>
              <a:rPr sz="1200" spc="-25" dirty="0">
                <a:solidFill>
                  <a:srgbClr val="374151"/>
                </a:solidFill>
                <a:latin typeface="Roboto"/>
                <a:cs typeface="Roboto"/>
              </a:rPr>
              <a:t> </a:t>
            </a:r>
            <a:r>
              <a:rPr sz="1200" spc="-10" dirty="0">
                <a:solidFill>
                  <a:srgbClr val="374151"/>
                </a:solidFill>
                <a:latin typeface="Roboto"/>
                <a:cs typeface="Roboto"/>
              </a:rPr>
              <a:t>applied</a:t>
            </a:r>
            <a:r>
              <a:rPr sz="1200" spc="-25" dirty="0">
                <a:solidFill>
                  <a:srgbClr val="374151"/>
                </a:solidFill>
                <a:latin typeface="Roboto"/>
                <a:cs typeface="Roboto"/>
              </a:rPr>
              <a:t> </a:t>
            </a:r>
            <a:r>
              <a:rPr sz="1200" dirty="0">
                <a:solidFill>
                  <a:srgbClr val="374151"/>
                </a:solidFill>
                <a:latin typeface="Roboto"/>
                <a:cs typeface="Roboto"/>
              </a:rPr>
              <a:t>to</a:t>
            </a:r>
            <a:r>
              <a:rPr sz="1200" spc="-25" dirty="0">
                <a:solidFill>
                  <a:srgbClr val="374151"/>
                </a:solidFill>
                <a:latin typeface="Roboto"/>
                <a:cs typeface="Roboto"/>
              </a:rPr>
              <a:t> </a:t>
            </a:r>
            <a:r>
              <a:rPr sz="1200" spc="-10" dirty="0">
                <a:solidFill>
                  <a:srgbClr val="374151"/>
                </a:solidFill>
                <a:latin typeface="Roboto"/>
                <a:cs typeface="Roboto"/>
              </a:rPr>
              <a:t>balance</a:t>
            </a:r>
            <a:r>
              <a:rPr sz="1200" spc="-25" dirty="0">
                <a:solidFill>
                  <a:srgbClr val="374151"/>
                </a:solidFill>
                <a:latin typeface="Roboto"/>
                <a:cs typeface="Roboto"/>
              </a:rPr>
              <a:t> the</a:t>
            </a:r>
            <a:endParaRPr sz="1200">
              <a:latin typeface="Roboto"/>
              <a:cs typeface="Roboto"/>
            </a:endParaRPr>
          </a:p>
        </p:txBody>
      </p:sp>
      <p:sp>
        <p:nvSpPr>
          <p:cNvPr id="7" name="object 7"/>
          <p:cNvSpPr txBox="1"/>
          <p:nvPr/>
        </p:nvSpPr>
        <p:spPr>
          <a:xfrm>
            <a:off x="645150" y="1536612"/>
            <a:ext cx="2746375" cy="182880"/>
          </a:xfrm>
          <a:prstGeom prst="rect">
            <a:avLst/>
          </a:prstGeom>
          <a:solidFill>
            <a:srgbClr val="F6F6F7"/>
          </a:solidFill>
        </p:spPr>
        <p:txBody>
          <a:bodyPr vert="horz" wrap="square" lIns="0" tIns="0" rIns="0" bIns="0" rtlCol="0">
            <a:spAutoFit/>
          </a:bodyPr>
          <a:lstStyle/>
          <a:p>
            <a:pPr>
              <a:lnSpc>
                <a:spcPts val="1390"/>
              </a:lnSpc>
            </a:pPr>
            <a:r>
              <a:rPr sz="1200" spc="-10" dirty="0">
                <a:solidFill>
                  <a:srgbClr val="374151"/>
                </a:solidFill>
                <a:latin typeface="Roboto"/>
                <a:cs typeface="Roboto"/>
              </a:rPr>
              <a:t>dataset</a:t>
            </a:r>
            <a:r>
              <a:rPr sz="1200" spc="-50" dirty="0">
                <a:solidFill>
                  <a:srgbClr val="374151"/>
                </a:solidFill>
                <a:latin typeface="Roboto"/>
                <a:cs typeface="Roboto"/>
              </a:rPr>
              <a:t> </a:t>
            </a:r>
            <a:r>
              <a:rPr sz="1200" dirty="0">
                <a:solidFill>
                  <a:srgbClr val="374151"/>
                </a:solidFill>
                <a:latin typeface="Roboto"/>
                <a:cs typeface="Roboto"/>
              </a:rPr>
              <a:t>for</a:t>
            </a:r>
            <a:r>
              <a:rPr sz="1200" spc="-45" dirty="0">
                <a:solidFill>
                  <a:srgbClr val="374151"/>
                </a:solidFill>
                <a:latin typeface="Roboto"/>
                <a:cs typeface="Roboto"/>
              </a:rPr>
              <a:t> </a:t>
            </a:r>
            <a:r>
              <a:rPr sz="1200" dirty="0">
                <a:solidFill>
                  <a:srgbClr val="374151"/>
                </a:solidFill>
                <a:latin typeface="Roboto"/>
                <a:cs typeface="Roboto"/>
              </a:rPr>
              <a:t>the</a:t>
            </a:r>
            <a:r>
              <a:rPr sz="1200" spc="-45" dirty="0">
                <a:solidFill>
                  <a:srgbClr val="374151"/>
                </a:solidFill>
                <a:latin typeface="Roboto"/>
                <a:cs typeface="Roboto"/>
              </a:rPr>
              <a:t> </a:t>
            </a:r>
            <a:r>
              <a:rPr sz="1200" spc="-10" dirty="0">
                <a:solidFill>
                  <a:srgbClr val="374151"/>
                </a:solidFill>
                <a:latin typeface="Roboto"/>
                <a:cs typeface="Roboto"/>
              </a:rPr>
              <a:t>Gradient</a:t>
            </a:r>
            <a:r>
              <a:rPr sz="1200" spc="-45" dirty="0">
                <a:solidFill>
                  <a:srgbClr val="374151"/>
                </a:solidFill>
                <a:latin typeface="Roboto"/>
                <a:cs typeface="Roboto"/>
              </a:rPr>
              <a:t> </a:t>
            </a:r>
            <a:r>
              <a:rPr sz="1200" spc="-10" dirty="0">
                <a:solidFill>
                  <a:srgbClr val="374151"/>
                </a:solidFill>
                <a:latin typeface="Roboto"/>
                <a:cs typeface="Roboto"/>
              </a:rPr>
              <a:t>Boosting</a:t>
            </a:r>
            <a:r>
              <a:rPr sz="1200" spc="-45" dirty="0">
                <a:solidFill>
                  <a:srgbClr val="374151"/>
                </a:solidFill>
                <a:latin typeface="Roboto"/>
                <a:cs typeface="Roboto"/>
              </a:rPr>
              <a:t> </a:t>
            </a:r>
            <a:r>
              <a:rPr sz="1200" spc="-10" dirty="0">
                <a:solidFill>
                  <a:srgbClr val="374151"/>
                </a:solidFill>
                <a:latin typeface="Roboto"/>
                <a:cs typeface="Roboto"/>
              </a:rPr>
              <a:t>model.</a:t>
            </a:r>
            <a:endParaRPr sz="1200">
              <a:latin typeface="Roboto"/>
              <a:cs typeface="Roboto"/>
            </a:endParaRPr>
          </a:p>
        </p:txBody>
      </p:sp>
      <p:sp>
        <p:nvSpPr>
          <p:cNvPr id="8" name="object 8"/>
          <p:cNvSpPr/>
          <p:nvPr/>
        </p:nvSpPr>
        <p:spPr>
          <a:xfrm>
            <a:off x="324499" y="1746923"/>
            <a:ext cx="4029710" cy="182880"/>
          </a:xfrm>
          <a:custGeom>
            <a:avLst/>
            <a:gdLst/>
            <a:ahLst/>
            <a:cxnLst/>
            <a:rect l="l" t="t" r="r" b="b"/>
            <a:pathLst>
              <a:path w="4029710" h="182880">
                <a:moveTo>
                  <a:pt x="4029595" y="182879"/>
                </a:moveTo>
                <a:lnTo>
                  <a:pt x="0" y="182879"/>
                </a:lnTo>
                <a:lnTo>
                  <a:pt x="0" y="0"/>
                </a:lnTo>
                <a:lnTo>
                  <a:pt x="4029595" y="0"/>
                </a:lnTo>
                <a:lnTo>
                  <a:pt x="4029595" y="182879"/>
                </a:lnTo>
                <a:close/>
              </a:path>
            </a:pathLst>
          </a:custGeom>
          <a:solidFill>
            <a:srgbClr val="F6F6F7"/>
          </a:solidFill>
        </p:spPr>
        <p:txBody>
          <a:bodyPr wrap="square" lIns="0" tIns="0" rIns="0" bIns="0" rtlCol="0"/>
          <a:lstStyle/>
          <a:p>
            <a:endParaRPr/>
          </a:p>
        </p:txBody>
      </p:sp>
      <p:sp>
        <p:nvSpPr>
          <p:cNvPr id="9" name="object 9"/>
          <p:cNvSpPr txBox="1"/>
          <p:nvPr/>
        </p:nvSpPr>
        <p:spPr>
          <a:xfrm>
            <a:off x="311799" y="1728128"/>
            <a:ext cx="4049395" cy="208279"/>
          </a:xfrm>
          <a:prstGeom prst="rect">
            <a:avLst/>
          </a:prstGeom>
        </p:spPr>
        <p:txBody>
          <a:bodyPr vert="horz" wrap="square" lIns="0" tIns="12700" rIns="0" bIns="0" rtlCol="0">
            <a:spAutoFit/>
          </a:bodyPr>
          <a:lstStyle/>
          <a:p>
            <a:pPr marL="332740" indent="-320675">
              <a:lnSpc>
                <a:spcPct val="100000"/>
              </a:lnSpc>
              <a:spcBef>
                <a:spcPts val="100"/>
              </a:spcBef>
              <a:buFont typeface="Arial MT"/>
              <a:buChar char="●"/>
              <a:tabLst>
                <a:tab pos="332740" algn="l"/>
                <a:tab pos="333375" algn="l"/>
              </a:tabLst>
            </a:pPr>
            <a:r>
              <a:rPr sz="1200" dirty="0">
                <a:solidFill>
                  <a:srgbClr val="374151"/>
                </a:solidFill>
                <a:latin typeface="Roboto"/>
                <a:cs typeface="Roboto"/>
              </a:rPr>
              <a:t>The</a:t>
            </a:r>
            <a:r>
              <a:rPr sz="1200" spc="-40" dirty="0">
                <a:solidFill>
                  <a:srgbClr val="374151"/>
                </a:solidFill>
                <a:latin typeface="Roboto"/>
                <a:cs typeface="Roboto"/>
              </a:rPr>
              <a:t> </a:t>
            </a:r>
            <a:r>
              <a:rPr sz="1200" dirty="0">
                <a:solidFill>
                  <a:srgbClr val="374151"/>
                </a:solidFill>
                <a:latin typeface="Roboto"/>
                <a:cs typeface="Roboto"/>
              </a:rPr>
              <a:t>model</a:t>
            </a:r>
            <a:r>
              <a:rPr sz="1200" spc="-40" dirty="0">
                <a:solidFill>
                  <a:srgbClr val="374151"/>
                </a:solidFill>
                <a:latin typeface="Roboto"/>
                <a:cs typeface="Roboto"/>
              </a:rPr>
              <a:t> </a:t>
            </a:r>
            <a:r>
              <a:rPr sz="1200" spc="-10" dirty="0">
                <a:solidFill>
                  <a:srgbClr val="374151"/>
                </a:solidFill>
                <a:latin typeface="Roboto"/>
                <a:cs typeface="Roboto"/>
              </a:rPr>
              <a:t>achieved</a:t>
            </a:r>
            <a:r>
              <a:rPr sz="1200" spc="-40" dirty="0">
                <a:solidFill>
                  <a:srgbClr val="374151"/>
                </a:solidFill>
                <a:latin typeface="Roboto"/>
                <a:cs typeface="Roboto"/>
              </a:rPr>
              <a:t> </a:t>
            </a:r>
            <a:r>
              <a:rPr sz="1200" dirty="0">
                <a:solidFill>
                  <a:srgbClr val="374151"/>
                </a:solidFill>
                <a:latin typeface="Roboto"/>
                <a:cs typeface="Roboto"/>
              </a:rPr>
              <a:t>an</a:t>
            </a:r>
            <a:r>
              <a:rPr sz="1200" spc="-35" dirty="0">
                <a:solidFill>
                  <a:srgbClr val="374151"/>
                </a:solidFill>
                <a:latin typeface="Roboto"/>
                <a:cs typeface="Roboto"/>
              </a:rPr>
              <a:t> </a:t>
            </a:r>
            <a:r>
              <a:rPr sz="1200" spc="-20" dirty="0">
                <a:solidFill>
                  <a:srgbClr val="374151"/>
                </a:solidFill>
                <a:latin typeface="Roboto"/>
                <a:cs typeface="Roboto"/>
              </a:rPr>
              <a:t>accuracy</a:t>
            </a:r>
            <a:r>
              <a:rPr sz="1200" spc="-40" dirty="0">
                <a:solidFill>
                  <a:srgbClr val="374151"/>
                </a:solidFill>
                <a:latin typeface="Roboto"/>
                <a:cs typeface="Roboto"/>
              </a:rPr>
              <a:t> </a:t>
            </a:r>
            <a:r>
              <a:rPr sz="1200" dirty="0">
                <a:solidFill>
                  <a:srgbClr val="374151"/>
                </a:solidFill>
                <a:latin typeface="Roboto"/>
                <a:cs typeface="Roboto"/>
              </a:rPr>
              <a:t>score</a:t>
            </a:r>
            <a:r>
              <a:rPr sz="1200" spc="-40" dirty="0">
                <a:solidFill>
                  <a:srgbClr val="374151"/>
                </a:solidFill>
                <a:latin typeface="Roboto"/>
                <a:cs typeface="Roboto"/>
              </a:rPr>
              <a:t> </a:t>
            </a:r>
            <a:r>
              <a:rPr sz="1200" dirty="0">
                <a:solidFill>
                  <a:srgbClr val="374151"/>
                </a:solidFill>
                <a:latin typeface="Roboto"/>
                <a:cs typeface="Roboto"/>
              </a:rPr>
              <a:t>of</a:t>
            </a:r>
            <a:r>
              <a:rPr sz="1200" spc="-40" dirty="0">
                <a:solidFill>
                  <a:srgbClr val="374151"/>
                </a:solidFill>
                <a:latin typeface="Roboto"/>
                <a:cs typeface="Roboto"/>
              </a:rPr>
              <a:t> </a:t>
            </a:r>
            <a:r>
              <a:rPr sz="1200" dirty="0">
                <a:solidFill>
                  <a:srgbClr val="374151"/>
                </a:solidFill>
                <a:latin typeface="Roboto"/>
                <a:cs typeface="Roboto"/>
              </a:rPr>
              <a:t>76.9%</a:t>
            </a:r>
            <a:r>
              <a:rPr sz="1200" spc="-35" dirty="0">
                <a:solidFill>
                  <a:srgbClr val="374151"/>
                </a:solidFill>
                <a:latin typeface="Roboto"/>
                <a:cs typeface="Roboto"/>
              </a:rPr>
              <a:t> </a:t>
            </a:r>
            <a:r>
              <a:rPr sz="1200" dirty="0">
                <a:solidFill>
                  <a:srgbClr val="374151"/>
                </a:solidFill>
                <a:latin typeface="Roboto"/>
                <a:cs typeface="Roboto"/>
              </a:rPr>
              <a:t>on</a:t>
            </a:r>
            <a:r>
              <a:rPr sz="1200" spc="-40" dirty="0">
                <a:solidFill>
                  <a:srgbClr val="374151"/>
                </a:solidFill>
                <a:latin typeface="Roboto"/>
                <a:cs typeface="Roboto"/>
              </a:rPr>
              <a:t> </a:t>
            </a:r>
            <a:r>
              <a:rPr sz="1200" spc="-25" dirty="0">
                <a:solidFill>
                  <a:srgbClr val="374151"/>
                </a:solidFill>
                <a:latin typeface="Roboto"/>
                <a:cs typeface="Roboto"/>
              </a:rPr>
              <a:t>the</a:t>
            </a:r>
            <a:endParaRPr sz="1200">
              <a:latin typeface="Roboto"/>
              <a:cs typeface="Roboto"/>
            </a:endParaRPr>
          </a:p>
        </p:txBody>
      </p:sp>
      <p:sp>
        <p:nvSpPr>
          <p:cNvPr id="10" name="object 10"/>
          <p:cNvSpPr txBox="1"/>
          <p:nvPr/>
        </p:nvSpPr>
        <p:spPr>
          <a:xfrm>
            <a:off x="645150" y="1957236"/>
            <a:ext cx="1059815" cy="182880"/>
          </a:xfrm>
          <a:prstGeom prst="rect">
            <a:avLst/>
          </a:prstGeom>
          <a:solidFill>
            <a:srgbClr val="F6F6F7"/>
          </a:solidFill>
        </p:spPr>
        <p:txBody>
          <a:bodyPr vert="horz" wrap="square" lIns="0" tIns="0" rIns="0" bIns="0" rtlCol="0">
            <a:spAutoFit/>
          </a:bodyPr>
          <a:lstStyle/>
          <a:p>
            <a:pPr>
              <a:lnSpc>
                <a:spcPts val="1390"/>
              </a:lnSpc>
            </a:pPr>
            <a:r>
              <a:rPr sz="1200" spc="-10" dirty="0">
                <a:solidFill>
                  <a:srgbClr val="374151"/>
                </a:solidFill>
                <a:latin typeface="Roboto"/>
                <a:cs typeface="Roboto"/>
              </a:rPr>
              <a:t>VADER</a:t>
            </a:r>
            <a:r>
              <a:rPr sz="1200" spc="-45" dirty="0">
                <a:solidFill>
                  <a:srgbClr val="374151"/>
                </a:solidFill>
                <a:latin typeface="Roboto"/>
                <a:cs typeface="Roboto"/>
              </a:rPr>
              <a:t> </a:t>
            </a:r>
            <a:r>
              <a:rPr sz="1200" spc="-10" dirty="0">
                <a:solidFill>
                  <a:srgbClr val="374151"/>
                </a:solidFill>
                <a:latin typeface="Roboto"/>
                <a:cs typeface="Roboto"/>
              </a:rPr>
              <a:t>dataset.</a:t>
            </a:r>
            <a:endParaRPr sz="1200">
              <a:latin typeface="Roboto"/>
              <a:cs typeface="Roboto"/>
            </a:endParaRPr>
          </a:p>
        </p:txBody>
      </p:sp>
      <p:sp>
        <p:nvSpPr>
          <p:cNvPr id="11" name="object 11"/>
          <p:cNvSpPr txBox="1"/>
          <p:nvPr/>
        </p:nvSpPr>
        <p:spPr>
          <a:xfrm>
            <a:off x="324499" y="2167548"/>
            <a:ext cx="3728085" cy="182880"/>
          </a:xfrm>
          <a:prstGeom prst="rect">
            <a:avLst/>
          </a:prstGeom>
          <a:solidFill>
            <a:srgbClr val="F6F6F7"/>
          </a:solidFill>
        </p:spPr>
        <p:txBody>
          <a:bodyPr vert="horz" wrap="square" lIns="0" tIns="0" rIns="0" bIns="0" rtlCol="0">
            <a:spAutoFit/>
          </a:bodyPr>
          <a:lstStyle/>
          <a:p>
            <a:pPr marL="320040" indent="-320675">
              <a:lnSpc>
                <a:spcPts val="1390"/>
              </a:lnSpc>
              <a:buFont typeface="Arial MT"/>
              <a:buChar char="●"/>
              <a:tabLst>
                <a:tab pos="320040" algn="l"/>
                <a:tab pos="320675" algn="l"/>
              </a:tabLst>
            </a:pPr>
            <a:r>
              <a:rPr sz="1200" spc="-20" dirty="0">
                <a:solidFill>
                  <a:srgbClr val="374151"/>
                </a:solidFill>
                <a:latin typeface="Roboto"/>
                <a:cs typeface="Roboto"/>
              </a:rPr>
              <a:t>Precision</a:t>
            </a:r>
            <a:r>
              <a:rPr sz="1200" spc="-30" dirty="0">
                <a:solidFill>
                  <a:srgbClr val="374151"/>
                </a:solidFill>
                <a:latin typeface="Roboto"/>
                <a:cs typeface="Roboto"/>
              </a:rPr>
              <a:t> </a:t>
            </a:r>
            <a:r>
              <a:rPr sz="1200" spc="-10" dirty="0">
                <a:solidFill>
                  <a:srgbClr val="374151"/>
                </a:solidFill>
                <a:latin typeface="Roboto"/>
                <a:cs typeface="Roboto"/>
              </a:rPr>
              <a:t>scores</a:t>
            </a:r>
            <a:r>
              <a:rPr sz="1200" spc="-25" dirty="0">
                <a:solidFill>
                  <a:srgbClr val="374151"/>
                </a:solidFill>
                <a:latin typeface="Roboto"/>
                <a:cs typeface="Roboto"/>
              </a:rPr>
              <a:t> </a:t>
            </a:r>
            <a:r>
              <a:rPr sz="1200" dirty="0">
                <a:solidFill>
                  <a:srgbClr val="374151"/>
                </a:solidFill>
                <a:latin typeface="Roboto"/>
                <a:cs typeface="Roboto"/>
              </a:rPr>
              <a:t>were</a:t>
            </a:r>
            <a:r>
              <a:rPr sz="1200" spc="-25" dirty="0">
                <a:solidFill>
                  <a:srgbClr val="374151"/>
                </a:solidFill>
                <a:latin typeface="Roboto"/>
                <a:cs typeface="Roboto"/>
              </a:rPr>
              <a:t> </a:t>
            </a:r>
            <a:r>
              <a:rPr sz="1200" spc="-10" dirty="0">
                <a:solidFill>
                  <a:srgbClr val="374151"/>
                </a:solidFill>
                <a:latin typeface="Roboto"/>
                <a:cs typeface="Roboto"/>
              </a:rPr>
              <a:t>highest</a:t>
            </a:r>
            <a:r>
              <a:rPr sz="1200" spc="-25" dirty="0">
                <a:solidFill>
                  <a:srgbClr val="374151"/>
                </a:solidFill>
                <a:latin typeface="Roboto"/>
                <a:cs typeface="Roboto"/>
              </a:rPr>
              <a:t> </a:t>
            </a:r>
            <a:r>
              <a:rPr sz="1200" dirty="0">
                <a:solidFill>
                  <a:srgbClr val="374151"/>
                </a:solidFill>
                <a:latin typeface="Roboto"/>
                <a:cs typeface="Roboto"/>
              </a:rPr>
              <a:t>for</a:t>
            </a:r>
            <a:r>
              <a:rPr sz="1200" spc="-30" dirty="0">
                <a:solidFill>
                  <a:srgbClr val="374151"/>
                </a:solidFill>
                <a:latin typeface="Roboto"/>
                <a:cs typeface="Roboto"/>
              </a:rPr>
              <a:t> </a:t>
            </a:r>
            <a:r>
              <a:rPr sz="1200" dirty="0">
                <a:solidFill>
                  <a:srgbClr val="374151"/>
                </a:solidFill>
                <a:latin typeface="Roboto"/>
                <a:cs typeface="Roboto"/>
              </a:rPr>
              <a:t>the</a:t>
            </a:r>
            <a:r>
              <a:rPr sz="1200" spc="-25" dirty="0">
                <a:solidFill>
                  <a:srgbClr val="374151"/>
                </a:solidFill>
                <a:latin typeface="Roboto"/>
                <a:cs typeface="Roboto"/>
              </a:rPr>
              <a:t> </a:t>
            </a:r>
            <a:r>
              <a:rPr sz="1200" spc="-10" dirty="0">
                <a:solidFill>
                  <a:srgbClr val="374151"/>
                </a:solidFill>
                <a:latin typeface="Roboto"/>
                <a:cs typeface="Roboto"/>
              </a:rPr>
              <a:t>negative</a:t>
            </a:r>
            <a:r>
              <a:rPr sz="1200" spc="-25" dirty="0">
                <a:solidFill>
                  <a:srgbClr val="374151"/>
                </a:solidFill>
                <a:latin typeface="Roboto"/>
                <a:cs typeface="Roboto"/>
              </a:rPr>
              <a:t> and</a:t>
            </a:r>
            <a:endParaRPr sz="1200" dirty="0">
              <a:latin typeface="Roboto"/>
              <a:cs typeface="Roboto"/>
            </a:endParaRPr>
          </a:p>
        </p:txBody>
      </p:sp>
      <p:sp>
        <p:nvSpPr>
          <p:cNvPr id="12" name="object 12"/>
          <p:cNvSpPr txBox="1"/>
          <p:nvPr/>
        </p:nvSpPr>
        <p:spPr>
          <a:xfrm>
            <a:off x="645150" y="2377860"/>
            <a:ext cx="3921125" cy="182880"/>
          </a:xfrm>
          <a:prstGeom prst="rect">
            <a:avLst/>
          </a:prstGeom>
          <a:solidFill>
            <a:srgbClr val="F6F6F7"/>
          </a:solidFill>
        </p:spPr>
        <p:txBody>
          <a:bodyPr vert="horz" wrap="square" lIns="0" tIns="0" rIns="0" bIns="0" rtlCol="0">
            <a:spAutoFit/>
          </a:bodyPr>
          <a:lstStyle/>
          <a:p>
            <a:pPr>
              <a:lnSpc>
                <a:spcPts val="1390"/>
              </a:lnSpc>
            </a:pPr>
            <a:r>
              <a:rPr sz="1200" spc="-10" dirty="0">
                <a:solidFill>
                  <a:srgbClr val="374151"/>
                </a:solidFill>
                <a:latin typeface="Roboto"/>
                <a:cs typeface="Roboto"/>
              </a:rPr>
              <a:t>positive</a:t>
            </a:r>
            <a:r>
              <a:rPr sz="1200" spc="-35" dirty="0">
                <a:solidFill>
                  <a:srgbClr val="374151"/>
                </a:solidFill>
                <a:latin typeface="Roboto"/>
                <a:cs typeface="Roboto"/>
              </a:rPr>
              <a:t> </a:t>
            </a:r>
            <a:r>
              <a:rPr sz="1200" spc="-10" dirty="0">
                <a:solidFill>
                  <a:srgbClr val="374151"/>
                </a:solidFill>
                <a:latin typeface="Roboto"/>
                <a:cs typeface="Roboto"/>
              </a:rPr>
              <a:t>classes,</a:t>
            </a:r>
            <a:r>
              <a:rPr sz="1200" spc="-30" dirty="0">
                <a:solidFill>
                  <a:srgbClr val="374151"/>
                </a:solidFill>
                <a:latin typeface="Roboto"/>
                <a:cs typeface="Roboto"/>
              </a:rPr>
              <a:t> </a:t>
            </a:r>
            <a:r>
              <a:rPr sz="1200" spc="-10" dirty="0">
                <a:solidFill>
                  <a:srgbClr val="374151"/>
                </a:solidFill>
                <a:latin typeface="Roboto"/>
                <a:cs typeface="Roboto"/>
              </a:rPr>
              <a:t>with</a:t>
            </a:r>
            <a:r>
              <a:rPr sz="1200" spc="-30" dirty="0">
                <a:solidFill>
                  <a:srgbClr val="374151"/>
                </a:solidFill>
                <a:latin typeface="Roboto"/>
                <a:cs typeface="Roboto"/>
              </a:rPr>
              <a:t> </a:t>
            </a:r>
            <a:r>
              <a:rPr sz="1200" spc="-10" dirty="0">
                <a:solidFill>
                  <a:srgbClr val="374151"/>
                </a:solidFill>
                <a:latin typeface="Roboto"/>
                <a:cs typeface="Roboto"/>
              </a:rPr>
              <a:t>values</a:t>
            </a:r>
            <a:r>
              <a:rPr sz="1200" spc="-30" dirty="0">
                <a:solidFill>
                  <a:srgbClr val="374151"/>
                </a:solidFill>
                <a:latin typeface="Roboto"/>
                <a:cs typeface="Roboto"/>
              </a:rPr>
              <a:t> </a:t>
            </a:r>
            <a:r>
              <a:rPr sz="1200" dirty="0">
                <a:solidFill>
                  <a:srgbClr val="374151"/>
                </a:solidFill>
                <a:latin typeface="Roboto"/>
                <a:cs typeface="Roboto"/>
              </a:rPr>
              <a:t>of</a:t>
            </a:r>
            <a:r>
              <a:rPr sz="1200" spc="-30" dirty="0">
                <a:solidFill>
                  <a:srgbClr val="374151"/>
                </a:solidFill>
                <a:latin typeface="Roboto"/>
                <a:cs typeface="Roboto"/>
              </a:rPr>
              <a:t> </a:t>
            </a:r>
            <a:r>
              <a:rPr sz="1200" dirty="0">
                <a:solidFill>
                  <a:srgbClr val="374151"/>
                </a:solidFill>
                <a:latin typeface="Roboto"/>
                <a:cs typeface="Roboto"/>
              </a:rPr>
              <a:t>0.83</a:t>
            </a:r>
            <a:r>
              <a:rPr sz="1200" spc="-30" dirty="0">
                <a:solidFill>
                  <a:srgbClr val="374151"/>
                </a:solidFill>
                <a:latin typeface="Roboto"/>
                <a:cs typeface="Roboto"/>
              </a:rPr>
              <a:t> </a:t>
            </a:r>
            <a:r>
              <a:rPr sz="1200" dirty="0">
                <a:solidFill>
                  <a:srgbClr val="374151"/>
                </a:solidFill>
                <a:latin typeface="Roboto"/>
                <a:cs typeface="Roboto"/>
              </a:rPr>
              <a:t>and</a:t>
            </a:r>
            <a:r>
              <a:rPr sz="1200" spc="-30" dirty="0">
                <a:solidFill>
                  <a:srgbClr val="374151"/>
                </a:solidFill>
                <a:latin typeface="Roboto"/>
                <a:cs typeface="Roboto"/>
              </a:rPr>
              <a:t> </a:t>
            </a:r>
            <a:r>
              <a:rPr sz="1200" dirty="0">
                <a:solidFill>
                  <a:srgbClr val="374151"/>
                </a:solidFill>
                <a:latin typeface="Roboto"/>
                <a:cs typeface="Roboto"/>
              </a:rPr>
              <a:t>0.82</a:t>
            </a:r>
            <a:r>
              <a:rPr sz="1200" spc="-30" dirty="0">
                <a:solidFill>
                  <a:srgbClr val="374151"/>
                </a:solidFill>
                <a:latin typeface="Roboto"/>
                <a:cs typeface="Roboto"/>
              </a:rPr>
              <a:t> </a:t>
            </a:r>
            <a:r>
              <a:rPr sz="1200" spc="-10" dirty="0">
                <a:solidFill>
                  <a:srgbClr val="374151"/>
                </a:solidFill>
                <a:latin typeface="Roboto"/>
                <a:cs typeface="Roboto"/>
              </a:rPr>
              <a:t>respectively.</a:t>
            </a:r>
            <a:endParaRPr sz="1200">
              <a:latin typeface="Roboto"/>
              <a:cs typeface="Roboto"/>
            </a:endParaRPr>
          </a:p>
        </p:txBody>
      </p:sp>
      <p:sp>
        <p:nvSpPr>
          <p:cNvPr id="13" name="object 13"/>
          <p:cNvSpPr txBox="1"/>
          <p:nvPr/>
        </p:nvSpPr>
        <p:spPr>
          <a:xfrm>
            <a:off x="324499" y="2588172"/>
            <a:ext cx="3980179" cy="182880"/>
          </a:xfrm>
          <a:prstGeom prst="rect">
            <a:avLst/>
          </a:prstGeom>
          <a:solidFill>
            <a:srgbClr val="F6F6F7"/>
          </a:solidFill>
        </p:spPr>
        <p:txBody>
          <a:bodyPr vert="horz" wrap="square" lIns="0" tIns="0" rIns="0" bIns="0" rtlCol="0">
            <a:spAutoFit/>
          </a:bodyPr>
          <a:lstStyle/>
          <a:p>
            <a:pPr marL="320040" indent="-320675">
              <a:lnSpc>
                <a:spcPts val="1390"/>
              </a:lnSpc>
              <a:buFont typeface="Arial MT"/>
              <a:buChar char="●"/>
              <a:tabLst>
                <a:tab pos="320040" algn="l"/>
                <a:tab pos="320675" algn="l"/>
              </a:tabLst>
            </a:pPr>
            <a:r>
              <a:rPr sz="1200" spc="-10" dirty="0">
                <a:solidFill>
                  <a:srgbClr val="374151"/>
                </a:solidFill>
                <a:latin typeface="Roboto"/>
                <a:cs typeface="Roboto"/>
              </a:rPr>
              <a:t>Recall</a:t>
            </a:r>
            <a:r>
              <a:rPr sz="1200" spc="-35" dirty="0">
                <a:solidFill>
                  <a:srgbClr val="374151"/>
                </a:solidFill>
                <a:latin typeface="Roboto"/>
                <a:cs typeface="Roboto"/>
              </a:rPr>
              <a:t> </a:t>
            </a:r>
            <a:r>
              <a:rPr sz="1200" spc="-10" dirty="0">
                <a:solidFill>
                  <a:srgbClr val="374151"/>
                </a:solidFill>
                <a:latin typeface="Roboto"/>
                <a:cs typeface="Roboto"/>
              </a:rPr>
              <a:t>scores</a:t>
            </a:r>
            <a:r>
              <a:rPr sz="1200" spc="-35" dirty="0">
                <a:solidFill>
                  <a:srgbClr val="374151"/>
                </a:solidFill>
                <a:latin typeface="Roboto"/>
                <a:cs typeface="Roboto"/>
              </a:rPr>
              <a:t> </a:t>
            </a:r>
            <a:r>
              <a:rPr sz="1200" dirty="0">
                <a:solidFill>
                  <a:srgbClr val="374151"/>
                </a:solidFill>
                <a:latin typeface="Roboto"/>
                <a:cs typeface="Roboto"/>
              </a:rPr>
              <a:t>were</a:t>
            </a:r>
            <a:r>
              <a:rPr sz="1200" spc="-35" dirty="0">
                <a:solidFill>
                  <a:srgbClr val="374151"/>
                </a:solidFill>
                <a:latin typeface="Roboto"/>
                <a:cs typeface="Roboto"/>
              </a:rPr>
              <a:t> </a:t>
            </a:r>
            <a:r>
              <a:rPr sz="1200" spc="-10" dirty="0">
                <a:solidFill>
                  <a:srgbClr val="374151"/>
                </a:solidFill>
                <a:latin typeface="Roboto"/>
                <a:cs typeface="Roboto"/>
              </a:rPr>
              <a:t>highest</a:t>
            </a:r>
            <a:r>
              <a:rPr sz="1200" spc="-30" dirty="0">
                <a:solidFill>
                  <a:srgbClr val="374151"/>
                </a:solidFill>
                <a:latin typeface="Roboto"/>
                <a:cs typeface="Roboto"/>
              </a:rPr>
              <a:t> </a:t>
            </a:r>
            <a:r>
              <a:rPr sz="1200" dirty="0">
                <a:solidFill>
                  <a:srgbClr val="374151"/>
                </a:solidFill>
                <a:latin typeface="Roboto"/>
                <a:cs typeface="Roboto"/>
              </a:rPr>
              <a:t>for</a:t>
            </a:r>
            <a:r>
              <a:rPr sz="1200" spc="-35" dirty="0">
                <a:solidFill>
                  <a:srgbClr val="374151"/>
                </a:solidFill>
                <a:latin typeface="Roboto"/>
                <a:cs typeface="Roboto"/>
              </a:rPr>
              <a:t> </a:t>
            </a:r>
            <a:r>
              <a:rPr sz="1200" dirty="0">
                <a:solidFill>
                  <a:srgbClr val="374151"/>
                </a:solidFill>
                <a:latin typeface="Roboto"/>
                <a:cs typeface="Roboto"/>
              </a:rPr>
              <a:t>the</a:t>
            </a:r>
            <a:r>
              <a:rPr sz="1200" spc="-35" dirty="0">
                <a:solidFill>
                  <a:srgbClr val="374151"/>
                </a:solidFill>
                <a:latin typeface="Roboto"/>
                <a:cs typeface="Roboto"/>
              </a:rPr>
              <a:t> </a:t>
            </a:r>
            <a:r>
              <a:rPr sz="1200" spc="-20" dirty="0">
                <a:solidFill>
                  <a:srgbClr val="374151"/>
                </a:solidFill>
                <a:latin typeface="Roboto"/>
                <a:cs typeface="Roboto"/>
              </a:rPr>
              <a:t>neutral</a:t>
            </a:r>
            <a:r>
              <a:rPr sz="1200" spc="-35" dirty="0">
                <a:solidFill>
                  <a:srgbClr val="374151"/>
                </a:solidFill>
                <a:latin typeface="Roboto"/>
                <a:cs typeface="Roboto"/>
              </a:rPr>
              <a:t> </a:t>
            </a:r>
            <a:r>
              <a:rPr sz="1200" spc="-10" dirty="0">
                <a:solidFill>
                  <a:srgbClr val="374151"/>
                </a:solidFill>
                <a:latin typeface="Roboto"/>
                <a:cs typeface="Roboto"/>
              </a:rPr>
              <a:t>class,</a:t>
            </a:r>
            <a:r>
              <a:rPr sz="1200" spc="-35" dirty="0">
                <a:solidFill>
                  <a:srgbClr val="374151"/>
                </a:solidFill>
                <a:latin typeface="Roboto"/>
                <a:cs typeface="Roboto"/>
              </a:rPr>
              <a:t> </a:t>
            </a:r>
            <a:r>
              <a:rPr sz="1200" spc="-10" dirty="0">
                <a:solidFill>
                  <a:srgbClr val="374151"/>
                </a:solidFill>
                <a:latin typeface="Roboto"/>
                <a:cs typeface="Roboto"/>
              </a:rPr>
              <a:t>with</a:t>
            </a:r>
            <a:r>
              <a:rPr sz="1200" spc="-30" dirty="0">
                <a:solidFill>
                  <a:srgbClr val="374151"/>
                </a:solidFill>
                <a:latin typeface="Roboto"/>
                <a:cs typeface="Roboto"/>
              </a:rPr>
              <a:t> </a:t>
            </a:r>
            <a:r>
              <a:rPr sz="1200" spc="-50" dirty="0">
                <a:solidFill>
                  <a:srgbClr val="374151"/>
                </a:solidFill>
                <a:latin typeface="Roboto"/>
                <a:cs typeface="Roboto"/>
              </a:rPr>
              <a:t>a</a:t>
            </a:r>
            <a:endParaRPr sz="1200">
              <a:latin typeface="Roboto"/>
              <a:cs typeface="Roboto"/>
            </a:endParaRPr>
          </a:p>
        </p:txBody>
      </p:sp>
      <p:sp>
        <p:nvSpPr>
          <p:cNvPr id="14" name="object 14"/>
          <p:cNvSpPr txBox="1"/>
          <p:nvPr/>
        </p:nvSpPr>
        <p:spPr>
          <a:xfrm>
            <a:off x="645150" y="2798484"/>
            <a:ext cx="909955" cy="182880"/>
          </a:xfrm>
          <a:prstGeom prst="rect">
            <a:avLst/>
          </a:prstGeom>
          <a:solidFill>
            <a:srgbClr val="F6F6F7"/>
          </a:solidFill>
        </p:spPr>
        <p:txBody>
          <a:bodyPr vert="horz" wrap="square" lIns="0" tIns="0" rIns="0" bIns="0" rtlCol="0">
            <a:spAutoFit/>
          </a:bodyPr>
          <a:lstStyle/>
          <a:p>
            <a:pPr>
              <a:lnSpc>
                <a:spcPts val="1390"/>
              </a:lnSpc>
            </a:pPr>
            <a:r>
              <a:rPr sz="1200" spc="-10" dirty="0">
                <a:solidFill>
                  <a:srgbClr val="374151"/>
                </a:solidFill>
                <a:latin typeface="Roboto"/>
                <a:cs typeface="Roboto"/>
              </a:rPr>
              <a:t>value</a:t>
            </a:r>
            <a:r>
              <a:rPr sz="1200" spc="-20" dirty="0">
                <a:solidFill>
                  <a:srgbClr val="374151"/>
                </a:solidFill>
                <a:latin typeface="Roboto"/>
                <a:cs typeface="Roboto"/>
              </a:rPr>
              <a:t> </a:t>
            </a:r>
            <a:r>
              <a:rPr sz="1200" dirty="0">
                <a:solidFill>
                  <a:srgbClr val="374151"/>
                </a:solidFill>
                <a:latin typeface="Roboto"/>
                <a:cs typeface="Roboto"/>
              </a:rPr>
              <a:t>of</a:t>
            </a:r>
            <a:r>
              <a:rPr sz="1200" spc="-20" dirty="0">
                <a:solidFill>
                  <a:srgbClr val="374151"/>
                </a:solidFill>
                <a:latin typeface="Roboto"/>
                <a:cs typeface="Roboto"/>
              </a:rPr>
              <a:t> </a:t>
            </a:r>
            <a:r>
              <a:rPr sz="1200" spc="-10" dirty="0">
                <a:solidFill>
                  <a:srgbClr val="374151"/>
                </a:solidFill>
                <a:latin typeface="Roboto"/>
                <a:cs typeface="Roboto"/>
              </a:rPr>
              <a:t>0.95.</a:t>
            </a:r>
            <a:endParaRPr sz="1200">
              <a:latin typeface="Roboto"/>
              <a:cs typeface="Roboto"/>
            </a:endParaRPr>
          </a:p>
        </p:txBody>
      </p:sp>
      <p:sp>
        <p:nvSpPr>
          <p:cNvPr id="15" name="object 15"/>
          <p:cNvSpPr txBox="1"/>
          <p:nvPr/>
        </p:nvSpPr>
        <p:spPr>
          <a:xfrm>
            <a:off x="324499" y="3008795"/>
            <a:ext cx="3937635" cy="182880"/>
          </a:xfrm>
          <a:prstGeom prst="rect">
            <a:avLst/>
          </a:prstGeom>
          <a:solidFill>
            <a:srgbClr val="F6F6F7"/>
          </a:solidFill>
        </p:spPr>
        <p:txBody>
          <a:bodyPr vert="horz" wrap="square" lIns="0" tIns="0" rIns="0" bIns="0" rtlCol="0">
            <a:spAutoFit/>
          </a:bodyPr>
          <a:lstStyle/>
          <a:p>
            <a:pPr marL="320040" indent="-320675">
              <a:lnSpc>
                <a:spcPts val="1390"/>
              </a:lnSpc>
              <a:buFont typeface="Arial MT"/>
              <a:buChar char="●"/>
              <a:tabLst>
                <a:tab pos="320040" algn="l"/>
                <a:tab pos="320675" algn="l"/>
              </a:tabLst>
            </a:pPr>
            <a:r>
              <a:rPr sz="1200" dirty="0">
                <a:solidFill>
                  <a:srgbClr val="374151"/>
                </a:solidFill>
                <a:latin typeface="Roboto"/>
                <a:cs typeface="Roboto"/>
              </a:rPr>
              <a:t>The</a:t>
            </a:r>
            <a:r>
              <a:rPr sz="1200" spc="-35" dirty="0">
                <a:solidFill>
                  <a:srgbClr val="374151"/>
                </a:solidFill>
                <a:latin typeface="Roboto"/>
                <a:cs typeface="Roboto"/>
              </a:rPr>
              <a:t> </a:t>
            </a:r>
            <a:r>
              <a:rPr sz="1200" spc="-45" dirty="0">
                <a:solidFill>
                  <a:srgbClr val="374151"/>
                </a:solidFill>
                <a:latin typeface="Roboto"/>
                <a:cs typeface="Roboto"/>
              </a:rPr>
              <a:t>f1-</a:t>
            </a:r>
            <a:r>
              <a:rPr sz="1200" spc="-25" dirty="0">
                <a:solidFill>
                  <a:srgbClr val="374151"/>
                </a:solidFill>
                <a:latin typeface="Roboto"/>
                <a:cs typeface="Roboto"/>
              </a:rPr>
              <a:t>score</a:t>
            </a:r>
            <a:r>
              <a:rPr sz="1200" spc="-35" dirty="0">
                <a:solidFill>
                  <a:srgbClr val="374151"/>
                </a:solidFill>
                <a:latin typeface="Roboto"/>
                <a:cs typeface="Roboto"/>
              </a:rPr>
              <a:t> </a:t>
            </a:r>
            <a:r>
              <a:rPr sz="1200" dirty="0">
                <a:solidFill>
                  <a:srgbClr val="374151"/>
                </a:solidFill>
                <a:latin typeface="Roboto"/>
                <a:cs typeface="Roboto"/>
              </a:rPr>
              <a:t>was</a:t>
            </a:r>
            <a:r>
              <a:rPr sz="1200" spc="-35" dirty="0">
                <a:solidFill>
                  <a:srgbClr val="374151"/>
                </a:solidFill>
                <a:latin typeface="Roboto"/>
                <a:cs typeface="Roboto"/>
              </a:rPr>
              <a:t> </a:t>
            </a:r>
            <a:r>
              <a:rPr sz="1200" spc="-10" dirty="0">
                <a:solidFill>
                  <a:srgbClr val="374151"/>
                </a:solidFill>
                <a:latin typeface="Roboto"/>
                <a:cs typeface="Roboto"/>
              </a:rPr>
              <a:t>highest</a:t>
            </a:r>
            <a:r>
              <a:rPr sz="1200" spc="-35" dirty="0">
                <a:solidFill>
                  <a:srgbClr val="374151"/>
                </a:solidFill>
                <a:latin typeface="Roboto"/>
                <a:cs typeface="Roboto"/>
              </a:rPr>
              <a:t> </a:t>
            </a:r>
            <a:r>
              <a:rPr sz="1200" dirty="0">
                <a:solidFill>
                  <a:srgbClr val="374151"/>
                </a:solidFill>
                <a:latin typeface="Roboto"/>
                <a:cs typeface="Roboto"/>
              </a:rPr>
              <a:t>for</a:t>
            </a:r>
            <a:r>
              <a:rPr sz="1200" spc="-35" dirty="0">
                <a:solidFill>
                  <a:srgbClr val="374151"/>
                </a:solidFill>
                <a:latin typeface="Roboto"/>
                <a:cs typeface="Roboto"/>
              </a:rPr>
              <a:t> </a:t>
            </a:r>
            <a:r>
              <a:rPr sz="1200" dirty="0">
                <a:solidFill>
                  <a:srgbClr val="374151"/>
                </a:solidFill>
                <a:latin typeface="Roboto"/>
                <a:cs typeface="Roboto"/>
              </a:rPr>
              <a:t>the</a:t>
            </a:r>
            <a:r>
              <a:rPr sz="1200" spc="-30" dirty="0">
                <a:solidFill>
                  <a:srgbClr val="374151"/>
                </a:solidFill>
                <a:latin typeface="Roboto"/>
                <a:cs typeface="Roboto"/>
              </a:rPr>
              <a:t> </a:t>
            </a:r>
            <a:r>
              <a:rPr sz="1200" spc="-20" dirty="0">
                <a:solidFill>
                  <a:srgbClr val="374151"/>
                </a:solidFill>
                <a:latin typeface="Roboto"/>
                <a:cs typeface="Roboto"/>
              </a:rPr>
              <a:t>neutral</a:t>
            </a:r>
            <a:r>
              <a:rPr sz="1200" spc="-35" dirty="0">
                <a:solidFill>
                  <a:srgbClr val="374151"/>
                </a:solidFill>
                <a:latin typeface="Roboto"/>
                <a:cs typeface="Roboto"/>
              </a:rPr>
              <a:t> </a:t>
            </a:r>
            <a:r>
              <a:rPr sz="1200" spc="-10" dirty="0">
                <a:solidFill>
                  <a:srgbClr val="374151"/>
                </a:solidFill>
                <a:latin typeface="Roboto"/>
                <a:cs typeface="Roboto"/>
              </a:rPr>
              <a:t>class</a:t>
            </a:r>
            <a:r>
              <a:rPr sz="1200" spc="-35" dirty="0">
                <a:solidFill>
                  <a:srgbClr val="374151"/>
                </a:solidFill>
                <a:latin typeface="Roboto"/>
                <a:cs typeface="Roboto"/>
              </a:rPr>
              <a:t> </a:t>
            </a:r>
            <a:r>
              <a:rPr sz="1200" dirty="0">
                <a:solidFill>
                  <a:srgbClr val="374151"/>
                </a:solidFill>
                <a:latin typeface="Roboto"/>
                <a:cs typeface="Roboto"/>
              </a:rPr>
              <a:t>at</a:t>
            </a:r>
            <a:r>
              <a:rPr sz="1200" spc="-35" dirty="0">
                <a:solidFill>
                  <a:srgbClr val="374151"/>
                </a:solidFill>
                <a:latin typeface="Roboto"/>
                <a:cs typeface="Roboto"/>
              </a:rPr>
              <a:t> </a:t>
            </a:r>
            <a:r>
              <a:rPr sz="1200" spc="-10" dirty="0">
                <a:solidFill>
                  <a:srgbClr val="374151"/>
                </a:solidFill>
                <a:latin typeface="Roboto"/>
                <a:cs typeface="Roboto"/>
              </a:rPr>
              <a:t>0.81,</a:t>
            </a:r>
            <a:endParaRPr sz="1200">
              <a:latin typeface="Roboto"/>
              <a:cs typeface="Roboto"/>
            </a:endParaRPr>
          </a:p>
        </p:txBody>
      </p:sp>
      <p:sp>
        <p:nvSpPr>
          <p:cNvPr id="16" name="object 16"/>
          <p:cNvSpPr/>
          <p:nvPr/>
        </p:nvSpPr>
        <p:spPr>
          <a:xfrm>
            <a:off x="645150" y="3219108"/>
            <a:ext cx="3576954" cy="182880"/>
          </a:xfrm>
          <a:custGeom>
            <a:avLst/>
            <a:gdLst/>
            <a:ahLst/>
            <a:cxnLst/>
            <a:rect l="l" t="t" r="r" b="b"/>
            <a:pathLst>
              <a:path w="3576954" h="182879">
                <a:moveTo>
                  <a:pt x="3576786" y="182880"/>
                </a:moveTo>
                <a:lnTo>
                  <a:pt x="0" y="182880"/>
                </a:lnTo>
                <a:lnTo>
                  <a:pt x="0" y="0"/>
                </a:lnTo>
                <a:lnTo>
                  <a:pt x="3576786" y="0"/>
                </a:lnTo>
                <a:lnTo>
                  <a:pt x="3576786" y="182880"/>
                </a:lnTo>
                <a:close/>
              </a:path>
            </a:pathLst>
          </a:custGeom>
          <a:solidFill>
            <a:srgbClr val="F6F6F7"/>
          </a:solidFill>
        </p:spPr>
        <p:txBody>
          <a:bodyPr wrap="square" lIns="0" tIns="0" rIns="0" bIns="0" rtlCol="0"/>
          <a:lstStyle/>
          <a:p>
            <a:endParaRPr/>
          </a:p>
        </p:txBody>
      </p:sp>
      <p:sp>
        <p:nvSpPr>
          <p:cNvPr id="17" name="object 17"/>
          <p:cNvSpPr txBox="1"/>
          <p:nvPr/>
        </p:nvSpPr>
        <p:spPr>
          <a:xfrm>
            <a:off x="632450" y="3200312"/>
            <a:ext cx="35972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374151"/>
                </a:solidFill>
                <a:latin typeface="Roboto"/>
                <a:cs typeface="Roboto"/>
              </a:rPr>
              <a:t>followed</a:t>
            </a:r>
            <a:r>
              <a:rPr sz="1200" spc="-45" dirty="0">
                <a:solidFill>
                  <a:srgbClr val="374151"/>
                </a:solidFill>
                <a:latin typeface="Roboto"/>
                <a:cs typeface="Roboto"/>
              </a:rPr>
              <a:t> </a:t>
            </a:r>
            <a:r>
              <a:rPr sz="1200" spc="-10" dirty="0">
                <a:solidFill>
                  <a:srgbClr val="374151"/>
                </a:solidFill>
                <a:latin typeface="Roboto"/>
                <a:cs typeface="Roboto"/>
              </a:rPr>
              <a:t>closely</a:t>
            </a:r>
            <a:r>
              <a:rPr sz="1200" spc="-40" dirty="0">
                <a:solidFill>
                  <a:srgbClr val="374151"/>
                </a:solidFill>
                <a:latin typeface="Roboto"/>
                <a:cs typeface="Roboto"/>
              </a:rPr>
              <a:t> </a:t>
            </a:r>
            <a:r>
              <a:rPr sz="1200" dirty="0">
                <a:solidFill>
                  <a:srgbClr val="374151"/>
                </a:solidFill>
                <a:latin typeface="Roboto"/>
                <a:cs typeface="Roboto"/>
              </a:rPr>
              <a:t>by</a:t>
            </a:r>
            <a:r>
              <a:rPr sz="1200" spc="-40" dirty="0">
                <a:solidFill>
                  <a:srgbClr val="374151"/>
                </a:solidFill>
                <a:latin typeface="Roboto"/>
                <a:cs typeface="Roboto"/>
              </a:rPr>
              <a:t> </a:t>
            </a:r>
            <a:r>
              <a:rPr sz="1200" dirty="0">
                <a:solidFill>
                  <a:srgbClr val="374151"/>
                </a:solidFill>
                <a:latin typeface="Roboto"/>
                <a:cs typeface="Roboto"/>
              </a:rPr>
              <a:t>the</a:t>
            </a:r>
            <a:r>
              <a:rPr sz="1200" spc="-40" dirty="0">
                <a:solidFill>
                  <a:srgbClr val="374151"/>
                </a:solidFill>
                <a:latin typeface="Roboto"/>
                <a:cs typeface="Roboto"/>
              </a:rPr>
              <a:t> </a:t>
            </a:r>
            <a:r>
              <a:rPr sz="1200" spc="-10" dirty="0">
                <a:solidFill>
                  <a:srgbClr val="374151"/>
                </a:solidFill>
                <a:latin typeface="Roboto"/>
                <a:cs typeface="Roboto"/>
              </a:rPr>
              <a:t>positive</a:t>
            </a:r>
            <a:r>
              <a:rPr sz="1200" spc="-40" dirty="0">
                <a:solidFill>
                  <a:srgbClr val="374151"/>
                </a:solidFill>
                <a:latin typeface="Roboto"/>
                <a:cs typeface="Roboto"/>
              </a:rPr>
              <a:t> </a:t>
            </a:r>
            <a:r>
              <a:rPr sz="1200" spc="-10" dirty="0">
                <a:solidFill>
                  <a:srgbClr val="374151"/>
                </a:solidFill>
                <a:latin typeface="Roboto"/>
                <a:cs typeface="Roboto"/>
              </a:rPr>
              <a:t>class</a:t>
            </a:r>
            <a:r>
              <a:rPr sz="1200" spc="-40" dirty="0">
                <a:solidFill>
                  <a:srgbClr val="374151"/>
                </a:solidFill>
                <a:latin typeface="Roboto"/>
                <a:cs typeface="Roboto"/>
              </a:rPr>
              <a:t> </a:t>
            </a:r>
            <a:r>
              <a:rPr sz="1200" dirty="0">
                <a:solidFill>
                  <a:srgbClr val="374151"/>
                </a:solidFill>
                <a:latin typeface="Roboto"/>
                <a:cs typeface="Roboto"/>
              </a:rPr>
              <a:t>at</a:t>
            </a:r>
            <a:r>
              <a:rPr sz="1200" spc="-40" dirty="0">
                <a:solidFill>
                  <a:srgbClr val="374151"/>
                </a:solidFill>
                <a:latin typeface="Roboto"/>
                <a:cs typeface="Roboto"/>
              </a:rPr>
              <a:t> </a:t>
            </a:r>
            <a:r>
              <a:rPr sz="1200" dirty="0">
                <a:solidFill>
                  <a:srgbClr val="374151"/>
                </a:solidFill>
                <a:latin typeface="Roboto"/>
                <a:cs typeface="Roboto"/>
              </a:rPr>
              <a:t>0.72,</a:t>
            </a:r>
            <a:r>
              <a:rPr sz="1200" spc="-40" dirty="0">
                <a:solidFill>
                  <a:srgbClr val="374151"/>
                </a:solidFill>
                <a:latin typeface="Roboto"/>
                <a:cs typeface="Roboto"/>
              </a:rPr>
              <a:t> </a:t>
            </a:r>
            <a:r>
              <a:rPr sz="1200" dirty="0">
                <a:solidFill>
                  <a:srgbClr val="374151"/>
                </a:solidFill>
                <a:latin typeface="Roboto"/>
                <a:cs typeface="Roboto"/>
              </a:rPr>
              <a:t>and</a:t>
            </a:r>
            <a:r>
              <a:rPr sz="1200" spc="-40" dirty="0">
                <a:solidFill>
                  <a:srgbClr val="374151"/>
                </a:solidFill>
                <a:latin typeface="Roboto"/>
                <a:cs typeface="Roboto"/>
              </a:rPr>
              <a:t> </a:t>
            </a:r>
            <a:r>
              <a:rPr sz="1200" spc="-25" dirty="0">
                <a:solidFill>
                  <a:srgbClr val="374151"/>
                </a:solidFill>
                <a:latin typeface="Roboto"/>
                <a:cs typeface="Roboto"/>
              </a:rPr>
              <a:t>the</a:t>
            </a:r>
            <a:endParaRPr sz="1200" dirty="0">
              <a:latin typeface="Roboto"/>
              <a:cs typeface="Roboto"/>
            </a:endParaRPr>
          </a:p>
        </p:txBody>
      </p:sp>
      <p:sp>
        <p:nvSpPr>
          <p:cNvPr id="18" name="object 18"/>
          <p:cNvSpPr txBox="1"/>
          <p:nvPr/>
        </p:nvSpPr>
        <p:spPr>
          <a:xfrm>
            <a:off x="645150" y="3429420"/>
            <a:ext cx="1513205" cy="182880"/>
          </a:xfrm>
          <a:prstGeom prst="rect">
            <a:avLst/>
          </a:prstGeom>
          <a:solidFill>
            <a:srgbClr val="F6F6F7"/>
          </a:solidFill>
        </p:spPr>
        <p:txBody>
          <a:bodyPr vert="horz" wrap="square" lIns="0" tIns="0" rIns="0" bIns="0" rtlCol="0">
            <a:spAutoFit/>
          </a:bodyPr>
          <a:lstStyle/>
          <a:p>
            <a:pPr>
              <a:lnSpc>
                <a:spcPts val="1390"/>
              </a:lnSpc>
            </a:pPr>
            <a:r>
              <a:rPr sz="1200" spc="-10" dirty="0">
                <a:solidFill>
                  <a:srgbClr val="374151"/>
                </a:solidFill>
                <a:latin typeface="Roboto"/>
                <a:cs typeface="Roboto"/>
              </a:rPr>
              <a:t>negative</a:t>
            </a:r>
            <a:r>
              <a:rPr sz="1200" spc="-35" dirty="0">
                <a:solidFill>
                  <a:srgbClr val="374151"/>
                </a:solidFill>
                <a:latin typeface="Roboto"/>
                <a:cs typeface="Roboto"/>
              </a:rPr>
              <a:t> </a:t>
            </a:r>
            <a:r>
              <a:rPr sz="1200" spc="-10" dirty="0">
                <a:solidFill>
                  <a:srgbClr val="374151"/>
                </a:solidFill>
                <a:latin typeface="Roboto"/>
                <a:cs typeface="Roboto"/>
              </a:rPr>
              <a:t>class</a:t>
            </a:r>
            <a:r>
              <a:rPr sz="1200" spc="-35" dirty="0">
                <a:solidFill>
                  <a:srgbClr val="374151"/>
                </a:solidFill>
                <a:latin typeface="Roboto"/>
                <a:cs typeface="Roboto"/>
              </a:rPr>
              <a:t> </a:t>
            </a:r>
            <a:r>
              <a:rPr sz="1200" dirty="0">
                <a:solidFill>
                  <a:srgbClr val="374151"/>
                </a:solidFill>
                <a:latin typeface="Roboto"/>
                <a:cs typeface="Roboto"/>
              </a:rPr>
              <a:t>at</a:t>
            </a:r>
            <a:r>
              <a:rPr sz="1200" spc="-35" dirty="0">
                <a:solidFill>
                  <a:srgbClr val="374151"/>
                </a:solidFill>
                <a:latin typeface="Roboto"/>
                <a:cs typeface="Roboto"/>
              </a:rPr>
              <a:t> </a:t>
            </a:r>
            <a:r>
              <a:rPr sz="1200" spc="-10" dirty="0">
                <a:solidFill>
                  <a:srgbClr val="374151"/>
                </a:solidFill>
                <a:latin typeface="Roboto"/>
                <a:cs typeface="Roboto"/>
              </a:rPr>
              <a:t>0.77.</a:t>
            </a:r>
            <a:endParaRPr sz="1200">
              <a:latin typeface="Roboto"/>
              <a:cs typeface="Roboto"/>
            </a:endParaRPr>
          </a:p>
        </p:txBody>
      </p:sp>
      <p:sp>
        <p:nvSpPr>
          <p:cNvPr id="19" name="object 19"/>
          <p:cNvSpPr txBox="1"/>
          <p:nvPr/>
        </p:nvSpPr>
        <p:spPr>
          <a:xfrm>
            <a:off x="324499" y="3639732"/>
            <a:ext cx="3757929" cy="182880"/>
          </a:xfrm>
          <a:prstGeom prst="rect">
            <a:avLst/>
          </a:prstGeom>
          <a:solidFill>
            <a:srgbClr val="F6F6F7"/>
          </a:solidFill>
        </p:spPr>
        <p:txBody>
          <a:bodyPr vert="horz" wrap="square" lIns="0" tIns="0" rIns="0" bIns="0" rtlCol="0">
            <a:spAutoFit/>
          </a:bodyPr>
          <a:lstStyle/>
          <a:p>
            <a:pPr marL="320040" indent="-320675">
              <a:lnSpc>
                <a:spcPts val="1390"/>
              </a:lnSpc>
              <a:buFont typeface="Arial MT"/>
              <a:buChar char="●"/>
              <a:tabLst>
                <a:tab pos="320040" algn="l"/>
                <a:tab pos="320675" algn="l"/>
              </a:tabLst>
            </a:pPr>
            <a:r>
              <a:rPr sz="1200" spc="-20" dirty="0">
                <a:solidFill>
                  <a:srgbClr val="374151"/>
                </a:solidFill>
                <a:latin typeface="Roboto"/>
                <a:cs typeface="Roboto"/>
              </a:rPr>
              <a:t>Overall,</a:t>
            </a:r>
            <a:r>
              <a:rPr sz="1200" spc="-45" dirty="0">
                <a:solidFill>
                  <a:srgbClr val="374151"/>
                </a:solidFill>
                <a:latin typeface="Roboto"/>
                <a:cs typeface="Roboto"/>
              </a:rPr>
              <a:t> </a:t>
            </a:r>
            <a:r>
              <a:rPr sz="1200" dirty="0">
                <a:solidFill>
                  <a:srgbClr val="374151"/>
                </a:solidFill>
                <a:latin typeface="Roboto"/>
                <a:cs typeface="Roboto"/>
              </a:rPr>
              <a:t>the</a:t>
            </a:r>
            <a:r>
              <a:rPr sz="1200" spc="-40" dirty="0">
                <a:solidFill>
                  <a:srgbClr val="374151"/>
                </a:solidFill>
                <a:latin typeface="Roboto"/>
                <a:cs typeface="Roboto"/>
              </a:rPr>
              <a:t> </a:t>
            </a:r>
            <a:r>
              <a:rPr sz="1200" dirty="0">
                <a:solidFill>
                  <a:srgbClr val="374151"/>
                </a:solidFill>
                <a:latin typeface="Roboto"/>
                <a:cs typeface="Roboto"/>
              </a:rPr>
              <a:t>model</a:t>
            </a:r>
            <a:r>
              <a:rPr sz="1200" spc="-40" dirty="0">
                <a:solidFill>
                  <a:srgbClr val="374151"/>
                </a:solidFill>
                <a:latin typeface="Roboto"/>
                <a:cs typeface="Roboto"/>
              </a:rPr>
              <a:t> </a:t>
            </a:r>
            <a:r>
              <a:rPr sz="1200" dirty="0">
                <a:solidFill>
                  <a:srgbClr val="374151"/>
                </a:solidFill>
                <a:latin typeface="Roboto"/>
                <a:cs typeface="Roboto"/>
              </a:rPr>
              <a:t>performed</a:t>
            </a:r>
            <a:r>
              <a:rPr sz="1200" spc="-45" dirty="0">
                <a:solidFill>
                  <a:srgbClr val="374151"/>
                </a:solidFill>
                <a:latin typeface="Roboto"/>
                <a:cs typeface="Roboto"/>
              </a:rPr>
              <a:t> </a:t>
            </a:r>
            <a:r>
              <a:rPr sz="1200" dirty="0">
                <a:solidFill>
                  <a:srgbClr val="374151"/>
                </a:solidFill>
                <a:latin typeface="Roboto"/>
                <a:cs typeface="Roboto"/>
              </a:rPr>
              <a:t>well</a:t>
            </a:r>
            <a:r>
              <a:rPr sz="1200" spc="-40" dirty="0">
                <a:solidFill>
                  <a:srgbClr val="374151"/>
                </a:solidFill>
                <a:latin typeface="Roboto"/>
                <a:cs typeface="Roboto"/>
              </a:rPr>
              <a:t> </a:t>
            </a:r>
            <a:r>
              <a:rPr sz="1200" dirty="0">
                <a:solidFill>
                  <a:srgbClr val="374151"/>
                </a:solidFill>
                <a:latin typeface="Roboto"/>
                <a:cs typeface="Roboto"/>
              </a:rPr>
              <a:t>in</a:t>
            </a:r>
            <a:r>
              <a:rPr sz="1200" spc="-40" dirty="0">
                <a:solidFill>
                  <a:srgbClr val="374151"/>
                </a:solidFill>
                <a:latin typeface="Roboto"/>
                <a:cs typeface="Roboto"/>
              </a:rPr>
              <a:t> </a:t>
            </a:r>
            <a:r>
              <a:rPr sz="1200" spc="-10" dirty="0">
                <a:solidFill>
                  <a:srgbClr val="374151"/>
                </a:solidFill>
                <a:latin typeface="Roboto"/>
                <a:cs typeface="Roboto"/>
              </a:rPr>
              <a:t>classifying</a:t>
            </a:r>
            <a:r>
              <a:rPr sz="1200" spc="-45" dirty="0">
                <a:solidFill>
                  <a:srgbClr val="374151"/>
                </a:solidFill>
                <a:latin typeface="Roboto"/>
                <a:cs typeface="Roboto"/>
              </a:rPr>
              <a:t> </a:t>
            </a:r>
            <a:r>
              <a:rPr sz="1200" spc="-25" dirty="0">
                <a:solidFill>
                  <a:srgbClr val="374151"/>
                </a:solidFill>
                <a:latin typeface="Roboto"/>
                <a:cs typeface="Roboto"/>
              </a:rPr>
              <a:t>the</a:t>
            </a:r>
            <a:endParaRPr sz="1200">
              <a:latin typeface="Roboto"/>
              <a:cs typeface="Roboto"/>
            </a:endParaRPr>
          </a:p>
        </p:txBody>
      </p:sp>
      <p:sp>
        <p:nvSpPr>
          <p:cNvPr id="20" name="object 20"/>
          <p:cNvSpPr txBox="1"/>
          <p:nvPr/>
        </p:nvSpPr>
        <p:spPr>
          <a:xfrm>
            <a:off x="645150" y="3850044"/>
            <a:ext cx="3917315" cy="182880"/>
          </a:xfrm>
          <a:prstGeom prst="rect">
            <a:avLst/>
          </a:prstGeom>
          <a:solidFill>
            <a:srgbClr val="F6F6F7"/>
          </a:solidFill>
        </p:spPr>
        <p:txBody>
          <a:bodyPr vert="horz" wrap="square" lIns="0" tIns="0" rIns="0" bIns="0" rtlCol="0">
            <a:spAutoFit/>
          </a:bodyPr>
          <a:lstStyle/>
          <a:p>
            <a:pPr>
              <a:lnSpc>
                <a:spcPts val="1390"/>
              </a:lnSpc>
            </a:pPr>
            <a:r>
              <a:rPr sz="1200" spc="-10" dirty="0">
                <a:solidFill>
                  <a:srgbClr val="374151"/>
                </a:solidFill>
                <a:latin typeface="Roboto"/>
                <a:cs typeface="Roboto"/>
              </a:rPr>
              <a:t>sentiment</a:t>
            </a:r>
            <a:r>
              <a:rPr sz="1200" spc="-25" dirty="0">
                <a:solidFill>
                  <a:srgbClr val="374151"/>
                </a:solidFill>
                <a:latin typeface="Roboto"/>
                <a:cs typeface="Roboto"/>
              </a:rPr>
              <a:t> </a:t>
            </a:r>
            <a:r>
              <a:rPr sz="1200" dirty="0">
                <a:solidFill>
                  <a:srgbClr val="374151"/>
                </a:solidFill>
                <a:latin typeface="Roboto"/>
                <a:cs typeface="Roboto"/>
              </a:rPr>
              <a:t>of</a:t>
            </a:r>
            <a:r>
              <a:rPr sz="1200" spc="-25" dirty="0">
                <a:solidFill>
                  <a:srgbClr val="374151"/>
                </a:solidFill>
                <a:latin typeface="Roboto"/>
                <a:cs typeface="Roboto"/>
              </a:rPr>
              <a:t> </a:t>
            </a:r>
            <a:r>
              <a:rPr sz="1200" spc="-10" dirty="0">
                <a:solidFill>
                  <a:srgbClr val="374151"/>
                </a:solidFill>
                <a:latin typeface="Roboto"/>
                <a:cs typeface="Roboto"/>
              </a:rPr>
              <a:t>reviews,</a:t>
            </a:r>
            <a:r>
              <a:rPr sz="1200" spc="-25" dirty="0">
                <a:solidFill>
                  <a:srgbClr val="374151"/>
                </a:solidFill>
                <a:latin typeface="Roboto"/>
                <a:cs typeface="Roboto"/>
              </a:rPr>
              <a:t> </a:t>
            </a:r>
            <a:r>
              <a:rPr sz="1200" spc="-10" dirty="0">
                <a:solidFill>
                  <a:srgbClr val="374151"/>
                </a:solidFill>
                <a:latin typeface="Roboto"/>
                <a:cs typeface="Roboto"/>
              </a:rPr>
              <a:t>with</a:t>
            </a:r>
            <a:r>
              <a:rPr sz="1200" spc="-25" dirty="0">
                <a:solidFill>
                  <a:srgbClr val="374151"/>
                </a:solidFill>
                <a:latin typeface="Roboto"/>
                <a:cs typeface="Roboto"/>
              </a:rPr>
              <a:t> </a:t>
            </a:r>
            <a:r>
              <a:rPr sz="1200" dirty="0">
                <a:solidFill>
                  <a:srgbClr val="374151"/>
                </a:solidFill>
                <a:latin typeface="Roboto"/>
                <a:cs typeface="Roboto"/>
              </a:rPr>
              <a:t>the</a:t>
            </a:r>
            <a:r>
              <a:rPr sz="1200" spc="-25" dirty="0">
                <a:solidFill>
                  <a:srgbClr val="374151"/>
                </a:solidFill>
                <a:latin typeface="Roboto"/>
                <a:cs typeface="Roboto"/>
              </a:rPr>
              <a:t> </a:t>
            </a:r>
            <a:r>
              <a:rPr sz="1200" spc="-45" dirty="0">
                <a:solidFill>
                  <a:srgbClr val="374151"/>
                </a:solidFill>
                <a:latin typeface="Roboto"/>
                <a:cs typeface="Roboto"/>
              </a:rPr>
              <a:t>macro-</a:t>
            </a:r>
            <a:r>
              <a:rPr sz="1200" spc="-25" dirty="0">
                <a:solidFill>
                  <a:srgbClr val="374151"/>
                </a:solidFill>
                <a:latin typeface="Roboto"/>
                <a:cs typeface="Roboto"/>
              </a:rPr>
              <a:t>averaged </a:t>
            </a:r>
            <a:r>
              <a:rPr sz="1200" spc="-45" dirty="0">
                <a:solidFill>
                  <a:srgbClr val="374151"/>
                </a:solidFill>
                <a:latin typeface="Roboto"/>
                <a:cs typeface="Roboto"/>
              </a:rPr>
              <a:t>f1-</a:t>
            </a:r>
            <a:r>
              <a:rPr sz="1200" spc="-25" dirty="0">
                <a:solidFill>
                  <a:srgbClr val="374151"/>
                </a:solidFill>
                <a:latin typeface="Roboto"/>
                <a:cs typeface="Roboto"/>
              </a:rPr>
              <a:t>score of</a:t>
            </a:r>
            <a:endParaRPr sz="1200">
              <a:latin typeface="Roboto"/>
              <a:cs typeface="Roboto"/>
            </a:endParaRPr>
          </a:p>
        </p:txBody>
      </p:sp>
      <p:sp>
        <p:nvSpPr>
          <p:cNvPr id="21" name="object 21"/>
          <p:cNvSpPr txBox="1"/>
          <p:nvPr/>
        </p:nvSpPr>
        <p:spPr>
          <a:xfrm>
            <a:off x="645150" y="4060356"/>
            <a:ext cx="337185" cy="182880"/>
          </a:xfrm>
          <a:prstGeom prst="rect">
            <a:avLst/>
          </a:prstGeom>
          <a:solidFill>
            <a:srgbClr val="F6F6F7"/>
          </a:solidFill>
        </p:spPr>
        <p:txBody>
          <a:bodyPr vert="horz" wrap="square" lIns="0" tIns="0" rIns="0" bIns="0" rtlCol="0">
            <a:spAutoFit/>
          </a:bodyPr>
          <a:lstStyle/>
          <a:p>
            <a:pPr>
              <a:lnSpc>
                <a:spcPts val="1390"/>
              </a:lnSpc>
            </a:pPr>
            <a:r>
              <a:rPr sz="1200" spc="-20" dirty="0">
                <a:solidFill>
                  <a:srgbClr val="374151"/>
                </a:solidFill>
                <a:latin typeface="Roboto"/>
                <a:cs typeface="Roboto"/>
              </a:rPr>
              <a:t>0.76.</a:t>
            </a:r>
            <a:endParaRPr sz="1200">
              <a:latin typeface="Roboto"/>
              <a:cs typeface="Roboto"/>
            </a:endParaRPr>
          </a:p>
        </p:txBody>
      </p:sp>
      <p:pic>
        <p:nvPicPr>
          <p:cNvPr id="22" name="object 22"/>
          <p:cNvPicPr/>
          <p:nvPr/>
        </p:nvPicPr>
        <p:blipFill>
          <a:blip r:embed="rId3" cstate="print"/>
          <a:stretch>
            <a:fillRect/>
          </a:stretch>
        </p:blipFill>
        <p:spPr>
          <a:xfrm>
            <a:off x="4703625" y="1788037"/>
            <a:ext cx="4209324" cy="16559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44202" y="4907661"/>
            <a:ext cx="80200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FFFFFF"/>
                </a:solidFill>
                <a:latin typeface="Verdana"/>
                <a:cs typeface="Verdana"/>
              </a:rPr>
              <a:t>Photo</a:t>
            </a:r>
            <a:r>
              <a:rPr sz="800" spc="-40" dirty="0">
                <a:solidFill>
                  <a:srgbClr val="FFFFFF"/>
                </a:solidFill>
                <a:latin typeface="Verdana"/>
                <a:cs typeface="Verdana"/>
              </a:rPr>
              <a:t> </a:t>
            </a:r>
            <a:r>
              <a:rPr sz="800" spc="-20" dirty="0">
                <a:solidFill>
                  <a:srgbClr val="FFFFFF"/>
                </a:solidFill>
                <a:latin typeface="Verdana"/>
                <a:cs typeface="Verdana"/>
              </a:rPr>
              <a:t>by</a:t>
            </a:r>
            <a:r>
              <a:rPr sz="800" spc="-40" dirty="0">
                <a:solidFill>
                  <a:srgbClr val="FFFFFF"/>
                </a:solidFill>
                <a:latin typeface="Verdana"/>
                <a:cs typeface="Verdana"/>
              </a:rPr>
              <a:t> </a:t>
            </a:r>
            <a:r>
              <a:rPr sz="800" u="sng" spc="-10" dirty="0">
                <a:solidFill>
                  <a:srgbClr val="FFFFFF"/>
                </a:solidFill>
                <a:uFill>
                  <a:solidFill>
                    <a:srgbClr val="FFFFFF"/>
                  </a:solidFill>
                </a:uFill>
                <a:latin typeface="Verdana"/>
                <a:cs typeface="Verdana"/>
                <a:hlinkClick r:id="rId2"/>
              </a:rPr>
              <a:t>Pexels</a:t>
            </a:r>
            <a:endParaRPr sz="800">
              <a:latin typeface="Verdana"/>
              <a:cs typeface="Verdana"/>
            </a:endParaRPr>
          </a:p>
        </p:txBody>
      </p:sp>
      <p:sp>
        <p:nvSpPr>
          <p:cNvPr id="3" name="object 3"/>
          <p:cNvSpPr/>
          <p:nvPr/>
        </p:nvSpPr>
        <p:spPr>
          <a:xfrm>
            <a:off x="0" y="0"/>
            <a:ext cx="9144000" cy="64135"/>
          </a:xfrm>
          <a:custGeom>
            <a:avLst/>
            <a:gdLst/>
            <a:ahLst/>
            <a:cxnLst/>
            <a:rect l="l" t="t" r="r" b="b"/>
            <a:pathLst>
              <a:path w="9144000" h="64135">
                <a:moveTo>
                  <a:pt x="9143999" y="63599"/>
                </a:moveTo>
                <a:lnTo>
                  <a:pt x="0" y="63599"/>
                </a:lnTo>
                <a:lnTo>
                  <a:pt x="0" y="0"/>
                </a:lnTo>
                <a:lnTo>
                  <a:pt x="9143999" y="0"/>
                </a:lnTo>
                <a:lnTo>
                  <a:pt x="9143999" y="63599"/>
                </a:lnTo>
                <a:close/>
              </a:path>
            </a:pathLst>
          </a:custGeom>
          <a:solidFill>
            <a:srgbClr val="FCBE01"/>
          </a:solidFill>
        </p:spPr>
        <p:txBody>
          <a:bodyPr wrap="square" lIns="0" tIns="0" rIns="0" bIns="0" rtlCol="0"/>
          <a:lstStyle/>
          <a:p>
            <a:endParaRPr/>
          </a:p>
        </p:txBody>
      </p:sp>
      <p:sp>
        <p:nvSpPr>
          <p:cNvPr id="4" name="object 4"/>
          <p:cNvSpPr txBox="1"/>
          <p:nvPr/>
        </p:nvSpPr>
        <p:spPr>
          <a:xfrm>
            <a:off x="593725" y="3837725"/>
            <a:ext cx="7895590" cy="160020"/>
          </a:xfrm>
          <a:prstGeom prst="rect">
            <a:avLst/>
          </a:prstGeom>
          <a:solidFill>
            <a:srgbClr val="000000"/>
          </a:solidFill>
        </p:spPr>
        <p:txBody>
          <a:bodyPr vert="horz" wrap="square" lIns="0" tIns="0" rIns="0" bIns="0" rtlCol="0">
            <a:spAutoFit/>
          </a:bodyPr>
          <a:lstStyle/>
          <a:p>
            <a:pPr>
              <a:lnSpc>
                <a:spcPts val="1220"/>
              </a:lnSpc>
            </a:pPr>
            <a:r>
              <a:rPr sz="1050" dirty="0">
                <a:solidFill>
                  <a:srgbClr val="D4D4D4"/>
                </a:solidFill>
                <a:latin typeface="Courier New"/>
                <a:cs typeface="Courier New"/>
              </a:rPr>
              <a:t>new_data</a:t>
            </a:r>
            <a:r>
              <a:rPr sz="1050" spc="270" dirty="0">
                <a:solidFill>
                  <a:srgbClr val="D4D4D4"/>
                </a:solidFill>
                <a:latin typeface="Courier New"/>
                <a:cs typeface="Courier New"/>
              </a:rPr>
              <a:t> </a:t>
            </a:r>
            <a:r>
              <a:rPr sz="1050" dirty="0">
                <a:solidFill>
                  <a:srgbClr val="D4D4D4"/>
                </a:solidFill>
                <a:latin typeface="Courier New"/>
                <a:cs typeface="Courier New"/>
              </a:rPr>
              <a:t>=</a:t>
            </a:r>
            <a:r>
              <a:rPr sz="1050" spc="285" dirty="0">
                <a:solidFill>
                  <a:srgbClr val="D4D4D4"/>
                </a:solidFill>
                <a:latin typeface="Courier New"/>
                <a:cs typeface="Courier New"/>
              </a:rPr>
              <a:t> </a:t>
            </a:r>
            <a:r>
              <a:rPr sz="1050" dirty="0">
                <a:solidFill>
                  <a:srgbClr val="DCDCDC"/>
                </a:solidFill>
                <a:latin typeface="Courier New"/>
                <a:cs typeface="Courier New"/>
              </a:rPr>
              <a:t>[</a:t>
            </a:r>
            <a:r>
              <a:rPr sz="1050" dirty="0">
                <a:solidFill>
                  <a:srgbClr val="CE9178"/>
                </a:solidFill>
                <a:latin typeface="Courier New"/>
                <a:cs typeface="Courier New"/>
              </a:rPr>
              <a:t>'I</a:t>
            </a:r>
            <a:r>
              <a:rPr sz="1050" spc="285" dirty="0">
                <a:solidFill>
                  <a:srgbClr val="CE9178"/>
                </a:solidFill>
                <a:latin typeface="Courier New"/>
                <a:cs typeface="Courier New"/>
              </a:rPr>
              <a:t> </a:t>
            </a:r>
            <a:r>
              <a:rPr sz="1050" dirty="0">
                <a:solidFill>
                  <a:srgbClr val="CE9178"/>
                </a:solidFill>
                <a:latin typeface="Courier New"/>
                <a:cs typeface="Courier New"/>
              </a:rPr>
              <a:t>do</a:t>
            </a:r>
            <a:r>
              <a:rPr sz="1050" spc="285" dirty="0">
                <a:solidFill>
                  <a:srgbClr val="CE9178"/>
                </a:solidFill>
                <a:latin typeface="Courier New"/>
                <a:cs typeface="Courier New"/>
              </a:rPr>
              <a:t> </a:t>
            </a:r>
            <a:r>
              <a:rPr sz="1050" dirty="0">
                <a:solidFill>
                  <a:srgbClr val="CE9178"/>
                </a:solidFill>
                <a:latin typeface="Courier New"/>
                <a:cs typeface="Courier New"/>
              </a:rPr>
              <a:t>not</a:t>
            </a:r>
            <a:r>
              <a:rPr sz="1050" spc="285" dirty="0">
                <a:solidFill>
                  <a:srgbClr val="CE9178"/>
                </a:solidFill>
                <a:latin typeface="Courier New"/>
                <a:cs typeface="Courier New"/>
              </a:rPr>
              <a:t> </a:t>
            </a:r>
            <a:r>
              <a:rPr sz="1050" dirty="0">
                <a:solidFill>
                  <a:srgbClr val="CE9178"/>
                </a:solidFill>
                <a:latin typeface="Courier New"/>
                <a:cs typeface="Courier New"/>
              </a:rPr>
              <a:t>this</a:t>
            </a:r>
            <a:r>
              <a:rPr sz="1050" spc="280" dirty="0">
                <a:solidFill>
                  <a:srgbClr val="CE9178"/>
                </a:solidFill>
                <a:latin typeface="Courier New"/>
                <a:cs typeface="Courier New"/>
              </a:rPr>
              <a:t> </a:t>
            </a:r>
            <a:r>
              <a:rPr sz="1050" dirty="0">
                <a:solidFill>
                  <a:srgbClr val="CE9178"/>
                </a:solidFill>
                <a:latin typeface="Courier New"/>
                <a:cs typeface="Courier New"/>
              </a:rPr>
              <a:t>gift</a:t>
            </a:r>
            <a:r>
              <a:rPr sz="1050" spc="285" dirty="0">
                <a:solidFill>
                  <a:srgbClr val="CE9178"/>
                </a:solidFill>
                <a:latin typeface="Courier New"/>
                <a:cs typeface="Courier New"/>
              </a:rPr>
              <a:t> </a:t>
            </a:r>
            <a:r>
              <a:rPr sz="1050" dirty="0">
                <a:solidFill>
                  <a:srgbClr val="CE9178"/>
                </a:solidFill>
                <a:latin typeface="Courier New"/>
                <a:cs typeface="Courier New"/>
              </a:rPr>
              <a:t>card!'</a:t>
            </a:r>
            <a:r>
              <a:rPr sz="1050" dirty="0">
                <a:solidFill>
                  <a:srgbClr val="DCDCDC"/>
                </a:solidFill>
                <a:latin typeface="Courier New"/>
                <a:cs typeface="Courier New"/>
              </a:rPr>
              <a:t>,</a:t>
            </a:r>
            <a:r>
              <a:rPr sz="1050" spc="285" dirty="0">
                <a:solidFill>
                  <a:srgbClr val="DCDCDC"/>
                </a:solidFill>
                <a:latin typeface="Courier New"/>
                <a:cs typeface="Courier New"/>
              </a:rPr>
              <a:t> </a:t>
            </a:r>
            <a:r>
              <a:rPr sz="1050" dirty="0">
                <a:solidFill>
                  <a:srgbClr val="CE9178"/>
                </a:solidFill>
                <a:latin typeface="Courier New"/>
                <a:cs typeface="Courier New"/>
              </a:rPr>
              <a:t>'This</a:t>
            </a:r>
            <a:r>
              <a:rPr sz="1050" spc="285" dirty="0">
                <a:solidFill>
                  <a:srgbClr val="CE9178"/>
                </a:solidFill>
                <a:latin typeface="Courier New"/>
                <a:cs typeface="Courier New"/>
              </a:rPr>
              <a:t> </a:t>
            </a:r>
            <a:r>
              <a:rPr sz="1050" dirty="0">
                <a:solidFill>
                  <a:srgbClr val="CE9178"/>
                </a:solidFill>
                <a:latin typeface="Courier New"/>
                <a:cs typeface="Courier New"/>
              </a:rPr>
              <a:t>product</a:t>
            </a:r>
            <a:r>
              <a:rPr sz="1050" spc="285" dirty="0">
                <a:solidFill>
                  <a:srgbClr val="CE9178"/>
                </a:solidFill>
                <a:latin typeface="Courier New"/>
                <a:cs typeface="Courier New"/>
              </a:rPr>
              <a:t> </a:t>
            </a:r>
            <a:r>
              <a:rPr sz="1050" dirty="0">
                <a:solidFill>
                  <a:srgbClr val="CE9178"/>
                </a:solidFill>
                <a:latin typeface="Courier New"/>
                <a:cs typeface="Courier New"/>
              </a:rPr>
              <a:t>is</a:t>
            </a:r>
            <a:r>
              <a:rPr sz="1050" spc="280" dirty="0">
                <a:solidFill>
                  <a:srgbClr val="CE9178"/>
                </a:solidFill>
                <a:latin typeface="Courier New"/>
                <a:cs typeface="Courier New"/>
              </a:rPr>
              <a:t> </a:t>
            </a:r>
            <a:r>
              <a:rPr sz="1050" dirty="0">
                <a:solidFill>
                  <a:srgbClr val="CE9178"/>
                </a:solidFill>
                <a:latin typeface="Courier New"/>
                <a:cs typeface="Courier New"/>
              </a:rPr>
              <a:t>terrible.'</a:t>
            </a:r>
            <a:r>
              <a:rPr sz="1050" dirty="0">
                <a:solidFill>
                  <a:srgbClr val="DCDCDC"/>
                </a:solidFill>
                <a:latin typeface="Courier New"/>
                <a:cs typeface="Courier New"/>
              </a:rPr>
              <a:t>,</a:t>
            </a:r>
            <a:r>
              <a:rPr sz="1050" spc="285" dirty="0">
                <a:solidFill>
                  <a:srgbClr val="DCDCDC"/>
                </a:solidFill>
                <a:latin typeface="Courier New"/>
                <a:cs typeface="Courier New"/>
              </a:rPr>
              <a:t> </a:t>
            </a:r>
            <a:r>
              <a:rPr sz="1050" dirty="0">
                <a:solidFill>
                  <a:srgbClr val="CE9178"/>
                </a:solidFill>
                <a:latin typeface="Courier New"/>
                <a:cs typeface="Courier New"/>
              </a:rPr>
              <a:t>'The</a:t>
            </a:r>
            <a:r>
              <a:rPr sz="1050" spc="285" dirty="0">
                <a:solidFill>
                  <a:srgbClr val="CE9178"/>
                </a:solidFill>
                <a:latin typeface="Courier New"/>
                <a:cs typeface="Courier New"/>
              </a:rPr>
              <a:t> </a:t>
            </a:r>
            <a:r>
              <a:rPr sz="1050" dirty="0">
                <a:solidFill>
                  <a:srgbClr val="CE9178"/>
                </a:solidFill>
                <a:latin typeface="Courier New"/>
                <a:cs typeface="Courier New"/>
              </a:rPr>
              <a:t>gift</a:t>
            </a:r>
            <a:r>
              <a:rPr sz="1050" spc="285" dirty="0">
                <a:solidFill>
                  <a:srgbClr val="CE9178"/>
                </a:solidFill>
                <a:latin typeface="Courier New"/>
                <a:cs typeface="Courier New"/>
              </a:rPr>
              <a:t> </a:t>
            </a:r>
            <a:r>
              <a:rPr sz="1050" dirty="0">
                <a:solidFill>
                  <a:srgbClr val="CE9178"/>
                </a:solidFill>
                <a:latin typeface="Courier New"/>
                <a:cs typeface="Courier New"/>
              </a:rPr>
              <a:t>card</a:t>
            </a:r>
            <a:r>
              <a:rPr sz="1050" spc="285" dirty="0">
                <a:solidFill>
                  <a:srgbClr val="CE9178"/>
                </a:solidFill>
                <a:latin typeface="Courier New"/>
                <a:cs typeface="Courier New"/>
              </a:rPr>
              <a:t> </a:t>
            </a:r>
            <a:r>
              <a:rPr sz="1050" dirty="0">
                <a:solidFill>
                  <a:srgbClr val="CE9178"/>
                </a:solidFill>
                <a:latin typeface="Courier New"/>
                <a:cs typeface="Courier New"/>
              </a:rPr>
              <a:t>was</a:t>
            </a:r>
            <a:r>
              <a:rPr sz="1050" spc="285" dirty="0">
                <a:solidFill>
                  <a:srgbClr val="CE9178"/>
                </a:solidFill>
                <a:latin typeface="Courier New"/>
                <a:cs typeface="Courier New"/>
              </a:rPr>
              <a:t> </a:t>
            </a:r>
            <a:r>
              <a:rPr sz="1050" spc="-25" dirty="0">
                <a:solidFill>
                  <a:srgbClr val="CE9178"/>
                </a:solidFill>
                <a:latin typeface="Courier New"/>
                <a:cs typeface="Courier New"/>
              </a:rPr>
              <a:t>not</a:t>
            </a:r>
            <a:endParaRPr sz="1050">
              <a:latin typeface="Courier New"/>
              <a:cs typeface="Courier New"/>
            </a:endParaRPr>
          </a:p>
        </p:txBody>
      </p:sp>
      <p:sp>
        <p:nvSpPr>
          <p:cNvPr id="5" name="object 5"/>
          <p:cNvSpPr txBox="1"/>
          <p:nvPr/>
        </p:nvSpPr>
        <p:spPr>
          <a:xfrm>
            <a:off x="593725" y="4054895"/>
            <a:ext cx="973455" cy="160020"/>
          </a:xfrm>
          <a:prstGeom prst="rect">
            <a:avLst/>
          </a:prstGeom>
          <a:solidFill>
            <a:srgbClr val="000000"/>
          </a:solidFill>
        </p:spPr>
        <p:txBody>
          <a:bodyPr vert="horz" wrap="square" lIns="0" tIns="0" rIns="0" bIns="0" rtlCol="0">
            <a:spAutoFit/>
          </a:bodyPr>
          <a:lstStyle/>
          <a:p>
            <a:pPr>
              <a:lnSpc>
                <a:spcPts val="1220"/>
              </a:lnSpc>
            </a:pPr>
            <a:r>
              <a:rPr sz="1050" spc="-10" dirty="0">
                <a:solidFill>
                  <a:srgbClr val="CE9178"/>
                </a:solidFill>
                <a:latin typeface="Courier New"/>
                <a:cs typeface="Courier New"/>
              </a:rPr>
              <a:t>excellent.'</a:t>
            </a:r>
            <a:r>
              <a:rPr sz="1050" spc="-10" dirty="0">
                <a:solidFill>
                  <a:srgbClr val="DCDCDC"/>
                </a:solidFill>
                <a:latin typeface="Courier New"/>
                <a:cs typeface="Courier New"/>
              </a:rPr>
              <a:t>]</a:t>
            </a:r>
            <a:endParaRPr sz="1050">
              <a:latin typeface="Courier New"/>
              <a:cs typeface="Courier New"/>
            </a:endParaRPr>
          </a:p>
        </p:txBody>
      </p:sp>
      <p:sp>
        <p:nvSpPr>
          <p:cNvPr id="6" name="object 6"/>
          <p:cNvSpPr txBox="1"/>
          <p:nvPr/>
        </p:nvSpPr>
        <p:spPr>
          <a:xfrm>
            <a:off x="593725" y="4517429"/>
            <a:ext cx="5521960" cy="160020"/>
          </a:xfrm>
          <a:prstGeom prst="rect">
            <a:avLst/>
          </a:prstGeom>
          <a:solidFill>
            <a:srgbClr val="373737"/>
          </a:solidFill>
        </p:spPr>
        <p:txBody>
          <a:bodyPr vert="horz" wrap="square" lIns="0" tIns="0" rIns="0" bIns="0" rtlCol="0">
            <a:spAutoFit/>
          </a:bodyPr>
          <a:lstStyle/>
          <a:p>
            <a:pPr>
              <a:lnSpc>
                <a:spcPts val="1220"/>
              </a:lnSpc>
            </a:pPr>
            <a:r>
              <a:rPr sz="1050" dirty="0">
                <a:solidFill>
                  <a:srgbClr val="D4D4D4"/>
                </a:solidFill>
                <a:latin typeface="Courier New"/>
                <a:cs typeface="Courier New"/>
              </a:rPr>
              <a:t>Gradient</a:t>
            </a:r>
            <a:r>
              <a:rPr sz="1050" spc="-45" dirty="0">
                <a:solidFill>
                  <a:srgbClr val="D4D4D4"/>
                </a:solidFill>
                <a:latin typeface="Courier New"/>
                <a:cs typeface="Courier New"/>
              </a:rPr>
              <a:t> </a:t>
            </a:r>
            <a:r>
              <a:rPr sz="1050" dirty="0">
                <a:solidFill>
                  <a:srgbClr val="D4D4D4"/>
                </a:solidFill>
                <a:latin typeface="Courier New"/>
                <a:cs typeface="Courier New"/>
              </a:rPr>
              <a:t>Boosting</a:t>
            </a:r>
            <a:r>
              <a:rPr sz="1050" spc="-45" dirty="0">
                <a:solidFill>
                  <a:srgbClr val="D4D4D4"/>
                </a:solidFill>
                <a:latin typeface="Courier New"/>
                <a:cs typeface="Courier New"/>
              </a:rPr>
              <a:t> </a:t>
            </a:r>
            <a:r>
              <a:rPr sz="1050" dirty="0">
                <a:solidFill>
                  <a:srgbClr val="D4D4D4"/>
                </a:solidFill>
                <a:latin typeface="Courier New"/>
                <a:cs typeface="Courier New"/>
              </a:rPr>
              <a:t>Predictions</a:t>
            </a:r>
            <a:r>
              <a:rPr sz="1050" spc="-40" dirty="0">
                <a:solidFill>
                  <a:srgbClr val="D4D4D4"/>
                </a:solidFill>
                <a:latin typeface="Courier New"/>
                <a:cs typeface="Courier New"/>
              </a:rPr>
              <a:t> </a:t>
            </a:r>
            <a:r>
              <a:rPr sz="1050" dirty="0">
                <a:solidFill>
                  <a:srgbClr val="D4D4D4"/>
                </a:solidFill>
                <a:latin typeface="Courier New"/>
                <a:cs typeface="Courier New"/>
              </a:rPr>
              <a:t>vadr:</a:t>
            </a:r>
            <a:r>
              <a:rPr sz="1050" spc="-45" dirty="0">
                <a:solidFill>
                  <a:srgbClr val="D4D4D4"/>
                </a:solidFill>
                <a:latin typeface="Courier New"/>
                <a:cs typeface="Courier New"/>
              </a:rPr>
              <a:t> </a:t>
            </a:r>
            <a:r>
              <a:rPr sz="1050" dirty="0">
                <a:solidFill>
                  <a:srgbClr val="D4D4D4"/>
                </a:solidFill>
                <a:latin typeface="Courier New"/>
                <a:cs typeface="Courier New"/>
              </a:rPr>
              <a:t>['negative'</a:t>
            </a:r>
            <a:r>
              <a:rPr sz="1050" spc="-45" dirty="0">
                <a:solidFill>
                  <a:srgbClr val="D4D4D4"/>
                </a:solidFill>
                <a:latin typeface="Courier New"/>
                <a:cs typeface="Courier New"/>
              </a:rPr>
              <a:t> </a:t>
            </a:r>
            <a:r>
              <a:rPr sz="1050" dirty="0">
                <a:solidFill>
                  <a:srgbClr val="D4D4D4"/>
                </a:solidFill>
                <a:latin typeface="Courier New"/>
                <a:cs typeface="Courier New"/>
              </a:rPr>
              <a:t>'neutral'</a:t>
            </a:r>
            <a:r>
              <a:rPr sz="1050" spc="-40" dirty="0">
                <a:solidFill>
                  <a:srgbClr val="D4D4D4"/>
                </a:solidFill>
                <a:latin typeface="Courier New"/>
                <a:cs typeface="Courier New"/>
              </a:rPr>
              <a:t> </a:t>
            </a:r>
            <a:r>
              <a:rPr sz="1050" spc="-10" dirty="0">
                <a:solidFill>
                  <a:srgbClr val="D4D4D4"/>
                </a:solidFill>
                <a:latin typeface="Courier New"/>
                <a:cs typeface="Courier New"/>
              </a:rPr>
              <a:t>'negative']</a:t>
            </a:r>
            <a:endParaRPr sz="1050">
              <a:latin typeface="Courier New"/>
              <a:cs typeface="Courier New"/>
            </a:endParaRPr>
          </a:p>
        </p:txBody>
      </p:sp>
      <p:pic>
        <p:nvPicPr>
          <p:cNvPr id="7" name="object 7"/>
          <p:cNvPicPr/>
          <p:nvPr/>
        </p:nvPicPr>
        <p:blipFill>
          <a:blip r:embed="rId3" cstate="print"/>
          <a:stretch>
            <a:fillRect/>
          </a:stretch>
        </p:blipFill>
        <p:spPr>
          <a:xfrm>
            <a:off x="4800600" y="285750"/>
            <a:ext cx="3986699" cy="3191241"/>
          </a:xfrm>
          <a:prstGeom prst="rect">
            <a:avLst/>
          </a:prstGeom>
        </p:spPr>
      </p:pic>
      <p:sp>
        <p:nvSpPr>
          <p:cNvPr id="8" name="object 3">
            <a:extLst>
              <a:ext uri="{FF2B5EF4-FFF2-40B4-BE49-F238E27FC236}">
                <a16:creationId xmlns:a16="http://schemas.microsoft.com/office/drawing/2014/main" id="{CFF2A7EC-4234-AA35-52D1-FE41EAA4CE6E}"/>
              </a:ext>
            </a:extLst>
          </p:cNvPr>
          <p:cNvSpPr txBox="1"/>
          <p:nvPr/>
        </p:nvSpPr>
        <p:spPr>
          <a:xfrm>
            <a:off x="356701" y="742822"/>
            <a:ext cx="3391535" cy="1743075"/>
          </a:xfrm>
          <a:prstGeom prst="rect">
            <a:avLst/>
          </a:prstGeom>
        </p:spPr>
        <p:txBody>
          <a:bodyPr vert="horz" wrap="square" lIns="0" tIns="12700" rIns="0" bIns="0" rtlCol="0">
            <a:spAutoFit/>
          </a:bodyPr>
          <a:lstStyle/>
          <a:p>
            <a:pPr marL="348615" marR="5080" indent="-336550" algn="just">
              <a:lnSpc>
                <a:spcPct val="114999"/>
              </a:lnSpc>
              <a:spcBef>
                <a:spcPts val="100"/>
              </a:spcBef>
              <a:buFont typeface="Arial MT"/>
              <a:buChar char="●"/>
              <a:tabLst>
                <a:tab pos="349250" algn="l"/>
              </a:tabLst>
            </a:pPr>
            <a:r>
              <a:rPr sz="1400" dirty="0">
                <a:latin typeface="Roboto"/>
                <a:cs typeface="Roboto"/>
              </a:rPr>
              <a:t>Once</a:t>
            </a:r>
            <a:r>
              <a:rPr sz="1400" spc="375" dirty="0">
                <a:latin typeface="Roboto"/>
                <a:cs typeface="Roboto"/>
              </a:rPr>
              <a:t> </a:t>
            </a:r>
            <a:r>
              <a:rPr sz="1400" dirty="0">
                <a:latin typeface="Roboto"/>
                <a:cs typeface="Roboto"/>
              </a:rPr>
              <a:t>we</a:t>
            </a:r>
            <a:r>
              <a:rPr sz="1400" spc="380" dirty="0">
                <a:latin typeface="Roboto"/>
                <a:cs typeface="Roboto"/>
              </a:rPr>
              <a:t> </a:t>
            </a:r>
            <a:r>
              <a:rPr sz="1400" dirty="0">
                <a:latin typeface="Roboto"/>
                <a:cs typeface="Roboto"/>
              </a:rPr>
              <a:t>found</a:t>
            </a:r>
            <a:r>
              <a:rPr sz="1400" spc="375" dirty="0">
                <a:latin typeface="Roboto"/>
                <a:cs typeface="Roboto"/>
              </a:rPr>
              <a:t> </a:t>
            </a:r>
            <a:r>
              <a:rPr sz="1400" dirty="0">
                <a:latin typeface="Roboto"/>
                <a:cs typeface="Roboto"/>
              </a:rPr>
              <a:t>out</a:t>
            </a:r>
            <a:r>
              <a:rPr sz="1400" spc="385" dirty="0">
                <a:latin typeface="Roboto"/>
                <a:cs typeface="Roboto"/>
              </a:rPr>
              <a:t> </a:t>
            </a:r>
            <a:r>
              <a:rPr sz="1400" dirty="0">
                <a:latin typeface="Roboto"/>
                <a:cs typeface="Roboto"/>
              </a:rPr>
              <a:t>the</a:t>
            </a:r>
            <a:r>
              <a:rPr sz="1400" spc="375" dirty="0">
                <a:latin typeface="Roboto"/>
                <a:cs typeface="Roboto"/>
              </a:rPr>
              <a:t> </a:t>
            </a:r>
            <a:r>
              <a:rPr sz="1400" dirty="0">
                <a:latin typeface="Roboto"/>
                <a:cs typeface="Roboto"/>
              </a:rPr>
              <a:t>best</a:t>
            </a:r>
            <a:r>
              <a:rPr sz="1400" spc="380" dirty="0">
                <a:latin typeface="Roboto"/>
                <a:cs typeface="Roboto"/>
              </a:rPr>
              <a:t> </a:t>
            </a:r>
            <a:r>
              <a:rPr sz="1400" spc="-10" dirty="0">
                <a:latin typeface="Roboto"/>
                <a:cs typeface="Roboto"/>
              </a:rPr>
              <a:t>model </a:t>
            </a:r>
            <a:r>
              <a:rPr sz="1400" dirty="0">
                <a:latin typeface="Roboto"/>
                <a:cs typeface="Roboto"/>
              </a:rPr>
              <a:t>(Gradient</a:t>
            </a:r>
            <a:r>
              <a:rPr sz="1400" spc="390" dirty="0">
                <a:latin typeface="Roboto"/>
                <a:cs typeface="Roboto"/>
              </a:rPr>
              <a:t>   </a:t>
            </a:r>
            <a:r>
              <a:rPr sz="1400" dirty="0">
                <a:latin typeface="Roboto"/>
                <a:cs typeface="Roboto"/>
              </a:rPr>
              <a:t>Boosting)</a:t>
            </a:r>
            <a:r>
              <a:rPr sz="1400" spc="395" dirty="0">
                <a:latin typeface="Roboto"/>
                <a:cs typeface="Roboto"/>
              </a:rPr>
              <a:t>   </a:t>
            </a:r>
            <a:r>
              <a:rPr sz="1400" dirty="0">
                <a:latin typeface="Roboto"/>
                <a:cs typeface="Roboto"/>
              </a:rPr>
              <a:t>and</a:t>
            </a:r>
            <a:r>
              <a:rPr sz="1400" spc="390" dirty="0">
                <a:latin typeface="Roboto"/>
                <a:cs typeface="Roboto"/>
              </a:rPr>
              <a:t>   </a:t>
            </a:r>
            <a:r>
              <a:rPr sz="1400" spc="-20" dirty="0">
                <a:latin typeface="Roboto"/>
                <a:cs typeface="Roboto"/>
              </a:rPr>
              <a:t>best </a:t>
            </a:r>
            <a:r>
              <a:rPr sz="1400" dirty="0">
                <a:latin typeface="Roboto"/>
                <a:cs typeface="Roboto"/>
              </a:rPr>
              <a:t>approach</a:t>
            </a:r>
            <a:r>
              <a:rPr sz="1400" spc="420" dirty="0">
                <a:latin typeface="Roboto"/>
                <a:cs typeface="Roboto"/>
              </a:rPr>
              <a:t>  </a:t>
            </a:r>
            <a:r>
              <a:rPr sz="1400" dirty="0">
                <a:latin typeface="Roboto"/>
                <a:cs typeface="Roboto"/>
              </a:rPr>
              <a:t>for</a:t>
            </a:r>
            <a:r>
              <a:rPr sz="1400" spc="425" dirty="0">
                <a:latin typeface="Roboto"/>
                <a:cs typeface="Roboto"/>
              </a:rPr>
              <a:t>  </a:t>
            </a:r>
            <a:r>
              <a:rPr sz="1400" dirty="0">
                <a:latin typeface="Roboto"/>
                <a:cs typeface="Roboto"/>
              </a:rPr>
              <a:t>sentiment</a:t>
            </a:r>
            <a:r>
              <a:rPr sz="1400" spc="425" dirty="0">
                <a:latin typeface="Roboto"/>
                <a:cs typeface="Roboto"/>
              </a:rPr>
              <a:t>  </a:t>
            </a:r>
            <a:r>
              <a:rPr sz="1400" spc="-10" dirty="0">
                <a:latin typeface="Roboto"/>
                <a:cs typeface="Roboto"/>
              </a:rPr>
              <a:t>analysis </a:t>
            </a:r>
            <a:r>
              <a:rPr sz="1400" dirty="0">
                <a:latin typeface="Roboto"/>
                <a:cs typeface="Roboto"/>
              </a:rPr>
              <a:t>(VADER),</a:t>
            </a:r>
            <a:r>
              <a:rPr sz="1400" spc="480" dirty="0">
                <a:latin typeface="Roboto"/>
                <a:cs typeface="Roboto"/>
              </a:rPr>
              <a:t> </a:t>
            </a:r>
            <a:r>
              <a:rPr sz="1400" dirty="0">
                <a:latin typeface="Roboto"/>
                <a:cs typeface="Roboto"/>
              </a:rPr>
              <a:t>we</a:t>
            </a:r>
            <a:r>
              <a:rPr sz="1400" spc="480" dirty="0">
                <a:latin typeface="Roboto"/>
                <a:cs typeface="Roboto"/>
              </a:rPr>
              <a:t> </a:t>
            </a:r>
            <a:r>
              <a:rPr sz="1400" dirty="0">
                <a:latin typeface="Roboto"/>
                <a:cs typeface="Roboto"/>
              </a:rPr>
              <a:t>did</a:t>
            </a:r>
            <a:r>
              <a:rPr sz="1400" spc="480" dirty="0">
                <a:latin typeface="Roboto"/>
                <a:cs typeface="Roboto"/>
              </a:rPr>
              <a:t> </a:t>
            </a:r>
            <a:r>
              <a:rPr sz="1400" dirty="0">
                <a:latin typeface="Roboto"/>
                <a:cs typeface="Roboto"/>
              </a:rPr>
              <a:t>undersampling</a:t>
            </a:r>
            <a:r>
              <a:rPr sz="1400" spc="480" dirty="0">
                <a:latin typeface="Roboto"/>
                <a:cs typeface="Roboto"/>
              </a:rPr>
              <a:t> </a:t>
            </a:r>
            <a:r>
              <a:rPr sz="1400" spc="-25" dirty="0">
                <a:latin typeface="Roboto"/>
                <a:cs typeface="Roboto"/>
              </a:rPr>
              <a:t>on </a:t>
            </a:r>
            <a:r>
              <a:rPr sz="1400" dirty="0">
                <a:latin typeface="Roboto"/>
                <a:cs typeface="Roboto"/>
              </a:rPr>
              <a:t>our</a:t>
            </a:r>
            <a:r>
              <a:rPr sz="1400" spc="95" dirty="0">
                <a:latin typeface="Roboto"/>
                <a:cs typeface="Roboto"/>
              </a:rPr>
              <a:t>  </a:t>
            </a:r>
            <a:r>
              <a:rPr sz="1400" dirty="0">
                <a:latin typeface="Roboto"/>
                <a:cs typeface="Roboto"/>
              </a:rPr>
              <a:t>sentiment</a:t>
            </a:r>
            <a:r>
              <a:rPr sz="1400" spc="95" dirty="0">
                <a:latin typeface="Roboto"/>
                <a:cs typeface="Roboto"/>
              </a:rPr>
              <a:t>  </a:t>
            </a:r>
            <a:r>
              <a:rPr sz="1400" dirty="0">
                <a:latin typeface="Roboto"/>
                <a:cs typeface="Roboto"/>
              </a:rPr>
              <a:t>which</a:t>
            </a:r>
            <a:r>
              <a:rPr sz="1400" spc="95" dirty="0">
                <a:latin typeface="Roboto"/>
                <a:cs typeface="Roboto"/>
              </a:rPr>
              <a:t>  </a:t>
            </a:r>
            <a:r>
              <a:rPr sz="1400" dirty="0">
                <a:latin typeface="Roboto"/>
                <a:cs typeface="Roboto"/>
              </a:rPr>
              <a:t>we</a:t>
            </a:r>
            <a:r>
              <a:rPr sz="1400" spc="95" dirty="0">
                <a:latin typeface="Roboto"/>
                <a:cs typeface="Roboto"/>
              </a:rPr>
              <a:t>  </a:t>
            </a:r>
            <a:r>
              <a:rPr sz="1400" dirty="0">
                <a:latin typeface="Roboto"/>
                <a:cs typeface="Roboto"/>
              </a:rPr>
              <a:t>had</a:t>
            </a:r>
            <a:r>
              <a:rPr sz="1400" spc="100" dirty="0">
                <a:latin typeface="Roboto"/>
                <a:cs typeface="Roboto"/>
              </a:rPr>
              <a:t>  </a:t>
            </a:r>
            <a:r>
              <a:rPr sz="1400" spc="-20" dirty="0">
                <a:latin typeface="Roboto"/>
                <a:cs typeface="Roboto"/>
              </a:rPr>
              <a:t>from </a:t>
            </a:r>
            <a:r>
              <a:rPr sz="1400" dirty="0">
                <a:latin typeface="Roboto"/>
                <a:cs typeface="Roboto"/>
              </a:rPr>
              <a:t>Vader</a:t>
            </a:r>
            <a:r>
              <a:rPr sz="1400" spc="-60" dirty="0">
                <a:latin typeface="Roboto"/>
                <a:cs typeface="Roboto"/>
              </a:rPr>
              <a:t> </a:t>
            </a:r>
            <a:r>
              <a:rPr sz="1400" dirty="0">
                <a:latin typeface="Roboto"/>
                <a:cs typeface="Roboto"/>
              </a:rPr>
              <a:t>to</a:t>
            </a:r>
            <a:r>
              <a:rPr sz="1400" spc="-60" dirty="0">
                <a:latin typeface="Roboto"/>
                <a:cs typeface="Roboto"/>
              </a:rPr>
              <a:t> </a:t>
            </a:r>
            <a:r>
              <a:rPr sz="1400" spc="-10" dirty="0">
                <a:latin typeface="Roboto"/>
                <a:cs typeface="Roboto"/>
              </a:rPr>
              <a:t>balance</a:t>
            </a:r>
            <a:r>
              <a:rPr sz="1400" spc="-60" dirty="0">
                <a:latin typeface="Roboto"/>
                <a:cs typeface="Roboto"/>
              </a:rPr>
              <a:t> </a:t>
            </a:r>
            <a:r>
              <a:rPr sz="1400" dirty="0">
                <a:latin typeface="Roboto"/>
                <a:cs typeface="Roboto"/>
              </a:rPr>
              <a:t>out</a:t>
            </a:r>
            <a:r>
              <a:rPr sz="1400" spc="-55" dirty="0">
                <a:latin typeface="Roboto"/>
                <a:cs typeface="Roboto"/>
              </a:rPr>
              <a:t> </a:t>
            </a:r>
            <a:r>
              <a:rPr sz="1400" dirty="0">
                <a:latin typeface="Roboto"/>
                <a:cs typeface="Roboto"/>
              </a:rPr>
              <a:t>our</a:t>
            </a:r>
            <a:r>
              <a:rPr sz="1400" spc="-60" dirty="0">
                <a:latin typeface="Roboto"/>
                <a:cs typeface="Roboto"/>
              </a:rPr>
              <a:t> </a:t>
            </a:r>
            <a:r>
              <a:rPr sz="1400" spc="-10" dirty="0">
                <a:latin typeface="Roboto"/>
                <a:cs typeface="Roboto"/>
              </a:rPr>
              <a:t>sentiments.</a:t>
            </a:r>
            <a:endParaRPr sz="1400" dirty="0">
              <a:latin typeface="Roboto"/>
              <a:cs typeface="Roboto"/>
            </a:endParaRPr>
          </a:p>
          <a:p>
            <a:pPr marL="348615" indent="-336550" algn="just">
              <a:lnSpc>
                <a:spcPct val="100000"/>
              </a:lnSpc>
              <a:spcBef>
                <a:spcPts val="250"/>
              </a:spcBef>
              <a:buFont typeface="Arial MT"/>
              <a:buChar char="●"/>
              <a:tabLst>
                <a:tab pos="349250" algn="l"/>
              </a:tabLst>
            </a:pPr>
            <a:r>
              <a:rPr sz="1400" dirty="0">
                <a:latin typeface="Roboto"/>
                <a:cs typeface="Roboto"/>
              </a:rPr>
              <a:t>With</a:t>
            </a:r>
            <a:r>
              <a:rPr sz="1400" spc="-35" dirty="0">
                <a:latin typeface="Roboto"/>
                <a:cs typeface="Roboto"/>
              </a:rPr>
              <a:t> </a:t>
            </a:r>
            <a:r>
              <a:rPr sz="1400" spc="-10" dirty="0">
                <a:latin typeface="Roboto"/>
                <a:cs typeface="Roboto"/>
              </a:rPr>
              <a:t>this,</a:t>
            </a:r>
            <a:r>
              <a:rPr sz="1400" spc="-30" dirty="0">
                <a:latin typeface="Roboto"/>
                <a:cs typeface="Roboto"/>
              </a:rPr>
              <a:t> </a:t>
            </a:r>
            <a:r>
              <a:rPr sz="1400" dirty="0">
                <a:latin typeface="Roboto"/>
                <a:cs typeface="Roboto"/>
              </a:rPr>
              <a:t>we</a:t>
            </a:r>
            <a:r>
              <a:rPr sz="1400" spc="-30" dirty="0">
                <a:latin typeface="Roboto"/>
                <a:cs typeface="Roboto"/>
              </a:rPr>
              <a:t> </a:t>
            </a:r>
            <a:r>
              <a:rPr sz="1400" dirty="0">
                <a:latin typeface="Roboto"/>
                <a:cs typeface="Roboto"/>
              </a:rPr>
              <a:t>got</a:t>
            </a:r>
            <a:r>
              <a:rPr sz="1400" spc="-30" dirty="0">
                <a:latin typeface="Roboto"/>
                <a:cs typeface="Roboto"/>
              </a:rPr>
              <a:t> </a:t>
            </a:r>
            <a:r>
              <a:rPr sz="1400" spc="-20" dirty="0">
                <a:latin typeface="Roboto"/>
                <a:cs typeface="Roboto"/>
              </a:rPr>
              <a:t>accuracy</a:t>
            </a:r>
            <a:r>
              <a:rPr sz="1400" spc="-30" dirty="0">
                <a:latin typeface="Roboto"/>
                <a:cs typeface="Roboto"/>
              </a:rPr>
              <a:t> </a:t>
            </a:r>
            <a:r>
              <a:rPr sz="1400" dirty="0">
                <a:latin typeface="Roboto"/>
                <a:cs typeface="Roboto"/>
              </a:rPr>
              <a:t>of</a:t>
            </a:r>
            <a:r>
              <a:rPr sz="1400" spc="-20" dirty="0">
                <a:latin typeface="Roboto"/>
                <a:cs typeface="Roboto"/>
              </a:rPr>
              <a:t> </a:t>
            </a:r>
            <a:r>
              <a:rPr sz="1400" b="1" spc="-10" dirty="0">
                <a:latin typeface="Roboto"/>
                <a:cs typeface="Roboto"/>
              </a:rPr>
              <a:t>76.9%</a:t>
            </a:r>
            <a:endParaRPr sz="1400" dirty="0">
              <a:latin typeface="Roboto"/>
              <a:cs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25F3-DB6F-E438-2FBE-375B93A3072E}"/>
              </a:ext>
            </a:extLst>
          </p:cNvPr>
          <p:cNvSpPr>
            <a:spLocks noGrp="1"/>
          </p:cNvSpPr>
          <p:nvPr>
            <p:ph type="title"/>
          </p:nvPr>
        </p:nvSpPr>
        <p:spPr>
          <a:xfrm>
            <a:off x="533400" y="567371"/>
            <a:ext cx="8374549" cy="738664"/>
          </a:xfrm>
        </p:spPr>
        <p:txBody>
          <a:bodyPr/>
          <a:lstStyle/>
          <a:p>
            <a:r>
              <a:rPr lang="en-US" dirty="0"/>
              <a:t>Research Paper Solution</a:t>
            </a:r>
            <a:br>
              <a:rPr lang="en-US" dirty="0"/>
            </a:br>
            <a:endParaRPr lang="en-US" dirty="0"/>
          </a:p>
        </p:txBody>
      </p:sp>
      <p:sp>
        <p:nvSpPr>
          <p:cNvPr id="3" name="Text Placeholder 2">
            <a:extLst>
              <a:ext uri="{FF2B5EF4-FFF2-40B4-BE49-F238E27FC236}">
                <a16:creationId xmlns:a16="http://schemas.microsoft.com/office/drawing/2014/main" id="{CC84BBAE-E3A8-54F8-024E-21846B5A4D03}"/>
              </a:ext>
            </a:extLst>
          </p:cNvPr>
          <p:cNvSpPr>
            <a:spLocks noGrp="1"/>
          </p:cNvSpPr>
          <p:nvPr>
            <p:ph type="body" idx="1"/>
          </p:nvPr>
        </p:nvSpPr>
        <p:spPr>
          <a:xfrm>
            <a:off x="533400" y="1305169"/>
            <a:ext cx="7981950" cy="2585323"/>
          </a:xfrm>
        </p:spPr>
        <p:txBody>
          <a:bodyPr/>
          <a:lstStyle/>
          <a:p>
            <a:r>
              <a:rPr lang="en-CA" b="0" i="0" dirty="0">
                <a:effectLst/>
                <a:latin typeface="Arial" panose="020B0604020202020204" pitchFamily="34" charset="0"/>
              </a:rPr>
              <a:t>Explain how you can enhance the rating values of your data using the review data.</a:t>
            </a:r>
          </a:p>
          <a:p>
            <a:endParaRPr lang="en-CA" dirty="0">
              <a:latin typeface="Arial" panose="020B0604020202020204" pitchFamily="34" charset="0"/>
            </a:endParaRPr>
          </a:p>
          <a:p>
            <a:pPr marL="285750" indent="-285750">
              <a:buFont typeface="Arial" panose="020B0604020202020204" pitchFamily="34" charset="0"/>
              <a:buChar char="•"/>
            </a:pPr>
            <a:r>
              <a:rPr lang="en-CA" b="0" i="0" dirty="0">
                <a:effectLst/>
                <a:latin typeface="Arial" panose="020B0604020202020204" pitchFamily="34" charset="0"/>
              </a:rPr>
              <a:t>For our Dataset We have created </a:t>
            </a:r>
            <a:r>
              <a:rPr lang="en-CA" b="0" i="0" dirty="0">
                <a:effectLst/>
                <a:latin typeface="Arial" panose="020B0604020202020204" pitchFamily="34" charset="0"/>
                <a:cs typeface="Arial" panose="020B0604020202020204" pitchFamily="34" charset="0"/>
              </a:rPr>
              <a:t>Review-based product profile building with considering feature options </a:t>
            </a:r>
            <a:r>
              <a:rPr lang="en-CA" b="0" i="0" dirty="0">
                <a:effectLst/>
                <a:latin typeface="Arial" panose="020B0604020202020204" pitchFamily="34" charset="0"/>
              </a:rPr>
              <a:t>that </a:t>
            </a:r>
            <a:r>
              <a:rPr lang="en-CA" b="0" i="0" dirty="0">
                <a:effectLst/>
                <a:latin typeface="Arial" panose="020B0604020202020204" pitchFamily="34" charset="0"/>
                <a:cs typeface="Arial" panose="020B0604020202020204" pitchFamily="34" charset="0"/>
              </a:rPr>
              <a:t>includes </a:t>
            </a:r>
            <a:r>
              <a:rPr lang="en-CA" dirty="0">
                <a:latin typeface="Arial" panose="020B0604020202020204" pitchFamily="34" charset="0"/>
                <a:cs typeface="Arial" panose="020B0604020202020204" pitchFamily="34" charset="0"/>
              </a:rPr>
              <a:t>features</a:t>
            </a:r>
            <a:r>
              <a:rPr lang="en-CA" b="0" i="0" dirty="0">
                <a:effectLst/>
                <a:latin typeface="Arial" panose="020B0604020202020204" pitchFamily="34" charset="0"/>
                <a:cs typeface="Arial" panose="020B0604020202020204" pitchFamily="34" charset="0"/>
              </a:rPr>
              <a:t> extracted from user reviews, and each feature t j is assigned a weight Ui, j by TF-IDF that indicates its feature importance.</a:t>
            </a:r>
          </a:p>
          <a:p>
            <a:pPr marL="285750" indent="-285750">
              <a:buFont typeface="Arial" panose="020B0604020202020204" pitchFamily="34" charset="0"/>
              <a:buChar char="•"/>
            </a:pPr>
            <a:r>
              <a:rPr lang="en-CA" b="0" i="0" dirty="0">
                <a:effectLst/>
                <a:latin typeface="Arial" panose="020B0604020202020204" pitchFamily="34" charset="0"/>
                <a:cs typeface="Arial" panose="020B0604020202020204" pitchFamily="34" charset="0"/>
              </a:rPr>
              <a:t>This sub-category of studies aims to determine a product’s quality using the feature opinions extracted from reviews</a:t>
            </a:r>
            <a:r>
              <a:rPr lang="en-CA" b="0" i="0" dirty="0">
                <a:effectLst/>
                <a:latin typeface="Times New Roman" panose="02020603050405020304" pitchFamily="18" charset="0"/>
              </a:rPr>
              <a:t>.</a:t>
            </a:r>
          </a:p>
          <a:p>
            <a:pPr marL="285750" indent="-285750">
              <a:buFont typeface="Arial" panose="020B0604020202020204" pitchFamily="34" charset="0"/>
              <a:buChar char="•"/>
            </a:pPr>
            <a:r>
              <a:rPr lang="en-CA" b="0" i="0" dirty="0">
                <a:effectLst/>
                <a:latin typeface="Arial" panose="020B0604020202020204" pitchFamily="34" charset="0"/>
                <a:cs typeface="Arial" panose="020B0604020202020204" pitchFamily="34" charset="0"/>
              </a:rPr>
              <a:t>After getting feature importance, we calculated the overall quality score. Because this Overall score has term called Importance Index that is calculated for each review and user, the product with the highest OA scores are then recommended.</a:t>
            </a:r>
          </a:p>
          <a:p>
            <a:endParaRPr lang="en-CA" b="0" i="0" dirty="0">
              <a:effectLst/>
              <a:latin typeface="Arial" panose="020B0604020202020204" pitchFamily="34" charset="0"/>
              <a:cs typeface="Arial" panose="020B0604020202020204" pitchFamily="34" charset="0"/>
            </a:endParaRPr>
          </a:p>
          <a:p>
            <a:endParaRPr lang="en-CA" dirty="0">
              <a:latin typeface="Arial" panose="020B0604020202020204" pitchFamily="34" charset="0"/>
            </a:endParaRPr>
          </a:p>
        </p:txBody>
      </p:sp>
    </p:spTree>
    <p:extLst>
      <p:ext uri="{BB962C8B-B14F-4D97-AF65-F5344CB8AC3E}">
        <p14:creationId xmlns:p14="http://schemas.microsoft.com/office/powerpoint/2010/main" val="128015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5D22FA-ED51-2022-5BD1-6C5603568641}"/>
              </a:ext>
            </a:extLst>
          </p:cNvPr>
          <p:cNvSpPr>
            <a:spLocks noGrp="1"/>
          </p:cNvSpPr>
          <p:nvPr>
            <p:ph type="body" idx="1"/>
          </p:nvPr>
        </p:nvSpPr>
        <p:spPr>
          <a:xfrm>
            <a:off x="581025" y="819150"/>
            <a:ext cx="7981950" cy="3505200"/>
          </a:xfrm>
        </p:spPr>
        <p:txBody>
          <a:bodyPr/>
          <a:lstStyle/>
          <a:p>
            <a:endParaRPr lang="en-US" dirty="0"/>
          </a:p>
        </p:txBody>
      </p:sp>
      <p:sp>
        <p:nvSpPr>
          <p:cNvPr id="4" name="Rectangle 3">
            <a:extLst>
              <a:ext uri="{FF2B5EF4-FFF2-40B4-BE49-F238E27FC236}">
                <a16:creationId xmlns:a16="http://schemas.microsoft.com/office/drawing/2014/main" id="{AA26FF12-7F68-37E0-47C8-E8D3B365D3F8}"/>
              </a:ext>
            </a:extLst>
          </p:cNvPr>
          <p:cNvSpPr/>
          <p:nvPr/>
        </p:nvSpPr>
        <p:spPr>
          <a:xfrm>
            <a:off x="3722077" y="85725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 </a:t>
            </a:r>
          </a:p>
        </p:txBody>
      </p:sp>
      <p:sp>
        <p:nvSpPr>
          <p:cNvPr id="5" name="Rectangle 4">
            <a:extLst>
              <a:ext uri="{FF2B5EF4-FFF2-40B4-BE49-F238E27FC236}">
                <a16:creationId xmlns:a16="http://schemas.microsoft.com/office/drawing/2014/main" id="{94A7DB11-C0DE-27D4-6465-868C83E0A7DF}"/>
              </a:ext>
            </a:extLst>
          </p:cNvPr>
          <p:cNvSpPr/>
          <p:nvPr/>
        </p:nvSpPr>
        <p:spPr>
          <a:xfrm>
            <a:off x="3733800" y="173355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Overall Score Calculation</a:t>
            </a:r>
          </a:p>
        </p:txBody>
      </p:sp>
      <p:sp>
        <p:nvSpPr>
          <p:cNvPr id="6" name="Rounded Rectangle 5">
            <a:extLst>
              <a:ext uri="{FF2B5EF4-FFF2-40B4-BE49-F238E27FC236}">
                <a16:creationId xmlns:a16="http://schemas.microsoft.com/office/drawing/2014/main" id="{907234A2-3DAD-C6F8-A5A0-48545A4FF4E9}"/>
              </a:ext>
            </a:extLst>
          </p:cNvPr>
          <p:cNvSpPr/>
          <p:nvPr/>
        </p:nvSpPr>
        <p:spPr>
          <a:xfrm>
            <a:off x="3581400" y="2571750"/>
            <a:ext cx="2057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score &gt; threshold</a:t>
            </a:r>
          </a:p>
        </p:txBody>
      </p:sp>
      <p:sp>
        <p:nvSpPr>
          <p:cNvPr id="7" name="Rectangle 6">
            <a:extLst>
              <a:ext uri="{FF2B5EF4-FFF2-40B4-BE49-F238E27FC236}">
                <a16:creationId xmlns:a16="http://schemas.microsoft.com/office/drawing/2014/main" id="{A8B4E259-E4AF-6FA5-BC09-8C4876DAE1D0}"/>
              </a:ext>
            </a:extLst>
          </p:cNvPr>
          <p:cNvSpPr/>
          <p:nvPr/>
        </p:nvSpPr>
        <p:spPr>
          <a:xfrm>
            <a:off x="2133600" y="352425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a:t>
            </a:r>
          </a:p>
        </p:txBody>
      </p:sp>
      <p:sp>
        <p:nvSpPr>
          <p:cNvPr id="8" name="Rectangle 7">
            <a:extLst>
              <a:ext uri="{FF2B5EF4-FFF2-40B4-BE49-F238E27FC236}">
                <a16:creationId xmlns:a16="http://schemas.microsoft.com/office/drawing/2014/main" id="{9FE12F83-B289-F508-B995-61088DCA3AF3}"/>
              </a:ext>
            </a:extLst>
          </p:cNvPr>
          <p:cNvSpPr/>
          <p:nvPr/>
        </p:nvSpPr>
        <p:spPr>
          <a:xfrm>
            <a:off x="5257800" y="348615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Recommended</a:t>
            </a:r>
          </a:p>
        </p:txBody>
      </p:sp>
      <p:cxnSp>
        <p:nvCxnSpPr>
          <p:cNvPr id="10" name="Straight Arrow Connector 9">
            <a:extLst>
              <a:ext uri="{FF2B5EF4-FFF2-40B4-BE49-F238E27FC236}">
                <a16:creationId xmlns:a16="http://schemas.microsoft.com/office/drawing/2014/main" id="{9E702DCC-05EC-6D0D-E56C-748F4081980A}"/>
              </a:ext>
            </a:extLst>
          </p:cNvPr>
          <p:cNvCxnSpPr>
            <a:stCxn id="4" idx="2"/>
            <a:endCxn id="5" idx="0"/>
          </p:cNvCxnSpPr>
          <p:nvPr/>
        </p:nvCxnSpPr>
        <p:spPr>
          <a:xfrm>
            <a:off x="4598377" y="1314450"/>
            <a:ext cx="11723"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6056D0C-8EB5-4751-67F1-6C077CCFFD61}"/>
              </a:ext>
            </a:extLst>
          </p:cNvPr>
          <p:cNvCxnSpPr>
            <a:stCxn id="5" idx="2"/>
            <a:endCxn id="6" idx="0"/>
          </p:cNvCxnSpPr>
          <p:nvPr/>
        </p:nvCxnSpPr>
        <p:spPr>
          <a:xfrm>
            <a:off x="4610100" y="219075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F620FA-0C80-7090-0B04-F7ED236CA5E3}"/>
              </a:ext>
            </a:extLst>
          </p:cNvPr>
          <p:cNvCxnSpPr/>
          <p:nvPr/>
        </p:nvCxnSpPr>
        <p:spPr>
          <a:xfrm flipH="1">
            <a:off x="2819400" y="3105150"/>
            <a:ext cx="1447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8E2F8E-1C93-EA96-F7CC-6FB42BB66F9E}"/>
              </a:ext>
            </a:extLst>
          </p:cNvPr>
          <p:cNvCxnSpPr>
            <a:endCxn id="8" idx="0"/>
          </p:cNvCxnSpPr>
          <p:nvPr/>
        </p:nvCxnSpPr>
        <p:spPr>
          <a:xfrm>
            <a:off x="5029200" y="3105150"/>
            <a:ext cx="12954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3FAE20C-BA3B-2213-908B-702CFA6C77B2}"/>
              </a:ext>
            </a:extLst>
          </p:cNvPr>
          <p:cNvSpPr txBox="1"/>
          <p:nvPr/>
        </p:nvSpPr>
        <p:spPr>
          <a:xfrm>
            <a:off x="3958823" y="215384"/>
            <a:ext cx="1056700" cy="369332"/>
          </a:xfrm>
          <a:prstGeom prst="rect">
            <a:avLst/>
          </a:prstGeom>
          <a:noFill/>
        </p:spPr>
        <p:txBody>
          <a:bodyPr wrap="none" rtlCol="0">
            <a:spAutoFit/>
          </a:bodyPr>
          <a:lstStyle/>
          <a:p>
            <a:r>
              <a:rPr lang="en-US" dirty="0"/>
              <a:t>Diagram</a:t>
            </a:r>
          </a:p>
        </p:txBody>
      </p:sp>
    </p:spTree>
    <p:extLst>
      <p:ext uri="{BB962C8B-B14F-4D97-AF65-F5344CB8AC3E}">
        <p14:creationId xmlns:p14="http://schemas.microsoft.com/office/powerpoint/2010/main" val="289028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450" y="637507"/>
            <a:ext cx="1454785" cy="391160"/>
          </a:xfrm>
          <a:prstGeom prst="rect">
            <a:avLst/>
          </a:prstGeom>
        </p:spPr>
        <p:txBody>
          <a:bodyPr vert="horz" wrap="square" lIns="0" tIns="12700" rIns="0" bIns="0" rtlCol="0">
            <a:spAutoFit/>
          </a:bodyPr>
          <a:lstStyle/>
          <a:p>
            <a:pPr marL="12700">
              <a:lnSpc>
                <a:spcPct val="100000"/>
              </a:lnSpc>
              <a:spcBef>
                <a:spcPts val="100"/>
              </a:spcBef>
            </a:pPr>
            <a:r>
              <a:rPr spc="-90" dirty="0"/>
              <a:t>Conclusion</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5080" algn="just">
              <a:lnSpc>
                <a:spcPct val="114999"/>
              </a:lnSpc>
              <a:spcBef>
                <a:spcPts val="100"/>
              </a:spcBef>
            </a:pPr>
            <a:r>
              <a:rPr dirty="0">
                <a:latin typeface="+mj-lt"/>
              </a:rPr>
              <a:t>In</a:t>
            </a:r>
            <a:r>
              <a:rPr spc="265" dirty="0">
                <a:latin typeface="+mj-lt"/>
              </a:rPr>
              <a:t> </a:t>
            </a:r>
            <a:r>
              <a:rPr dirty="0">
                <a:latin typeface="+mj-lt"/>
              </a:rPr>
              <a:t>conclusion,</a:t>
            </a:r>
            <a:r>
              <a:rPr spc="270" dirty="0">
                <a:latin typeface="+mj-lt"/>
              </a:rPr>
              <a:t> </a:t>
            </a:r>
            <a:r>
              <a:rPr dirty="0">
                <a:latin typeface="+mj-lt"/>
              </a:rPr>
              <a:t>we</a:t>
            </a:r>
            <a:r>
              <a:rPr spc="270" dirty="0">
                <a:latin typeface="+mj-lt"/>
              </a:rPr>
              <a:t> </a:t>
            </a:r>
            <a:r>
              <a:rPr dirty="0">
                <a:latin typeface="+mj-lt"/>
              </a:rPr>
              <a:t>can</a:t>
            </a:r>
            <a:r>
              <a:rPr spc="270" dirty="0">
                <a:latin typeface="+mj-lt"/>
              </a:rPr>
              <a:t> </a:t>
            </a:r>
            <a:r>
              <a:rPr dirty="0">
                <a:latin typeface="+mj-lt"/>
              </a:rPr>
              <a:t>see</a:t>
            </a:r>
            <a:r>
              <a:rPr spc="270" dirty="0">
                <a:latin typeface="+mj-lt"/>
              </a:rPr>
              <a:t> </a:t>
            </a:r>
            <a:r>
              <a:rPr dirty="0">
                <a:latin typeface="+mj-lt"/>
              </a:rPr>
              <a:t>that</a:t>
            </a:r>
            <a:r>
              <a:rPr spc="270" dirty="0">
                <a:latin typeface="+mj-lt"/>
              </a:rPr>
              <a:t> </a:t>
            </a:r>
            <a:r>
              <a:rPr dirty="0">
                <a:latin typeface="+mj-lt"/>
              </a:rPr>
              <a:t>the</a:t>
            </a:r>
            <a:r>
              <a:rPr spc="265" dirty="0">
                <a:latin typeface="+mj-lt"/>
              </a:rPr>
              <a:t> </a:t>
            </a:r>
            <a:r>
              <a:rPr dirty="0">
                <a:latin typeface="+mj-lt"/>
              </a:rPr>
              <a:t>sentiment</a:t>
            </a:r>
            <a:r>
              <a:rPr spc="270" dirty="0">
                <a:latin typeface="+mj-lt"/>
              </a:rPr>
              <a:t> </a:t>
            </a:r>
            <a:r>
              <a:rPr dirty="0">
                <a:latin typeface="+mj-lt"/>
              </a:rPr>
              <a:t>analysis</a:t>
            </a:r>
            <a:r>
              <a:rPr spc="270" dirty="0">
                <a:latin typeface="+mj-lt"/>
              </a:rPr>
              <a:t> </a:t>
            </a:r>
            <a:r>
              <a:rPr dirty="0">
                <a:latin typeface="+mj-lt"/>
              </a:rPr>
              <a:t>of</a:t>
            </a:r>
            <a:r>
              <a:rPr lang="en-CA" spc="270" dirty="0">
                <a:latin typeface="+mj-lt"/>
              </a:rPr>
              <a:t> </a:t>
            </a:r>
            <a:r>
              <a:rPr dirty="0">
                <a:latin typeface="+mj-lt"/>
              </a:rPr>
              <a:t>reviews</a:t>
            </a:r>
            <a:r>
              <a:rPr spc="270" dirty="0">
                <a:latin typeface="+mj-lt"/>
              </a:rPr>
              <a:t> </a:t>
            </a:r>
            <a:r>
              <a:rPr dirty="0">
                <a:latin typeface="+mj-lt"/>
              </a:rPr>
              <a:t>can</a:t>
            </a:r>
            <a:r>
              <a:rPr spc="265" dirty="0">
                <a:latin typeface="+mj-lt"/>
              </a:rPr>
              <a:t> </a:t>
            </a:r>
            <a:r>
              <a:rPr dirty="0">
                <a:latin typeface="+mj-lt"/>
              </a:rPr>
              <a:t>be</a:t>
            </a:r>
            <a:r>
              <a:rPr spc="270" dirty="0">
                <a:latin typeface="+mj-lt"/>
              </a:rPr>
              <a:t> </a:t>
            </a:r>
            <a:r>
              <a:rPr spc="-10" dirty="0">
                <a:latin typeface="+mj-lt"/>
              </a:rPr>
              <a:t>effectively </a:t>
            </a:r>
            <a:r>
              <a:rPr dirty="0">
                <a:latin typeface="+mj-lt"/>
              </a:rPr>
              <a:t>performed</a:t>
            </a:r>
            <a:r>
              <a:rPr spc="110" dirty="0">
                <a:latin typeface="+mj-lt"/>
              </a:rPr>
              <a:t> </a:t>
            </a:r>
            <a:r>
              <a:rPr dirty="0">
                <a:latin typeface="+mj-lt"/>
              </a:rPr>
              <a:t>using</a:t>
            </a:r>
            <a:r>
              <a:rPr spc="114" dirty="0">
                <a:latin typeface="+mj-lt"/>
              </a:rPr>
              <a:t> </a:t>
            </a:r>
            <a:r>
              <a:rPr dirty="0">
                <a:latin typeface="+mj-lt"/>
              </a:rPr>
              <a:t>machine</a:t>
            </a:r>
            <a:r>
              <a:rPr spc="110" dirty="0">
                <a:latin typeface="+mj-lt"/>
              </a:rPr>
              <a:t> </a:t>
            </a:r>
            <a:r>
              <a:rPr dirty="0">
                <a:latin typeface="+mj-lt"/>
              </a:rPr>
              <a:t>learning</a:t>
            </a:r>
            <a:r>
              <a:rPr spc="110" dirty="0">
                <a:latin typeface="+mj-lt"/>
              </a:rPr>
              <a:t> </a:t>
            </a:r>
            <a:r>
              <a:rPr dirty="0">
                <a:latin typeface="+mj-lt"/>
              </a:rPr>
              <a:t>algorithms</a:t>
            </a:r>
            <a:r>
              <a:rPr spc="110" dirty="0">
                <a:latin typeface="+mj-lt"/>
              </a:rPr>
              <a:t> </a:t>
            </a:r>
            <a:r>
              <a:rPr dirty="0">
                <a:latin typeface="+mj-lt"/>
              </a:rPr>
              <a:t>such</a:t>
            </a:r>
            <a:r>
              <a:rPr spc="110" dirty="0">
                <a:latin typeface="+mj-lt"/>
              </a:rPr>
              <a:t> </a:t>
            </a:r>
            <a:r>
              <a:rPr dirty="0">
                <a:latin typeface="+mj-lt"/>
              </a:rPr>
              <a:t>as</a:t>
            </a:r>
            <a:r>
              <a:rPr spc="110" dirty="0">
                <a:latin typeface="+mj-lt"/>
              </a:rPr>
              <a:t> </a:t>
            </a:r>
            <a:r>
              <a:rPr dirty="0">
                <a:latin typeface="+mj-lt"/>
              </a:rPr>
              <a:t>logistic</a:t>
            </a:r>
            <a:r>
              <a:rPr spc="114" dirty="0">
                <a:latin typeface="+mj-lt"/>
              </a:rPr>
              <a:t> </a:t>
            </a:r>
            <a:r>
              <a:rPr dirty="0">
                <a:latin typeface="+mj-lt"/>
              </a:rPr>
              <a:t>regression,</a:t>
            </a:r>
            <a:r>
              <a:rPr spc="110" dirty="0">
                <a:latin typeface="+mj-lt"/>
              </a:rPr>
              <a:t> </a:t>
            </a:r>
            <a:r>
              <a:rPr dirty="0">
                <a:latin typeface="+mj-lt"/>
              </a:rPr>
              <a:t>SVM,</a:t>
            </a:r>
            <a:r>
              <a:rPr spc="114" dirty="0">
                <a:latin typeface="+mj-lt"/>
              </a:rPr>
              <a:t> </a:t>
            </a:r>
            <a:r>
              <a:rPr dirty="0">
                <a:latin typeface="+mj-lt"/>
              </a:rPr>
              <a:t>Naive</a:t>
            </a:r>
            <a:r>
              <a:rPr spc="110" dirty="0">
                <a:latin typeface="+mj-lt"/>
              </a:rPr>
              <a:t> </a:t>
            </a:r>
            <a:r>
              <a:rPr dirty="0">
                <a:latin typeface="+mj-lt"/>
              </a:rPr>
              <a:t>Bayes,</a:t>
            </a:r>
            <a:r>
              <a:rPr spc="110" dirty="0">
                <a:latin typeface="+mj-lt"/>
              </a:rPr>
              <a:t> </a:t>
            </a:r>
            <a:r>
              <a:rPr spc="-25" dirty="0">
                <a:latin typeface="+mj-lt"/>
              </a:rPr>
              <a:t>and </a:t>
            </a:r>
            <a:r>
              <a:rPr dirty="0">
                <a:latin typeface="+mj-lt"/>
              </a:rPr>
              <a:t>Gradient</a:t>
            </a:r>
            <a:r>
              <a:rPr spc="200" dirty="0">
                <a:latin typeface="+mj-lt"/>
              </a:rPr>
              <a:t> </a:t>
            </a:r>
            <a:r>
              <a:rPr dirty="0">
                <a:latin typeface="+mj-lt"/>
              </a:rPr>
              <a:t>Boosting.</a:t>
            </a:r>
            <a:r>
              <a:rPr spc="175" dirty="0">
                <a:latin typeface="+mj-lt"/>
              </a:rPr>
              <a:t> </a:t>
            </a:r>
            <a:r>
              <a:rPr dirty="0">
                <a:latin typeface="+mj-lt"/>
              </a:rPr>
              <a:t>These</a:t>
            </a:r>
            <a:r>
              <a:rPr spc="200" dirty="0">
                <a:latin typeface="+mj-lt"/>
              </a:rPr>
              <a:t> </a:t>
            </a:r>
            <a:r>
              <a:rPr dirty="0">
                <a:latin typeface="+mj-lt"/>
              </a:rPr>
              <a:t>models</a:t>
            </a:r>
            <a:r>
              <a:rPr spc="200" dirty="0">
                <a:latin typeface="+mj-lt"/>
              </a:rPr>
              <a:t> </a:t>
            </a:r>
            <a:r>
              <a:rPr dirty="0">
                <a:latin typeface="+mj-lt"/>
              </a:rPr>
              <a:t>have</a:t>
            </a:r>
            <a:r>
              <a:rPr spc="200" dirty="0">
                <a:latin typeface="+mj-lt"/>
              </a:rPr>
              <a:t> </a:t>
            </a:r>
            <a:r>
              <a:rPr dirty="0">
                <a:latin typeface="+mj-lt"/>
              </a:rPr>
              <a:t>shown</a:t>
            </a:r>
            <a:r>
              <a:rPr spc="200" dirty="0">
                <a:latin typeface="+mj-lt"/>
              </a:rPr>
              <a:t> </a:t>
            </a:r>
            <a:r>
              <a:rPr dirty="0">
                <a:latin typeface="+mj-lt"/>
              </a:rPr>
              <a:t>varying</a:t>
            </a:r>
            <a:r>
              <a:rPr spc="200" dirty="0">
                <a:latin typeface="+mj-lt"/>
              </a:rPr>
              <a:t> </a:t>
            </a:r>
            <a:r>
              <a:rPr dirty="0">
                <a:latin typeface="+mj-lt"/>
              </a:rPr>
              <a:t>degrees</a:t>
            </a:r>
            <a:r>
              <a:rPr spc="200" dirty="0">
                <a:latin typeface="+mj-lt"/>
              </a:rPr>
              <a:t> </a:t>
            </a:r>
            <a:r>
              <a:rPr dirty="0">
                <a:latin typeface="+mj-lt"/>
              </a:rPr>
              <a:t>of</a:t>
            </a:r>
            <a:r>
              <a:rPr spc="200" dirty="0">
                <a:latin typeface="+mj-lt"/>
              </a:rPr>
              <a:t> </a:t>
            </a:r>
            <a:r>
              <a:rPr dirty="0">
                <a:latin typeface="+mj-lt"/>
              </a:rPr>
              <a:t>accuracy</a:t>
            </a:r>
            <a:r>
              <a:rPr spc="200" dirty="0">
                <a:latin typeface="+mj-lt"/>
              </a:rPr>
              <a:t> </a:t>
            </a:r>
            <a:r>
              <a:rPr dirty="0">
                <a:latin typeface="+mj-lt"/>
              </a:rPr>
              <a:t>and</a:t>
            </a:r>
            <a:r>
              <a:rPr spc="200" dirty="0">
                <a:latin typeface="+mj-lt"/>
              </a:rPr>
              <a:t> </a:t>
            </a:r>
            <a:r>
              <a:rPr dirty="0">
                <a:latin typeface="+mj-lt"/>
              </a:rPr>
              <a:t>effectiveness</a:t>
            </a:r>
            <a:r>
              <a:rPr spc="200" dirty="0">
                <a:latin typeface="+mj-lt"/>
              </a:rPr>
              <a:t> </a:t>
            </a:r>
            <a:r>
              <a:rPr spc="-25" dirty="0">
                <a:latin typeface="+mj-lt"/>
              </a:rPr>
              <a:t>in </a:t>
            </a:r>
            <a:r>
              <a:rPr dirty="0">
                <a:latin typeface="+mj-lt"/>
              </a:rPr>
              <a:t>classifying</a:t>
            </a:r>
            <a:r>
              <a:rPr spc="20" dirty="0">
                <a:latin typeface="+mj-lt"/>
              </a:rPr>
              <a:t> </a:t>
            </a:r>
            <a:r>
              <a:rPr dirty="0">
                <a:latin typeface="+mj-lt"/>
              </a:rPr>
              <a:t>positive</a:t>
            </a:r>
            <a:r>
              <a:rPr spc="25" dirty="0">
                <a:latin typeface="+mj-lt"/>
              </a:rPr>
              <a:t> </a:t>
            </a:r>
            <a:r>
              <a:rPr dirty="0">
                <a:latin typeface="+mj-lt"/>
              </a:rPr>
              <a:t>and</a:t>
            </a:r>
            <a:r>
              <a:rPr spc="25" dirty="0">
                <a:latin typeface="+mj-lt"/>
              </a:rPr>
              <a:t> </a:t>
            </a:r>
            <a:r>
              <a:rPr dirty="0">
                <a:latin typeface="+mj-lt"/>
              </a:rPr>
              <a:t>negative</a:t>
            </a:r>
            <a:r>
              <a:rPr spc="20" dirty="0">
                <a:latin typeface="+mj-lt"/>
              </a:rPr>
              <a:t> </a:t>
            </a:r>
            <a:r>
              <a:rPr dirty="0">
                <a:latin typeface="+mj-lt"/>
              </a:rPr>
              <a:t>reviews.</a:t>
            </a:r>
            <a:r>
              <a:rPr spc="25" dirty="0">
                <a:latin typeface="+mj-lt"/>
              </a:rPr>
              <a:t> </a:t>
            </a:r>
            <a:r>
              <a:rPr dirty="0">
                <a:latin typeface="+mj-lt"/>
              </a:rPr>
              <a:t>VADER,</a:t>
            </a:r>
            <a:r>
              <a:rPr spc="25" dirty="0">
                <a:latin typeface="+mj-lt"/>
              </a:rPr>
              <a:t> </a:t>
            </a:r>
            <a:r>
              <a:rPr dirty="0">
                <a:latin typeface="+mj-lt"/>
              </a:rPr>
              <a:t>a</a:t>
            </a:r>
            <a:r>
              <a:rPr spc="25" dirty="0">
                <a:latin typeface="+mj-lt"/>
              </a:rPr>
              <a:t> </a:t>
            </a:r>
            <a:r>
              <a:rPr dirty="0">
                <a:latin typeface="+mj-lt"/>
              </a:rPr>
              <a:t>lexicon</a:t>
            </a:r>
            <a:r>
              <a:rPr spc="20" dirty="0">
                <a:latin typeface="+mj-lt"/>
              </a:rPr>
              <a:t> </a:t>
            </a:r>
            <a:r>
              <a:rPr dirty="0">
                <a:latin typeface="+mj-lt"/>
              </a:rPr>
              <a:t>and</a:t>
            </a:r>
            <a:r>
              <a:rPr spc="25" dirty="0">
                <a:latin typeface="+mj-lt"/>
              </a:rPr>
              <a:t> </a:t>
            </a:r>
            <a:r>
              <a:rPr spc="-45" dirty="0">
                <a:latin typeface="+mj-lt"/>
              </a:rPr>
              <a:t>rule-</a:t>
            </a:r>
            <a:r>
              <a:rPr dirty="0">
                <a:latin typeface="+mj-lt"/>
              </a:rPr>
              <a:t>based</a:t>
            </a:r>
            <a:r>
              <a:rPr spc="25" dirty="0">
                <a:latin typeface="+mj-lt"/>
              </a:rPr>
              <a:t> </a:t>
            </a:r>
            <a:r>
              <a:rPr dirty="0">
                <a:latin typeface="+mj-lt"/>
              </a:rPr>
              <a:t>sentiment</a:t>
            </a:r>
            <a:r>
              <a:rPr spc="25" dirty="0">
                <a:latin typeface="+mj-lt"/>
              </a:rPr>
              <a:t> </a:t>
            </a:r>
            <a:r>
              <a:rPr dirty="0">
                <a:latin typeface="+mj-lt"/>
              </a:rPr>
              <a:t>analysis</a:t>
            </a:r>
            <a:r>
              <a:rPr spc="20" dirty="0">
                <a:latin typeface="+mj-lt"/>
              </a:rPr>
              <a:t> </a:t>
            </a:r>
            <a:r>
              <a:rPr spc="-10" dirty="0">
                <a:latin typeface="+mj-lt"/>
              </a:rPr>
              <a:t>tool, </a:t>
            </a:r>
            <a:r>
              <a:rPr dirty="0">
                <a:latin typeface="+mj-lt"/>
              </a:rPr>
              <a:t>was</a:t>
            </a:r>
            <a:r>
              <a:rPr spc="-50" dirty="0">
                <a:latin typeface="+mj-lt"/>
              </a:rPr>
              <a:t> </a:t>
            </a:r>
            <a:r>
              <a:rPr dirty="0">
                <a:latin typeface="+mj-lt"/>
              </a:rPr>
              <a:t>also</a:t>
            </a:r>
            <a:r>
              <a:rPr spc="-50" dirty="0">
                <a:latin typeface="+mj-lt"/>
              </a:rPr>
              <a:t> </a:t>
            </a:r>
            <a:r>
              <a:rPr dirty="0">
                <a:latin typeface="+mj-lt"/>
              </a:rPr>
              <a:t>used</a:t>
            </a:r>
            <a:r>
              <a:rPr spc="-45" dirty="0">
                <a:latin typeface="+mj-lt"/>
              </a:rPr>
              <a:t> </a:t>
            </a:r>
            <a:r>
              <a:rPr dirty="0">
                <a:latin typeface="+mj-lt"/>
              </a:rPr>
              <a:t>to</a:t>
            </a:r>
            <a:r>
              <a:rPr spc="-50" dirty="0">
                <a:latin typeface="+mj-lt"/>
              </a:rPr>
              <a:t> </a:t>
            </a:r>
            <a:r>
              <a:rPr dirty="0">
                <a:latin typeface="+mj-lt"/>
              </a:rPr>
              <a:t>compare</a:t>
            </a:r>
            <a:r>
              <a:rPr spc="-50" dirty="0">
                <a:latin typeface="+mj-lt"/>
              </a:rPr>
              <a:t> </a:t>
            </a:r>
            <a:r>
              <a:rPr dirty="0">
                <a:latin typeface="+mj-lt"/>
              </a:rPr>
              <a:t>the</a:t>
            </a:r>
            <a:r>
              <a:rPr spc="-45" dirty="0">
                <a:latin typeface="+mj-lt"/>
              </a:rPr>
              <a:t> </a:t>
            </a:r>
            <a:r>
              <a:rPr spc="-10" dirty="0">
                <a:latin typeface="+mj-lt"/>
              </a:rPr>
              <a:t>performance</a:t>
            </a:r>
            <a:r>
              <a:rPr spc="-50" dirty="0">
                <a:latin typeface="+mj-lt"/>
              </a:rPr>
              <a:t> </a:t>
            </a:r>
            <a:r>
              <a:rPr dirty="0">
                <a:latin typeface="+mj-lt"/>
              </a:rPr>
              <a:t>of</a:t>
            </a:r>
            <a:r>
              <a:rPr spc="-45" dirty="0">
                <a:latin typeface="+mj-lt"/>
              </a:rPr>
              <a:t> </a:t>
            </a:r>
            <a:r>
              <a:rPr dirty="0">
                <a:latin typeface="+mj-lt"/>
              </a:rPr>
              <a:t>these</a:t>
            </a:r>
            <a:r>
              <a:rPr spc="-50" dirty="0">
                <a:latin typeface="+mj-lt"/>
              </a:rPr>
              <a:t> </a:t>
            </a:r>
            <a:r>
              <a:rPr spc="-10" dirty="0">
                <a:latin typeface="+mj-lt"/>
              </a:rPr>
              <a:t>models.</a:t>
            </a:r>
          </a:p>
          <a:p>
            <a:pPr>
              <a:lnSpc>
                <a:spcPct val="100000"/>
              </a:lnSpc>
              <a:spcBef>
                <a:spcPts val="10"/>
              </a:spcBef>
            </a:pPr>
            <a:endParaRPr sz="1600" dirty="0">
              <a:latin typeface="+mj-lt"/>
            </a:endParaRPr>
          </a:p>
          <a:p>
            <a:pPr marL="12700" marR="13970" algn="just">
              <a:lnSpc>
                <a:spcPct val="114999"/>
              </a:lnSpc>
            </a:pPr>
            <a:r>
              <a:rPr spc="-10" dirty="0">
                <a:latin typeface="+mj-lt"/>
              </a:rPr>
              <a:t>Overall,</a:t>
            </a:r>
            <a:r>
              <a:rPr spc="-50" dirty="0">
                <a:latin typeface="+mj-lt"/>
              </a:rPr>
              <a:t> </a:t>
            </a:r>
            <a:r>
              <a:rPr dirty="0">
                <a:latin typeface="+mj-lt"/>
              </a:rPr>
              <a:t>the</a:t>
            </a:r>
            <a:r>
              <a:rPr spc="-45" dirty="0">
                <a:latin typeface="+mj-lt"/>
              </a:rPr>
              <a:t> </a:t>
            </a:r>
            <a:r>
              <a:rPr spc="-10" dirty="0">
                <a:latin typeface="+mj-lt"/>
              </a:rPr>
              <a:t>Gradient</a:t>
            </a:r>
            <a:r>
              <a:rPr spc="-45" dirty="0">
                <a:latin typeface="+mj-lt"/>
              </a:rPr>
              <a:t> </a:t>
            </a:r>
            <a:r>
              <a:rPr spc="-10" dirty="0">
                <a:latin typeface="+mj-lt"/>
              </a:rPr>
              <a:t>Boosting</a:t>
            </a:r>
            <a:r>
              <a:rPr spc="-45" dirty="0">
                <a:latin typeface="+mj-lt"/>
              </a:rPr>
              <a:t> </a:t>
            </a:r>
            <a:r>
              <a:rPr dirty="0">
                <a:latin typeface="+mj-lt"/>
              </a:rPr>
              <a:t>model</a:t>
            </a:r>
            <a:r>
              <a:rPr spc="-45" dirty="0">
                <a:latin typeface="+mj-lt"/>
              </a:rPr>
              <a:t> </a:t>
            </a:r>
            <a:r>
              <a:rPr dirty="0">
                <a:latin typeface="+mj-lt"/>
              </a:rPr>
              <a:t>with</a:t>
            </a:r>
            <a:r>
              <a:rPr spc="-45" dirty="0">
                <a:latin typeface="+mj-lt"/>
              </a:rPr>
              <a:t> </a:t>
            </a:r>
            <a:r>
              <a:rPr spc="-10" dirty="0">
                <a:latin typeface="+mj-lt"/>
              </a:rPr>
              <a:t>VADER</a:t>
            </a:r>
            <a:r>
              <a:rPr spc="-50" dirty="0">
                <a:latin typeface="+mj-lt"/>
              </a:rPr>
              <a:t> </a:t>
            </a:r>
            <a:r>
              <a:rPr spc="-10" dirty="0">
                <a:latin typeface="+mj-lt"/>
              </a:rPr>
              <a:t>produced</a:t>
            </a:r>
            <a:r>
              <a:rPr spc="-45" dirty="0">
                <a:latin typeface="+mj-lt"/>
              </a:rPr>
              <a:t> </a:t>
            </a:r>
            <a:r>
              <a:rPr dirty="0">
                <a:latin typeface="+mj-lt"/>
              </a:rPr>
              <a:t>the</a:t>
            </a:r>
            <a:r>
              <a:rPr spc="-45" dirty="0">
                <a:latin typeface="+mj-lt"/>
              </a:rPr>
              <a:t> </a:t>
            </a:r>
            <a:r>
              <a:rPr dirty="0">
                <a:latin typeface="+mj-lt"/>
              </a:rPr>
              <a:t>best</a:t>
            </a:r>
            <a:r>
              <a:rPr spc="-45" dirty="0">
                <a:latin typeface="+mj-lt"/>
              </a:rPr>
              <a:t> </a:t>
            </a:r>
            <a:r>
              <a:rPr spc="-10" dirty="0">
                <a:latin typeface="+mj-lt"/>
              </a:rPr>
              <a:t>results,</a:t>
            </a:r>
            <a:r>
              <a:rPr spc="-45" dirty="0">
                <a:latin typeface="+mj-lt"/>
              </a:rPr>
              <a:t> </a:t>
            </a:r>
            <a:r>
              <a:rPr spc="-20" dirty="0">
                <a:latin typeface="+mj-lt"/>
              </a:rPr>
              <a:t>achieving</a:t>
            </a:r>
            <a:r>
              <a:rPr spc="-45" dirty="0">
                <a:latin typeface="+mj-lt"/>
              </a:rPr>
              <a:t> </a:t>
            </a:r>
            <a:r>
              <a:rPr dirty="0">
                <a:latin typeface="+mj-lt"/>
              </a:rPr>
              <a:t>an</a:t>
            </a:r>
            <a:r>
              <a:rPr spc="-50" dirty="0">
                <a:latin typeface="+mj-lt"/>
              </a:rPr>
              <a:t> </a:t>
            </a:r>
            <a:r>
              <a:rPr spc="-20" dirty="0">
                <a:latin typeface="+mj-lt"/>
              </a:rPr>
              <a:t>accuracy</a:t>
            </a:r>
            <a:r>
              <a:rPr spc="-45" dirty="0">
                <a:latin typeface="+mj-lt"/>
              </a:rPr>
              <a:t> </a:t>
            </a:r>
            <a:r>
              <a:rPr spc="-25" dirty="0">
                <a:latin typeface="+mj-lt"/>
              </a:rPr>
              <a:t>of </a:t>
            </a:r>
            <a:r>
              <a:rPr dirty="0">
                <a:latin typeface="+mj-lt"/>
              </a:rPr>
              <a:t>92%.</a:t>
            </a:r>
            <a:r>
              <a:rPr spc="45" dirty="0">
                <a:latin typeface="+mj-lt"/>
              </a:rPr>
              <a:t> </a:t>
            </a:r>
            <a:r>
              <a:rPr dirty="0">
                <a:latin typeface="+mj-lt"/>
              </a:rPr>
              <a:t>However,</a:t>
            </a:r>
            <a:r>
              <a:rPr spc="45" dirty="0">
                <a:latin typeface="+mj-lt"/>
              </a:rPr>
              <a:t> </a:t>
            </a:r>
            <a:r>
              <a:rPr dirty="0">
                <a:latin typeface="+mj-lt"/>
              </a:rPr>
              <a:t>the</a:t>
            </a:r>
            <a:r>
              <a:rPr spc="45" dirty="0">
                <a:latin typeface="+mj-lt"/>
              </a:rPr>
              <a:t> </a:t>
            </a:r>
            <a:r>
              <a:rPr dirty="0">
                <a:latin typeface="+mj-lt"/>
              </a:rPr>
              <a:t>other</a:t>
            </a:r>
            <a:r>
              <a:rPr spc="45" dirty="0">
                <a:latin typeface="+mj-lt"/>
              </a:rPr>
              <a:t> </a:t>
            </a:r>
            <a:r>
              <a:rPr dirty="0">
                <a:latin typeface="+mj-lt"/>
              </a:rPr>
              <a:t>models</a:t>
            </a:r>
            <a:r>
              <a:rPr spc="45" dirty="0">
                <a:latin typeface="+mj-lt"/>
              </a:rPr>
              <a:t> </a:t>
            </a:r>
            <a:r>
              <a:rPr dirty="0">
                <a:latin typeface="+mj-lt"/>
              </a:rPr>
              <a:t>also</a:t>
            </a:r>
            <a:r>
              <a:rPr spc="45" dirty="0">
                <a:latin typeface="+mj-lt"/>
              </a:rPr>
              <a:t> </a:t>
            </a:r>
            <a:r>
              <a:rPr dirty="0">
                <a:latin typeface="+mj-lt"/>
              </a:rPr>
              <a:t>showed</a:t>
            </a:r>
            <a:r>
              <a:rPr spc="45" dirty="0">
                <a:latin typeface="+mj-lt"/>
              </a:rPr>
              <a:t> </a:t>
            </a:r>
            <a:r>
              <a:rPr dirty="0">
                <a:latin typeface="+mj-lt"/>
              </a:rPr>
              <a:t>good</a:t>
            </a:r>
            <a:r>
              <a:rPr spc="45" dirty="0">
                <a:latin typeface="+mj-lt"/>
              </a:rPr>
              <a:t> </a:t>
            </a:r>
            <a:r>
              <a:rPr dirty="0">
                <a:latin typeface="+mj-lt"/>
              </a:rPr>
              <a:t>performance,</a:t>
            </a:r>
            <a:r>
              <a:rPr spc="45" dirty="0">
                <a:latin typeface="+mj-lt"/>
              </a:rPr>
              <a:t> </a:t>
            </a:r>
            <a:r>
              <a:rPr dirty="0">
                <a:latin typeface="+mj-lt"/>
              </a:rPr>
              <a:t>with</a:t>
            </a:r>
            <a:r>
              <a:rPr spc="45" dirty="0">
                <a:latin typeface="+mj-lt"/>
              </a:rPr>
              <a:t> </a:t>
            </a:r>
            <a:r>
              <a:rPr dirty="0">
                <a:latin typeface="+mj-lt"/>
              </a:rPr>
              <a:t>logistic</a:t>
            </a:r>
            <a:r>
              <a:rPr spc="45" dirty="0">
                <a:latin typeface="+mj-lt"/>
              </a:rPr>
              <a:t> </a:t>
            </a:r>
            <a:r>
              <a:rPr dirty="0">
                <a:latin typeface="+mj-lt"/>
              </a:rPr>
              <a:t>regression</a:t>
            </a:r>
            <a:r>
              <a:rPr spc="45" dirty="0">
                <a:latin typeface="+mj-lt"/>
              </a:rPr>
              <a:t> </a:t>
            </a:r>
            <a:r>
              <a:rPr dirty="0">
                <a:latin typeface="+mj-lt"/>
              </a:rPr>
              <a:t>and</a:t>
            </a:r>
            <a:r>
              <a:rPr spc="45" dirty="0">
                <a:latin typeface="+mj-lt"/>
              </a:rPr>
              <a:t> </a:t>
            </a:r>
            <a:r>
              <a:rPr spc="-25" dirty="0">
                <a:latin typeface="+mj-lt"/>
              </a:rPr>
              <a:t>SVM </a:t>
            </a:r>
            <a:r>
              <a:rPr dirty="0">
                <a:latin typeface="+mj-lt"/>
              </a:rPr>
              <a:t>achieving</a:t>
            </a:r>
            <a:r>
              <a:rPr spc="175" dirty="0">
                <a:latin typeface="+mj-lt"/>
              </a:rPr>
              <a:t> </a:t>
            </a:r>
            <a:r>
              <a:rPr dirty="0">
                <a:latin typeface="+mj-lt"/>
              </a:rPr>
              <a:t>an</a:t>
            </a:r>
            <a:r>
              <a:rPr spc="180" dirty="0">
                <a:latin typeface="+mj-lt"/>
              </a:rPr>
              <a:t> </a:t>
            </a:r>
            <a:r>
              <a:rPr dirty="0">
                <a:latin typeface="+mj-lt"/>
              </a:rPr>
              <a:t>accuracy</a:t>
            </a:r>
            <a:r>
              <a:rPr spc="175" dirty="0">
                <a:latin typeface="+mj-lt"/>
              </a:rPr>
              <a:t> </a:t>
            </a:r>
            <a:r>
              <a:rPr dirty="0">
                <a:latin typeface="+mj-lt"/>
              </a:rPr>
              <a:t>of</a:t>
            </a:r>
            <a:r>
              <a:rPr spc="180" dirty="0">
                <a:latin typeface="+mj-lt"/>
              </a:rPr>
              <a:t> </a:t>
            </a:r>
            <a:r>
              <a:rPr dirty="0">
                <a:latin typeface="+mj-lt"/>
              </a:rPr>
              <a:t>94.5%</a:t>
            </a:r>
            <a:r>
              <a:rPr spc="175" dirty="0">
                <a:latin typeface="+mj-lt"/>
              </a:rPr>
              <a:t> </a:t>
            </a:r>
            <a:r>
              <a:rPr dirty="0">
                <a:latin typeface="+mj-lt"/>
              </a:rPr>
              <a:t>and</a:t>
            </a:r>
            <a:r>
              <a:rPr spc="180" dirty="0">
                <a:latin typeface="+mj-lt"/>
              </a:rPr>
              <a:t> </a:t>
            </a:r>
            <a:r>
              <a:rPr dirty="0">
                <a:latin typeface="+mj-lt"/>
              </a:rPr>
              <a:t>93.4%,</a:t>
            </a:r>
            <a:r>
              <a:rPr spc="175" dirty="0">
                <a:latin typeface="+mj-lt"/>
              </a:rPr>
              <a:t> </a:t>
            </a:r>
            <a:r>
              <a:rPr dirty="0">
                <a:latin typeface="+mj-lt"/>
              </a:rPr>
              <a:t>respectively.</a:t>
            </a:r>
            <a:r>
              <a:rPr spc="180" dirty="0">
                <a:latin typeface="+mj-lt"/>
              </a:rPr>
              <a:t> </a:t>
            </a:r>
            <a:r>
              <a:rPr dirty="0">
                <a:latin typeface="+mj-lt"/>
              </a:rPr>
              <a:t>Naive</a:t>
            </a:r>
            <a:r>
              <a:rPr spc="175" dirty="0">
                <a:latin typeface="+mj-lt"/>
              </a:rPr>
              <a:t> </a:t>
            </a:r>
            <a:r>
              <a:rPr dirty="0">
                <a:latin typeface="+mj-lt"/>
              </a:rPr>
              <a:t>Bayes</a:t>
            </a:r>
            <a:r>
              <a:rPr spc="180" dirty="0">
                <a:latin typeface="+mj-lt"/>
              </a:rPr>
              <a:t> </a:t>
            </a:r>
            <a:r>
              <a:rPr dirty="0">
                <a:latin typeface="+mj-lt"/>
              </a:rPr>
              <a:t>was</a:t>
            </a:r>
            <a:r>
              <a:rPr spc="175" dirty="0">
                <a:latin typeface="+mj-lt"/>
              </a:rPr>
              <a:t> </a:t>
            </a:r>
            <a:r>
              <a:rPr dirty="0">
                <a:latin typeface="+mj-lt"/>
              </a:rPr>
              <a:t>found</a:t>
            </a:r>
            <a:r>
              <a:rPr spc="180" dirty="0">
                <a:latin typeface="+mj-lt"/>
              </a:rPr>
              <a:t> </a:t>
            </a:r>
            <a:r>
              <a:rPr dirty="0">
                <a:latin typeface="+mj-lt"/>
              </a:rPr>
              <a:t>to</a:t>
            </a:r>
            <a:r>
              <a:rPr spc="175" dirty="0">
                <a:latin typeface="+mj-lt"/>
              </a:rPr>
              <a:t> </a:t>
            </a:r>
            <a:r>
              <a:rPr dirty="0">
                <a:latin typeface="+mj-lt"/>
              </a:rPr>
              <a:t>be</a:t>
            </a:r>
            <a:r>
              <a:rPr spc="180" dirty="0">
                <a:latin typeface="+mj-lt"/>
              </a:rPr>
              <a:t> </a:t>
            </a:r>
            <a:r>
              <a:rPr dirty="0">
                <a:latin typeface="+mj-lt"/>
              </a:rPr>
              <a:t>the</a:t>
            </a:r>
            <a:r>
              <a:rPr spc="175" dirty="0">
                <a:latin typeface="+mj-lt"/>
              </a:rPr>
              <a:t> </a:t>
            </a:r>
            <a:r>
              <a:rPr spc="-10" dirty="0">
                <a:latin typeface="+mj-lt"/>
              </a:rPr>
              <a:t>least </a:t>
            </a:r>
            <a:r>
              <a:rPr dirty="0">
                <a:latin typeface="+mj-lt"/>
              </a:rPr>
              <a:t>effective</a:t>
            </a:r>
            <a:r>
              <a:rPr spc="-50" dirty="0">
                <a:latin typeface="+mj-lt"/>
              </a:rPr>
              <a:t> </a:t>
            </a:r>
            <a:r>
              <a:rPr dirty="0">
                <a:latin typeface="+mj-lt"/>
              </a:rPr>
              <a:t>model,</a:t>
            </a:r>
            <a:r>
              <a:rPr spc="-45" dirty="0">
                <a:latin typeface="+mj-lt"/>
              </a:rPr>
              <a:t> </a:t>
            </a:r>
            <a:r>
              <a:rPr spc="-10" dirty="0">
                <a:latin typeface="+mj-lt"/>
              </a:rPr>
              <a:t>with</a:t>
            </a:r>
            <a:r>
              <a:rPr spc="-45" dirty="0">
                <a:latin typeface="+mj-lt"/>
              </a:rPr>
              <a:t> </a:t>
            </a:r>
            <a:r>
              <a:rPr dirty="0">
                <a:latin typeface="+mj-lt"/>
              </a:rPr>
              <a:t>an</a:t>
            </a:r>
            <a:r>
              <a:rPr spc="-45" dirty="0">
                <a:latin typeface="+mj-lt"/>
              </a:rPr>
              <a:t> </a:t>
            </a:r>
            <a:r>
              <a:rPr spc="-20" dirty="0">
                <a:latin typeface="+mj-lt"/>
              </a:rPr>
              <a:t>accuracy</a:t>
            </a:r>
            <a:r>
              <a:rPr spc="-45" dirty="0">
                <a:latin typeface="+mj-lt"/>
              </a:rPr>
              <a:t> </a:t>
            </a:r>
            <a:r>
              <a:rPr dirty="0">
                <a:latin typeface="+mj-lt"/>
              </a:rPr>
              <a:t>of</a:t>
            </a:r>
            <a:r>
              <a:rPr spc="-45" dirty="0">
                <a:latin typeface="+mj-lt"/>
              </a:rPr>
              <a:t> </a:t>
            </a:r>
            <a:r>
              <a:rPr spc="-10" dirty="0">
                <a:latin typeface="+mj-lt"/>
              </a:rPr>
              <a:t>92.2%.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35" dirty="0"/>
              <a:t>References:</a:t>
            </a:r>
          </a:p>
        </p:txBody>
      </p:sp>
      <p:sp>
        <p:nvSpPr>
          <p:cNvPr id="3" name="object 3"/>
          <p:cNvSpPr txBox="1"/>
          <p:nvPr/>
        </p:nvSpPr>
        <p:spPr>
          <a:xfrm>
            <a:off x="306422" y="939095"/>
            <a:ext cx="8025130" cy="1092200"/>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300355" algn="l"/>
              </a:tabLst>
            </a:pPr>
            <a:r>
              <a:rPr sz="1000" dirty="0">
                <a:latin typeface="Tahoma"/>
                <a:cs typeface="Tahoma"/>
                <a:hlinkClick r:id="rId2"/>
              </a:rPr>
              <a:t>https://www.ijitee.org/wp-</a:t>
            </a:r>
            <a:r>
              <a:rPr sz="1000" spc="-10" dirty="0">
                <a:latin typeface="Tahoma"/>
                <a:cs typeface="Tahoma"/>
                <a:hlinkClick r:id="rId2"/>
              </a:rPr>
              <a:t>content/uploads/papers/v10i2/A81981110120.pdf</a:t>
            </a:r>
            <a:endParaRPr sz="1000">
              <a:latin typeface="Tahoma"/>
              <a:cs typeface="Tahoma"/>
            </a:endParaRPr>
          </a:p>
          <a:p>
            <a:pPr marL="299085" indent="-287020">
              <a:lnSpc>
                <a:spcPct val="100000"/>
              </a:lnSpc>
              <a:buChar char="-"/>
              <a:tabLst>
                <a:tab pos="299085" algn="l"/>
                <a:tab pos="300355" algn="l"/>
              </a:tabLst>
            </a:pPr>
            <a:r>
              <a:rPr sz="1000" dirty="0">
                <a:latin typeface="Tahoma"/>
                <a:cs typeface="Tahoma"/>
                <a:hlinkClick r:id="rId3"/>
              </a:rPr>
              <a:t>https://www.netguru.com/blog/sentiment-analysis-</a:t>
            </a:r>
            <a:r>
              <a:rPr sz="1000" spc="-25" dirty="0">
                <a:latin typeface="Tahoma"/>
                <a:cs typeface="Tahoma"/>
                <a:hlinkClick r:id="rId3"/>
              </a:rPr>
              <a:t>nlp</a:t>
            </a:r>
            <a:endParaRPr sz="1000">
              <a:latin typeface="Tahoma"/>
              <a:cs typeface="Tahoma"/>
            </a:endParaRPr>
          </a:p>
          <a:p>
            <a:pPr marL="299085" indent="-287020">
              <a:lnSpc>
                <a:spcPct val="100000"/>
              </a:lnSpc>
              <a:buChar char="-"/>
              <a:tabLst>
                <a:tab pos="299085" algn="l"/>
                <a:tab pos="300355" algn="l"/>
              </a:tabLst>
            </a:pPr>
            <a:r>
              <a:rPr sz="1000" dirty="0">
                <a:latin typeface="Tahoma"/>
                <a:cs typeface="Tahoma"/>
              </a:rPr>
              <a:t>TextBlob</a:t>
            </a:r>
            <a:r>
              <a:rPr sz="1000" spc="455" dirty="0">
                <a:latin typeface="Tahoma"/>
                <a:cs typeface="Tahoma"/>
              </a:rPr>
              <a:t> </a:t>
            </a:r>
            <a:r>
              <a:rPr sz="1000" dirty="0">
                <a:latin typeface="Tahoma"/>
                <a:cs typeface="Tahoma"/>
              </a:rPr>
              <a:t>Documentation:</a:t>
            </a:r>
            <a:r>
              <a:rPr sz="1000" spc="95" dirty="0">
                <a:latin typeface="Tahoma"/>
                <a:cs typeface="Tahoma"/>
              </a:rPr>
              <a:t>  </a:t>
            </a:r>
            <a:r>
              <a:rPr sz="1000" spc="-10" dirty="0">
                <a:latin typeface="Tahoma"/>
                <a:cs typeface="Tahoma"/>
                <a:hlinkClick r:id="rId4"/>
              </a:rPr>
              <a:t>https://textblob.readthedocs.io/en/dev/</a:t>
            </a:r>
            <a:endParaRPr sz="1000">
              <a:latin typeface="Tahoma"/>
              <a:cs typeface="Tahoma"/>
            </a:endParaRPr>
          </a:p>
          <a:p>
            <a:pPr marL="299085" marR="268605" indent="-287020">
              <a:lnSpc>
                <a:spcPct val="100000"/>
              </a:lnSpc>
              <a:buChar char="-"/>
              <a:tabLst>
                <a:tab pos="299085" algn="l"/>
                <a:tab pos="300355" algn="l"/>
              </a:tabLst>
            </a:pPr>
            <a:r>
              <a:rPr sz="1000" dirty="0">
                <a:latin typeface="Tahoma"/>
                <a:cs typeface="Tahoma"/>
              </a:rPr>
              <a:t>Siddiqui,</a:t>
            </a:r>
            <a:r>
              <a:rPr sz="1000" spc="85" dirty="0">
                <a:latin typeface="Tahoma"/>
                <a:cs typeface="Tahoma"/>
              </a:rPr>
              <a:t> </a:t>
            </a:r>
            <a:r>
              <a:rPr sz="1000" dirty="0">
                <a:latin typeface="Tahoma"/>
                <a:cs typeface="Tahoma"/>
              </a:rPr>
              <a:t>A.</a:t>
            </a:r>
            <a:r>
              <a:rPr sz="1000" spc="100" dirty="0">
                <a:latin typeface="Tahoma"/>
                <a:cs typeface="Tahoma"/>
              </a:rPr>
              <a:t> </a:t>
            </a:r>
            <a:r>
              <a:rPr sz="1000" dirty="0">
                <a:latin typeface="Tahoma"/>
                <a:cs typeface="Tahoma"/>
              </a:rPr>
              <a:t>S.,</a:t>
            </a:r>
            <a:r>
              <a:rPr sz="1000" spc="100" dirty="0">
                <a:latin typeface="Tahoma"/>
                <a:cs typeface="Tahoma"/>
              </a:rPr>
              <a:t> </a:t>
            </a:r>
            <a:r>
              <a:rPr sz="1000" spc="190" dirty="0">
                <a:latin typeface="Tahoma"/>
                <a:cs typeface="Tahoma"/>
              </a:rPr>
              <a:t>s</a:t>
            </a:r>
            <a:r>
              <a:rPr sz="1000" spc="95" dirty="0">
                <a:latin typeface="Tahoma"/>
                <a:cs typeface="Tahoma"/>
              </a:rPr>
              <a:t> </a:t>
            </a:r>
            <a:r>
              <a:rPr sz="1000" dirty="0">
                <a:latin typeface="Tahoma"/>
                <a:cs typeface="Tahoma"/>
              </a:rPr>
              <a:t>Alghamdi,</a:t>
            </a:r>
            <a:r>
              <a:rPr sz="1000" spc="100" dirty="0">
                <a:latin typeface="Tahoma"/>
                <a:cs typeface="Tahoma"/>
              </a:rPr>
              <a:t> </a:t>
            </a:r>
            <a:r>
              <a:rPr sz="1000" dirty="0">
                <a:latin typeface="Tahoma"/>
                <a:cs typeface="Tahoma"/>
              </a:rPr>
              <a:t>S.</a:t>
            </a:r>
            <a:r>
              <a:rPr sz="1000" spc="100" dirty="0">
                <a:latin typeface="Tahoma"/>
                <a:cs typeface="Tahoma"/>
              </a:rPr>
              <a:t> </a:t>
            </a:r>
            <a:r>
              <a:rPr sz="1000" dirty="0">
                <a:latin typeface="Tahoma"/>
                <a:cs typeface="Tahoma"/>
              </a:rPr>
              <a:t>A.</a:t>
            </a:r>
            <a:r>
              <a:rPr sz="1000" spc="100" dirty="0">
                <a:latin typeface="Tahoma"/>
                <a:cs typeface="Tahoma"/>
              </a:rPr>
              <a:t> </a:t>
            </a:r>
            <a:r>
              <a:rPr sz="1000" dirty="0">
                <a:latin typeface="Tahoma"/>
                <a:cs typeface="Tahoma"/>
              </a:rPr>
              <a:t>(2021).</a:t>
            </a:r>
            <a:r>
              <a:rPr sz="1000" spc="95" dirty="0">
                <a:latin typeface="Tahoma"/>
                <a:cs typeface="Tahoma"/>
              </a:rPr>
              <a:t> </a:t>
            </a:r>
            <a:r>
              <a:rPr sz="1000" dirty="0">
                <a:latin typeface="Tahoma"/>
                <a:cs typeface="Tahoma"/>
              </a:rPr>
              <a:t>Sentiment</a:t>
            </a:r>
            <a:r>
              <a:rPr sz="1000" spc="100" dirty="0">
                <a:latin typeface="Tahoma"/>
                <a:cs typeface="Tahoma"/>
              </a:rPr>
              <a:t> </a:t>
            </a:r>
            <a:r>
              <a:rPr sz="1000" dirty="0">
                <a:latin typeface="Tahoma"/>
                <a:cs typeface="Tahoma"/>
              </a:rPr>
              <a:t>analysis</a:t>
            </a:r>
            <a:r>
              <a:rPr sz="1000" spc="100" dirty="0">
                <a:latin typeface="Tahoma"/>
                <a:cs typeface="Tahoma"/>
              </a:rPr>
              <a:t> </a:t>
            </a:r>
            <a:r>
              <a:rPr sz="1000" dirty="0">
                <a:latin typeface="Tahoma"/>
                <a:cs typeface="Tahoma"/>
              </a:rPr>
              <a:t>of</a:t>
            </a:r>
            <a:r>
              <a:rPr sz="1000" spc="95" dirty="0">
                <a:latin typeface="Tahoma"/>
                <a:cs typeface="Tahoma"/>
              </a:rPr>
              <a:t> </a:t>
            </a:r>
            <a:r>
              <a:rPr sz="1000" dirty="0">
                <a:latin typeface="Tahoma"/>
                <a:cs typeface="Tahoma"/>
              </a:rPr>
              <a:t>Twitter</a:t>
            </a:r>
            <a:r>
              <a:rPr sz="1000" spc="100" dirty="0">
                <a:latin typeface="Tahoma"/>
                <a:cs typeface="Tahoma"/>
              </a:rPr>
              <a:t> </a:t>
            </a:r>
            <a:r>
              <a:rPr sz="1000" dirty="0">
                <a:latin typeface="Tahoma"/>
                <a:cs typeface="Tahoma"/>
              </a:rPr>
              <a:t>data</a:t>
            </a:r>
            <a:r>
              <a:rPr sz="1000" spc="100" dirty="0">
                <a:latin typeface="Tahoma"/>
                <a:cs typeface="Tahoma"/>
              </a:rPr>
              <a:t> </a:t>
            </a:r>
            <a:r>
              <a:rPr sz="1000" dirty="0">
                <a:latin typeface="Tahoma"/>
                <a:cs typeface="Tahoma"/>
              </a:rPr>
              <a:t>using</a:t>
            </a:r>
            <a:r>
              <a:rPr sz="1000" spc="100" dirty="0">
                <a:latin typeface="Tahoma"/>
                <a:cs typeface="Tahoma"/>
              </a:rPr>
              <a:t> </a:t>
            </a:r>
            <a:r>
              <a:rPr sz="1000" dirty="0">
                <a:latin typeface="Tahoma"/>
                <a:cs typeface="Tahoma"/>
              </a:rPr>
              <a:t>TextBlob.</a:t>
            </a:r>
            <a:r>
              <a:rPr sz="1000" spc="95" dirty="0">
                <a:latin typeface="Tahoma"/>
                <a:cs typeface="Tahoma"/>
              </a:rPr>
              <a:t> </a:t>
            </a:r>
            <a:r>
              <a:rPr sz="1000" dirty="0">
                <a:latin typeface="Tahoma"/>
                <a:cs typeface="Tahoma"/>
              </a:rPr>
              <a:t>International</a:t>
            </a:r>
            <a:r>
              <a:rPr sz="1000" spc="100" dirty="0">
                <a:latin typeface="Tahoma"/>
                <a:cs typeface="Tahoma"/>
              </a:rPr>
              <a:t> </a:t>
            </a:r>
            <a:r>
              <a:rPr sz="1000" dirty="0">
                <a:latin typeface="Tahoma"/>
                <a:cs typeface="Tahoma"/>
              </a:rPr>
              <a:t>Journal</a:t>
            </a:r>
            <a:r>
              <a:rPr sz="1000" spc="100" dirty="0">
                <a:latin typeface="Tahoma"/>
                <a:cs typeface="Tahoma"/>
              </a:rPr>
              <a:t> </a:t>
            </a:r>
            <a:r>
              <a:rPr sz="1000" dirty="0">
                <a:latin typeface="Tahoma"/>
                <a:cs typeface="Tahoma"/>
              </a:rPr>
              <a:t>of</a:t>
            </a:r>
            <a:r>
              <a:rPr sz="1000" spc="100" dirty="0">
                <a:latin typeface="Tahoma"/>
                <a:cs typeface="Tahoma"/>
              </a:rPr>
              <a:t> </a:t>
            </a:r>
            <a:r>
              <a:rPr sz="1000" spc="40" dirty="0">
                <a:latin typeface="Tahoma"/>
                <a:cs typeface="Tahoma"/>
              </a:rPr>
              <a:t>Advanced </a:t>
            </a:r>
            <a:r>
              <a:rPr sz="1000" spc="50" dirty="0">
                <a:latin typeface="Tahoma"/>
                <a:cs typeface="Tahoma"/>
              </a:rPr>
              <a:t>Science</a:t>
            </a:r>
            <a:r>
              <a:rPr sz="1000" spc="165" dirty="0">
                <a:latin typeface="Tahoma"/>
                <a:cs typeface="Tahoma"/>
              </a:rPr>
              <a:t> </a:t>
            </a:r>
            <a:r>
              <a:rPr sz="1000" dirty="0">
                <a:latin typeface="Tahoma"/>
                <a:cs typeface="Tahoma"/>
              </a:rPr>
              <a:t>and</a:t>
            </a:r>
            <a:r>
              <a:rPr sz="1000" spc="165" dirty="0">
                <a:latin typeface="Tahoma"/>
                <a:cs typeface="Tahoma"/>
              </a:rPr>
              <a:t> </a:t>
            </a:r>
            <a:r>
              <a:rPr sz="1000" dirty="0">
                <a:latin typeface="Tahoma"/>
                <a:cs typeface="Tahoma"/>
              </a:rPr>
              <a:t>Technology,</a:t>
            </a:r>
            <a:r>
              <a:rPr sz="1000" spc="165" dirty="0">
                <a:latin typeface="Tahoma"/>
                <a:cs typeface="Tahoma"/>
              </a:rPr>
              <a:t> </a:t>
            </a:r>
            <a:r>
              <a:rPr sz="1000" dirty="0">
                <a:latin typeface="Tahoma"/>
                <a:cs typeface="Tahoma"/>
              </a:rPr>
              <a:t>30(4),</a:t>
            </a:r>
            <a:r>
              <a:rPr sz="1000" spc="165" dirty="0">
                <a:latin typeface="Tahoma"/>
                <a:cs typeface="Tahoma"/>
              </a:rPr>
              <a:t> </a:t>
            </a:r>
            <a:r>
              <a:rPr sz="1000" dirty="0">
                <a:latin typeface="Tahoma"/>
                <a:cs typeface="Tahoma"/>
              </a:rPr>
              <a:t>6411-</a:t>
            </a:r>
            <a:r>
              <a:rPr sz="1000" spc="-20" dirty="0">
                <a:latin typeface="Tahoma"/>
                <a:cs typeface="Tahoma"/>
              </a:rPr>
              <a:t>6420</a:t>
            </a:r>
            <a:endParaRPr sz="1000">
              <a:latin typeface="Tahoma"/>
              <a:cs typeface="Tahoma"/>
            </a:endParaRPr>
          </a:p>
          <a:p>
            <a:pPr marL="299085" marR="5080" indent="-287020">
              <a:lnSpc>
                <a:spcPct val="100000"/>
              </a:lnSpc>
              <a:buChar char="-"/>
              <a:tabLst>
                <a:tab pos="299085" algn="l"/>
                <a:tab pos="300355" algn="l"/>
              </a:tabLst>
            </a:pPr>
            <a:r>
              <a:rPr sz="1000" dirty="0">
                <a:latin typeface="Tahoma"/>
                <a:cs typeface="Tahoma"/>
              </a:rPr>
              <a:t>Choudhary,</a:t>
            </a:r>
            <a:r>
              <a:rPr sz="1000" spc="125" dirty="0">
                <a:latin typeface="Tahoma"/>
                <a:cs typeface="Tahoma"/>
              </a:rPr>
              <a:t> </a:t>
            </a:r>
            <a:r>
              <a:rPr sz="1000" dirty="0">
                <a:latin typeface="Tahoma"/>
                <a:cs typeface="Tahoma"/>
              </a:rPr>
              <a:t>S.,</a:t>
            </a:r>
            <a:r>
              <a:rPr sz="1000" spc="130" dirty="0">
                <a:latin typeface="Tahoma"/>
                <a:cs typeface="Tahoma"/>
              </a:rPr>
              <a:t> </a:t>
            </a:r>
            <a:r>
              <a:rPr sz="1000" dirty="0">
                <a:latin typeface="Tahoma"/>
                <a:cs typeface="Tahoma"/>
              </a:rPr>
              <a:t>Sharma,</a:t>
            </a:r>
            <a:r>
              <a:rPr sz="1000" spc="130" dirty="0">
                <a:latin typeface="Tahoma"/>
                <a:cs typeface="Tahoma"/>
              </a:rPr>
              <a:t> </a:t>
            </a:r>
            <a:r>
              <a:rPr sz="1000" dirty="0">
                <a:latin typeface="Tahoma"/>
                <a:cs typeface="Tahoma"/>
              </a:rPr>
              <a:t>S.,</a:t>
            </a:r>
            <a:r>
              <a:rPr sz="1000" spc="130" dirty="0">
                <a:latin typeface="Tahoma"/>
                <a:cs typeface="Tahoma"/>
              </a:rPr>
              <a:t> </a:t>
            </a:r>
            <a:r>
              <a:rPr sz="1000" spc="190" dirty="0">
                <a:latin typeface="Tahoma"/>
                <a:cs typeface="Tahoma"/>
              </a:rPr>
              <a:t>s</a:t>
            </a:r>
            <a:r>
              <a:rPr sz="1000" spc="130" dirty="0">
                <a:latin typeface="Tahoma"/>
                <a:cs typeface="Tahoma"/>
              </a:rPr>
              <a:t> </a:t>
            </a:r>
            <a:r>
              <a:rPr sz="1000" dirty="0">
                <a:latin typeface="Tahoma"/>
                <a:cs typeface="Tahoma"/>
              </a:rPr>
              <a:t>Verma,</a:t>
            </a:r>
            <a:r>
              <a:rPr sz="1000" spc="125" dirty="0">
                <a:latin typeface="Tahoma"/>
                <a:cs typeface="Tahoma"/>
              </a:rPr>
              <a:t> </a:t>
            </a:r>
            <a:r>
              <a:rPr sz="1000" dirty="0">
                <a:latin typeface="Tahoma"/>
                <a:cs typeface="Tahoma"/>
              </a:rPr>
              <a:t>K.</a:t>
            </a:r>
            <a:r>
              <a:rPr sz="1000" spc="130" dirty="0">
                <a:latin typeface="Tahoma"/>
                <a:cs typeface="Tahoma"/>
              </a:rPr>
              <a:t> </a:t>
            </a:r>
            <a:r>
              <a:rPr sz="1000" dirty="0">
                <a:latin typeface="Tahoma"/>
                <a:cs typeface="Tahoma"/>
              </a:rPr>
              <a:t>(2020).</a:t>
            </a:r>
            <a:r>
              <a:rPr sz="1000" spc="130" dirty="0">
                <a:latin typeface="Tahoma"/>
                <a:cs typeface="Tahoma"/>
              </a:rPr>
              <a:t> </a:t>
            </a:r>
            <a:r>
              <a:rPr sz="1000" dirty="0">
                <a:latin typeface="Tahoma"/>
                <a:cs typeface="Tahoma"/>
              </a:rPr>
              <a:t>Sentiment</a:t>
            </a:r>
            <a:r>
              <a:rPr sz="1000" spc="130" dirty="0">
                <a:latin typeface="Tahoma"/>
                <a:cs typeface="Tahoma"/>
              </a:rPr>
              <a:t> </a:t>
            </a:r>
            <a:r>
              <a:rPr sz="1000" dirty="0">
                <a:latin typeface="Tahoma"/>
                <a:cs typeface="Tahoma"/>
              </a:rPr>
              <a:t>analysis</a:t>
            </a:r>
            <a:r>
              <a:rPr sz="1000" spc="130" dirty="0">
                <a:latin typeface="Tahoma"/>
                <a:cs typeface="Tahoma"/>
              </a:rPr>
              <a:t> </a:t>
            </a:r>
            <a:r>
              <a:rPr sz="1000" dirty="0">
                <a:latin typeface="Tahoma"/>
                <a:cs typeface="Tahoma"/>
              </a:rPr>
              <a:t>using</a:t>
            </a:r>
            <a:r>
              <a:rPr sz="1000" spc="125" dirty="0">
                <a:latin typeface="Tahoma"/>
                <a:cs typeface="Tahoma"/>
              </a:rPr>
              <a:t> </a:t>
            </a:r>
            <a:r>
              <a:rPr sz="1000" dirty="0">
                <a:latin typeface="Tahoma"/>
                <a:cs typeface="Tahoma"/>
              </a:rPr>
              <a:t>TextBlob</a:t>
            </a:r>
            <a:r>
              <a:rPr sz="1000" spc="130" dirty="0">
                <a:latin typeface="Tahoma"/>
                <a:cs typeface="Tahoma"/>
              </a:rPr>
              <a:t> </a:t>
            </a:r>
            <a:r>
              <a:rPr sz="1000" dirty="0">
                <a:latin typeface="Tahoma"/>
                <a:cs typeface="Tahoma"/>
              </a:rPr>
              <a:t>and</a:t>
            </a:r>
            <a:r>
              <a:rPr sz="1000" spc="130" dirty="0">
                <a:latin typeface="Tahoma"/>
                <a:cs typeface="Tahoma"/>
              </a:rPr>
              <a:t> </a:t>
            </a:r>
            <a:r>
              <a:rPr sz="1000" dirty="0">
                <a:latin typeface="Tahoma"/>
                <a:cs typeface="Tahoma"/>
              </a:rPr>
              <a:t>SentiWordNet:</a:t>
            </a:r>
            <a:r>
              <a:rPr sz="1000" spc="130" dirty="0">
                <a:latin typeface="Tahoma"/>
                <a:cs typeface="Tahoma"/>
              </a:rPr>
              <a:t> </a:t>
            </a:r>
            <a:r>
              <a:rPr sz="1000" spc="70" dirty="0">
                <a:latin typeface="Tahoma"/>
                <a:cs typeface="Tahoma"/>
              </a:rPr>
              <a:t>A</a:t>
            </a:r>
            <a:r>
              <a:rPr sz="1000" spc="130" dirty="0">
                <a:latin typeface="Tahoma"/>
                <a:cs typeface="Tahoma"/>
              </a:rPr>
              <a:t> </a:t>
            </a:r>
            <a:r>
              <a:rPr sz="1000" dirty="0">
                <a:latin typeface="Tahoma"/>
                <a:cs typeface="Tahoma"/>
              </a:rPr>
              <a:t>comparison.</a:t>
            </a:r>
            <a:r>
              <a:rPr sz="1000" spc="130" dirty="0">
                <a:latin typeface="Tahoma"/>
                <a:cs typeface="Tahoma"/>
              </a:rPr>
              <a:t> </a:t>
            </a:r>
            <a:r>
              <a:rPr sz="1000" spc="-10" dirty="0">
                <a:latin typeface="Tahoma"/>
                <a:cs typeface="Tahoma"/>
              </a:rPr>
              <a:t>International </a:t>
            </a:r>
            <a:r>
              <a:rPr sz="1000" dirty="0">
                <a:latin typeface="Tahoma"/>
                <a:cs typeface="Tahoma"/>
              </a:rPr>
              <a:t>Journal</a:t>
            </a:r>
            <a:r>
              <a:rPr sz="1000" spc="170" dirty="0">
                <a:latin typeface="Tahoma"/>
                <a:cs typeface="Tahoma"/>
              </a:rPr>
              <a:t> </a:t>
            </a:r>
            <a:r>
              <a:rPr sz="1000" dirty="0">
                <a:latin typeface="Tahoma"/>
                <a:cs typeface="Tahoma"/>
              </a:rPr>
              <a:t>of</a:t>
            </a:r>
            <a:r>
              <a:rPr sz="1000" spc="175" dirty="0">
                <a:latin typeface="Tahoma"/>
                <a:cs typeface="Tahoma"/>
              </a:rPr>
              <a:t> </a:t>
            </a:r>
            <a:r>
              <a:rPr sz="1000" dirty="0">
                <a:latin typeface="Tahoma"/>
                <a:cs typeface="Tahoma"/>
              </a:rPr>
              <a:t>Innovative</a:t>
            </a:r>
            <a:r>
              <a:rPr sz="1000" spc="175" dirty="0">
                <a:latin typeface="Tahoma"/>
                <a:cs typeface="Tahoma"/>
              </a:rPr>
              <a:t> </a:t>
            </a:r>
            <a:r>
              <a:rPr sz="1000" dirty="0">
                <a:latin typeface="Tahoma"/>
                <a:cs typeface="Tahoma"/>
              </a:rPr>
              <a:t>Technology</a:t>
            </a:r>
            <a:r>
              <a:rPr sz="1000" spc="175" dirty="0">
                <a:latin typeface="Tahoma"/>
                <a:cs typeface="Tahoma"/>
              </a:rPr>
              <a:t> </a:t>
            </a:r>
            <a:r>
              <a:rPr sz="1000" dirty="0">
                <a:latin typeface="Tahoma"/>
                <a:cs typeface="Tahoma"/>
              </a:rPr>
              <a:t>and</a:t>
            </a:r>
            <a:r>
              <a:rPr sz="1000" spc="175" dirty="0">
                <a:latin typeface="Tahoma"/>
                <a:cs typeface="Tahoma"/>
              </a:rPr>
              <a:t> </a:t>
            </a:r>
            <a:r>
              <a:rPr sz="1000" dirty="0">
                <a:latin typeface="Tahoma"/>
                <a:cs typeface="Tahoma"/>
              </a:rPr>
              <a:t>Exploring</a:t>
            </a:r>
            <a:r>
              <a:rPr sz="1000" spc="175" dirty="0">
                <a:latin typeface="Tahoma"/>
                <a:cs typeface="Tahoma"/>
              </a:rPr>
              <a:t> </a:t>
            </a:r>
            <a:r>
              <a:rPr sz="1000" dirty="0">
                <a:latin typeface="Tahoma"/>
                <a:cs typeface="Tahoma"/>
              </a:rPr>
              <a:t>Engineering,</a:t>
            </a:r>
            <a:r>
              <a:rPr sz="1000" spc="175" dirty="0">
                <a:latin typeface="Tahoma"/>
                <a:cs typeface="Tahoma"/>
              </a:rPr>
              <a:t> </a:t>
            </a:r>
            <a:r>
              <a:rPr sz="1000" dirty="0">
                <a:latin typeface="Tahoma"/>
                <a:cs typeface="Tahoma"/>
              </a:rPr>
              <a:t>9(2),</a:t>
            </a:r>
            <a:r>
              <a:rPr sz="1000" spc="175" dirty="0">
                <a:latin typeface="Tahoma"/>
                <a:cs typeface="Tahoma"/>
              </a:rPr>
              <a:t> </a:t>
            </a:r>
            <a:r>
              <a:rPr sz="1000" dirty="0">
                <a:latin typeface="Tahoma"/>
                <a:cs typeface="Tahoma"/>
              </a:rPr>
              <a:t>9-</a:t>
            </a:r>
            <a:r>
              <a:rPr sz="1000" spc="-25" dirty="0">
                <a:latin typeface="Tahoma"/>
                <a:cs typeface="Tahoma"/>
              </a:rPr>
              <a:t>14.</a:t>
            </a:r>
            <a:endParaRPr sz="1000">
              <a:latin typeface="Tahoma"/>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8175" y="2315033"/>
            <a:ext cx="1407160" cy="391160"/>
          </a:xfrm>
          <a:prstGeom prst="rect">
            <a:avLst/>
          </a:prstGeom>
        </p:spPr>
        <p:txBody>
          <a:bodyPr vert="horz" wrap="square" lIns="0" tIns="12700" rIns="0" bIns="0" rtlCol="0">
            <a:spAutoFit/>
          </a:bodyPr>
          <a:lstStyle/>
          <a:p>
            <a:pPr marL="12700">
              <a:lnSpc>
                <a:spcPct val="100000"/>
              </a:lnSpc>
              <a:spcBef>
                <a:spcPts val="100"/>
              </a:spcBef>
            </a:pPr>
            <a:r>
              <a:rPr spc="-105" dirty="0"/>
              <a:t>Thank</a:t>
            </a:r>
            <a:r>
              <a:rPr spc="-60" dirty="0"/>
              <a:t> </a:t>
            </a:r>
            <a:r>
              <a:rPr spc="-65" dirty="0"/>
              <a:t>you</a:t>
            </a:r>
          </a:p>
        </p:txBody>
      </p:sp>
      <p:pic>
        <p:nvPicPr>
          <p:cNvPr id="3" name="object 3"/>
          <p:cNvPicPr/>
          <p:nvPr/>
        </p:nvPicPr>
        <p:blipFill>
          <a:blip r:embed="rId2" cstate="print"/>
          <a:stretch>
            <a:fillRect/>
          </a:stretch>
        </p:blipFill>
        <p:spPr>
          <a:xfrm>
            <a:off x="5113613" y="2349759"/>
            <a:ext cx="379511" cy="3571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834923"/>
            <a:ext cx="1210310" cy="391160"/>
          </a:xfrm>
          <a:prstGeom prst="rect">
            <a:avLst/>
          </a:prstGeom>
        </p:spPr>
        <p:txBody>
          <a:bodyPr vert="horz" wrap="square" lIns="0" tIns="12700" rIns="0" bIns="0" rtlCol="0">
            <a:spAutoFit/>
          </a:bodyPr>
          <a:lstStyle/>
          <a:p>
            <a:pPr marL="12700">
              <a:lnSpc>
                <a:spcPct val="100000"/>
              </a:lnSpc>
              <a:spcBef>
                <a:spcPts val="100"/>
              </a:spcBef>
            </a:pPr>
            <a:r>
              <a:rPr spc="-10" dirty="0"/>
              <a:t>AGENDA</a:t>
            </a:r>
          </a:p>
        </p:txBody>
      </p:sp>
      <p:sp>
        <p:nvSpPr>
          <p:cNvPr id="3" name="object 3"/>
          <p:cNvSpPr txBox="1"/>
          <p:nvPr/>
        </p:nvSpPr>
        <p:spPr>
          <a:xfrm>
            <a:off x="515827" y="1352937"/>
            <a:ext cx="4445000" cy="2677160"/>
          </a:xfrm>
          <a:prstGeom prst="rect">
            <a:avLst/>
          </a:prstGeom>
        </p:spPr>
        <p:txBody>
          <a:bodyPr vert="horz" wrap="square" lIns="0" tIns="12700" rIns="0" bIns="0" rtlCol="0">
            <a:spAutoFit/>
          </a:bodyPr>
          <a:lstStyle/>
          <a:p>
            <a:pPr marL="338455" indent="-326390">
              <a:lnSpc>
                <a:spcPts val="2039"/>
              </a:lnSpc>
              <a:spcBef>
                <a:spcPts val="100"/>
              </a:spcBef>
              <a:buChar char="-"/>
              <a:tabLst>
                <a:tab pos="338455" algn="l"/>
                <a:tab pos="339090" algn="l"/>
              </a:tabLst>
            </a:pPr>
            <a:r>
              <a:rPr sz="2000" spc="-10" dirty="0">
                <a:latin typeface="Tahoma"/>
                <a:cs typeface="Tahoma"/>
              </a:rPr>
              <a:t>Introduction</a:t>
            </a:r>
            <a:endParaRPr sz="2000">
              <a:latin typeface="Tahoma"/>
              <a:cs typeface="Tahoma"/>
            </a:endParaRPr>
          </a:p>
          <a:p>
            <a:pPr marL="338455" indent="-326390">
              <a:lnSpc>
                <a:spcPts val="1680"/>
              </a:lnSpc>
              <a:buChar char="-"/>
              <a:tabLst>
                <a:tab pos="338455" algn="l"/>
                <a:tab pos="339090" algn="l"/>
              </a:tabLst>
            </a:pPr>
            <a:r>
              <a:rPr sz="2000" spc="-130" dirty="0">
                <a:latin typeface="Tahoma"/>
                <a:cs typeface="Tahoma"/>
              </a:rPr>
              <a:t>How</a:t>
            </a:r>
            <a:r>
              <a:rPr sz="2000" spc="-95" dirty="0">
                <a:latin typeface="Tahoma"/>
                <a:cs typeface="Tahoma"/>
              </a:rPr>
              <a:t> </a:t>
            </a:r>
            <a:r>
              <a:rPr sz="2000" spc="-80" dirty="0">
                <a:latin typeface="Tahoma"/>
                <a:cs typeface="Tahoma"/>
              </a:rPr>
              <a:t>Sentiment</a:t>
            </a:r>
            <a:r>
              <a:rPr sz="2000" spc="-95" dirty="0">
                <a:latin typeface="Tahoma"/>
                <a:cs typeface="Tahoma"/>
              </a:rPr>
              <a:t> </a:t>
            </a:r>
            <a:r>
              <a:rPr sz="2000" spc="-55" dirty="0">
                <a:latin typeface="Tahoma"/>
                <a:cs typeface="Tahoma"/>
              </a:rPr>
              <a:t>Analysis</a:t>
            </a:r>
            <a:r>
              <a:rPr sz="2000" spc="-95" dirty="0">
                <a:latin typeface="Tahoma"/>
                <a:cs typeface="Tahoma"/>
              </a:rPr>
              <a:t> </a:t>
            </a:r>
            <a:r>
              <a:rPr sz="2000" spc="-10" dirty="0">
                <a:latin typeface="Tahoma"/>
                <a:cs typeface="Tahoma"/>
              </a:rPr>
              <a:t>works?</a:t>
            </a:r>
            <a:endParaRPr sz="2000">
              <a:latin typeface="Tahoma"/>
              <a:cs typeface="Tahoma"/>
            </a:endParaRPr>
          </a:p>
          <a:p>
            <a:pPr marL="338455" indent="-326390">
              <a:lnSpc>
                <a:spcPts val="1680"/>
              </a:lnSpc>
              <a:buChar char="-"/>
              <a:tabLst>
                <a:tab pos="338455" algn="l"/>
                <a:tab pos="339090" algn="l"/>
              </a:tabLst>
            </a:pPr>
            <a:r>
              <a:rPr sz="2000" spc="-55" dirty="0">
                <a:latin typeface="Tahoma"/>
                <a:cs typeface="Tahoma"/>
              </a:rPr>
              <a:t>Data</a:t>
            </a:r>
            <a:r>
              <a:rPr sz="2000" spc="-125" dirty="0">
                <a:latin typeface="Tahoma"/>
                <a:cs typeface="Tahoma"/>
              </a:rPr>
              <a:t> </a:t>
            </a:r>
            <a:r>
              <a:rPr sz="2000" spc="-10" dirty="0">
                <a:latin typeface="Tahoma"/>
                <a:cs typeface="Tahoma"/>
              </a:rPr>
              <a:t>Splittiną</a:t>
            </a:r>
            <a:endParaRPr sz="2000">
              <a:latin typeface="Tahoma"/>
              <a:cs typeface="Tahoma"/>
            </a:endParaRPr>
          </a:p>
          <a:p>
            <a:pPr marL="338455" indent="-326390">
              <a:lnSpc>
                <a:spcPts val="1680"/>
              </a:lnSpc>
              <a:buChar char="-"/>
              <a:tabLst>
                <a:tab pos="338455" algn="l"/>
                <a:tab pos="339090" algn="l"/>
              </a:tabLst>
            </a:pPr>
            <a:r>
              <a:rPr sz="2000" spc="-75" dirty="0">
                <a:latin typeface="Tahoma"/>
                <a:cs typeface="Tahoma"/>
              </a:rPr>
              <a:t>Machine</a:t>
            </a:r>
            <a:r>
              <a:rPr sz="2000" spc="-110" dirty="0">
                <a:latin typeface="Tahoma"/>
                <a:cs typeface="Tahoma"/>
              </a:rPr>
              <a:t> </a:t>
            </a:r>
            <a:r>
              <a:rPr sz="2000" spc="-55" dirty="0">
                <a:latin typeface="Tahoma"/>
                <a:cs typeface="Tahoma"/>
              </a:rPr>
              <a:t>Learniną</a:t>
            </a:r>
            <a:r>
              <a:rPr sz="2000" spc="-110" dirty="0">
                <a:latin typeface="Tahoma"/>
                <a:cs typeface="Tahoma"/>
              </a:rPr>
              <a:t> </a:t>
            </a:r>
            <a:r>
              <a:rPr sz="2000" spc="-10" dirty="0">
                <a:latin typeface="Tahoma"/>
                <a:cs typeface="Tahoma"/>
              </a:rPr>
              <a:t>Aląorithms</a:t>
            </a:r>
            <a:endParaRPr sz="2000">
              <a:latin typeface="Tahoma"/>
              <a:cs typeface="Tahoma"/>
            </a:endParaRPr>
          </a:p>
          <a:p>
            <a:pPr marL="338455" indent="-326390">
              <a:lnSpc>
                <a:spcPts val="1680"/>
              </a:lnSpc>
              <a:buChar char="-"/>
              <a:tabLst>
                <a:tab pos="338455" algn="l"/>
                <a:tab pos="339090" algn="l"/>
              </a:tabLst>
            </a:pPr>
            <a:r>
              <a:rPr sz="2000" spc="-55" dirty="0">
                <a:latin typeface="Tahoma"/>
                <a:cs typeface="Tahoma"/>
              </a:rPr>
              <a:t>Loąistic</a:t>
            </a:r>
            <a:r>
              <a:rPr sz="2000" spc="-114" dirty="0">
                <a:latin typeface="Tahoma"/>
                <a:cs typeface="Tahoma"/>
              </a:rPr>
              <a:t> </a:t>
            </a:r>
            <a:r>
              <a:rPr sz="2000" spc="-85" dirty="0">
                <a:latin typeface="Tahoma"/>
                <a:cs typeface="Tahoma"/>
              </a:rPr>
              <a:t>Reąression</a:t>
            </a:r>
            <a:r>
              <a:rPr sz="2000" spc="-110" dirty="0">
                <a:latin typeface="Tahoma"/>
                <a:cs typeface="Tahoma"/>
              </a:rPr>
              <a:t> </a:t>
            </a:r>
            <a:r>
              <a:rPr sz="2000" spc="-75" dirty="0">
                <a:latin typeface="Tahoma"/>
                <a:cs typeface="Tahoma"/>
              </a:rPr>
              <a:t>Model</a:t>
            </a:r>
            <a:r>
              <a:rPr sz="2000" spc="-114" dirty="0">
                <a:latin typeface="Tahoma"/>
                <a:cs typeface="Tahoma"/>
              </a:rPr>
              <a:t> </a:t>
            </a:r>
            <a:r>
              <a:rPr sz="2000" spc="-90" dirty="0">
                <a:latin typeface="Tahoma"/>
                <a:cs typeface="Tahoma"/>
              </a:rPr>
              <a:t>(with</a:t>
            </a:r>
            <a:r>
              <a:rPr sz="2000" spc="-110" dirty="0">
                <a:latin typeface="Tahoma"/>
                <a:cs typeface="Tahoma"/>
              </a:rPr>
              <a:t> </a:t>
            </a:r>
            <a:r>
              <a:rPr sz="2000" spc="-65" dirty="0">
                <a:latin typeface="Tahoma"/>
                <a:cs typeface="Tahoma"/>
              </a:rPr>
              <a:t>VADER)</a:t>
            </a:r>
            <a:endParaRPr sz="2000">
              <a:latin typeface="Tahoma"/>
              <a:cs typeface="Tahoma"/>
            </a:endParaRPr>
          </a:p>
          <a:p>
            <a:pPr marL="338455" indent="-326390">
              <a:lnSpc>
                <a:spcPts val="1680"/>
              </a:lnSpc>
              <a:buChar char="-"/>
              <a:tabLst>
                <a:tab pos="338455" algn="l"/>
                <a:tab pos="339090" algn="l"/>
              </a:tabLst>
            </a:pPr>
            <a:r>
              <a:rPr sz="2000" spc="-40" dirty="0">
                <a:latin typeface="Tahoma"/>
                <a:cs typeface="Tahoma"/>
              </a:rPr>
              <a:t>SVM</a:t>
            </a:r>
            <a:r>
              <a:rPr sz="2000" spc="-125" dirty="0">
                <a:latin typeface="Tahoma"/>
                <a:cs typeface="Tahoma"/>
              </a:rPr>
              <a:t> </a:t>
            </a:r>
            <a:r>
              <a:rPr sz="2000" spc="-75" dirty="0">
                <a:latin typeface="Tahoma"/>
                <a:cs typeface="Tahoma"/>
              </a:rPr>
              <a:t>Model</a:t>
            </a:r>
            <a:r>
              <a:rPr sz="2000" spc="-125" dirty="0">
                <a:latin typeface="Tahoma"/>
                <a:cs typeface="Tahoma"/>
              </a:rPr>
              <a:t> </a:t>
            </a:r>
            <a:r>
              <a:rPr sz="2000" spc="-90" dirty="0">
                <a:latin typeface="Tahoma"/>
                <a:cs typeface="Tahoma"/>
              </a:rPr>
              <a:t>(with</a:t>
            </a:r>
            <a:r>
              <a:rPr sz="2000" spc="-120" dirty="0">
                <a:latin typeface="Tahoma"/>
                <a:cs typeface="Tahoma"/>
              </a:rPr>
              <a:t> </a:t>
            </a:r>
            <a:r>
              <a:rPr sz="2000" spc="-10" dirty="0">
                <a:latin typeface="Tahoma"/>
                <a:cs typeface="Tahoma"/>
              </a:rPr>
              <a:t>VADER)</a:t>
            </a:r>
            <a:endParaRPr sz="2000">
              <a:latin typeface="Tahoma"/>
              <a:cs typeface="Tahoma"/>
            </a:endParaRPr>
          </a:p>
          <a:p>
            <a:pPr marL="338455" indent="-326390">
              <a:lnSpc>
                <a:spcPts val="1680"/>
              </a:lnSpc>
              <a:buChar char="-"/>
              <a:tabLst>
                <a:tab pos="338455" algn="l"/>
                <a:tab pos="339090" algn="l"/>
              </a:tabLst>
            </a:pPr>
            <a:r>
              <a:rPr sz="2000" spc="-25" dirty="0">
                <a:latin typeface="Tahoma"/>
                <a:cs typeface="Tahoma"/>
              </a:rPr>
              <a:t>Naive</a:t>
            </a:r>
            <a:r>
              <a:rPr sz="2000" spc="-114" dirty="0">
                <a:latin typeface="Tahoma"/>
                <a:cs typeface="Tahoma"/>
              </a:rPr>
              <a:t> </a:t>
            </a:r>
            <a:r>
              <a:rPr sz="2000" spc="-90" dirty="0">
                <a:latin typeface="Tahoma"/>
                <a:cs typeface="Tahoma"/>
              </a:rPr>
              <a:t>Bayes</a:t>
            </a:r>
            <a:r>
              <a:rPr sz="2000" spc="-114" dirty="0">
                <a:latin typeface="Tahoma"/>
                <a:cs typeface="Tahoma"/>
              </a:rPr>
              <a:t> </a:t>
            </a:r>
            <a:r>
              <a:rPr sz="2000" spc="-75" dirty="0">
                <a:latin typeface="Tahoma"/>
                <a:cs typeface="Tahoma"/>
              </a:rPr>
              <a:t>Model</a:t>
            </a:r>
            <a:r>
              <a:rPr sz="2000" spc="-110" dirty="0">
                <a:latin typeface="Tahoma"/>
                <a:cs typeface="Tahoma"/>
              </a:rPr>
              <a:t> </a:t>
            </a:r>
            <a:r>
              <a:rPr sz="2000" spc="-90" dirty="0">
                <a:latin typeface="Tahoma"/>
                <a:cs typeface="Tahoma"/>
              </a:rPr>
              <a:t>(with</a:t>
            </a:r>
            <a:r>
              <a:rPr sz="2000" spc="-114" dirty="0">
                <a:latin typeface="Tahoma"/>
                <a:cs typeface="Tahoma"/>
              </a:rPr>
              <a:t> </a:t>
            </a:r>
            <a:r>
              <a:rPr sz="2000" spc="-10" dirty="0">
                <a:latin typeface="Tahoma"/>
                <a:cs typeface="Tahoma"/>
              </a:rPr>
              <a:t>VADER)</a:t>
            </a:r>
            <a:endParaRPr sz="2000">
              <a:latin typeface="Tahoma"/>
              <a:cs typeface="Tahoma"/>
            </a:endParaRPr>
          </a:p>
          <a:p>
            <a:pPr marL="338455" indent="-326390">
              <a:lnSpc>
                <a:spcPts val="1680"/>
              </a:lnSpc>
              <a:buChar char="-"/>
              <a:tabLst>
                <a:tab pos="338455" algn="l"/>
                <a:tab pos="339090" algn="l"/>
              </a:tabLst>
            </a:pPr>
            <a:r>
              <a:rPr sz="2000" spc="-30" dirty="0">
                <a:latin typeface="Tahoma"/>
                <a:cs typeface="Tahoma"/>
              </a:rPr>
              <a:t>Gradient</a:t>
            </a:r>
            <a:r>
              <a:rPr sz="2000" spc="-114" dirty="0">
                <a:latin typeface="Tahoma"/>
                <a:cs typeface="Tahoma"/>
              </a:rPr>
              <a:t> </a:t>
            </a:r>
            <a:r>
              <a:rPr sz="2000" spc="-70" dirty="0">
                <a:latin typeface="Tahoma"/>
                <a:cs typeface="Tahoma"/>
              </a:rPr>
              <a:t>Boostiną</a:t>
            </a:r>
            <a:r>
              <a:rPr sz="2000" spc="-114" dirty="0">
                <a:latin typeface="Tahoma"/>
                <a:cs typeface="Tahoma"/>
              </a:rPr>
              <a:t> </a:t>
            </a:r>
            <a:r>
              <a:rPr sz="2000" spc="-75" dirty="0">
                <a:latin typeface="Tahoma"/>
                <a:cs typeface="Tahoma"/>
              </a:rPr>
              <a:t>Model</a:t>
            </a:r>
            <a:r>
              <a:rPr sz="2000" spc="-114" dirty="0">
                <a:latin typeface="Tahoma"/>
                <a:cs typeface="Tahoma"/>
              </a:rPr>
              <a:t> </a:t>
            </a:r>
            <a:r>
              <a:rPr sz="2000" spc="-90" dirty="0">
                <a:latin typeface="Tahoma"/>
                <a:cs typeface="Tahoma"/>
              </a:rPr>
              <a:t>(with</a:t>
            </a:r>
            <a:r>
              <a:rPr sz="2000" spc="-114" dirty="0">
                <a:latin typeface="Tahoma"/>
                <a:cs typeface="Tahoma"/>
              </a:rPr>
              <a:t> </a:t>
            </a:r>
            <a:r>
              <a:rPr sz="2000" spc="-10" dirty="0">
                <a:latin typeface="Tahoma"/>
                <a:cs typeface="Tahoma"/>
              </a:rPr>
              <a:t>VADER)</a:t>
            </a:r>
            <a:endParaRPr sz="2000">
              <a:latin typeface="Tahoma"/>
              <a:cs typeface="Tahoma"/>
            </a:endParaRPr>
          </a:p>
          <a:p>
            <a:pPr marL="338455" marR="86995" indent="-326390">
              <a:lnSpc>
                <a:spcPct val="70000"/>
              </a:lnSpc>
              <a:spcBef>
                <a:spcPts val="359"/>
              </a:spcBef>
              <a:buChar char="-"/>
              <a:tabLst>
                <a:tab pos="338455" algn="l"/>
                <a:tab pos="339090" algn="l"/>
              </a:tabLst>
            </a:pPr>
            <a:r>
              <a:rPr sz="2000" spc="-30" dirty="0">
                <a:latin typeface="Tahoma"/>
                <a:cs typeface="Tahoma"/>
              </a:rPr>
              <a:t>Gradient</a:t>
            </a:r>
            <a:r>
              <a:rPr sz="2000" spc="-114" dirty="0">
                <a:latin typeface="Tahoma"/>
                <a:cs typeface="Tahoma"/>
              </a:rPr>
              <a:t> </a:t>
            </a:r>
            <a:r>
              <a:rPr sz="2000" spc="-70" dirty="0">
                <a:latin typeface="Tahoma"/>
                <a:cs typeface="Tahoma"/>
              </a:rPr>
              <a:t>Boostiną</a:t>
            </a:r>
            <a:r>
              <a:rPr sz="2000" spc="-114" dirty="0">
                <a:latin typeface="Tahoma"/>
                <a:cs typeface="Tahoma"/>
              </a:rPr>
              <a:t> </a:t>
            </a:r>
            <a:r>
              <a:rPr sz="2000" spc="-75" dirty="0">
                <a:latin typeface="Tahoma"/>
                <a:cs typeface="Tahoma"/>
              </a:rPr>
              <a:t>Model</a:t>
            </a:r>
            <a:r>
              <a:rPr sz="2000" spc="-114" dirty="0">
                <a:latin typeface="Tahoma"/>
                <a:cs typeface="Tahoma"/>
              </a:rPr>
              <a:t> </a:t>
            </a:r>
            <a:r>
              <a:rPr sz="2000" spc="-90" dirty="0">
                <a:latin typeface="Tahoma"/>
                <a:cs typeface="Tahoma"/>
              </a:rPr>
              <a:t>(with</a:t>
            </a:r>
            <a:r>
              <a:rPr sz="2000" spc="-114" dirty="0">
                <a:latin typeface="Tahoma"/>
                <a:cs typeface="Tahoma"/>
              </a:rPr>
              <a:t> </a:t>
            </a:r>
            <a:r>
              <a:rPr sz="2000" spc="-95" dirty="0">
                <a:latin typeface="Tahoma"/>
                <a:cs typeface="Tahoma"/>
              </a:rPr>
              <a:t>VADER) </a:t>
            </a:r>
            <a:r>
              <a:rPr sz="2000" spc="-75" dirty="0">
                <a:latin typeface="Tahoma"/>
                <a:cs typeface="Tahoma"/>
              </a:rPr>
              <a:t>with</a:t>
            </a:r>
            <a:r>
              <a:rPr sz="2000" spc="-120" dirty="0">
                <a:latin typeface="Tahoma"/>
                <a:cs typeface="Tahoma"/>
              </a:rPr>
              <a:t> </a:t>
            </a:r>
            <a:r>
              <a:rPr sz="2000" spc="-10" dirty="0">
                <a:latin typeface="Tahoma"/>
                <a:cs typeface="Tahoma"/>
              </a:rPr>
              <a:t>undersampliną</a:t>
            </a:r>
            <a:endParaRPr sz="2000">
              <a:latin typeface="Tahoma"/>
              <a:cs typeface="Tahoma"/>
            </a:endParaRPr>
          </a:p>
          <a:p>
            <a:pPr marL="338455" indent="-326390">
              <a:lnSpc>
                <a:spcPts val="1320"/>
              </a:lnSpc>
              <a:buChar char="-"/>
              <a:tabLst>
                <a:tab pos="338455" algn="l"/>
                <a:tab pos="339090" algn="l"/>
              </a:tabLst>
            </a:pPr>
            <a:r>
              <a:rPr sz="2000" spc="-10" dirty="0">
                <a:latin typeface="Tahoma"/>
                <a:cs typeface="Tahoma"/>
              </a:rPr>
              <a:t>Conclusion</a:t>
            </a:r>
            <a:endParaRPr sz="2000">
              <a:latin typeface="Tahoma"/>
              <a:cs typeface="Tahoma"/>
            </a:endParaRPr>
          </a:p>
          <a:p>
            <a:pPr marL="338455" indent="-326390">
              <a:lnSpc>
                <a:spcPts val="2039"/>
              </a:lnSpc>
              <a:buChar char="-"/>
              <a:tabLst>
                <a:tab pos="338455" algn="l"/>
                <a:tab pos="339090" algn="l"/>
              </a:tabLst>
            </a:pPr>
            <a:r>
              <a:rPr sz="2000" spc="-10" dirty="0">
                <a:latin typeface="Tahoma"/>
                <a:cs typeface="Tahoma"/>
              </a:rPr>
              <a:t>References</a:t>
            </a:r>
            <a:endParaRPr sz="2000">
              <a:latin typeface="Tahoma"/>
              <a:cs typeface="Tahoma"/>
            </a:endParaRPr>
          </a:p>
        </p:txBody>
      </p:sp>
      <p:pic>
        <p:nvPicPr>
          <p:cNvPr id="4" name="object 4"/>
          <p:cNvPicPr/>
          <p:nvPr/>
        </p:nvPicPr>
        <p:blipFill>
          <a:blip r:embed="rId2" cstate="print"/>
          <a:stretch>
            <a:fillRect/>
          </a:stretch>
        </p:blipFill>
        <p:spPr>
          <a:xfrm>
            <a:off x="5969000" y="0"/>
            <a:ext cx="3174899" cy="51434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3200" rIns="0" bIns="0" rtlCol="0">
            <a:spAutoFit/>
          </a:bodyPr>
          <a:lstStyle/>
          <a:p>
            <a:pPr marL="3378835">
              <a:lnSpc>
                <a:spcPct val="100000"/>
              </a:lnSpc>
              <a:spcBef>
                <a:spcPts val="100"/>
              </a:spcBef>
            </a:pPr>
            <a:r>
              <a:rPr spc="-100" dirty="0"/>
              <a:t>Introduction</a:t>
            </a:r>
          </a:p>
        </p:txBody>
      </p:sp>
      <p:sp>
        <p:nvSpPr>
          <p:cNvPr id="3" name="object 3"/>
          <p:cNvSpPr/>
          <p:nvPr/>
        </p:nvSpPr>
        <p:spPr>
          <a:xfrm>
            <a:off x="1311821" y="1395386"/>
            <a:ext cx="7426959" cy="3313429"/>
          </a:xfrm>
          <a:custGeom>
            <a:avLst/>
            <a:gdLst/>
            <a:ahLst/>
            <a:cxnLst/>
            <a:rect l="l" t="t" r="r" b="b"/>
            <a:pathLst>
              <a:path w="7426959" h="3313429">
                <a:moveTo>
                  <a:pt x="750633" y="542429"/>
                </a:moveTo>
                <a:lnTo>
                  <a:pt x="0" y="542429"/>
                </a:lnTo>
                <a:lnTo>
                  <a:pt x="0" y="755789"/>
                </a:lnTo>
                <a:lnTo>
                  <a:pt x="750633" y="755789"/>
                </a:lnTo>
                <a:lnTo>
                  <a:pt x="750633" y="542429"/>
                </a:lnTo>
                <a:close/>
              </a:path>
              <a:path w="7426959" h="3313429">
                <a:moveTo>
                  <a:pt x="1693875" y="1820951"/>
                </a:moveTo>
                <a:lnTo>
                  <a:pt x="0" y="1820951"/>
                </a:lnTo>
                <a:lnTo>
                  <a:pt x="0" y="2034311"/>
                </a:lnTo>
                <a:lnTo>
                  <a:pt x="1693875" y="2034311"/>
                </a:lnTo>
                <a:lnTo>
                  <a:pt x="1693875" y="1820951"/>
                </a:lnTo>
                <a:close/>
              </a:path>
              <a:path w="7426959" h="3313429">
                <a:moveTo>
                  <a:pt x="3570147" y="3099473"/>
                </a:moveTo>
                <a:lnTo>
                  <a:pt x="0" y="3099473"/>
                </a:lnTo>
                <a:lnTo>
                  <a:pt x="0" y="3312833"/>
                </a:lnTo>
                <a:lnTo>
                  <a:pt x="3570147" y="3312833"/>
                </a:lnTo>
                <a:lnTo>
                  <a:pt x="3570147" y="3099473"/>
                </a:lnTo>
                <a:close/>
              </a:path>
              <a:path w="7426959" h="3313429">
                <a:moveTo>
                  <a:pt x="6529095" y="1575587"/>
                </a:moveTo>
                <a:lnTo>
                  <a:pt x="0" y="1575587"/>
                </a:lnTo>
                <a:lnTo>
                  <a:pt x="0" y="1788947"/>
                </a:lnTo>
                <a:lnTo>
                  <a:pt x="6529095" y="1788947"/>
                </a:lnTo>
                <a:lnTo>
                  <a:pt x="6529095" y="1575587"/>
                </a:lnTo>
                <a:close/>
              </a:path>
              <a:path w="7426959" h="3313429">
                <a:moveTo>
                  <a:pt x="6611455" y="787793"/>
                </a:moveTo>
                <a:lnTo>
                  <a:pt x="0" y="787793"/>
                </a:lnTo>
                <a:lnTo>
                  <a:pt x="0" y="1046111"/>
                </a:lnTo>
                <a:lnTo>
                  <a:pt x="6611455" y="1046111"/>
                </a:lnTo>
                <a:lnTo>
                  <a:pt x="6611455" y="787793"/>
                </a:lnTo>
                <a:close/>
              </a:path>
              <a:path w="7426959" h="3313429">
                <a:moveTo>
                  <a:pt x="6782206" y="2066315"/>
                </a:moveTo>
                <a:lnTo>
                  <a:pt x="0" y="2066315"/>
                </a:lnTo>
                <a:lnTo>
                  <a:pt x="0" y="2324633"/>
                </a:lnTo>
                <a:lnTo>
                  <a:pt x="6782206" y="2324633"/>
                </a:lnTo>
                <a:lnTo>
                  <a:pt x="6782206" y="2066315"/>
                </a:lnTo>
                <a:close/>
              </a:path>
              <a:path w="7426959" h="3313429">
                <a:moveTo>
                  <a:pt x="6938658" y="297065"/>
                </a:moveTo>
                <a:lnTo>
                  <a:pt x="0" y="297065"/>
                </a:lnTo>
                <a:lnTo>
                  <a:pt x="0" y="510425"/>
                </a:lnTo>
                <a:lnTo>
                  <a:pt x="6938658" y="510425"/>
                </a:lnTo>
                <a:lnTo>
                  <a:pt x="6938658" y="297065"/>
                </a:lnTo>
                <a:close/>
              </a:path>
              <a:path w="7426959" h="3313429">
                <a:moveTo>
                  <a:pt x="7078700" y="1330223"/>
                </a:moveTo>
                <a:lnTo>
                  <a:pt x="0" y="1330223"/>
                </a:lnTo>
                <a:lnTo>
                  <a:pt x="0" y="1543583"/>
                </a:lnTo>
                <a:lnTo>
                  <a:pt x="7078700" y="1543583"/>
                </a:lnTo>
                <a:lnTo>
                  <a:pt x="7078700" y="1330223"/>
                </a:lnTo>
                <a:close/>
              </a:path>
              <a:path w="7426959" h="3313429">
                <a:moveTo>
                  <a:pt x="7107758" y="2854109"/>
                </a:moveTo>
                <a:lnTo>
                  <a:pt x="0" y="2854109"/>
                </a:lnTo>
                <a:lnTo>
                  <a:pt x="0" y="3067469"/>
                </a:lnTo>
                <a:lnTo>
                  <a:pt x="7107758" y="3067469"/>
                </a:lnTo>
                <a:lnTo>
                  <a:pt x="7107758" y="2854109"/>
                </a:lnTo>
                <a:close/>
              </a:path>
              <a:path w="7426959" h="3313429">
                <a:moveTo>
                  <a:pt x="7271575" y="2363381"/>
                </a:moveTo>
                <a:lnTo>
                  <a:pt x="0" y="2363381"/>
                </a:lnTo>
                <a:lnTo>
                  <a:pt x="0" y="2576741"/>
                </a:lnTo>
                <a:lnTo>
                  <a:pt x="7271575" y="2576741"/>
                </a:lnTo>
                <a:lnTo>
                  <a:pt x="7271575" y="2363381"/>
                </a:lnTo>
                <a:close/>
              </a:path>
              <a:path w="7426959" h="3313429">
                <a:moveTo>
                  <a:pt x="7275919" y="0"/>
                </a:moveTo>
                <a:lnTo>
                  <a:pt x="0" y="0"/>
                </a:lnTo>
                <a:lnTo>
                  <a:pt x="0" y="258318"/>
                </a:lnTo>
                <a:lnTo>
                  <a:pt x="7275919" y="258318"/>
                </a:lnTo>
                <a:lnTo>
                  <a:pt x="7275919" y="0"/>
                </a:lnTo>
                <a:close/>
              </a:path>
              <a:path w="7426959" h="3313429">
                <a:moveTo>
                  <a:pt x="7312711" y="1084859"/>
                </a:moveTo>
                <a:lnTo>
                  <a:pt x="0" y="1084859"/>
                </a:lnTo>
                <a:lnTo>
                  <a:pt x="0" y="1298219"/>
                </a:lnTo>
                <a:lnTo>
                  <a:pt x="7312711" y="1298219"/>
                </a:lnTo>
                <a:lnTo>
                  <a:pt x="7312711" y="1084859"/>
                </a:lnTo>
                <a:close/>
              </a:path>
              <a:path w="7426959" h="3313429">
                <a:moveTo>
                  <a:pt x="7426553" y="2608745"/>
                </a:moveTo>
                <a:lnTo>
                  <a:pt x="0" y="2608745"/>
                </a:lnTo>
                <a:lnTo>
                  <a:pt x="0" y="2822105"/>
                </a:lnTo>
                <a:lnTo>
                  <a:pt x="7426553" y="2822105"/>
                </a:lnTo>
                <a:lnTo>
                  <a:pt x="7426553" y="2608745"/>
                </a:lnTo>
                <a:close/>
              </a:path>
            </a:pathLst>
          </a:custGeom>
          <a:solidFill>
            <a:srgbClr val="F6F6F7"/>
          </a:solidFill>
        </p:spPr>
        <p:txBody>
          <a:bodyPr wrap="square" lIns="0" tIns="0" rIns="0" bIns="0" rtlCol="0"/>
          <a:lstStyle/>
          <a:p>
            <a:endParaRPr/>
          </a:p>
        </p:txBody>
      </p:sp>
      <p:sp>
        <p:nvSpPr>
          <p:cNvPr id="4" name="object 4"/>
          <p:cNvSpPr txBox="1"/>
          <p:nvPr/>
        </p:nvSpPr>
        <p:spPr>
          <a:xfrm>
            <a:off x="940540" y="1363790"/>
            <a:ext cx="7802245" cy="3350260"/>
          </a:xfrm>
          <a:prstGeom prst="rect">
            <a:avLst/>
          </a:prstGeom>
        </p:spPr>
        <p:txBody>
          <a:bodyPr vert="horz" wrap="square" lIns="0" tIns="20320" rIns="0" bIns="0" rtlCol="0">
            <a:spAutoFit/>
          </a:bodyPr>
          <a:lstStyle/>
          <a:p>
            <a:pPr marL="370840" marR="154305" indent="-358775">
              <a:lnSpc>
                <a:spcPct val="118700"/>
              </a:lnSpc>
              <a:spcBef>
                <a:spcPts val="160"/>
              </a:spcBef>
              <a:buClr>
                <a:srgbClr val="595959"/>
              </a:buClr>
              <a:buSzPct val="121428"/>
              <a:buFont typeface="Arial MT"/>
              <a:buChar char="●"/>
              <a:tabLst>
                <a:tab pos="370840" algn="l"/>
                <a:tab pos="371475" algn="l"/>
              </a:tabLst>
            </a:pPr>
            <a:r>
              <a:rPr sz="1400" dirty="0">
                <a:solidFill>
                  <a:srgbClr val="374151"/>
                </a:solidFill>
                <a:latin typeface="Roboto"/>
                <a:cs typeface="Roboto"/>
              </a:rPr>
              <a:t>In</a:t>
            </a:r>
            <a:r>
              <a:rPr sz="1400" spc="-45" dirty="0">
                <a:solidFill>
                  <a:srgbClr val="374151"/>
                </a:solidFill>
                <a:latin typeface="Roboto"/>
                <a:cs typeface="Roboto"/>
              </a:rPr>
              <a:t> </a:t>
            </a:r>
            <a:r>
              <a:rPr sz="1400" spc="-10" dirty="0">
                <a:solidFill>
                  <a:srgbClr val="374151"/>
                </a:solidFill>
                <a:latin typeface="Roboto"/>
                <a:cs typeface="Roboto"/>
              </a:rPr>
              <a:t>this</a:t>
            </a:r>
            <a:r>
              <a:rPr sz="1400" spc="-45" dirty="0">
                <a:solidFill>
                  <a:srgbClr val="374151"/>
                </a:solidFill>
                <a:latin typeface="Roboto"/>
                <a:cs typeface="Roboto"/>
              </a:rPr>
              <a:t> </a:t>
            </a:r>
            <a:r>
              <a:rPr sz="1400" spc="-10" dirty="0">
                <a:solidFill>
                  <a:srgbClr val="374151"/>
                </a:solidFill>
                <a:latin typeface="Roboto"/>
                <a:cs typeface="Roboto"/>
              </a:rPr>
              <a:t>project,</a:t>
            </a:r>
            <a:r>
              <a:rPr sz="1400" spc="-45" dirty="0">
                <a:solidFill>
                  <a:srgbClr val="374151"/>
                </a:solidFill>
                <a:latin typeface="Roboto"/>
                <a:cs typeface="Roboto"/>
              </a:rPr>
              <a:t> </a:t>
            </a:r>
            <a:r>
              <a:rPr sz="1400" dirty="0">
                <a:solidFill>
                  <a:srgbClr val="374151"/>
                </a:solidFill>
                <a:latin typeface="Roboto"/>
                <a:cs typeface="Roboto"/>
              </a:rPr>
              <a:t>we</a:t>
            </a:r>
            <a:r>
              <a:rPr sz="1400" spc="-45" dirty="0">
                <a:solidFill>
                  <a:srgbClr val="374151"/>
                </a:solidFill>
                <a:latin typeface="Roboto"/>
                <a:cs typeface="Roboto"/>
              </a:rPr>
              <a:t> </a:t>
            </a:r>
            <a:r>
              <a:rPr sz="1400" spc="-10" dirty="0">
                <a:solidFill>
                  <a:srgbClr val="374151"/>
                </a:solidFill>
                <a:latin typeface="Roboto"/>
                <a:cs typeface="Roboto"/>
              </a:rPr>
              <a:t>have</a:t>
            </a:r>
            <a:r>
              <a:rPr sz="1400" spc="-45" dirty="0">
                <a:solidFill>
                  <a:srgbClr val="374151"/>
                </a:solidFill>
                <a:latin typeface="Roboto"/>
                <a:cs typeface="Roboto"/>
              </a:rPr>
              <a:t> </a:t>
            </a:r>
            <a:r>
              <a:rPr sz="1400" spc="-10" dirty="0">
                <a:solidFill>
                  <a:srgbClr val="374151"/>
                </a:solidFill>
                <a:latin typeface="Roboto"/>
                <a:cs typeface="Roboto"/>
              </a:rPr>
              <a:t>implemented</a:t>
            </a:r>
            <a:r>
              <a:rPr sz="1400" spc="-45" dirty="0">
                <a:solidFill>
                  <a:srgbClr val="374151"/>
                </a:solidFill>
                <a:latin typeface="Roboto"/>
                <a:cs typeface="Roboto"/>
              </a:rPr>
              <a:t> </a:t>
            </a:r>
            <a:r>
              <a:rPr sz="1400" dirty="0">
                <a:solidFill>
                  <a:srgbClr val="374151"/>
                </a:solidFill>
                <a:latin typeface="Roboto"/>
                <a:cs typeface="Roboto"/>
              </a:rPr>
              <a:t>four</a:t>
            </a:r>
            <a:r>
              <a:rPr sz="1400" spc="-45" dirty="0">
                <a:solidFill>
                  <a:srgbClr val="374151"/>
                </a:solidFill>
                <a:latin typeface="Roboto"/>
                <a:cs typeface="Roboto"/>
              </a:rPr>
              <a:t> </a:t>
            </a:r>
            <a:r>
              <a:rPr sz="1400" spc="-10" dirty="0">
                <a:solidFill>
                  <a:srgbClr val="374151"/>
                </a:solidFill>
                <a:latin typeface="Roboto"/>
                <a:cs typeface="Roboto"/>
              </a:rPr>
              <a:t>popular</a:t>
            </a:r>
            <a:r>
              <a:rPr sz="1400" spc="-45" dirty="0">
                <a:solidFill>
                  <a:srgbClr val="374151"/>
                </a:solidFill>
                <a:latin typeface="Roboto"/>
                <a:cs typeface="Roboto"/>
              </a:rPr>
              <a:t> </a:t>
            </a:r>
            <a:r>
              <a:rPr sz="1400" spc="-10" dirty="0">
                <a:solidFill>
                  <a:srgbClr val="374151"/>
                </a:solidFill>
                <a:latin typeface="Roboto"/>
                <a:cs typeface="Roboto"/>
              </a:rPr>
              <a:t>machine</a:t>
            </a:r>
            <a:r>
              <a:rPr sz="1400" spc="-45" dirty="0">
                <a:solidFill>
                  <a:srgbClr val="374151"/>
                </a:solidFill>
                <a:latin typeface="Roboto"/>
                <a:cs typeface="Roboto"/>
              </a:rPr>
              <a:t> </a:t>
            </a:r>
            <a:r>
              <a:rPr sz="1400" spc="-10" dirty="0">
                <a:solidFill>
                  <a:srgbClr val="374151"/>
                </a:solidFill>
                <a:latin typeface="Roboto"/>
                <a:cs typeface="Roboto"/>
              </a:rPr>
              <a:t>learning</a:t>
            </a:r>
            <a:r>
              <a:rPr sz="1400" spc="-45" dirty="0">
                <a:solidFill>
                  <a:srgbClr val="374151"/>
                </a:solidFill>
                <a:latin typeface="Roboto"/>
                <a:cs typeface="Roboto"/>
              </a:rPr>
              <a:t> </a:t>
            </a:r>
            <a:r>
              <a:rPr sz="1400" spc="-10" dirty="0">
                <a:solidFill>
                  <a:srgbClr val="374151"/>
                </a:solidFill>
                <a:latin typeface="Roboto"/>
                <a:cs typeface="Roboto"/>
              </a:rPr>
              <a:t>algorithms</a:t>
            </a:r>
            <a:r>
              <a:rPr sz="1400" spc="-45" dirty="0">
                <a:solidFill>
                  <a:srgbClr val="374151"/>
                </a:solidFill>
                <a:latin typeface="Roboto"/>
                <a:cs typeface="Roboto"/>
              </a:rPr>
              <a:t> </a:t>
            </a:r>
            <a:r>
              <a:rPr sz="1400" dirty="0">
                <a:solidFill>
                  <a:srgbClr val="374151"/>
                </a:solidFill>
                <a:latin typeface="Roboto"/>
                <a:cs typeface="Roboto"/>
              </a:rPr>
              <a:t>for</a:t>
            </a:r>
            <a:r>
              <a:rPr sz="1400" spc="-45" dirty="0">
                <a:solidFill>
                  <a:srgbClr val="374151"/>
                </a:solidFill>
                <a:latin typeface="Roboto"/>
                <a:cs typeface="Roboto"/>
              </a:rPr>
              <a:t> </a:t>
            </a:r>
            <a:r>
              <a:rPr sz="1400" spc="-10" dirty="0">
                <a:solidFill>
                  <a:srgbClr val="374151"/>
                </a:solidFill>
                <a:latin typeface="Roboto"/>
                <a:cs typeface="Roboto"/>
              </a:rPr>
              <a:t>sentiment </a:t>
            </a:r>
            <a:r>
              <a:rPr sz="1400" spc="-20" dirty="0">
                <a:solidFill>
                  <a:srgbClr val="374151"/>
                </a:solidFill>
                <a:latin typeface="Roboto"/>
                <a:cs typeface="Roboto"/>
              </a:rPr>
              <a:t>analysis:</a:t>
            </a:r>
            <a:r>
              <a:rPr sz="1400" spc="-45" dirty="0">
                <a:solidFill>
                  <a:srgbClr val="374151"/>
                </a:solidFill>
                <a:latin typeface="Roboto"/>
                <a:cs typeface="Roboto"/>
              </a:rPr>
              <a:t> </a:t>
            </a:r>
            <a:r>
              <a:rPr sz="1400" spc="-10" dirty="0">
                <a:solidFill>
                  <a:srgbClr val="374151"/>
                </a:solidFill>
                <a:latin typeface="Roboto"/>
                <a:cs typeface="Roboto"/>
              </a:rPr>
              <a:t>Logistic</a:t>
            </a:r>
            <a:r>
              <a:rPr sz="1400" spc="-40" dirty="0">
                <a:solidFill>
                  <a:srgbClr val="374151"/>
                </a:solidFill>
                <a:latin typeface="Roboto"/>
                <a:cs typeface="Roboto"/>
              </a:rPr>
              <a:t> </a:t>
            </a:r>
            <a:r>
              <a:rPr sz="1400" spc="-20" dirty="0">
                <a:solidFill>
                  <a:srgbClr val="374151"/>
                </a:solidFill>
                <a:latin typeface="Roboto"/>
                <a:cs typeface="Roboto"/>
              </a:rPr>
              <a:t>Regression,</a:t>
            </a:r>
            <a:r>
              <a:rPr sz="1400" spc="-40" dirty="0">
                <a:solidFill>
                  <a:srgbClr val="374151"/>
                </a:solidFill>
                <a:latin typeface="Roboto"/>
                <a:cs typeface="Roboto"/>
              </a:rPr>
              <a:t> </a:t>
            </a:r>
            <a:r>
              <a:rPr sz="1400" spc="-10" dirty="0">
                <a:solidFill>
                  <a:srgbClr val="374151"/>
                </a:solidFill>
                <a:latin typeface="Roboto"/>
                <a:cs typeface="Roboto"/>
              </a:rPr>
              <a:t>Support</a:t>
            </a:r>
            <a:r>
              <a:rPr sz="1400" spc="-40" dirty="0">
                <a:solidFill>
                  <a:srgbClr val="374151"/>
                </a:solidFill>
                <a:latin typeface="Roboto"/>
                <a:cs typeface="Roboto"/>
              </a:rPr>
              <a:t> </a:t>
            </a:r>
            <a:r>
              <a:rPr sz="1400" spc="-10" dirty="0">
                <a:solidFill>
                  <a:srgbClr val="374151"/>
                </a:solidFill>
                <a:latin typeface="Roboto"/>
                <a:cs typeface="Roboto"/>
              </a:rPr>
              <a:t>Vector</a:t>
            </a:r>
            <a:r>
              <a:rPr sz="1400" spc="-40" dirty="0">
                <a:solidFill>
                  <a:srgbClr val="374151"/>
                </a:solidFill>
                <a:latin typeface="Roboto"/>
                <a:cs typeface="Roboto"/>
              </a:rPr>
              <a:t> </a:t>
            </a:r>
            <a:r>
              <a:rPr sz="1400" spc="-10" dirty="0">
                <a:solidFill>
                  <a:srgbClr val="374151"/>
                </a:solidFill>
                <a:latin typeface="Roboto"/>
                <a:cs typeface="Roboto"/>
              </a:rPr>
              <a:t>Machine</a:t>
            </a:r>
            <a:r>
              <a:rPr sz="1400" spc="-40" dirty="0">
                <a:solidFill>
                  <a:srgbClr val="374151"/>
                </a:solidFill>
                <a:latin typeface="Roboto"/>
                <a:cs typeface="Roboto"/>
              </a:rPr>
              <a:t> </a:t>
            </a:r>
            <a:r>
              <a:rPr sz="1400" dirty="0">
                <a:solidFill>
                  <a:srgbClr val="374151"/>
                </a:solidFill>
                <a:latin typeface="Roboto"/>
                <a:cs typeface="Roboto"/>
              </a:rPr>
              <a:t>(SVM),</a:t>
            </a:r>
            <a:r>
              <a:rPr sz="1400" spc="-40" dirty="0">
                <a:solidFill>
                  <a:srgbClr val="374151"/>
                </a:solidFill>
                <a:latin typeface="Roboto"/>
                <a:cs typeface="Roboto"/>
              </a:rPr>
              <a:t> </a:t>
            </a:r>
            <a:r>
              <a:rPr sz="1400" dirty="0">
                <a:solidFill>
                  <a:srgbClr val="374151"/>
                </a:solidFill>
                <a:latin typeface="Roboto"/>
                <a:cs typeface="Roboto"/>
              </a:rPr>
              <a:t>Naïve</a:t>
            </a:r>
            <a:r>
              <a:rPr sz="1400" spc="-40" dirty="0">
                <a:solidFill>
                  <a:srgbClr val="374151"/>
                </a:solidFill>
                <a:latin typeface="Roboto"/>
                <a:cs typeface="Roboto"/>
              </a:rPr>
              <a:t> </a:t>
            </a:r>
            <a:r>
              <a:rPr sz="1400" spc="-20" dirty="0">
                <a:solidFill>
                  <a:srgbClr val="374151"/>
                </a:solidFill>
                <a:latin typeface="Roboto"/>
                <a:cs typeface="Roboto"/>
              </a:rPr>
              <a:t>Bayes,</a:t>
            </a:r>
            <a:r>
              <a:rPr sz="1400" spc="-40" dirty="0">
                <a:solidFill>
                  <a:srgbClr val="374151"/>
                </a:solidFill>
                <a:latin typeface="Roboto"/>
                <a:cs typeface="Roboto"/>
              </a:rPr>
              <a:t> </a:t>
            </a:r>
            <a:r>
              <a:rPr sz="1400" dirty="0">
                <a:solidFill>
                  <a:srgbClr val="374151"/>
                </a:solidFill>
                <a:latin typeface="Roboto"/>
                <a:cs typeface="Roboto"/>
              </a:rPr>
              <a:t>and</a:t>
            </a:r>
            <a:r>
              <a:rPr sz="1400" spc="-40" dirty="0">
                <a:solidFill>
                  <a:srgbClr val="374151"/>
                </a:solidFill>
                <a:latin typeface="Roboto"/>
                <a:cs typeface="Roboto"/>
              </a:rPr>
              <a:t> </a:t>
            </a:r>
            <a:r>
              <a:rPr sz="1400" spc="-10" dirty="0">
                <a:solidFill>
                  <a:srgbClr val="374151"/>
                </a:solidFill>
                <a:latin typeface="Roboto"/>
                <a:cs typeface="Roboto"/>
              </a:rPr>
              <a:t>Gradient Boosting.</a:t>
            </a:r>
            <a:endParaRPr sz="1400" dirty="0">
              <a:latin typeface="Roboto"/>
              <a:cs typeface="Roboto"/>
            </a:endParaRPr>
          </a:p>
          <a:p>
            <a:pPr marL="370840" marR="118110" indent="-358775">
              <a:lnSpc>
                <a:spcPct val="117500"/>
              </a:lnSpc>
              <a:spcBef>
                <a:spcPts val="240"/>
              </a:spcBef>
              <a:buClr>
                <a:srgbClr val="595959"/>
              </a:buClr>
              <a:buSzPct val="121428"/>
              <a:buFont typeface="Arial MT"/>
              <a:buChar char="●"/>
              <a:tabLst>
                <a:tab pos="370840" algn="l"/>
                <a:tab pos="371475" algn="l"/>
              </a:tabLst>
            </a:pPr>
            <a:r>
              <a:rPr sz="1400" spc="-20" dirty="0">
                <a:solidFill>
                  <a:srgbClr val="374151"/>
                </a:solidFill>
                <a:latin typeface="Roboto"/>
                <a:cs typeface="Roboto"/>
              </a:rPr>
              <a:t>Sentiment</a:t>
            </a:r>
            <a:r>
              <a:rPr sz="1400" spc="-45" dirty="0">
                <a:solidFill>
                  <a:srgbClr val="374151"/>
                </a:solidFill>
                <a:latin typeface="Roboto"/>
                <a:cs typeface="Roboto"/>
              </a:rPr>
              <a:t> </a:t>
            </a:r>
            <a:r>
              <a:rPr sz="1400" spc="-20" dirty="0">
                <a:solidFill>
                  <a:srgbClr val="374151"/>
                </a:solidFill>
                <a:latin typeface="Roboto"/>
                <a:cs typeface="Roboto"/>
              </a:rPr>
              <a:t>analysis</a:t>
            </a:r>
            <a:r>
              <a:rPr sz="1400" spc="-45" dirty="0">
                <a:solidFill>
                  <a:srgbClr val="374151"/>
                </a:solidFill>
                <a:latin typeface="Roboto"/>
                <a:cs typeface="Roboto"/>
              </a:rPr>
              <a:t> </a:t>
            </a:r>
            <a:r>
              <a:rPr sz="1400" dirty="0">
                <a:solidFill>
                  <a:srgbClr val="374151"/>
                </a:solidFill>
                <a:latin typeface="Roboto"/>
                <a:cs typeface="Roboto"/>
              </a:rPr>
              <a:t>is</a:t>
            </a:r>
            <a:r>
              <a:rPr sz="1400" spc="-45" dirty="0">
                <a:solidFill>
                  <a:srgbClr val="374151"/>
                </a:solidFill>
                <a:latin typeface="Roboto"/>
                <a:cs typeface="Roboto"/>
              </a:rPr>
              <a:t> </a:t>
            </a:r>
            <a:r>
              <a:rPr sz="1400" dirty="0">
                <a:solidFill>
                  <a:srgbClr val="374151"/>
                </a:solidFill>
                <a:latin typeface="Roboto"/>
                <a:cs typeface="Roboto"/>
              </a:rPr>
              <a:t>an</a:t>
            </a:r>
            <a:r>
              <a:rPr sz="1400" spc="-45" dirty="0">
                <a:solidFill>
                  <a:srgbClr val="374151"/>
                </a:solidFill>
                <a:latin typeface="Roboto"/>
                <a:cs typeface="Roboto"/>
              </a:rPr>
              <a:t> </a:t>
            </a:r>
            <a:r>
              <a:rPr sz="1400" spc="-10" dirty="0">
                <a:solidFill>
                  <a:srgbClr val="374151"/>
                </a:solidFill>
                <a:latin typeface="Roboto"/>
                <a:cs typeface="Roboto"/>
              </a:rPr>
              <a:t>important</a:t>
            </a:r>
            <a:r>
              <a:rPr sz="1400" spc="-45" dirty="0">
                <a:solidFill>
                  <a:srgbClr val="374151"/>
                </a:solidFill>
                <a:latin typeface="Roboto"/>
                <a:cs typeface="Roboto"/>
              </a:rPr>
              <a:t> </a:t>
            </a:r>
            <a:r>
              <a:rPr sz="1400" dirty="0">
                <a:solidFill>
                  <a:srgbClr val="374151"/>
                </a:solidFill>
                <a:latin typeface="Roboto"/>
                <a:cs typeface="Roboto"/>
              </a:rPr>
              <a:t>task</a:t>
            </a:r>
            <a:r>
              <a:rPr sz="1400" spc="-45" dirty="0">
                <a:solidFill>
                  <a:srgbClr val="374151"/>
                </a:solidFill>
                <a:latin typeface="Roboto"/>
                <a:cs typeface="Roboto"/>
              </a:rPr>
              <a:t> </a:t>
            </a:r>
            <a:r>
              <a:rPr sz="1400" dirty="0">
                <a:solidFill>
                  <a:srgbClr val="374151"/>
                </a:solidFill>
                <a:latin typeface="Roboto"/>
                <a:cs typeface="Roboto"/>
              </a:rPr>
              <a:t>in</a:t>
            </a:r>
            <a:r>
              <a:rPr sz="1400" spc="-45" dirty="0">
                <a:solidFill>
                  <a:srgbClr val="374151"/>
                </a:solidFill>
                <a:latin typeface="Roboto"/>
                <a:cs typeface="Roboto"/>
              </a:rPr>
              <a:t> </a:t>
            </a:r>
            <a:r>
              <a:rPr sz="1400" spc="-20" dirty="0">
                <a:solidFill>
                  <a:srgbClr val="374151"/>
                </a:solidFill>
                <a:latin typeface="Roboto"/>
                <a:cs typeface="Roboto"/>
              </a:rPr>
              <a:t>natural</a:t>
            </a:r>
            <a:r>
              <a:rPr sz="1400" spc="-40" dirty="0">
                <a:solidFill>
                  <a:srgbClr val="374151"/>
                </a:solidFill>
                <a:latin typeface="Roboto"/>
                <a:cs typeface="Roboto"/>
              </a:rPr>
              <a:t> </a:t>
            </a:r>
            <a:r>
              <a:rPr sz="1400" spc="-10" dirty="0">
                <a:solidFill>
                  <a:srgbClr val="374151"/>
                </a:solidFill>
                <a:latin typeface="Roboto"/>
                <a:cs typeface="Roboto"/>
              </a:rPr>
              <a:t>language</a:t>
            </a:r>
            <a:r>
              <a:rPr sz="1400" spc="-45" dirty="0">
                <a:solidFill>
                  <a:srgbClr val="374151"/>
                </a:solidFill>
                <a:latin typeface="Roboto"/>
                <a:cs typeface="Roboto"/>
              </a:rPr>
              <a:t> </a:t>
            </a:r>
            <a:r>
              <a:rPr sz="1400" spc="-10" dirty="0">
                <a:solidFill>
                  <a:srgbClr val="374151"/>
                </a:solidFill>
                <a:latin typeface="Roboto"/>
                <a:cs typeface="Roboto"/>
              </a:rPr>
              <a:t>processing</a:t>
            </a:r>
            <a:r>
              <a:rPr sz="1400" spc="-45" dirty="0">
                <a:solidFill>
                  <a:srgbClr val="374151"/>
                </a:solidFill>
                <a:latin typeface="Roboto"/>
                <a:cs typeface="Roboto"/>
              </a:rPr>
              <a:t> </a:t>
            </a:r>
            <a:r>
              <a:rPr sz="1400" spc="-10" dirty="0">
                <a:solidFill>
                  <a:srgbClr val="374151"/>
                </a:solidFill>
                <a:latin typeface="Roboto"/>
                <a:cs typeface="Roboto"/>
              </a:rPr>
              <a:t>that</a:t>
            </a:r>
            <a:r>
              <a:rPr sz="1400" spc="-45" dirty="0">
                <a:solidFill>
                  <a:srgbClr val="374151"/>
                </a:solidFill>
                <a:latin typeface="Roboto"/>
                <a:cs typeface="Roboto"/>
              </a:rPr>
              <a:t> </a:t>
            </a:r>
            <a:r>
              <a:rPr sz="1400" spc="-10" dirty="0">
                <a:solidFill>
                  <a:srgbClr val="374151"/>
                </a:solidFill>
                <a:latin typeface="Roboto"/>
                <a:cs typeface="Roboto"/>
              </a:rPr>
              <a:t>involves </a:t>
            </a:r>
            <a:r>
              <a:rPr sz="1400" spc="-20" dirty="0">
                <a:solidFill>
                  <a:srgbClr val="374151"/>
                </a:solidFill>
                <a:latin typeface="Roboto"/>
                <a:cs typeface="Roboto"/>
              </a:rPr>
              <a:t>identifying</a:t>
            </a:r>
            <a:r>
              <a:rPr sz="1400" spc="-40" dirty="0">
                <a:solidFill>
                  <a:srgbClr val="374151"/>
                </a:solidFill>
                <a:latin typeface="Roboto"/>
                <a:cs typeface="Roboto"/>
              </a:rPr>
              <a:t> </a:t>
            </a:r>
            <a:r>
              <a:rPr sz="1400" dirty="0">
                <a:solidFill>
                  <a:srgbClr val="374151"/>
                </a:solidFill>
                <a:latin typeface="Roboto"/>
                <a:cs typeface="Roboto"/>
              </a:rPr>
              <a:t>and</a:t>
            </a:r>
            <a:r>
              <a:rPr sz="1400" spc="-40" dirty="0">
                <a:solidFill>
                  <a:srgbClr val="374151"/>
                </a:solidFill>
                <a:latin typeface="Roboto"/>
                <a:cs typeface="Roboto"/>
              </a:rPr>
              <a:t> </a:t>
            </a:r>
            <a:r>
              <a:rPr sz="1400" spc="-20" dirty="0">
                <a:solidFill>
                  <a:srgbClr val="374151"/>
                </a:solidFill>
                <a:latin typeface="Roboto"/>
                <a:cs typeface="Roboto"/>
              </a:rPr>
              <a:t>extracting</a:t>
            </a:r>
            <a:r>
              <a:rPr sz="1400" spc="-35" dirty="0">
                <a:solidFill>
                  <a:srgbClr val="374151"/>
                </a:solidFill>
                <a:latin typeface="Roboto"/>
                <a:cs typeface="Roboto"/>
              </a:rPr>
              <a:t> </a:t>
            </a:r>
            <a:r>
              <a:rPr sz="1400" spc="-10" dirty="0">
                <a:solidFill>
                  <a:srgbClr val="374151"/>
                </a:solidFill>
                <a:latin typeface="Roboto"/>
                <a:cs typeface="Roboto"/>
              </a:rPr>
              <a:t>opinions</a:t>
            </a:r>
            <a:r>
              <a:rPr sz="1400" spc="-40" dirty="0">
                <a:solidFill>
                  <a:srgbClr val="374151"/>
                </a:solidFill>
                <a:latin typeface="Roboto"/>
                <a:cs typeface="Roboto"/>
              </a:rPr>
              <a:t> </a:t>
            </a:r>
            <a:r>
              <a:rPr sz="1400" dirty="0">
                <a:solidFill>
                  <a:srgbClr val="374151"/>
                </a:solidFill>
                <a:latin typeface="Roboto"/>
                <a:cs typeface="Roboto"/>
              </a:rPr>
              <a:t>from</a:t>
            </a:r>
            <a:r>
              <a:rPr sz="1400" spc="-35" dirty="0">
                <a:solidFill>
                  <a:srgbClr val="374151"/>
                </a:solidFill>
                <a:latin typeface="Roboto"/>
                <a:cs typeface="Roboto"/>
              </a:rPr>
              <a:t> </a:t>
            </a:r>
            <a:r>
              <a:rPr sz="1400" dirty="0">
                <a:solidFill>
                  <a:srgbClr val="374151"/>
                </a:solidFill>
                <a:latin typeface="Roboto"/>
                <a:cs typeface="Roboto"/>
              </a:rPr>
              <a:t>text</a:t>
            </a:r>
            <a:r>
              <a:rPr sz="1400" spc="-40" dirty="0">
                <a:solidFill>
                  <a:srgbClr val="374151"/>
                </a:solidFill>
                <a:latin typeface="Roboto"/>
                <a:cs typeface="Roboto"/>
              </a:rPr>
              <a:t> </a:t>
            </a:r>
            <a:r>
              <a:rPr sz="1400" spc="-10" dirty="0">
                <a:solidFill>
                  <a:srgbClr val="374151"/>
                </a:solidFill>
                <a:latin typeface="Roboto"/>
                <a:cs typeface="Roboto"/>
              </a:rPr>
              <a:t>data.</a:t>
            </a:r>
            <a:r>
              <a:rPr sz="1400" spc="-60" dirty="0">
                <a:solidFill>
                  <a:srgbClr val="374151"/>
                </a:solidFill>
                <a:latin typeface="Roboto"/>
                <a:cs typeface="Roboto"/>
              </a:rPr>
              <a:t> </a:t>
            </a:r>
            <a:r>
              <a:rPr sz="1400" dirty="0">
                <a:solidFill>
                  <a:srgbClr val="374151"/>
                </a:solidFill>
                <a:latin typeface="Roboto"/>
                <a:cs typeface="Roboto"/>
              </a:rPr>
              <a:t>The</a:t>
            </a:r>
            <a:r>
              <a:rPr sz="1400" spc="-35" dirty="0">
                <a:solidFill>
                  <a:srgbClr val="374151"/>
                </a:solidFill>
                <a:latin typeface="Roboto"/>
                <a:cs typeface="Roboto"/>
              </a:rPr>
              <a:t> </a:t>
            </a:r>
            <a:r>
              <a:rPr sz="1400" dirty="0">
                <a:solidFill>
                  <a:srgbClr val="374151"/>
                </a:solidFill>
                <a:latin typeface="Roboto"/>
                <a:cs typeface="Roboto"/>
              </a:rPr>
              <a:t>goal</a:t>
            </a:r>
            <a:r>
              <a:rPr sz="1400" spc="-40" dirty="0">
                <a:solidFill>
                  <a:srgbClr val="374151"/>
                </a:solidFill>
                <a:latin typeface="Roboto"/>
                <a:cs typeface="Roboto"/>
              </a:rPr>
              <a:t> </a:t>
            </a:r>
            <a:r>
              <a:rPr sz="1400" dirty="0">
                <a:solidFill>
                  <a:srgbClr val="374151"/>
                </a:solidFill>
                <a:latin typeface="Roboto"/>
                <a:cs typeface="Roboto"/>
              </a:rPr>
              <a:t>of</a:t>
            </a:r>
            <a:r>
              <a:rPr sz="1400" spc="-35" dirty="0">
                <a:solidFill>
                  <a:srgbClr val="374151"/>
                </a:solidFill>
                <a:latin typeface="Roboto"/>
                <a:cs typeface="Roboto"/>
              </a:rPr>
              <a:t> </a:t>
            </a:r>
            <a:r>
              <a:rPr sz="1400" spc="-10" dirty="0">
                <a:solidFill>
                  <a:srgbClr val="374151"/>
                </a:solidFill>
                <a:latin typeface="Roboto"/>
                <a:cs typeface="Roboto"/>
              </a:rPr>
              <a:t>this</a:t>
            </a:r>
            <a:r>
              <a:rPr sz="1400" spc="-40" dirty="0">
                <a:solidFill>
                  <a:srgbClr val="374151"/>
                </a:solidFill>
                <a:latin typeface="Roboto"/>
                <a:cs typeface="Roboto"/>
              </a:rPr>
              <a:t> </a:t>
            </a:r>
            <a:r>
              <a:rPr sz="1400" spc="-10" dirty="0">
                <a:solidFill>
                  <a:srgbClr val="374151"/>
                </a:solidFill>
                <a:latin typeface="Roboto"/>
                <a:cs typeface="Roboto"/>
              </a:rPr>
              <a:t>project</a:t>
            </a:r>
            <a:r>
              <a:rPr sz="1400" spc="-35" dirty="0">
                <a:solidFill>
                  <a:srgbClr val="374151"/>
                </a:solidFill>
                <a:latin typeface="Roboto"/>
                <a:cs typeface="Roboto"/>
              </a:rPr>
              <a:t> </a:t>
            </a:r>
            <a:r>
              <a:rPr sz="1400" dirty="0">
                <a:solidFill>
                  <a:srgbClr val="374151"/>
                </a:solidFill>
                <a:latin typeface="Roboto"/>
                <a:cs typeface="Roboto"/>
              </a:rPr>
              <a:t>is</a:t>
            </a:r>
            <a:r>
              <a:rPr sz="1400" spc="-40" dirty="0">
                <a:solidFill>
                  <a:srgbClr val="374151"/>
                </a:solidFill>
                <a:latin typeface="Roboto"/>
                <a:cs typeface="Roboto"/>
              </a:rPr>
              <a:t> </a:t>
            </a:r>
            <a:r>
              <a:rPr sz="1400" dirty="0">
                <a:solidFill>
                  <a:srgbClr val="374151"/>
                </a:solidFill>
                <a:latin typeface="Roboto"/>
                <a:cs typeface="Roboto"/>
              </a:rPr>
              <a:t>to</a:t>
            </a:r>
            <a:r>
              <a:rPr sz="1400" spc="-35" dirty="0">
                <a:solidFill>
                  <a:srgbClr val="374151"/>
                </a:solidFill>
                <a:latin typeface="Roboto"/>
                <a:cs typeface="Roboto"/>
              </a:rPr>
              <a:t> </a:t>
            </a:r>
            <a:r>
              <a:rPr sz="1400" dirty="0">
                <a:solidFill>
                  <a:srgbClr val="374151"/>
                </a:solidFill>
                <a:latin typeface="Roboto"/>
                <a:cs typeface="Roboto"/>
              </a:rPr>
              <a:t>build</a:t>
            </a:r>
            <a:r>
              <a:rPr sz="1400" spc="-40" dirty="0">
                <a:solidFill>
                  <a:srgbClr val="374151"/>
                </a:solidFill>
                <a:latin typeface="Roboto"/>
                <a:cs typeface="Roboto"/>
              </a:rPr>
              <a:t> </a:t>
            </a:r>
            <a:r>
              <a:rPr sz="1400" spc="-10" dirty="0">
                <a:solidFill>
                  <a:srgbClr val="374151"/>
                </a:solidFill>
                <a:latin typeface="Roboto"/>
                <a:cs typeface="Roboto"/>
              </a:rPr>
              <a:t>accurate </a:t>
            </a:r>
            <a:r>
              <a:rPr sz="1400" dirty="0">
                <a:solidFill>
                  <a:srgbClr val="374151"/>
                </a:solidFill>
                <a:latin typeface="Roboto"/>
                <a:cs typeface="Roboto"/>
              </a:rPr>
              <a:t>and</a:t>
            </a:r>
            <a:r>
              <a:rPr sz="1400" spc="-45" dirty="0">
                <a:solidFill>
                  <a:srgbClr val="374151"/>
                </a:solidFill>
                <a:latin typeface="Roboto"/>
                <a:cs typeface="Roboto"/>
              </a:rPr>
              <a:t> </a:t>
            </a:r>
            <a:r>
              <a:rPr sz="1400" spc="-20" dirty="0">
                <a:solidFill>
                  <a:srgbClr val="374151"/>
                </a:solidFill>
                <a:latin typeface="Roboto"/>
                <a:cs typeface="Roboto"/>
              </a:rPr>
              <a:t>efficient</a:t>
            </a:r>
            <a:r>
              <a:rPr sz="1400" spc="-45" dirty="0">
                <a:solidFill>
                  <a:srgbClr val="374151"/>
                </a:solidFill>
                <a:latin typeface="Roboto"/>
                <a:cs typeface="Roboto"/>
              </a:rPr>
              <a:t> </a:t>
            </a:r>
            <a:r>
              <a:rPr sz="1400" spc="-20" dirty="0">
                <a:solidFill>
                  <a:srgbClr val="374151"/>
                </a:solidFill>
                <a:latin typeface="Roboto"/>
                <a:cs typeface="Roboto"/>
              </a:rPr>
              <a:t>sentiment</a:t>
            </a:r>
            <a:r>
              <a:rPr sz="1400" spc="-45" dirty="0">
                <a:solidFill>
                  <a:srgbClr val="374151"/>
                </a:solidFill>
                <a:latin typeface="Roboto"/>
                <a:cs typeface="Roboto"/>
              </a:rPr>
              <a:t> </a:t>
            </a:r>
            <a:r>
              <a:rPr sz="1400" spc="-20" dirty="0">
                <a:solidFill>
                  <a:srgbClr val="374151"/>
                </a:solidFill>
                <a:latin typeface="Roboto"/>
                <a:cs typeface="Roboto"/>
              </a:rPr>
              <a:t>analysis</a:t>
            </a:r>
            <a:r>
              <a:rPr sz="1400" spc="-45" dirty="0">
                <a:solidFill>
                  <a:srgbClr val="374151"/>
                </a:solidFill>
                <a:latin typeface="Roboto"/>
                <a:cs typeface="Roboto"/>
              </a:rPr>
              <a:t> </a:t>
            </a:r>
            <a:r>
              <a:rPr sz="1400" dirty="0">
                <a:solidFill>
                  <a:srgbClr val="374151"/>
                </a:solidFill>
                <a:latin typeface="Roboto"/>
                <a:cs typeface="Roboto"/>
              </a:rPr>
              <a:t>models</a:t>
            </a:r>
            <a:r>
              <a:rPr sz="1400" spc="-45" dirty="0">
                <a:solidFill>
                  <a:srgbClr val="374151"/>
                </a:solidFill>
                <a:latin typeface="Roboto"/>
                <a:cs typeface="Roboto"/>
              </a:rPr>
              <a:t> </a:t>
            </a:r>
            <a:r>
              <a:rPr sz="1400" spc="-10" dirty="0">
                <a:solidFill>
                  <a:srgbClr val="374151"/>
                </a:solidFill>
                <a:latin typeface="Roboto"/>
                <a:cs typeface="Roboto"/>
              </a:rPr>
              <a:t>that</a:t>
            </a:r>
            <a:r>
              <a:rPr sz="1400" spc="-40" dirty="0">
                <a:solidFill>
                  <a:srgbClr val="374151"/>
                </a:solidFill>
                <a:latin typeface="Roboto"/>
                <a:cs typeface="Roboto"/>
              </a:rPr>
              <a:t> </a:t>
            </a:r>
            <a:r>
              <a:rPr sz="1400" dirty="0">
                <a:solidFill>
                  <a:srgbClr val="374151"/>
                </a:solidFill>
                <a:latin typeface="Roboto"/>
                <a:cs typeface="Roboto"/>
              </a:rPr>
              <a:t>can</a:t>
            </a:r>
            <a:r>
              <a:rPr sz="1400" spc="-45" dirty="0">
                <a:solidFill>
                  <a:srgbClr val="374151"/>
                </a:solidFill>
                <a:latin typeface="Roboto"/>
                <a:cs typeface="Roboto"/>
              </a:rPr>
              <a:t> </a:t>
            </a:r>
            <a:r>
              <a:rPr sz="1400" spc="-10" dirty="0">
                <a:solidFill>
                  <a:srgbClr val="374151"/>
                </a:solidFill>
                <a:latin typeface="Roboto"/>
                <a:cs typeface="Roboto"/>
              </a:rPr>
              <a:t>classify</a:t>
            </a:r>
            <a:r>
              <a:rPr sz="1400" spc="-45" dirty="0">
                <a:solidFill>
                  <a:srgbClr val="374151"/>
                </a:solidFill>
                <a:latin typeface="Roboto"/>
                <a:cs typeface="Roboto"/>
              </a:rPr>
              <a:t> </a:t>
            </a:r>
            <a:r>
              <a:rPr sz="1400" dirty="0">
                <a:solidFill>
                  <a:srgbClr val="374151"/>
                </a:solidFill>
                <a:latin typeface="Roboto"/>
                <a:cs typeface="Roboto"/>
              </a:rPr>
              <a:t>text</a:t>
            </a:r>
            <a:r>
              <a:rPr sz="1400" spc="-45" dirty="0">
                <a:solidFill>
                  <a:srgbClr val="374151"/>
                </a:solidFill>
                <a:latin typeface="Roboto"/>
                <a:cs typeface="Roboto"/>
              </a:rPr>
              <a:t> </a:t>
            </a:r>
            <a:r>
              <a:rPr sz="1400" dirty="0">
                <a:solidFill>
                  <a:srgbClr val="374151"/>
                </a:solidFill>
                <a:latin typeface="Roboto"/>
                <a:cs typeface="Roboto"/>
              </a:rPr>
              <a:t>data</a:t>
            </a:r>
            <a:r>
              <a:rPr sz="1400" spc="-45" dirty="0">
                <a:solidFill>
                  <a:srgbClr val="374151"/>
                </a:solidFill>
                <a:latin typeface="Roboto"/>
                <a:cs typeface="Roboto"/>
              </a:rPr>
              <a:t> </a:t>
            </a:r>
            <a:r>
              <a:rPr sz="1400" dirty="0">
                <a:solidFill>
                  <a:srgbClr val="374151"/>
                </a:solidFill>
                <a:latin typeface="Roboto"/>
                <a:cs typeface="Roboto"/>
              </a:rPr>
              <a:t>as</a:t>
            </a:r>
            <a:r>
              <a:rPr sz="1400" spc="-45" dirty="0">
                <a:solidFill>
                  <a:srgbClr val="374151"/>
                </a:solidFill>
                <a:latin typeface="Roboto"/>
                <a:cs typeface="Roboto"/>
              </a:rPr>
              <a:t> </a:t>
            </a:r>
            <a:r>
              <a:rPr sz="1400" spc="-10" dirty="0">
                <a:solidFill>
                  <a:srgbClr val="374151"/>
                </a:solidFill>
                <a:latin typeface="Roboto"/>
                <a:cs typeface="Roboto"/>
              </a:rPr>
              <a:t>positive,</a:t>
            </a:r>
            <a:r>
              <a:rPr sz="1400" spc="-40" dirty="0">
                <a:solidFill>
                  <a:srgbClr val="374151"/>
                </a:solidFill>
                <a:latin typeface="Roboto"/>
                <a:cs typeface="Roboto"/>
              </a:rPr>
              <a:t> </a:t>
            </a:r>
            <a:r>
              <a:rPr sz="1400" spc="-10" dirty="0">
                <a:solidFill>
                  <a:srgbClr val="374151"/>
                </a:solidFill>
                <a:latin typeface="Roboto"/>
                <a:cs typeface="Roboto"/>
              </a:rPr>
              <a:t>negative,</a:t>
            </a:r>
            <a:r>
              <a:rPr sz="1400" spc="-45" dirty="0">
                <a:solidFill>
                  <a:srgbClr val="374151"/>
                </a:solidFill>
                <a:latin typeface="Roboto"/>
                <a:cs typeface="Roboto"/>
              </a:rPr>
              <a:t> </a:t>
            </a:r>
            <a:r>
              <a:rPr sz="1400" spc="-25" dirty="0">
                <a:solidFill>
                  <a:srgbClr val="374151"/>
                </a:solidFill>
                <a:latin typeface="Roboto"/>
                <a:cs typeface="Roboto"/>
              </a:rPr>
              <a:t>or neutral.</a:t>
            </a:r>
            <a:r>
              <a:rPr sz="1400" spc="-65" dirty="0">
                <a:solidFill>
                  <a:srgbClr val="374151"/>
                </a:solidFill>
                <a:latin typeface="Roboto"/>
                <a:cs typeface="Roboto"/>
              </a:rPr>
              <a:t> </a:t>
            </a:r>
            <a:r>
              <a:rPr sz="1400" dirty="0">
                <a:solidFill>
                  <a:srgbClr val="374151"/>
                </a:solidFill>
                <a:latin typeface="Roboto"/>
                <a:cs typeface="Roboto"/>
              </a:rPr>
              <a:t>To</a:t>
            </a:r>
            <a:r>
              <a:rPr sz="1400" spc="-40" dirty="0">
                <a:solidFill>
                  <a:srgbClr val="374151"/>
                </a:solidFill>
                <a:latin typeface="Roboto"/>
                <a:cs typeface="Roboto"/>
              </a:rPr>
              <a:t> </a:t>
            </a:r>
            <a:r>
              <a:rPr sz="1400" spc="-10" dirty="0">
                <a:solidFill>
                  <a:srgbClr val="374151"/>
                </a:solidFill>
                <a:latin typeface="Roboto"/>
                <a:cs typeface="Roboto"/>
              </a:rPr>
              <a:t>accomplish</a:t>
            </a:r>
            <a:r>
              <a:rPr sz="1400" spc="-45" dirty="0">
                <a:solidFill>
                  <a:srgbClr val="374151"/>
                </a:solidFill>
                <a:latin typeface="Roboto"/>
                <a:cs typeface="Roboto"/>
              </a:rPr>
              <a:t> </a:t>
            </a:r>
            <a:r>
              <a:rPr sz="1400" spc="-10" dirty="0">
                <a:solidFill>
                  <a:srgbClr val="374151"/>
                </a:solidFill>
                <a:latin typeface="Roboto"/>
                <a:cs typeface="Roboto"/>
              </a:rPr>
              <a:t>this,</a:t>
            </a:r>
            <a:r>
              <a:rPr sz="1400" spc="-40" dirty="0">
                <a:solidFill>
                  <a:srgbClr val="374151"/>
                </a:solidFill>
                <a:latin typeface="Roboto"/>
                <a:cs typeface="Roboto"/>
              </a:rPr>
              <a:t> </a:t>
            </a:r>
            <a:r>
              <a:rPr sz="1400" dirty="0">
                <a:solidFill>
                  <a:srgbClr val="374151"/>
                </a:solidFill>
                <a:latin typeface="Roboto"/>
                <a:cs typeface="Roboto"/>
              </a:rPr>
              <a:t>I</a:t>
            </a:r>
            <a:r>
              <a:rPr sz="1400" spc="-40" dirty="0">
                <a:solidFill>
                  <a:srgbClr val="374151"/>
                </a:solidFill>
                <a:latin typeface="Roboto"/>
                <a:cs typeface="Roboto"/>
              </a:rPr>
              <a:t> </a:t>
            </a:r>
            <a:r>
              <a:rPr sz="1400" dirty="0">
                <a:solidFill>
                  <a:srgbClr val="374151"/>
                </a:solidFill>
                <a:latin typeface="Roboto"/>
                <a:cs typeface="Roboto"/>
              </a:rPr>
              <a:t>used</a:t>
            </a:r>
            <a:r>
              <a:rPr sz="1400" spc="-40" dirty="0">
                <a:solidFill>
                  <a:srgbClr val="374151"/>
                </a:solidFill>
                <a:latin typeface="Roboto"/>
                <a:cs typeface="Roboto"/>
              </a:rPr>
              <a:t> </a:t>
            </a:r>
            <a:r>
              <a:rPr sz="1400" dirty="0">
                <a:solidFill>
                  <a:srgbClr val="374151"/>
                </a:solidFill>
                <a:latin typeface="Roboto"/>
                <a:cs typeface="Roboto"/>
              </a:rPr>
              <a:t>a</a:t>
            </a:r>
            <a:r>
              <a:rPr sz="1400" spc="-45" dirty="0">
                <a:solidFill>
                  <a:srgbClr val="374151"/>
                </a:solidFill>
                <a:latin typeface="Roboto"/>
                <a:cs typeface="Roboto"/>
              </a:rPr>
              <a:t> </a:t>
            </a:r>
            <a:r>
              <a:rPr sz="1400" spc="-10" dirty="0">
                <a:solidFill>
                  <a:srgbClr val="374151"/>
                </a:solidFill>
                <a:latin typeface="Roboto"/>
                <a:cs typeface="Roboto"/>
              </a:rPr>
              <a:t>dataset</a:t>
            </a:r>
            <a:r>
              <a:rPr sz="1400" spc="-40" dirty="0">
                <a:solidFill>
                  <a:srgbClr val="374151"/>
                </a:solidFill>
                <a:latin typeface="Roboto"/>
                <a:cs typeface="Roboto"/>
              </a:rPr>
              <a:t> </a:t>
            </a:r>
            <a:r>
              <a:rPr sz="1400" dirty="0">
                <a:solidFill>
                  <a:srgbClr val="374151"/>
                </a:solidFill>
                <a:latin typeface="Roboto"/>
                <a:cs typeface="Roboto"/>
              </a:rPr>
              <a:t>of</a:t>
            </a:r>
            <a:r>
              <a:rPr sz="1400" spc="-40" dirty="0">
                <a:solidFill>
                  <a:srgbClr val="374151"/>
                </a:solidFill>
                <a:latin typeface="Roboto"/>
                <a:cs typeface="Roboto"/>
              </a:rPr>
              <a:t> </a:t>
            </a:r>
            <a:r>
              <a:rPr sz="1400" spc="-10" dirty="0">
                <a:solidFill>
                  <a:srgbClr val="374151"/>
                </a:solidFill>
                <a:latin typeface="Roboto"/>
                <a:cs typeface="Roboto"/>
              </a:rPr>
              <a:t>customer</a:t>
            </a:r>
            <a:r>
              <a:rPr sz="1400" spc="-40" dirty="0">
                <a:solidFill>
                  <a:srgbClr val="374151"/>
                </a:solidFill>
                <a:latin typeface="Roboto"/>
                <a:cs typeface="Roboto"/>
              </a:rPr>
              <a:t> </a:t>
            </a:r>
            <a:r>
              <a:rPr sz="1400" spc="-10" dirty="0">
                <a:solidFill>
                  <a:srgbClr val="374151"/>
                </a:solidFill>
                <a:latin typeface="Roboto"/>
                <a:cs typeface="Roboto"/>
              </a:rPr>
              <a:t>reviews</a:t>
            </a:r>
            <a:r>
              <a:rPr sz="1400" spc="-40" dirty="0">
                <a:solidFill>
                  <a:srgbClr val="374151"/>
                </a:solidFill>
                <a:latin typeface="Roboto"/>
                <a:cs typeface="Roboto"/>
              </a:rPr>
              <a:t> </a:t>
            </a:r>
            <a:r>
              <a:rPr sz="1400" spc="-10" dirty="0">
                <a:solidFill>
                  <a:srgbClr val="374151"/>
                </a:solidFill>
                <a:latin typeface="Roboto"/>
                <a:cs typeface="Roboto"/>
              </a:rPr>
              <a:t>collected</a:t>
            </a:r>
            <a:r>
              <a:rPr sz="1400" spc="-45" dirty="0">
                <a:solidFill>
                  <a:srgbClr val="374151"/>
                </a:solidFill>
                <a:latin typeface="Roboto"/>
                <a:cs typeface="Roboto"/>
              </a:rPr>
              <a:t> </a:t>
            </a:r>
            <a:r>
              <a:rPr sz="1400" dirty="0">
                <a:solidFill>
                  <a:srgbClr val="374151"/>
                </a:solidFill>
                <a:latin typeface="Roboto"/>
                <a:cs typeface="Roboto"/>
              </a:rPr>
              <a:t>from</a:t>
            </a:r>
            <a:r>
              <a:rPr sz="1400" spc="-40" dirty="0">
                <a:solidFill>
                  <a:srgbClr val="374151"/>
                </a:solidFill>
                <a:latin typeface="Roboto"/>
                <a:cs typeface="Roboto"/>
              </a:rPr>
              <a:t> </a:t>
            </a:r>
            <a:r>
              <a:rPr sz="1400" spc="-25" dirty="0">
                <a:solidFill>
                  <a:srgbClr val="374151"/>
                </a:solidFill>
                <a:latin typeface="Roboto"/>
                <a:cs typeface="Roboto"/>
              </a:rPr>
              <a:t>an</a:t>
            </a:r>
            <a:endParaRPr sz="1400" dirty="0">
              <a:latin typeface="Roboto"/>
              <a:cs typeface="Roboto"/>
            </a:endParaRPr>
          </a:p>
          <a:p>
            <a:pPr marL="370840">
              <a:lnSpc>
                <a:spcPct val="100000"/>
              </a:lnSpc>
              <a:spcBef>
                <a:spcPts val="254"/>
              </a:spcBef>
            </a:pPr>
            <a:r>
              <a:rPr sz="1400" spc="-95" dirty="0">
                <a:solidFill>
                  <a:srgbClr val="374151"/>
                </a:solidFill>
                <a:latin typeface="Roboto"/>
                <a:cs typeface="Roboto"/>
              </a:rPr>
              <a:t>e-</a:t>
            </a:r>
            <a:r>
              <a:rPr sz="1400" spc="-10" dirty="0">
                <a:solidFill>
                  <a:srgbClr val="374151"/>
                </a:solidFill>
                <a:latin typeface="Roboto"/>
                <a:cs typeface="Roboto"/>
              </a:rPr>
              <a:t>commerce</a:t>
            </a:r>
            <a:r>
              <a:rPr lang="en-CA" sz="1400" spc="-10" dirty="0">
                <a:solidFill>
                  <a:srgbClr val="374151"/>
                </a:solidFill>
                <a:latin typeface="Roboto"/>
                <a:cs typeface="Roboto"/>
              </a:rPr>
              <a:t>(Amazon)</a:t>
            </a:r>
            <a:r>
              <a:rPr sz="1400" spc="-45" dirty="0">
                <a:solidFill>
                  <a:srgbClr val="374151"/>
                </a:solidFill>
                <a:latin typeface="Roboto"/>
                <a:cs typeface="Roboto"/>
              </a:rPr>
              <a:t> </a:t>
            </a:r>
            <a:r>
              <a:rPr sz="1400" spc="-10" dirty="0">
                <a:solidFill>
                  <a:srgbClr val="374151"/>
                </a:solidFill>
                <a:latin typeface="Roboto"/>
                <a:cs typeface="Roboto"/>
              </a:rPr>
              <a:t>website.</a:t>
            </a:r>
            <a:endParaRPr sz="1400" dirty="0">
              <a:latin typeface="Roboto"/>
              <a:cs typeface="Roboto"/>
            </a:endParaRPr>
          </a:p>
          <a:p>
            <a:pPr marL="370840" marR="5080" indent="-358775">
              <a:lnSpc>
                <a:spcPct val="116799"/>
              </a:lnSpc>
              <a:spcBef>
                <a:spcPts val="250"/>
              </a:spcBef>
              <a:buClr>
                <a:srgbClr val="595959"/>
              </a:buClr>
              <a:buSzPct val="121428"/>
              <a:buFont typeface="Arial MT"/>
              <a:buChar char="●"/>
              <a:tabLst>
                <a:tab pos="370840" algn="l"/>
                <a:tab pos="371475" algn="l"/>
              </a:tabLst>
            </a:pPr>
            <a:r>
              <a:rPr sz="1400" dirty="0">
                <a:solidFill>
                  <a:srgbClr val="374151"/>
                </a:solidFill>
                <a:latin typeface="Roboto"/>
                <a:cs typeface="Roboto"/>
              </a:rPr>
              <a:t>In</a:t>
            </a:r>
            <a:r>
              <a:rPr sz="1400" spc="-50" dirty="0">
                <a:solidFill>
                  <a:srgbClr val="374151"/>
                </a:solidFill>
                <a:latin typeface="Roboto"/>
                <a:cs typeface="Roboto"/>
              </a:rPr>
              <a:t> </a:t>
            </a:r>
            <a:r>
              <a:rPr sz="1400" spc="-10" dirty="0">
                <a:solidFill>
                  <a:srgbClr val="374151"/>
                </a:solidFill>
                <a:latin typeface="Roboto"/>
                <a:cs typeface="Roboto"/>
              </a:rPr>
              <a:t>this</a:t>
            </a:r>
            <a:r>
              <a:rPr sz="1400" spc="-45" dirty="0">
                <a:solidFill>
                  <a:srgbClr val="374151"/>
                </a:solidFill>
                <a:latin typeface="Roboto"/>
                <a:cs typeface="Roboto"/>
              </a:rPr>
              <a:t> </a:t>
            </a:r>
            <a:r>
              <a:rPr sz="1400" spc="-20" dirty="0">
                <a:solidFill>
                  <a:srgbClr val="374151"/>
                </a:solidFill>
                <a:latin typeface="Roboto"/>
                <a:cs typeface="Roboto"/>
              </a:rPr>
              <a:t>presentation,</a:t>
            </a:r>
            <a:r>
              <a:rPr sz="1400" spc="-50" dirty="0">
                <a:solidFill>
                  <a:srgbClr val="374151"/>
                </a:solidFill>
                <a:latin typeface="Roboto"/>
                <a:cs typeface="Roboto"/>
              </a:rPr>
              <a:t> </a:t>
            </a:r>
            <a:r>
              <a:rPr sz="1400" dirty="0">
                <a:solidFill>
                  <a:srgbClr val="374151"/>
                </a:solidFill>
                <a:latin typeface="Roboto"/>
                <a:cs typeface="Roboto"/>
              </a:rPr>
              <a:t>we</a:t>
            </a:r>
            <a:r>
              <a:rPr sz="1400" spc="-45" dirty="0">
                <a:solidFill>
                  <a:srgbClr val="374151"/>
                </a:solidFill>
                <a:latin typeface="Roboto"/>
                <a:cs typeface="Roboto"/>
              </a:rPr>
              <a:t> </a:t>
            </a:r>
            <a:r>
              <a:rPr sz="1400" dirty="0">
                <a:solidFill>
                  <a:srgbClr val="374151"/>
                </a:solidFill>
                <a:latin typeface="Roboto"/>
                <a:cs typeface="Roboto"/>
              </a:rPr>
              <a:t>will</a:t>
            </a:r>
            <a:r>
              <a:rPr sz="1400" spc="-50" dirty="0">
                <a:solidFill>
                  <a:srgbClr val="374151"/>
                </a:solidFill>
                <a:latin typeface="Roboto"/>
                <a:cs typeface="Roboto"/>
              </a:rPr>
              <a:t> </a:t>
            </a:r>
            <a:r>
              <a:rPr sz="1400" dirty="0">
                <a:solidFill>
                  <a:srgbClr val="374151"/>
                </a:solidFill>
                <a:latin typeface="Roboto"/>
                <a:cs typeface="Roboto"/>
              </a:rPr>
              <a:t>walk</a:t>
            </a:r>
            <a:r>
              <a:rPr sz="1400" spc="-45" dirty="0">
                <a:solidFill>
                  <a:srgbClr val="374151"/>
                </a:solidFill>
                <a:latin typeface="Roboto"/>
                <a:cs typeface="Roboto"/>
              </a:rPr>
              <a:t> </a:t>
            </a:r>
            <a:r>
              <a:rPr sz="1400" spc="-10" dirty="0">
                <a:solidFill>
                  <a:srgbClr val="374151"/>
                </a:solidFill>
                <a:latin typeface="Roboto"/>
                <a:cs typeface="Roboto"/>
              </a:rPr>
              <a:t>you</a:t>
            </a:r>
            <a:r>
              <a:rPr sz="1400" spc="-50" dirty="0">
                <a:solidFill>
                  <a:srgbClr val="374151"/>
                </a:solidFill>
                <a:latin typeface="Roboto"/>
                <a:cs typeface="Roboto"/>
              </a:rPr>
              <a:t> </a:t>
            </a:r>
            <a:r>
              <a:rPr sz="1400" spc="-20" dirty="0">
                <a:solidFill>
                  <a:srgbClr val="374151"/>
                </a:solidFill>
                <a:latin typeface="Roboto"/>
                <a:cs typeface="Roboto"/>
              </a:rPr>
              <a:t>through</a:t>
            </a:r>
            <a:r>
              <a:rPr sz="1400" spc="-45" dirty="0">
                <a:solidFill>
                  <a:srgbClr val="374151"/>
                </a:solidFill>
                <a:latin typeface="Roboto"/>
                <a:cs typeface="Roboto"/>
              </a:rPr>
              <a:t> </a:t>
            </a:r>
            <a:r>
              <a:rPr sz="1400" dirty="0">
                <a:solidFill>
                  <a:srgbClr val="374151"/>
                </a:solidFill>
                <a:latin typeface="Roboto"/>
                <a:cs typeface="Roboto"/>
              </a:rPr>
              <a:t>the</a:t>
            </a:r>
            <a:r>
              <a:rPr sz="1400" spc="-50" dirty="0">
                <a:solidFill>
                  <a:srgbClr val="374151"/>
                </a:solidFill>
                <a:latin typeface="Roboto"/>
                <a:cs typeface="Roboto"/>
              </a:rPr>
              <a:t> </a:t>
            </a:r>
            <a:r>
              <a:rPr sz="1400" spc="-10" dirty="0">
                <a:solidFill>
                  <a:srgbClr val="374151"/>
                </a:solidFill>
                <a:latin typeface="Roboto"/>
                <a:cs typeface="Roboto"/>
              </a:rPr>
              <a:t>steps</a:t>
            </a:r>
            <a:r>
              <a:rPr sz="1400" spc="-45" dirty="0">
                <a:solidFill>
                  <a:srgbClr val="374151"/>
                </a:solidFill>
                <a:latin typeface="Roboto"/>
                <a:cs typeface="Roboto"/>
              </a:rPr>
              <a:t> </a:t>
            </a:r>
            <a:r>
              <a:rPr sz="1400" spc="-10" dirty="0">
                <a:solidFill>
                  <a:srgbClr val="374151"/>
                </a:solidFill>
                <a:latin typeface="Roboto"/>
                <a:cs typeface="Roboto"/>
              </a:rPr>
              <a:t>that</a:t>
            </a:r>
            <a:r>
              <a:rPr sz="1400" spc="-50" dirty="0">
                <a:solidFill>
                  <a:srgbClr val="374151"/>
                </a:solidFill>
                <a:latin typeface="Roboto"/>
                <a:cs typeface="Roboto"/>
              </a:rPr>
              <a:t> </a:t>
            </a:r>
            <a:r>
              <a:rPr sz="1400" dirty="0">
                <a:solidFill>
                  <a:srgbClr val="374151"/>
                </a:solidFill>
                <a:latin typeface="Roboto"/>
                <a:cs typeface="Roboto"/>
              </a:rPr>
              <a:t>we</a:t>
            </a:r>
            <a:r>
              <a:rPr sz="1400" spc="-45" dirty="0">
                <a:solidFill>
                  <a:srgbClr val="374151"/>
                </a:solidFill>
                <a:latin typeface="Roboto"/>
                <a:cs typeface="Roboto"/>
              </a:rPr>
              <a:t> </a:t>
            </a:r>
            <a:r>
              <a:rPr sz="1400" spc="-10" dirty="0">
                <a:solidFill>
                  <a:srgbClr val="374151"/>
                </a:solidFill>
                <a:latin typeface="Roboto"/>
                <a:cs typeface="Roboto"/>
              </a:rPr>
              <a:t>have</a:t>
            </a:r>
            <a:r>
              <a:rPr sz="1400" spc="-50" dirty="0">
                <a:solidFill>
                  <a:srgbClr val="374151"/>
                </a:solidFill>
                <a:latin typeface="Roboto"/>
                <a:cs typeface="Roboto"/>
              </a:rPr>
              <a:t> </a:t>
            </a:r>
            <a:r>
              <a:rPr sz="1400" spc="-10" dirty="0">
                <a:solidFill>
                  <a:srgbClr val="374151"/>
                </a:solidFill>
                <a:latin typeface="Roboto"/>
                <a:cs typeface="Roboto"/>
              </a:rPr>
              <a:t>taken</a:t>
            </a:r>
            <a:r>
              <a:rPr sz="1400" spc="-45" dirty="0">
                <a:solidFill>
                  <a:srgbClr val="374151"/>
                </a:solidFill>
                <a:latin typeface="Roboto"/>
                <a:cs typeface="Roboto"/>
              </a:rPr>
              <a:t> </a:t>
            </a:r>
            <a:r>
              <a:rPr sz="1400" dirty="0">
                <a:solidFill>
                  <a:srgbClr val="374151"/>
                </a:solidFill>
                <a:latin typeface="Roboto"/>
                <a:cs typeface="Roboto"/>
              </a:rPr>
              <a:t>to</a:t>
            </a:r>
            <a:r>
              <a:rPr sz="1400" spc="-50" dirty="0">
                <a:solidFill>
                  <a:srgbClr val="374151"/>
                </a:solidFill>
                <a:latin typeface="Roboto"/>
                <a:cs typeface="Roboto"/>
              </a:rPr>
              <a:t> </a:t>
            </a:r>
            <a:r>
              <a:rPr sz="1400" dirty="0">
                <a:solidFill>
                  <a:srgbClr val="374151"/>
                </a:solidFill>
                <a:latin typeface="Roboto"/>
                <a:cs typeface="Roboto"/>
              </a:rPr>
              <a:t>build</a:t>
            </a:r>
            <a:r>
              <a:rPr sz="1400" spc="-45" dirty="0">
                <a:solidFill>
                  <a:srgbClr val="374151"/>
                </a:solidFill>
                <a:latin typeface="Roboto"/>
                <a:cs typeface="Roboto"/>
              </a:rPr>
              <a:t> </a:t>
            </a:r>
            <a:r>
              <a:rPr sz="1400" spc="-25" dirty="0">
                <a:solidFill>
                  <a:srgbClr val="374151"/>
                </a:solidFill>
                <a:latin typeface="Roboto"/>
                <a:cs typeface="Roboto"/>
              </a:rPr>
              <a:t>and</a:t>
            </a:r>
            <a:r>
              <a:rPr sz="1400" spc="500" dirty="0">
                <a:solidFill>
                  <a:srgbClr val="374151"/>
                </a:solidFill>
                <a:latin typeface="Roboto"/>
                <a:cs typeface="Roboto"/>
              </a:rPr>
              <a:t> </a:t>
            </a:r>
            <a:r>
              <a:rPr sz="1400" spc="-10" dirty="0">
                <a:solidFill>
                  <a:srgbClr val="374151"/>
                </a:solidFill>
                <a:latin typeface="Roboto"/>
                <a:cs typeface="Roboto"/>
              </a:rPr>
              <a:t>evaluate</a:t>
            </a:r>
            <a:r>
              <a:rPr sz="1400" spc="-55" dirty="0">
                <a:solidFill>
                  <a:srgbClr val="374151"/>
                </a:solidFill>
                <a:latin typeface="Roboto"/>
                <a:cs typeface="Roboto"/>
              </a:rPr>
              <a:t> </a:t>
            </a:r>
            <a:r>
              <a:rPr sz="1400" dirty="0">
                <a:solidFill>
                  <a:srgbClr val="374151"/>
                </a:solidFill>
                <a:latin typeface="Roboto"/>
                <a:cs typeface="Roboto"/>
              </a:rPr>
              <a:t>the</a:t>
            </a:r>
            <a:r>
              <a:rPr sz="1400" spc="-55" dirty="0">
                <a:solidFill>
                  <a:srgbClr val="374151"/>
                </a:solidFill>
                <a:latin typeface="Roboto"/>
                <a:cs typeface="Roboto"/>
              </a:rPr>
              <a:t> </a:t>
            </a:r>
            <a:r>
              <a:rPr sz="1400" dirty="0">
                <a:solidFill>
                  <a:srgbClr val="374151"/>
                </a:solidFill>
                <a:latin typeface="Roboto"/>
                <a:cs typeface="Roboto"/>
              </a:rPr>
              <a:t>models.</a:t>
            </a:r>
            <a:r>
              <a:rPr sz="1400" spc="-55" dirty="0">
                <a:solidFill>
                  <a:srgbClr val="374151"/>
                </a:solidFill>
                <a:latin typeface="Roboto"/>
                <a:cs typeface="Roboto"/>
              </a:rPr>
              <a:t> </a:t>
            </a:r>
            <a:r>
              <a:rPr sz="1400" spc="-10" dirty="0">
                <a:solidFill>
                  <a:srgbClr val="374151"/>
                </a:solidFill>
                <a:latin typeface="Roboto"/>
                <a:cs typeface="Roboto"/>
              </a:rPr>
              <a:t>First,</a:t>
            </a:r>
            <a:r>
              <a:rPr sz="1400" spc="-55" dirty="0">
                <a:solidFill>
                  <a:srgbClr val="374151"/>
                </a:solidFill>
                <a:latin typeface="Roboto"/>
                <a:cs typeface="Roboto"/>
              </a:rPr>
              <a:t> </a:t>
            </a:r>
            <a:r>
              <a:rPr sz="1400" dirty="0">
                <a:solidFill>
                  <a:srgbClr val="374151"/>
                </a:solidFill>
                <a:latin typeface="Roboto"/>
                <a:cs typeface="Roboto"/>
              </a:rPr>
              <a:t>we</a:t>
            </a:r>
            <a:r>
              <a:rPr sz="1400" spc="-50" dirty="0">
                <a:solidFill>
                  <a:srgbClr val="374151"/>
                </a:solidFill>
                <a:latin typeface="Roboto"/>
                <a:cs typeface="Roboto"/>
              </a:rPr>
              <a:t> </a:t>
            </a:r>
            <a:r>
              <a:rPr sz="1400" dirty="0">
                <a:solidFill>
                  <a:srgbClr val="374151"/>
                </a:solidFill>
                <a:latin typeface="Roboto"/>
                <a:cs typeface="Roboto"/>
              </a:rPr>
              <a:t>will</a:t>
            </a:r>
            <a:r>
              <a:rPr sz="1400" spc="-55" dirty="0">
                <a:solidFill>
                  <a:srgbClr val="374151"/>
                </a:solidFill>
                <a:latin typeface="Roboto"/>
                <a:cs typeface="Roboto"/>
              </a:rPr>
              <a:t> </a:t>
            </a:r>
            <a:r>
              <a:rPr sz="1400" spc="-10" dirty="0">
                <a:solidFill>
                  <a:srgbClr val="374151"/>
                </a:solidFill>
                <a:latin typeface="Roboto"/>
                <a:cs typeface="Roboto"/>
              </a:rPr>
              <a:t>explain</a:t>
            </a:r>
            <a:r>
              <a:rPr sz="1400" spc="-55" dirty="0">
                <a:solidFill>
                  <a:srgbClr val="374151"/>
                </a:solidFill>
                <a:latin typeface="Roboto"/>
                <a:cs typeface="Roboto"/>
              </a:rPr>
              <a:t> </a:t>
            </a:r>
            <a:r>
              <a:rPr sz="1400" dirty="0">
                <a:solidFill>
                  <a:srgbClr val="374151"/>
                </a:solidFill>
                <a:latin typeface="Roboto"/>
                <a:cs typeface="Roboto"/>
              </a:rPr>
              <a:t>the</a:t>
            </a:r>
            <a:r>
              <a:rPr sz="1400" spc="-55" dirty="0">
                <a:solidFill>
                  <a:srgbClr val="374151"/>
                </a:solidFill>
                <a:latin typeface="Roboto"/>
                <a:cs typeface="Roboto"/>
              </a:rPr>
              <a:t> </a:t>
            </a:r>
            <a:r>
              <a:rPr sz="1400" spc="-10" dirty="0">
                <a:solidFill>
                  <a:srgbClr val="374151"/>
                </a:solidFill>
                <a:latin typeface="Roboto"/>
                <a:cs typeface="Roboto"/>
              </a:rPr>
              <a:t>features</a:t>
            </a:r>
            <a:r>
              <a:rPr sz="1400" spc="-55" dirty="0">
                <a:solidFill>
                  <a:srgbClr val="374151"/>
                </a:solidFill>
                <a:latin typeface="Roboto"/>
                <a:cs typeface="Roboto"/>
              </a:rPr>
              <a:t> </a:t>
            </a:r>
            <a:r>
              <a:rPr sz="1400" dirty="0">
                <a:solidFill>
                  <a:srgbClr val="374151"/>
                </a:solidFill>
                <a:latin typeface="Roboto"/>
                <a:cs typeface="Roboto"/>
              </a:rPr>
              <a:t>and</a:t>
            </a:r>
            <a:r>
              <a:rPr sz="1400" spc="-50" dirty="0">
                <a:solidFill>
                  <a:srgbClr val="374151"/>
                </a:solidFill>
                <a:latin typeface="Roboto"/>
                <a:cs typeface="Roboto"/>
              </a:rPr>
              <a:t> </a:t>
            </a:r>
            <a:r>
              <a:rPr sz="1400" spc="-10" dirty="0">
                <a:solidFill>
                  <a:srgbClr val="374151"/>
                </a:solidFill>
                <a:latin typeface="Roboto"/>
                <a:cs typeface="Roboto"/>
              </a:rPr>
              <a:t>preprocessing</a:t>
            </a:r>
            <a:r>
              <a:rPr sz="1400" spc="-55" dirty="0">
                <a:solidFill>
                  <a:srgbClr val="374151"/>
                </a:solidFill>
                <a:latin typeface="Roboto"/>
                <a:cs typeface="Roboto"/>
              </a:rPr>
              <a:t> </a:t>
            </a:r>
            <a:r>
              <a:rPr sz="1400" spc="-20" dirty="0">
                <a:solidFill>
                  <a:srgbClr val="374151"/>
                </a:solidFill>
                <a:latin typeface="Roboto"/>
                <a:cs typeface="Roboto"/>
              </a:rPr>
              <a:t>techniques</a:t>
            </a:r>
            <a:r>
              <a:rPr sz="1400" spc="-55" dirty="0">
                <a:solidFill>
                  <a:srgbClr val="374151"/>
                </a:solidFill>
                <a:latin typeface="Roboto"/>
                <a:cs typeface="Roboto"/>
              </a:rPr>
              <a:t> </a:t>
            </a:r>
            <a:r>
              <a:rPr sz="1400" dirty="0">
                <a:solidFill>
                  <a:srgbClr val="374151"/>
                </a:solidFill>
                <a:latin typeface="Roboto"/>
                <a:cs typeface="Roboto"/>
              </a:rPr>
              <a:t>used</a:t>
            </a:r>
            <a:r>
              <a:rPr sz="1400" spc="-55" dirty="0">
                <a:solidFill>
                  <a:srgbClr val="374151"/>
                </a:solidFill>
                <a:latin typeface="Roboto"/>
                <a:cs typeface="Roboto"/>
              </a:rPr>
              <a:t> </a:t>
            </a:r>
            <a:r>
              <a:rPr sz="1400" spc="-25" dirty="0">
                <a:solidFill>
                  <a:srgbClr val="374151"/>
                </a:solidFill>
                <a:latin typeface="Roboto"/>
                <a:cs typeface="Roboto"/>
              </a:rPr>
              <a:t>in </a:t>
            </a:r>
            <a:r>
              <a:rPr sz="1400" dirty="0">
                <a:solidFill>
                  <a:srgbClr val="374151"/>
                </a:solidFill>
                <a:latin typeface="Roboto"/>
                <a:cs typeface="Roboto"/>
              </a:rPr>
              <a:t>the</a:t>
            </a:r>
            <a:r>
              <a:rPr sz="1400" spc="-55" dirty="0">
                <a:solidFill>
                  <a:srgbClr val="374151"/>
                </a:solidFill>
                <a:latin typeface="Roboto"/>
                <a:cs typeface="Roboto"/>
              </a:rPr>
              <a:t> </a:t>
            </a:r>
            <a:r>
              <a:rPr sz="1400" spc="-20" dirty="0">
                <a:solidFill>
                  <a:srgbClr val="374151"/>
                </a:solidFill>
                <a:latin typeface="Roboto"/>
                <a:cs typeface="Roboto"/>
              </a:rPr>
              <a:t>project.</a:t>
            </a:r>
            <a:r>
              <a:rPr sz="1400" spc="-65" dirty="0">
                <a:solidFill>
                  <a:srgbClr val="374151"/>
                </a:solidFill>
                <a:latin typeface="Roboto"/>
                <a:cs typeface="Roboto"/>
              </a:rPr>
              <a:t> </a:t>
            </a:r>
            <a:r>
              <a:rPr sz="1400" spc="-10" dirty="0">
                <a:solidFill>
                  <a:srgbClr val="374151"/>
                </a:solidFill>
                <a:latin typeface="Roboto"/>
                <a:cs typeface="Roboto"/>
              </a:rPr>
              <a:t>Then,</a:t>
            </a:r>
            <a:r>
              <a:rPr sz="1400" spc="-50" dirty="0">
                <a:solidFill>
                  <a:srgbClr val="374151"/>
                </a:solidFill>
                <a:latin typeface="Roboto"/>
                <a:cs typeface="Roboto"/>
              </a:rPr>
              <a:t> </a:t>
            </a:r>
            <a:r>
              <a:rPr sz="1400" dirty="0">
                <a:solidFill>
                  <a:srgbClr val="374151"/>
                </a:solidFill>
                <a:latin typeface="Roboto"/>
                <a:cs typeface="Roboto"/>
              </a:rPr>
              <a:t>we</a:t>
            </a:r>
            <a:r>
              <a:rPr sz="1400" spc="-45" dirty="0">
                <a:solidFill>
                  <a:srgbClr val="374151"/>
                </a:solidFill>
                <a:latin typeface="Roboto"/>
                <a:cs typeface="Roboto"/>
              </a:rPr>
              <a:t> </a:t>
            </a:r>
            <a:r>
              <a:rPr sz="1400" dirty="0">
                <a:solidFill>
                  <a:srgbClr val="374151"/>
                </a:solidFill>
                <a:latin typeface="Roboto"/>
                <a:cs typeface="Roboto"/>
              </a:rPr>
              <a:t>will</a:t>
            </a:r>
            <a:r>
              <a:rPr sz="1400" spc="-50" dirty="0">
                <a:solidFill>
                  <a:srgbClr val="374151"/>
                </a:solidFill>
                <a:latin typeface="Roboto"/>
                <a:cs typeface="Roboto"/>
              </a:rPr>
              <a:t> </a:t>
            </a:r>
            <a:r>
              <a:rPr sz="1400" spc="-10" dirty="0">
                <a:solidFill>
                  <a:srgbClr val="374151"/>
                </a:solidFill>
                <a:latin typeface="Roboto"/>
                <a:cs typeface="Roboto"/>
              </a:rPr>
              <a:t>discuss</a:t>
            </a:r>
            <a:r>
              <a:rPr sz="1400" spc="-45" dirty="0">
                <a:solidFill>
                  <a:srgbClr val="374151"/>
                </a:solidFill>
                <a:latin typeface="Roboto"/>
                <a:cs typeface="Roboto"/>
              </a:rPr>
              <a:t> </a:t>
            </a:r>
            <a:r>
              <a:rPr sz="1400" dirty="0">
                <a:solidFill>
                  <a:srgbClr val="374151"/>
                </a:solidFill>
                <a:latin typeface="Roboto"/>
                <a:cs typeface="Roboto"/>
              </a:rPr>
              <a:t>each</a:t>
            </a:r>
            <a:r>
              <a:rPr sz="1400" spc="-50" dirty="0">
                <a:solidFill>
                  <a:srgbClr val="374151"/>
                </a:solidFill>
                <a:latin typeface="Roboto"/>
                <a:cs typeface="Roboto"/>
              </a:rPr>
              <a:t> </a:t>
            </a:r>
            <a:r>
              <a:rPr sz="1400" dirty="0">
                <a:solidFill>
                  <a:srgbClr val="374151"/>
                </a:solidFill>
                <a:latin typeface="Roboto"/>
                <a:cs typeface="Roboto"/>
              </a:rPr>
              <a:t>of</a:t>
            </a:r>
            <a:r>
              <a:rPr sz="1400" spc="-45" dirty="0">
                <a:solidFill>
                  <a:srgbClr val="374151"/>
                </a:solidFill>
                <a:latin typeface="Roboto"/>
                <a:cs typeface="Roboto"/>
              </a:rPr>
              <a:t> </a:t>
            </a:r>
            <a:r>
              <a:rPr sz="1400" dirty="0">
                <a:solidFill>
                  <a:srgbClr val="374151"/>
                </a:solidFill>
                <a:latin typeface="Roboto"/>
                <a:cs typeface="Roboto"/>
              </a:rPr>
              <a:t>the</a:t>
            </a:r>
            <a:r>
              <a:rPr sz="1400" spc="-50" dirty="0">
                <a:solidFill>
                  <a:srgbClr val="374151"/>
                </a:solidFill>
                <a:latin typeface="Roboto"/>
                <a:cs typeface="Roboto"/>
              </a:rPr>
              <a:t> </a:t>
            </a:r>
            <a:r>
              <a:rPr sz="1400" dirty="0">
                <a:solidFill>
                  <a:srgbClr val="374151"/>
                </a:solidFill>
                <a:latin typeface="Roboto"/>
                <a:cs typeface="Roboto"/>
              </a:rPr>
              <a:t>four</a:t>
            </a:r>
            <a:r>
              <a:rPr sz="1400" spc="-50" dirty="0">
                <a:solidFill>
                  <a:srgbClr val="374151"/>
                </a:solidFill>
                <a:latin typeface="Roboto"/>
                <a:cs typeface="Roboto"/>
              </a:rPr>
              <a:t> </a:t>
            </a:r>
            <a:r>
              <a:rPr sz="1400" spc="-10" dirty="0">
                <a:solidFill>
                  <a:srgbClr val="374151"/>
                </a:solidFill>
                <a:latin typeface="Roboto"/>
                <a:cs typeface="Roboto"/>
              </a:rPr>
              <a:t>machine</a:t>
            </a:r>
            <a:r>
              <a:rPr sz="1400" spc="-45" dirty="0">
                <a:solidFill>
                  <a:srgbClr val="374151"/>
                </a:solidFill>
                <a:latin typeface="Roboto"/>
                <a:cs typeface="Roboto"/>
              </a:rPr>
              <a:t> </a:t>
            </a:r>
            <a:r>
              <a:rPr sz="1400" spc="-10" dirty="0">
                <a:solidFill>
                  <a:srgbClr val="374151"/>
                </a:solidFill>
                <a:latin typeface="Roboto"/>
                <a:cs typeface="Roboto"/>
              </a:rPr>
              <a:t>learning</a:t>
            </a:r>
            <a:r>
              <a:rPr sz="1400" spc="-50" dirty="0">
                <a:solidFill>
                  <a:srgbClr val="374151"/>
                </a:solidFill>
                <a:latin typeface="Roboto"/>
                <a:cs typeface="Roboto"/>
              </a:rPr>
              <a:t> </a:t>
            </a:r>
            <a:r>
              <a:rPr sz="1400" spc="-10" dirty="0">
                <a:solidFill>
                  <a:srgbClr val="374151"/>
                </a:solidFill>
                <a:latin typeface="Roboto"/>
                <a:cs typeface="Roboto"/>
              </a:rPr>
              <a:t>algorithms,</a:t>
            </a:r>
            <a:r>
              <a:rPr sz="1400" spc="-45" dirty="0">
                <a:solidFill>
                  <a:srgbClr val="374151"/>
                </a:solidFill>
                <a:latin typeface="Roboto"/>
                <a:cs typeface="Roboto"/>
              </a:rPr>
              <a:t> </a:t>
            </a:r>
            <a:r>
              <a:rPr sz="1400" dirty="0">
                <a:solidFill>
                  <a:srgbClr val="374151"/>
                </a:solidFill>
                <a:latin typeface="Roboto"/>
                <a:cs typeface="Roboto"/>
              </a:rPr>
              <a:t>how</a:t>
            </a:r>
            <a:r>
              <a:rPr sz="1400" spc="-50" dirty="0">
                <a:solidFill>
                  <a:srgbClr val="374151"/>
                </a:solidFill>
                <a:latin typeface="Roboto"/>
                <a:cs typeface="Roboto"/>
              </a:rPr>
              <a:t> </a:t>
            </a:r>
            <a:r>
              <a:rPr sz="1400" spc="-10" dirty="0">
                <a:solidFill>
                  <a:srgbClr val="374151"/>
                </a:solidFill>
                <a:latin typeface="Roboto"/>
                <a:cs typeface="Roboto"/>
              </a:rPr>
              <a:t>they</a:t>
            </a:r>
            <a:r>
              <a:rPr sz="1400" spc="-45" dirty="0">
                <a:solidFill>
                  <a:srgbClr val="374151"/>
                </a:solidFill>
                <a:latin typeface="Roboto"/>
                <a:cs typeface="Roboto"/>
              </a:rPr>
              <a:t> </a:t>
            </a:r>
            <a:r>
              <a:rPr sz="1400" spc="-10" dirty="0">
                <a:solidFill>
                  <a:srgbClr val="374151"/>
                </a:solidFill>
                <a:latin typeface="Roboto"/>
                <a:cs typeface="Roboto"/>
              </a:rPr>
              <a:t>work, </a:t>
            </a:r>
            <a:r>
              <a:rPr sz="1400" dirty="0">
                <a:solidFill>
                  <a:srgbClr val="374151"/>
                </a:solidFill>
                <a:latin typeface="Roboto"/>
                <a:cs typeface="Roboto"/>
              </a:rPr>
              <a:t>and</a:t>
            </a:r>
            <a:r>
              <a:rPr sz="1400" spc="-45" dirty="0">
                <a:solidFill>
                  <a:srgbClr val="374151"/>
                </a:solidFill>
                <a:latin typeface="Roboto"/>
                <a:cs typeface="Roboto"/>
              </a:rPr>
              <a:t> </a:t>
            </a:r>
            <a:r>
              <a:rPr sz="1400" dirty="0">
                <a:solidFill>
                  <a:srgbClr val="374151"/>
                </a:solidFill>
                <a:latin typeface="Roboto"/>
                <a:cs typeface="Roboto"/>
              </a:rPr>
              <a:t>how</a:t>
            </a:r>
            <a:r>
              <a:rPr sz="1400" spc="-40" dirty="0">
                <a:solidFill>
                  <a:srgbClr val="374151"/>
                </a:solidFill>
                <a:latin typeface="Roboto"/>
                <a:cs typeface="Roboto"/>
              </a:rPr>
              <a:t> </a:t>
            </a:r>
            <a:r>
              <a:rPr sz="1400" dirty="0">
                <a:solidFill>
                  <a:srgbClr val="374151"/>
                </a:solidFill>
                <a:latin typeface="Roboto"/>
                <a:cs typeface="Roboto"/>
              </a:rPr>
              <a:t>we</a:t>
            </a:r>
            <a:r>
              <a:rPr sz="1400" spc="-40" dirty="0">
                <a:solidFill>
                  <a:srgbClr val="374151"/>
                </a:solidFill>
                <a:latin typeface="Roboto"/>
                <a:cs typeface="Roboto"/>
              </a:rPr>
              <a:t> </a:t>
            </a:r>
            <a:r>
              <a:rPr sz="1400" spc="-10" dirty="0">
                <a:solidFill>
                  <a:srgbClr val="374151"/>
                </a:solidFill>
                <a:latin typeface="Roboto"/>
                <a:cs typeface="Roboto"/>
              </a:rPr>
              <a:t>implemented</a:t>
            </a:r>
            <a:r>
              <a:rPr sz="1400" spc="-45" dirty="0">
                <a:solidFill>
                  <a:srgbClr val="374151"/>
                </a:solidFill>
                <a:latin typeface="Roboto"/>
                <a:cs typeface="Roboto"/>
              </a:rPr>
              <a:t> </a:t>
            </a:r>
            <a:r>
              <a:rPr sz="1400" dirty="0">
                <a:solidFill>
                  <a:srgbClr val="374151"/>
                </a:solidFill>
                <a:latin typeface="Roboto"/>
                <a:cs typeface="Roboto"/>
              </a:rPr>
              <a:t>them</a:t>
            </a:r>
            <a:r>
              <a:rPr sz="1400" spc="-40" dirty="0">
                <a:solidFill>
                  <a:srgbClr val="374151"/>
                </a:solidFill>
                <a:latin typeface="Roboto"/>
                <a:cs typeface="Roboto"/>
              </a:rPr>
              <a:t> </a:t>
            </a:r>
            <a:r>
              <a:rPr sz="1400" dirty="0">
                <a:solidFill>
                  <a:srgbClr val="374151"/>
                </a:solidFill>
                <a:latin typeface="Roboto"/>
                <a:cs typeface="Roboto"/>
              </a:rPr>
              <a:t>in</a:t>
            </a:r>
            <a:r>
              <a:rPr sz="1400" spc="-40" dirty="0">
                <a:solidFill>
                  <a:srgbClr val="374151"/>
                </a:solidFill>
                <a:latin typeface="Roboto"/>
                <a:cs typeface="Roboto"/>
              </a:rPr>
              <a:t> </a:t>
            </a:r>
            <a:r>
              <a:rPr sz="1400" spc="-20" dirty="0">
                <a:solidFill>
                  <a:srgbClr val="374151"/>
                </a:solidFill>
                <a:latin typeface="Roboto"/>
                <a:cs typeface="Roboto"/>
              </a:rPr>
              <a:t>Python.</a:t>
            </a:r>
            <a:r>
              <a:rPr sz="1400" spc="-45" dirty="0">
                <a:solidFill>
                  <a:srgbClr val="374151"/>
                </a:solidFill>
                <a:latin typeface="Roboto"/>
                <a:cs typeface="Roboto"/>
              </a:rPr>
              <a:t> </a:t>
            </a:r>
            <a:r>
              <a:rPr sz="1400" dirty="0">
                <a:solidFill>
                  <a:srgbClr val="374151"/>
                </a:solidFill>
                <a:latin typeface="Roboto"/>
                <a:cs typeface="Roboto"/>
              </a:rPr>
              <a:t>Afterward,</a:t>
            </a:r>
            <a:r>
              <a:rPr sz="1400" spc="-40" dirty="0">
                <a:solidFill>
                  <a:srgbClr val="374151"/>
                </a:solidFill>
                <a:latin typeface="Roboto"/>
                <a:cs typeface="Roboto"/>
              </a:rPr>
              <a:t> </a:t>
            </a:r>
            <a:r>
              <a:rPr sz="1400" dirty="0">
                <a:solidFill>
                  <a:srgbClr val="374151"/>
                </a:solidFill>
                <a:latin typeface="Roboto"/>
                <a:cs typeface="Roboto"/>
              </a:rPr>
              <a:t>we</a:t>
            </a:r>
            <a:r>
              <a:rPr sz="1400" spc="-40" dirty="0">
                <a:solidFill>
                  <a:srgbClr val="374151"/>
                </a:solidFill>
                <a:latin typeface="Roboto"/>
                <a:cs typeface="Roboto"/>
              </a:rPr>
              <a:t> </a:t>
            </a:r>
            <a:r>
              <a:rPr sz="1400" dirty="0">
                <a:solidFill>
                  <a:srgbClr val="374151"/>
                </a:solidFill>
                <a:latin typeface="Roboto"/>
                <a:cs typeface="Roboto"/>
              </a:rPr>
              <a:t>will</a:t>
            </a:r>
            <a:r>
              <a:rPr sz="1400" spc="-40" dirty="0">
                <a:solidFill>
                  <a:srgbClr val="374151"/>
                </a:solidFill>
                <a:latin typeface="Roboto"/>
                <a:cs typeface="Roboto"/>
              </a:rPr>
              <a:t> </a:t>
            </a:r>
            <a:r>
              <a:rPr sz="1400" spc="-10" dirty="0">
                <a:solidFill>
                  <a:srgbClr val="374151"/>
                </a:solidFill>
                <a:latin typeface="Roboto"/>
                <a:cs typeface="Roboto"/>
              </a:rPr>
              <a:t>present</a:t>
            </a:r>
            <a:r>
              <a:rPr sz="1400" spc="-45" dirty="0">
                <a:solidFill>
                  <a:srgbClr val="374151"/>
                </a:solidFill>
                <a:latin typeface="Roboto"/>
                <a:cs typeface="Roboto"/>
              </a:rPr>
              <a:t> </a:t>
            </a:r>
            <a:r>
              <a:rPr sz="1400" dirty="0">
                <a:solidFill>
                  <a:srgbClr val="374151"/>
                </a:solidFill>
                <a:latin typeface="Roboto"/>
                <a:cs typeface="Roboto"/>
              </a:rPr>
              <a:t>the</a:t>
            </a:r>
            <a:r>
              <a:rPr sz="1400" spc="-40" dirty="0">
                <a:solidFill>
                  <a:srgbClr val="374151"/>
                </a:solidFill>
                <a:latin typeface="Roboto"/>
                <a:cs typeface="Roboto"/>
              </a:rPr>
              <a:t> </a:t>
            </a:r>
            <a:r>
              <a:rPr sz="1400" spc="-20" dirty="0">
                <a:solidFill>
                  <a:srgbClr val="374151"/>
                </a:solidFill>
                <a:latin typeface="Roboto"/>
                <a:cs typeface="Roboto"/>
              </a:rPr>
              <a:t>evaluation</a:t>
            </a:r>
            <a:r>
              <a:rPr sz="1400" spc="-40" dirty="0">
                <a:solidFill>
                  <a:srgbClr val="374151"/>
                </a:solidFill>
                <a:latin typeface="Roboto"/>
                <a:cs typeface="Roboto"/>
              </a:rPr>
              <a:t> </a:t>
            </a:r>
            <a:r>
              <a:rPr sz="1400" spc="-10" dirty="0">
                <a:solidFill>
                  <a:srgbClr val="374151"/>
                </a:solidFill>
                <a:latin typeface="Roboto"/>
                <a:cs typeface="Roboto"/>
              </a:rPr>
              <a:t>results</a:t>
            </a:r>
            <a:r>
              <a:rPr sz="1400" spc="500" dirty="0">
                <a:solidFill>
                  <a:srgbClr val="374151"/>
                </a:solidFill>
                <a:latin typeface="Roboto"/>
                <a:cs typeface="Roboto"/>
              </a:rPr>
              <a:t> </a:t>
            </a:r>
            <a:r>
              <a:rPr sz="1400" dirty="0">
                <a:solidFill>
                  <a:srgbClr val="374151"/>
                </a:solidFill>
                <a:latin typeface="Roboto"/>
                <a:cs typeface="Roboto"/>
              </a:rPr>
              <a:t>and</a:t>
            </a:r>
            <a:r>
              <a:rPr sz="1400" spc="-40" dirty="0">
                <a:solidFill>
                  <a:srgbClr val="374151"/>
                </a:solidFill>
                <a:latin typeface="Roboto"/>
                <a:cs typeface="Roboto"/>
              </a:rPr>
              <a:t> </a:t>
            </a:r>
            <a:r>
              <a:rPr sz="1400" dirty="0">
                <a:solidFill>
                  <a:srgbClr val="374151"/>
                </a:solidFill>
                <a:latin typeface="Roboto"/>
                <a:cs typeface="Roboto"/>
              </a:rPr>
              <a:t>compare</a:t>
            </a:r>
            <a:r>
              <a:rPr sz="1400" spc="-40" dirty="0">
                <a:solidFill>
                  <a:srgbClr val="374151"/>
                </a:solidFill>
                <a:latin typeface="Roboto"/>
                <a:cs typeface="Roboto"/>
              </a:rPr>
              <a:t> </a:t>
            </a:r>
            <a:r>
              <a:rPr sz="1400" dirty="0">
                <a:solidFill>
                  <a:srgbClr val="374151"/>
                </a:solidFill>
                <a:latin typeface="Roboto"/>
                <a:cs typeface="Roboto"/>
              </a:rPr>
              <a:t>the</a:t>
            </a:r>
            <a:r>
              <a:rPr sz="1400" spc="-40" dirty="0">
                <a:solidFill>
                  <a:srgbClr val="374151"/>
                </a:solidFill>
                <a:latin typeface="Roboto"/>
                <a:cs typeface="Roboto"/>
              </a:rPr>
              <a:t> </a:t>
            </a:r>
            <a:r>
              <a:rPr sz="1400" spc="-10" dirty="0">
                <a:solidFill>
                  <a:srgbClr val="374151"/>
                </a:solidFill>
                <a:latin typeface="Roboto"/>
                <a:cs typeface="Roboto"/>
              </a:rPr>
              <a:t>performance</a:t>
            </a:r>
            <a:r>
              <a:rPr sz="1400" spc="-35" dirty="0">
                <a:solidFill>
                  <a:srgbClr val="374151"/>
                </a:solidFill>
                <a:latin typeface="Roboto"/>
                <a:cs typeface="Roboto"/>
              </a:rPr>
              <a:t> </a:t>
            </a:r>
            <a:r>
              <a:rPr sz="1400" dirty="0">
                <a:solidFill>
                  <a:srgbClr val="374151"/>
                </a:solidFill>
                <a:latin typeface="Roboto"/>
                <a:cs typeface="Roboto"/>
              </a:rPr>
              <a:t>of</a:t>
            </a:r>
            <a:r>
              <a:rPr sz="1400" spc="-40" dirty="0">
                <a:solidFill>
                  <a:srgbClr val="374151"/>
                </a:solidFill>
                <a:latin typeface="Roboto"/>
                <a:cs typeface="Roboto"/>
              </a:rPr>
              <a:t> </a:t>
            </a:r>
            <a:r>
              <a:rPr sz="1400" dirty="0">
                <a:solidFill>
                  <a:srgbClr val="374151"/>
                </a:solidFill>
                <a:latin typeface="Roboto"/>
                <a:cs typeface="Roboto"/>
              </a:rPr>
              <a:t>the</a:t>
            </a:r>
            <a:r>
              <a:rPr sz="1400" spc="-40" dirty="0">
                <a:solidFill>
                  <a:srgbClr val="374151"/>
                </a:solidFill>
                <a:latin typeface="Roboto"/>
                <a:cs typeface="Roboto"/>
              </a:rPr>
              <a:t> </a:t>
            </a:r>
            <a:r>
              <a:rPr sz="1400" spc="-10" dirty="0">
                <a:solidFill>
                  <a:srgbClr val="374151"/>
                </a:solidFill>
                <a:latin typeface="Roboto"/>
                <a:cs typeface="Roboto"/>
              </a:rPr>
              <a:t>models.</a:t>
            </a:r>
            <a:endParaRPr sz="1400" dirty="0">
              <a:latin typeface="Roboto"/>
              <a:cs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96E3-B2D9-1395-4087-C8CEA2F7AF59}"/>
              </a:ext>
            </a:extLst>
          </p:cNvPr>
          <p:cNvSpPr>
            <a:spLocks noGrp="1"/>
          </p:cNvSpPr>
          <p:nvPr>
            <p:ph type="title"/>
          </p:nvPr>
        </p:nvSpPr>
        <p:spPr>
          <a:xfrm>
            <a:off x="384725" y="301473"/>
            <a:ext cx="5177875" cy="738664"/>
          </a:xfrm>
        </p:spPr>
        <p:txBody>
          <a:bodyPr/>
          <a:lstStyle/>
          <a:p>
            <a:r>
              <a:rPr lang="en-US" dirty="0"/>
              <a:t>Data Sampling – Under Sampling</a:t>
            </a:r>
          </a:p>
        </p:txBody>
      </p:sp>
      <p:sp>
        <p:nvSpPr>
          <p:cNvPr id="3" name="Text Placeholder 2">
            <a:extLst>
              <a:ext uri="{FF2B5EF4-FFF2-40B4-BE49-F238E27FC236}">
                <a16:creationId xmlns:a16="http://schemas.microsoft.com/office/drawing/2014/main" id="{0AA2E0B9-F0D1-2CDE-2686-4FF8B8449797}"/>
              </a:ext>
            </a:extLst>
          </p:cNvPr>
          <p:cNvSpPr>
            <a:spLocks noGrp="1"/>
          </p:cNvSpPr>
          <p:nvPr>
            <p:ph type="body" idx="1"/>
          </p:nvPr>
        </p:nvSpPr>
        <p:spPr>
          <a:xfrm>
            <a:off x="581025" y="1545109"/>
            <a:ext cx="3457575" cy="1938992"/>
          </a:xfrm>
        </p:spPr>
        <p:txBody>
          <a:bodyPr/>
          <a:lstStyle/>
          <a:p>
            <a:pPr marL="285750" indent="-285750">
              <a:buFont typeface="Arial" panose="020B0604020202020204" pitchFamily="34" charset="0"/>
              <a:buChar char="•"/>
            </a:pPr>
            <a:r>
              <a:rPr lang="en-CA" b="0" i="0" dirty="0">
                <a:solidFill>
                  <a:srgbClr val="374151"/>
                </a:solidFill>
                <a:effectLst/>
                <a:latin typeface="Söhne"/>
              </a:rPr>
              <a:t>Under-sampling is a technique used to balance class distribution by reducing the number of instances in the majority class</a:t>
            </a:r>
          </a:p>
          <a:p>
            <a:pPr marL="285750" indent="-285750">
              <a:buFont typeface="Arial" panose="020B0604020202020204" pitchFamily="34" charset="0"/>
              <a:buChar char="•"/>
            </a:pPr>
            <a:endParaRPr lang="en-CA" dirty="0">
              <a:solidFill>
                <a:srgbClr val="374151"/>
              </a:solidFill>
              <a:latin typeface="Söhne"/>
            </a:endParaRPr>
          </a:p>
          <a:p>
            <a:pPr marL="285750" indent="-285750" algn="l">
              <a:buFont typeface="Arial" panose="020B0604020202020204" pitchFamily="34" charset="0"/>
              <a:buChar char="•"/>
            </a:pPr>
            <a:r>
              <a:rPr lang="en-CA" b="0" i="0" dirty="0">
                <a:solidFill>
                  <a:srgbClr val="374151"/>
                </a:solidFill>
                <a:effectLst/>
                <a:latin typeface="Söhne"/>
              </a:rPr>
              <a:t>Under-sampling is useful for imbalanced datasets where the minority class is small and the majority class is large.</a:t>
            </a:r>
          </a:p>
          <a:p>
            <a:pPr marL="285750" indent="-285750">
              <a:buFont typeface="Arial" panose="020B0604020202020204" pitchFamily="34" charset="0"/>
              <a:buChar char="•"/>
            </a:pPr>
            <a:endParaRPr lang="en-CA" dirty="0">
              <a:solidFill>
                <a:srgbClr val="374151"/>
              </a:solidFill>
              <a:latin typeface="Söhne"/>
            </a:endParaRPr>
          </a:p>
          <a:p>
            <a:pPr marL="285750" indent="-285750">
              <a:buFont typeface="Arial" panose="020B0604020202020204" pitchFamily="34" charset="0"/>
              <a:buChar char="•"/>
            </a:pPr>
            <a:r>
              <a:rPr lang="en-CA" b="0" i="0" dirty="0">
                <a:solidFill>
                  <a:srgbClr val="374151"/>
                </a:solidFill>
                <a:effectLst/>
                <a:latin typeface="Söhne"/>
              </a:rPr>
              <a:t>It reduces the number of instances in the majority class to balance class distribution.</a:t>
            </a:r>
          </a:p>
          <a:p>
            <a:endParaRPr lang="en-CA" dirty="0">
              <a:solidFill>
                <a:srgbClr val="374151"/>
              </a:solidFill>
              <a:latin typeface="Söhne"/>
            </a:endParaRPr>
          </a:p>
          <a:p>
            <a:endParaRPr lang="en-US" dirty="0"/>
          </a:p>
        </p:txBody>
      </p:sp>
      <p:pic>
        <p:nvPicPr>
          <p:cNvPr id="4" name="object 2">
            <a:extLst>
              <a:ext uri="{FF2B5EF4-FFF2-40B4-BE49-F238E27FC236}">
                <a16:creationId xmlns:a16="http://schemas.microsoft.com/office/drawing/2014/main" id="{D12846AF-4184-76F1-76D2-7B352CDD979E}"/>
              </a:ext>
            </a:extLst>
          </p:cNvPr>
          <p:cNvPicPr/>
          <p:nvPr/>
        </p:nvPicPr>
        <p:blipFill>
          <a:blip r:embed="rId2" cstate="print"/>
          <a:stretch>
            <a:fillRect/>
          </a:stretch>
        </p:blipFill>
        <p:spPr>
          <a:xfrm>
            <a:off x="4572000" y="1352550"/>
            <a:ext cx="3200400" cy="2209800"/>
          </a:xfrm>
          <a:prstGeom prst="rect">
            <a:avLst/>
          </a:prstGeom>
        </p:spPr>
      </p:pic>
    </p:spTree>
    <p:extLst>
      <p:ext uri="{BB962C8B-B14F-4D97-AF65-F5344CB8AC3E}">
        <p14:creationId xmlns:p14="http://schemas.microsoft.com/office/powerpoint/2010/main" val="49416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4056" y="492090"/>
            <a:ext cx="1856105" cy="365760"/>
          </a:xfrm>
          <a:prstGeom prst="rect">
            <a:avLst/>
          </a:prstGeom>
          <a:solidFill>
            <a:srgbClr val="F6F6F7"/>
          </a:solidFill>
        </p:spPr>
        <p:txBody>
          <a:bodyPr vert="horz" wrap="square" lIns="0" tIns="0" rIns="0" bIns="0" rtlCol="0">
            <a:spAutoFit/>
          </a:bodyPr>
          <a:lstStyle/>
          <a:p>
            <a:pPr>
              <a:lnSpc>
                <a:spcPts val="2785"/>
              </a:lnSpc>
            </a:pPr>
            <a:r>
              <a:rPr dirty="0">
                <a:solidFill>
                  <a:srgbClr val="374151"/>
                </a:solidFill>
                <a:latin typeface="Roboto"/>
                <a:cs typeface="Roboto"/>
              </a:rPr>
              <a:t>Data</a:t>
            </a:r>
            <a:r>
              <a:rPr spc="-105" dirty="0">
                <a:solidFill>
                  <a:srgbClr val="374151"/>
                </a:solidFill>
                <a:latin typeface="Roboto"/>
                <a:cs typeface="Roboto"/>
              </a:rPr>
              <a:t> </a:t>
            </a:r>
            <a:r>
              <a:rPr spc="-10" dirty="0">
                <a:solidFill>
                  <a:srgbClr val="374151"/>
                </a:solidFill>
                <a:latin typeface="Roboto"/>
                <a:cs typeface="Roboto"/>
              </a:rPr>
              <a:t>Splitting</a:t>
            </a:r>
          </a:p>
        </p:txBody>
      </p:sp>
      <p:sp>
        <p:nvSpPr>
          <p:cNvPr id="3" name="object 3"/>
          <p:cNvSpPr/>
          <p:nvPr/>
        </p:nvSpPr>
        <p:spPr>
          <a:xfrm>
            <a:off x="471830" y="1029309"/>
            <a:ext cx="7777480" cy="2021205"/>
          </a:xfrm>
          <a:custGeom>
            <a:avLst/>
            <a:gdLst/>
            <a:ahLst/>
            <a:cxnLst/>
            <a:rect l="l" t="t" r="r" b="b"/>
            <a:pathLst>
              <a:path w="7777480" h="2021205">
                <a:moveTo>
                  <a:pt x="2273833" y="1139190"/>
                </a:moveTo>
                <a:lnTo>
                  <a:pt x="328282" y="1139190"/>
                </a:lnTo>
                <a:lnTo>
                  <a:pt x="328282" y="1337310"/>
                </a:lnTo>
                <a:lnTo>
                  <a:pt x="2273833" y="1337310"/>
                </a:lnTo>
                <a:lnTo>
                  <a:pt x="2273833" y="1139190"/>
                </a:lnTo>
                <a:close/>
              </a:path>
              <a:path w="7777480" h="2021205">
                <a:moveTo>
                  <a:pt x="2482888" y="1822704"/>
                </a:moveTo>
                <a:lnTo>
                  <a:pt x="328282" y="1822704"/>
                </a:lnTo>
                <a:lnTo>
                  <a:pt x="328282" y="2020824"/>
                </a:lnTo>
                <a:lnTo>
                  <a:pt x="2482888" y="2020824"/>
                </a:lnTo>
                <a:lnTo>
                  <a:pt x="2482888" y="1822704"/>
                </a:lnTo>
                <a:close/>
              </a:path>
              <a:path w="7777480" h="2021205">
                <a:moveTo>
                  <a:pt x="2560497" y="455676"/>
                </a:moveTo>
                <a:lnTo>
                  <a:pt x="328282" y="455676"/>
                </a:lnTo>
                <a:lnTo>
                  <a:pt x="328282" y="653796"/>
                </a:lnTo>
                <a:lnTo>
                  <a:pt x="2560497" y="653796"/>
                </a:lnTo>
                <a:lnTo>
                  <a:pt x="2560497" y="455676"/>
                </a:lnTo>
                <a:close/>
              </a:path>
              <a:path w="7777480" h="2021205">
                <a:moveTo>
                  <a:pt x="7190448" y="911352"/>
                </a:moveTo>
                <a:lnTo>
                  <a:pt x="328282" y="911352"/>
                </a:lnTo>
                <a:lnTo>
                  <a:pt x="328282" y="1109472"/>
                </a:lnTo>
                <a:lnTo>
                  <a:pt x="7190448" y="1109472"/>
                </a:lnTo>
                <a:lnTo>
                  <a:pt x="7190448" y="911352"/>
                </a:lnTo>
                <a:close/>
              </a:path>
              <a:path w="7777480" h="2021205">
                <a:moveTo>
                  <a:pt x="7240422" y="1367028"/>
                </a:moveTo>
                <a:lnTo>
                  <a:pt x="0" y="1367028"/>
                </a:lnTo>
                <a:lnTo>
                  <a:pt x="0" y="1565148"/>
                </a:lnTo>
                <a:lnTo>
                  <a:pt x="7240422" y="1565148"/>
                </a:lnTo>
                <a:lnTo>
                  <a:pt x="7240422" y="1367028"/>
                </a:lnTo>
                <a:close/>
              </a:path>
              <a:path w="7777480" h="2021205">
                <a:moveTo>
                  <a:pt x="7591717" y="683514"/>
                </a:moveTo>
                <a:lnTo>
                  <a:pt x="0" y="683514"/>
                </a:lnTo>
                <a:lnTo>
                  <a:pt x="0" y="881634"/>
                </a:lnTo>
                <a:lnTo>
                  <a:pt x="7591717" y="881634"/>
                </a:lnTo>
                <a:lnTo>
                  <a:pt x="7591717" y="683514"/>
                </a:lnTo>
                <a:close/>
              </a:path>
              <a:path w="7777480" h="2021205">
                <a:moveTo>
                  <a:pt x="7672146" y="0"/>
                </a:moveTo>
                <a:lnTo>
                  <a:pt x="0" y="0"/>
                </a:lnTo>
                <a:lnTo>
                  <a:pt x="0" y="198120"/>
                </a:lnTo>
                <a:lnTo>
                  <a:pt x="7672146" y="198120"/>
                </a:lnTo>
                <a:lnTo>
                  <a:pt x="7672146" y="0"/>
                </a:lnTo>
                <a:close/>
              </a:path>
              <a:path w="7777480" h="2021205">
                <a:moveTo>
                  <a:pt x="7710348" y="1594866"/>
                </a:moveTo>
                <a:lnTo>
                  <a:pt x="328282" y="1594866"/>
                </a:lnTo>
                <a:lnTo>
                  <a:pt x="328282" y="1792986"/>
                </a:lnTo>
                <a:lnTo>
                  <a:pt x="7710348" y="1792986"/>
                </a:lnTo>
                <a:lnTo>
                  <a:pt x="7710348" y="1594866"/>
                </a:lnTo>
                <a:close/>
              </a:path>
              <a:path w="7777480" h="2021205">
                <a:moveTo>
                  <a:pt x="7777391" y="227838"/>
                </a:moveTo>
                <a:lnTo>
                  <a:pt x="328282" y="227838"/>
                </a:lnTo>
                <a:lnTo>
                  <a:pt x="328282" y="425958"/>
                </a:lnTo>
                <a:lnTo>
                  <a:pt x="7777391" y="425958"/>
                </a:lnTo>
                <a:lnTo>
                  <a:pt x="7777391" y="227838"/>
                </a:lnTo>
                <a:close/>
              </a:path>
            </a:pathLst>
          </a:custGeom>
          <a:solidFill>
            <a:srgbClr val="F6F6F7"/>
          </a:solidFill>
        </p:spPr>
        <p:txBody>
          <a:bodyPr wrap="square" lIns="0" tIns="0" rIns="0" bIns="0" rtlCol="0"/>
          <a:lstStyle/>
          <a:p>
            <a:endParaRPr/>
          </a:p>
        </p:txBody>
      </p:sp>
      <p:sp>
        <p:nvSpPr>
          <p:cNvPr id="4" name="object 4"/>
          <p:cNvSpPr txBox="1"/>
          <p:nvPr/>
        </p:nvSpPr>
        <p:spPr>
          <a:xfrm>
            <a:off x="459133" y="980278"/>
            <a:ext cx="7790815" cy="2076450"/>
          </a:xfrm>
          <a:prstGeom prst="rect">
            <a:avLst/>
          </a:prstGeom>
        </p:spPr>
        <p:txBody>
          <a:bodyPr vert="horz" wrap="square" lIns="0" tIns="12700" rIns="0" bIns="0" rtlCol="0">
            <a:spAutoFit/>
          </a:bodyPr>
          <a:lstStyle/>
          <a:p>
            <a:pPr marL="340360" marR="5080" indent="-328295">
              <a:lnSpc>
                <a:spcPct val="114999"/>
              </a:lnSpc>
              <a:spcBef>
                <a:spcPts val="100"/>
              </a:spcBef>
              <a:buFont typeface="Arial MT"/>
              <a:buChar char="●"/>
              <a:tabLst>
                <a:tab pos="340360" algn="l"/>
                <a:tab pos="340995" algn="l"/>
              </a:tabLst>
            </a:pPr>
            <a:r>
              <a:rPr sz="1300" dirty="0">
                <a:solidFill>
                  <a:srgbClr val="374151"/>
                </a:solidFill>
                <a:latin typeface="Roboto"/>
                <a:cs typeface="Roboto"/>
              </a:rPr>
              <a:t>One</a:t>
            </a:r>
            <a:r>
              <a:rPr sz="1300" spc="-40" dirty="0">
                <a:solidFill>
                  <a:srgbClr val="374151"/>
                </a:solidFill>
                <a:latin typeface="Roboto"/>
                <a:cs typeface="Roboto"/>
              </a:rPr>
              <a:t> </a:t>
            </a:r>
            <a:r>
              <a:rPr sz="1300" spc="-10" dirty="0">
                <a:solidFill>
                  <a:srgbClr val="374151"/>
                </a:solidFill>
                <a:latin typeface="Roboto"/>
                <a:cs typeface="Roboto"/>
              </a:rPr>
              <a:t>important</a:t>
            </a:r>
            <a:r>
              <a:rPr sz="1300" spc="-40" dirty="0">
                <a:solidFill>
                  <a:srgbClr val="374151"/>
                </a:solidFill>
                <a:latin typeface="Roboto"/>
                <a:cs typeface="Roboto"/>
              </a:rPr>
              <a:t> </a:t>
            </a:r>
            <a:r>
              <a:rPr sz="1300" dirty="0">
                <a:solidFill>
                  <a:srgbClr val="374151"/>
                </a:solidFill>
                <a:latin typeface="Roboto"/>
                <a:cs typeface="Roboto"/>
              </a:rPr>
              <a:t>step</a:t>
            </a:r>
            <a:r>
              <a:rPr sz="1300" spc="-40" dirty="0">
                <a:solidFill>
                  <a:srgbClr val="374151"/>
                </a:solidFill>
                <a:latin typeface="Roboto"/>
                <a:cs typeface="Roboto"/>
              </a:rPr>
              <a:t> </a:t>
            </a:r>
            <a:r>
              <a:rPr sz="1300" dirty="0">
                <a:solidFill>
                  <a:srgbClr val="374151"/>
                </a:solidFill>
                <a:latin typeface="Roboto"/>
                <a:cs typeface="Roboto"/>
              </a:rPr>
              <a:t>in</a:t>
            </a:r>
            <a:r>
              <a:rPr sz="1300" spc="-40" dirty="0">
                <a:solidFill>
                  <a:srgbClr val="374151"/>
                </a:solidFill>
                <a:latin typeface="Roboto"/>
                <a:cs typeface="Roboto"/>
              </a:rPr>
              <a:t> </a:t>
            </a:r>
            <a:r>
              <a:rPr sz="1300" spc="-20" dirty="0">
                <a:solidFill>
                  <a:srgbClr val="374151"/>
                </a:solidFill>
                <a:latin typeface="Roboto"/>
                <a:cs typeface="Roboto"/>
              </a:rPr>
              <a:t>building</a:t>
            </a:r>
            <a:r>
              <a:rPr sz="1300" spc="-40" dirty="0">
                <a:solidFill>
                  <a:srgbClr val="374151"/>
                </a:solidFill>
                <a:latin typeface="Roboto"/>
                <a:cs typeface="Roboto"/>
              </a:rPr>
              <a:t> </a:t>
            </a:r>
            <a:r>
              <a:rPr sz="1300" dirty="0">
                <a:solidFill>
                  <a:srgbClr val="374151"/>
                </a:solidFill>
                <a:latin typeface="Roboto"/>
                <a:cs typeface="Roboto"/>
              </a:rPr>
              <a:t>a</a:t>
            </a:r>
            <a:r>
              <a:rPr sz="1300" spc="-40" dirty="0">
                <a:solidFill>
                  <a:srgbClr val="374151"/>
                </a:solidFill>
                <a:latin typeface="Roboto"/>
                <a:cs typeface="Roboto"/>
              </a:rPr>
              <a:t> </a:t>
            </a:r>
            <a:r>
              <a:rPr sz="1300" spc="-10" dirty="0">
                <a:solidFill>
                  <a:srgbClr val="374151"/>
                </a:solidFill>
                <a:latin typeface="Roboto"/>
                <a:cs typeface="Roboto"/>
              </a:rPr>
              <a:t>machine</a:t>
            </a:r>
            <a:r>
              <a:rPr sz="1300" spc="-40" dirty="0">
                <a:solidFill>
                  <a:srgbClr val="374151"/>
                </a:solidFill>
                <a:latin typeface="Roboto"/>
                <a:cs typeface="Roboto"/>
              </a:rPr>
              <a:t> </a:t>
            </a:r>
            <a:r>
              <a:rPr sz="1300" spc="-10" dirty="0">
                <a:solidFill>
                  <a:srgbClr val="374151"/>
                </a:solidFill>
                <a:latin typeface="Roboto"/>
                <a:cs typeface="Roboto"/>
              </a:rPr>
              <a:t>learning</a:t>
            </a:r>
            <a:r>
              <a:rPr sz="1300" spc="-40" dirty="0">
                <a:solidFill>
                  <a:srgbClr val="374151"/>
                </a:solidFill>
                <a:latin typeface="Roboto"/>
                <a:cs typeface="Roboto"/>
              </a:rPr>
              <a:t> </a:t>
            </a:r>
            <a:r>
              <a:rPr sz="1300" dirty="0">
                <a:solidFill>
                  <a:srgbClr val="374151"/>
                </a:solidFill>
                <a:latin typeface="Roboto"/>
                <a:cs typeface="Roboto"/>
              </a:rPr>
              <a:t>model</a:t>
            </a:r>
            <a:r>
              <a:rPr sz="1300" spc="-40" dirty="0">
                <a:solidFill>
                  <a:srgbClr val="374151"/>
                </a:solidFill>
                <a:latin typeface="Roboto"/>
                <a:cs typeface="Roboto"/>
              </a:rPr>
              <a:t> </a:t>
            </a:r>
            <a:r>
              <a:rPr sz="1300" dirty="0">
                <a:solidFill>
                  <a:srgbClr val="374151"/>
                </a:solidFill>
                <a:latin typeface="Roboto"/>
                <a:cs typeface="Roboto"/>
              </a:rPr>
              <a:t>is</a:t>
            </a:r>
            <a:r>
              <a:rPr sz="1300" spc="-40" dirty="0">
                <a:solidFill>
                  <a:srgbClr val="374151"/>
                </a:solidFill>
                <a:latin typeface="Roboto"/>
                <a:cs typeface="Roboto"/>
              </a:rPr>
              <a:t> </a:t>
            </a:r>
            <a:r>
              <a:rPr sz="1300" spc="-20" dirty="0">
                <a:solidFill>
                  <a:srgbClr val="374151"/>
                </a:solidFill>
                <a:latin typeface="Roboto"/>
                <a:cs typeface="Roboto"/>
              </a:rPr>
              <a:t>splitting</a:t>
            </a:r>
            <a:r>
              <a:rPr sz="1300" spc="-40" dirty="0">
                <a:solidFill>
                  <a:srgbClr val="374151"/>
                </a:solidFill>
                <a:latin typeface="Roboto"/>
                <a:cs typeface="Roboto"/>
              </a:rPr>
              <a:t> </a:t>
            </a:r>
            <a:r>
              <a:rPr sz="1300" dirty="0">
                <a:solidFill>
                  <a:srgbClr val="374151"/>
                </a:solidFill>
                <a:latin typeface="Roboto"/>
                <a:cs typeface="Roboto"/>
              </a:rPr>
              <a:t>the</a:t>
            </a:r>
            <a:r>
              <a:rPr sz="1300" spc="-40" dirty="0">
                <a:solidFill>
                  <a:srgbClr val="374151"/>
                </a:solidFill>
                <a:latin typeface="Roboto"/>
                <a:cs typeface="Roboto"/>
              </a:rPr>
              <a:t> </a:t>
            </a:r>
            <a:r>
              <a:rPr sz="1300" dirty="0">
                <a:solidFill>
                  <a:srgbClr val="374151"/>
                </a:solidFill>
                <a:latin typeface="Roboto"/>
                <a:cs typeface="Roboto"/>
              </a:rPr>
              <a:t>data</a:t>
            </a:r>
            <a:r>
              <a:rPr sz="1300" spc="-40" dirty="0">
                <a:solidFill>
                  <a:srgbClr val="374151"/>
                </a:solidFill>
                <a:latin typeface="Roboto"/>
                <a:cs typeface="Roboto"/>
              </a:rPr>
              <a:t> </a:t>
            </a:r>
            <a:r>
              <a:rPr sz="1300" spc="-10" dirty="0">
                <a:solidFill>
                  <a:srgbClr val="374151"/>
                </a:solidFill>
                <a:latin typeface="Roboto"/>
                <a:cs typeface="Roboto"/>
              </a:rPr>
              <a:t>into</a:t>
            </a:r>
            <a:r>
              <a:rPr sz="1300" spc="-40" dirty="0">
                <a:solidFill>
                  <a:srgbClr val="374151"/>
                </a:solidFill>
                <a:latin typeface="Roboto"/>
                <a:cs typeface="Roboto"/>
              </a:rPr>
              <a:t> </a:t>
            </a:r>
            <a:r>
              <a:rPr sz="1300" spc="-25" dirty="0">
                <a:solidFill>
                  <a:srgbClr val="374151"/>
                </a:solidFill>
                <a:latin typeface="Roboto"/>
                <a:cs typeface="Roboto"/>
              </a:rPr>
              <a:t>training</a:t>
            </a:r>
            <a:r>
              <a:rPr sz="1300" spc="-40" dirty="0">
                <a:solidFill>
                  <a:srgbClr val="374151"/>
                </a:solidFill>
                <a:latin typeface="Roboto"/>
                <a:cs typeface="Roboto"/>
              </a:rPr>
              <a:t> </a:t>
            </a:r>
            <a:r>
              <a:rPr sz="1300" dirty="0">
                <a:solidFill>
                  <a:srgbClr val="374151"/>
                </a:solidFill>
                <a:latin typeface="Roboto"/>
                <a:cs typeface="Roboto"/>
              </a:rPr>
              <a:t>and</a:t>
            </a:r>
            <a:r>
              <a:rPr sz="1300" spc="-40" dirty="0">
                <a:solidFill>
                  <a:srgbClr val="374151"/>
                </a:solidFill>
                <a:latin typeface="Roboto"/>
                <a:cs typeface="Roboto"/>
              </a:rPr>
              <a:t> </a:t>
            </a:r>
            <a:r>
              <a:rPr sz="1300" spc="-10" dirty="0">
                <a:solidFill>
                  <a:srgbClr val="374151"/>
                </a:solidFill>
                <a:latin typeface="Roboto"/>
                <a:cs typeface="Roboto"/>
              </a:rPr>
              <a:t>testing sets.</a:t>
            </a:r>
            <a:r>
              <a:rPr sz="1300" spc="-35" dirty="0">
                <a:solidFill>
                  <a:srgbClr val="374151"/>
                </a:solidFill>
                <a:latin typeface="Roboto"/>
                <a:cs typeface="Roboto"/>
              </a:rPr>
              <a:t> </a:t>
            </a:r>
            <a:r>
              <a:rPr sz="1300" dirty="0">
                <a:solidFill>
                  <a:srgbClr val="374151"/>
                </a:solidFill>
                <a:latin typeface="Roboto"/>
                <a:cs typeface="Roboto"/>
              </a:rPr>
              <a:t>In</a:t>
            </a:r>
            <a:r>
              <a:rPr sz="1300" spc="-35" dirty="0">
                <a:solidFill>
                  <a:srgbClr val="374151"/>
                </a:solidFill>
                <a:latin typeface="Roboto"/>
                <a:cs typeface="Roboto"/>
              </a:rPr>
              <a:t> </a:t>
            </a:r>
            <a:r>
              <a:rPr sz="1300" spc="-10" dirty="0">
                <a:solidFill>
                  <a:srgbClr val="374151"/>
                </a:solidFill>
                <a:latin typeface="Roboto"/>
                <a:cs typeface="Roboto"/>
              </a:rPr>
              <a:t>this</a:t>
            </a:r>
            <a:r>
              <a:rPr sz="1300" spc="-35" dirty="0">
                <a:solidFill>
                  <a:srgbClr val="374151"/>
                </a:solidFill>
                <a:latin typeface="Roboto"/>
                <a:cs typeface="Roboto"/>
              </a:rPr>
              <a:t> </a:t>
            </a:r>
            <a:r>
              <a:rPr sz="1300" spc="-10" dirty="0">
                <a:solidFill>
                  <a:srgbClr val="374151"/>
                </a:solidFill>
                <a:latin typeface="Roboto"/>
                <a:cs typeface="Roboto"/>
              </a:rPr>
              <a:t>project,</a:t>
            </a:r>
            <a:r>
              <a:rPr sz="1300" spc="-35" dirty="0">
                <a:solidFill>
                  <a:srgbClr val="374151"/>
                </a:solidFill>
                <a:latin typeface="Roboto"/>
                <a:cs typeface="Roboto"/>
              </a:rPr>
              <a:t> </a:t>
            </a:r>
            <a:r>
              <a:rPr sz="1300" dirty="0">
                <a:solidFill>
                  <a:srgbClr val="374151"/>
                </a:solidFill>
                <a:latin typeface="Roboto"/>
                <a:cs typeface="Roboto"/>
              </a:rPr>
              <a:t>I</a:t>
            </a:r>
            <a:r>
              <a:rPr sz="1300" spc="-35" dirty="0">
                <a:solidFill>
                  <a:srgbClr val="374151"/>
                </a:solidFill>
                <a:latin typeface="Roboto"/>
                <a:cs typeface="Roboto"/>
              </a:rPr>
              <a:t> </a:t>
            </a:r>
            <a:r>
              <a:rPr sz="1300" spc="-10" dirty="0">
                <a:solidFill>
                  <a:srgbClr val="374151"/>
                </a:solidFill>
                <a:latin typeface="Roboto"/>
                <a:cs typeface="Roboto"/>
              </a:rPr>
              <a:t>split</a:t>
            </a:r>
            <a:r>
              <a:rPr sz="1300" spc="-35" dirty="0">
                <a:solidFill>
                  <a:srgbClr val="374151"/>
                </a:solidFill>
                <a:latin typeface="Roboto"/>
                <a:cs typeface="Roboto"/>
              </a:rPr>
              <a:t> </a:t>
            </a:r>
            <a:r>
              <a:rPr sz="1300" dirty="0">
                <a:solidFill>
                  <a:srgbClr val="374151"/>
                </a:solidFill>
                <a:latin typeface="Roboto"/>
                <a:cs typeface="Roboto"/>
              </a:rPr>
              <a:t>the</a:t>
            </a:r>
            <a:r>
              <a:rPr sz="1300" spc="-35" dirty="0">
                <a:solidFill>
                  <a:srgbClr val="374151"/>
                </a:solidFill>
                <a:latin typeface="Roboto"/>
                <a:cs typeface="Roboto"/>
              </a:rPr>
              <a:t> </a:t>
            </a:r>
            <a:r>
              <a:rPr sz="1300" spc="-10" dirty="0">
                <a:solidFill>
                  <a:srgbClr val="374151"/>
                </a:solidFill>
                <a:latin typeface="Roboto"/>
                <a:cs typeface="Roboto"/>
              </a:rPr>
              <a:t>dataset</a:t>
            </a:r>
            <a:r>
              <a:rPr sz="1300" spc="-35" dirty="0">
                <a:solidFill>
                  <a:srgbClr val="374151"/>
                </a:solidFill>
                <a:latin typeface="Roboto"/>
                <a:cs typeface="Roboto"/>
              </a:rPr>
              <a:t> </a:t>
            </a:r>
            <a:r>
              <a:rPr sz="1300" spc="-10" dirty="0">
                <a:solidFill>
                  <a:srgbClr val="374151"/>
                </a:solidFill>
                <a:latin typeface="Roboto"/>
                <a:cs typeface="Roboto"/>
              </a:rPr>
              <a:t>into</a:t>
            </a:r>
            <a:r>
              <a:rPr sz="1300" spc="-35" dirty="0">
                <a:solidFill>
                  <a:srgbClr val="374151"/>
                </a:solidFill>
                <a:latin typeface="Roboto"/>
                <a:cs typeface="Roboto"/>
              </a:rPr>
              <a:t> </a:t>
            </a:r>
            <a:r>
              <a:rPr sz="1300" dirty="0">
                <a:solidFill>
                  <a:srgbClr val="374151"/>
                </a:solidFill>
                <a:latin typeface="Roboto"/>
                <a:cs typeface="Roboto"/>
              </a:rPr>
              <a:t>70%</a:t>
            </a:r>
            <a:r>
              <a:rPr sz="1300" spc="-35" dirty="0">
                <a:solidFill>
                  <a:srgbClr val="374151"/>
                </a:solidFill>
                <a:latin typeface="Roboto"/>
                <a:cs typeface="Roboto"/>
              </a:rPr>
              <a:t> </a:t>
            </a:r>
            <a:r>
              <a:rPr sz="1300" dirty="0">
                <a:solidFill>
                  <a:srgbClr val="374151"/>
                </a:solidFill>
                <a:latin typeface="Roboto"/>
                <a:cs typeface="Roboto"/>
              </a:rPr>
              <a:t>for</a:t>
            </a:r>
            <a:r>
              <a:rPr sz="1300" spc="-35" dirty="0">
                <a:solidFill>
                  <a:srgbClr val="374151"/>
                </a:solidFill>
                <a:latin typeface="Roboto"/>
                <a:cs typeface="Roboto"/>
              </a:rPr>
              <a:t> </a:t>
            </a:r>
            <a:r>
              <a:rPr sz="1300" spc="-25" dirty="0">
                <a:solidFill>
                  <a:srgbClr val="374151"/>
                </a:solidFill>
                <a:latin typeface="Roboto"/>
                <a:cs typeface="Roboto"/>
              </a:rPr>
              <a:t>training</a:t>
            </a:r>
            <a:r>
              <a:rPr sz="1300" spc="-35" dirty="0">
                <a:solidFill>
                  <a:srgbClr val="374151"/>
                </a:solidFill>
                <a:latin typeface="Roboto"/>
                <a:cs typeface="Roboto"/>
              </a:rPr>
              <a:t> </a:t>
            </a:r>
            <a:r>
              <a:rPr sz="1300" dirty="0">
                <a:solidFill>
                  <a:srgbClr val="374151"/>
                </a:solidFill>
                <a:latin typeface="Roboto"/>
                <a:cs typeface="Roboto"/>
              </a:rPr>
              <a:t>and</a:t>
            </a:r>
            <a:r>
              <a:rPr sz="1300" spc="-35" dirty="0">
                <a:solidFill>
                  <a:srgbClr val="374151"/>
                </a:solidFill>
                <a:latin typeface="Roboto"/>
                <a:cs typeface="Roboto"/>
              </a:rPr>
              <a:t> </a:t>
            </a:r>
            <a:r>
              <a:rPr sz="1300" dirty="0">
                <a:solidFill>
                  <a:srgbClr val="374151"/>
                </a:solidFill>
                <a:latin typeface="Roboto"/>
                <a:cs typeface="Roboto"/>
              </a:rPr>
              <a:t>30%</a:t>
            </a:r>
            <a:r>
              <a:rPr sz="1300" spc="-35" dirty="0">
                <a:solidFill>
                  <a:srgbClr val="374151"/>
                </a:solidFill>
                <a:latin typeface="Roboto"/>
                <a:cs typeface="Roboto"/>
              </a:rPr>
              <a:t> </a:t>
            </a:r>
            <a:r>
              <a:rPr sz="1300" dirty="0">
                <a:solidFill>
                  <a:srgbClr val="374151"/>
                </a:solidFill>
                <a:latin typeface="Roboto"/>
                <a:cs typeface="Roboto"/>
              </a:rPr>
              <a:t>for</a:t>
            </a:r>
            <a:r>
              <a:rPr sz="1300" spc="-35" dirty="0">
                <a:solidFill>
                  <a:srgbClr val="374151"/>
                </a:solidFill>
                <a:latin typeface="Roboto"/>
                <a:cs typeface="Roboto"/>
              </a:rPr>
              <a:t> </a:t>
            </a:r>
            <a:r>
              <a:rPr sz="1300" spc="-10" dirty="0">
                <a:solidFill>
                  <a:srgbClr val="374151"/>
                </a:solidFill>
                <a:latin typeface="Roboto"/>
                <a:cs typeface="Roboto"/>
              </a:rPr>
              <a:t>testing</a:t>
            </a:r>
            <a:r>
              <a:rPr sz="1300" spc="-35" dirty="0">
                <a:solidFill>
                  <a:srgbClr val="374151"/>
                </a:solidFill>
                <a:latin typeface="Roboto"/>
                <a:cs typeface="Roboto"/>
              </a:rPr>
              <a:t> </a:t>
            </a:r>
            <a:r>
              <a:rPr sz="1300" spc="-20" dirty="0">
                <a:solidFill>
                  <a:srgbClr val="374151"/>
                </a:solidFill>
                <a:latin typeface="Roboto"/>
                <a:cs typeface="Roboto"/>
              </a:rPr>
              <a:t>using</a:t>
            </a:r>
            <a:r>
              <a:rPr sz="1300" spc="-35" dirty="0">
                <a:solidFill>
                  <a:srgbClr val="374151"/>
                </a:solidFill>
                <a:latin typeface="Roboto"/>
                <a:cs typeface="Roboto"/>
              </a:rPr>
              <a:t> </a:t>
            </a:r>
            <a:r>
              <a:rPr sz="1300" spc="-20" dirty="0">
                <a:solidFill>
                  <a:srgbClr val="374151"/>
                </a:solidFill>
                <a:latin typeface="Roboto"/>
                <a:cs typeface="Roboto"/>
              </a:rPr>
              <a:t>stratified</a:t>
            </a:r>
            <a:r>
              <a:rPr sz="1300" spc="-35" dirty="0">
                <a:solidFill>
                  <a:srgbClr val="374151"/>
                </a:solidFill>
                <a:latin typeface="Roboto"/>
                <a:cs typeface="Roboto"/>
              </a:rPr>
              <a:t> </a:t>
            </a:r>
            <a:r>
              <a:rPr sz="1300" spc="-10" dirty="0">
                <a:solidFill>
                  <a:srgbClr val="374151"/>
                </a:solidFill>
                <a:latin typeface="Roboto"/>
                <a:cs typeface="Roboto"/>
              </a:rPr>
              <a:t>splitting </a:t>
            </a:r>
            <a:r>
              <a:rPr sz="1300" dirty="0">
                <a:solidFill>
                  <a:srgbClr val="374151"/>
                </a:solidFill>
                <a:latin typeface="Roboto"/>
                <a:cs typeface="Roboto"/>
              </a:rPr>
              <a:t>based</a:t>
            </a:r>
            <a:r>
              <a:rPr sz="1300" spc="-50" dirty="0">
                <a:solidFill>
                  <a:srgbClr val="374151"/>
                </a:solidFill>
                <a:latin typeface="Roboto"/>
                <a:cs typeface="Roboto"/>
              </a:rPr>
              <a:t> </a:t>
            </a:r>
            <a:r>
              <a:rPr sz="1300" dirty="0">
                <a:solidFill>
                  <a:srgbClr val="374151"/>
                </a:solidFill>
                <a:latin typeface="Roboto"/>
                <a:cs typeface="Roboto"/>
              </a:rPr>
              <a:t>on</a:t>
            </a:r>
            <a:r>
              <a:rPr sz="1300" spc="-50" dirty="0">
                <a:solidFill>
                  <a:srgbClr val="374151"/>
                </a:solidFill>
                <a:latin typeface="Roboto"/>
                <a:cs typeface="Roboto"/>
              </a:rPr>
              <a:t> </a:t>
            </a:r>
            <a:r>
              <a:rPr sz="1300" dirty="0">
                <a:solidFill>
                  <a:srgbClr val="374151"/>
                </a:solidFill>
                <a:latin typeface="Roboto"/>
                <a:cs typeface="Roboto"/>
              </a:rPr>
              <a:t>the</a:t>
            </a:r>
            <a:r>
              <a:rPr sz="1300" spc="-50" dirty="0">
                <a:solidFill>
                  <a:srgbClr val="374151"/>
                </a:solidFill>
                <a:latin typeface="Roboto"/>
                <a:cs typeface="Roboto"/>
              </a:rPr>
              <a:t> </a:t>
            </a:r>
            <a:r>
              <a:rPr sz="1300" spc="-20" dirty="0">
                <a:solidFill>
                  <a:srgbClr val="374151"/>
                </a:solidFill>
                <a:latin typeface="Roboto"/>
                <a:cs typeface="Roboto"/>
              </a:rPr>
              <a:t>rating</a:t>
            </a:r>
            <a:r>
              <a:rPr sz="1300" spc="-50" dirty="0">
                <a:solidFill>
                  <a:srgbClr val="374151"/>
                </a:solidFill>
                <a:latin typeface="Roboto"/>
                <a:cs typeface="Roboto"/>
              </a:rPr>
              <a:t> </a:t>
            </a:r>
            <a:r>
              <a:rPr sz="1300" spc="-10" dirty="0">
                <a:solidFill>
                  <a:srgbClr val="374151"/>
                </a:solidFill>
                <a:latin typeface="Roboto"/>
                <a:cs typeface="Roboto"/>
              </a:rPr>
              <a:t>value</a:t>
            </a:r>
            <a:r>
              <a:rPr sz="1300" spc="-45" dirty="0">
                <a:solidFill>
                  <a:srgbClr val="374151"/>
                </a:solidFill>
                <a:latin typeface="Roboto"/>
                <a:cs typeface="Roboto"/>
              </a:rPr>
              <a:t> </a:t>
            </a:r>
            <a:r>
              <a:rPr sz="1300" spc="-10" dirty="0">
                <a:solidFill>
                  <a:srgbClr val="374151"/>
                </a:solidFill>
                <a:latin typeface="Roboto"/>
                <a:cs typeface="Roboto"/>
              </a:rPr>
              <a:t>field.</a:t>
            </a:r>
            <a:endParaRPr sz="1300" dirty="0">
              <a:latin typeface="Roboto"/>
              <a:cs typeface="Roboto"/>
            </a:endParaRPr>
          </a:p>
          <a:p>
            <a:pPr marL="340360" marR="189865" indent="-328295">
              <a:lnSpc>
                <a:spcPct val="114999"/>
              </a:lnSpc>
              <a:buFont typeface="Arial MT"/>
              <a:buChar char="●"/>
              <a:tabLst>
                <a:tab pos="340360" algn="l"/>
                <a:tab pos="340995" algn="l"/>
              </a:tabLst>
            </a:pPr>
            <a:r>
              <a:rPr sz="1300" spc="-20" dirty="0">
                <a:solidFill>
                  <a:srgbClr val="374151"/>
                </a:solidFill>
                <a:latin typeface="Roboto"/>
                <a:cs typeface="Roboto"/>
              </a:rPr>
              <a:t>Stratified</a:t>
            </a:r>
            <a:r>
              <a:rPr sz="1300" spc="-35" dirty="0">
                <a:solidFill>
                  <a:srgbClr val="374151"/>
                </a:solidFill>
                <a:latin typeface="Roboto"/>
                <a:cs typeface="Roboto"/>
              </a:rPr>
              <a:t> </a:t>
            </a:r>
            <a:r>
              <a:rPr sz="1300" spc="-20" dirty="0">
                <a:solidFill>
                  <a:srgbClr val="374151"/>
                </a:solidFill>
                <a:latin typeface="Roboto"/>
                <a:cs typeface="Roboto"/>
              </a:rPr>
              <a:t>splitting</a:t>
            </a:r>
            <a:r>
              <a:rPr sz="1300" spc="-30" dirty="0">
                <a:solidFill>
                  <a:srgbClr val="374151"/>
                </a:solidFill>
                <a:latin typeface="Roboto"/>
                <a:cs typeface="Roboto"/>
              </a:rPr>
              <a:t> </a:t>
            </a:r>
            <a:r>
              <a:rPr sz="1300" spc="-10" dirty="0">
                <a:solidFill>
                  <a:srgbClr val="374151"/>
                </a:solidFill>
                <a:latin typeface="Roboto"/>
                <a:cs typeface="Roboto"/>
              </a:rPr>
              <a:t>ensures</a:t>
            </a:r>
            <a:r>
              <a:rPr sz="1300" spc="-35" dirty="0">
                <a:solidFill>
                  <a:srgbClr val="374151"/>
                </a:solidFill>
                <a:latin typeface="Roboto"/>
                <a:cs typeface="Roboto"/>
              </a:rPr>
              <a:t> </a:t>
            </a:r>
            <a:r>
              <a:rPr sz="1300" spc="-10" dirty="0">
                <a:solidFill>
                  <a:srgbClr val="374151"/>
                </a:solidFill>
                <a:latin typeface="Roboto"/>
                <a:cs typeface="Roboto"/>
              </a:rPr>
              <a:t>that</a:t>
            </a:r>
            <a:r>
              <a:rPr sz="1300" spc="-30" dirty="0">
                <a:solidFill>
                  <a:srgbClr val="374151"/>
                </a:solidFill>
                <a:latin typeface="Roboto"/>
                <a:cs typeface="Roboto"/>
              </a:rPr>
              <a:t> </a:t>
            </a:r>
            <a:r>
              <a:rPr sz="1300" dirty="0">
                <a:solidFill>
                  <a:srgbClr val="374151"/>
                </a:solidFill>
                <a:latin typeface="Roboto"/>
                <a:cs typeface="Roboto"/>
              </a:rPr>
              <a:t>the</a:t>
            </a:r>
            <a:r>
              <a:rPr sz="1300" spc="-35" dirty="0">
                <a:solidFill>
                  <a:srgbClr val="374151"/>
                </a:solidFill>
                <a:latin typeface="Roboto"/>
                <a:cs typeface="Roboto"/>
              </a:rPr>
              <a:t> </a:t>
            </a:r>
            <a:r>
              <a:rPr sz="1300" spc="-25" dirty="0">
                <a:solidFill>
                  <a:srgbClr val="374151"/>
                </a:solidFill>
                <a:latin typeface="Roboto"/>
                <a:cs typeface="Roboto"/>
              </a:rPr>
              <a:t>distribution</a:t>
            </a:r>
            <a:r>
              <a:rPr sz="1300" spc="-30" dirty="0">
                <a:solidFill>
                  <a:srgbClr val="374151"/>
                </a:solidFill>
                <a:latin typeface="Roboto"/>
                <a:cs typeface="Roboto"/>
              </a:rPr>
              <a:t> </a:t>
            </a:r>
            <a:r>
              <a:rPr sz="1300" dirty="0">
                <a:solidFill>
                  <a:srgbClr val="374151"/>
                </a:solidFill>
                <a:latin typeface="Roboto"/>
                <a:cs typeface="Roboto"/>
              </a:rPr>
              <a:t>of</a:t>
            </a:r>
            <a:r>
              <a:rPr sz="1300" spc="-30" dirty="0">
                <a:solidFill>
                  <a:srgbClr val="374151"/>
                </a:solidFill>
                <a:latin typeface="Roboto"/>
                <a:cs typeface="Roboto"/>
              </a:rPr>
              <a:t> </a:t>
            </a:r>
            <a:r>
              <a:rPr sz="1300" dirty="0">
                <a:solidFill>
                  <a:srgbClr val="374151"/>
                </a:solidFill>
                <a:latin typeface="Roboto"/>
                <a:cs typeface="Roboto"/>
              </a:rPr>
              <a:t>the</a:t>
            </a:r>
            <a:r>
              <a:rPr sz="1300" spc="-35" dirty="0">
                <a:solidFill>
                  <a:srgbClr val="374151"/>
                </a:solidFill>
                <a:latin typeface="Roboto"/>
                <a:cs typeface="Roboto"/>
              </a:rPr>
              <a:t> </a:t>
            </a:r>
            <a:r>
              <a:rPr sz="1300" spc="-20" dirty="0">
                <a:solidFill>
                  <a:srgbClr val="374151"/>
                </a:solidFill>
                <a:latin typeface="Roboto"/>
                <a:cs typeface="Roboto"/>
              </a:rPr>
              <a:t>rating</a:t>
            </a:r>
            <a:r>
              <a:rPr sz="1300" spc="-30" dirty="0">
                <a:solidFill>
                  <a:srgbClr val="374151"/>
                </a:solidFill>
                <a:latin typeface="Roboto"/>
                <a:cs typeface="Roboto"/>
              </a:rPr>
              <a:t> </a:t>
            </a:r>
            <a:r>
              <a:rPr sz="1300" spc="-10" dirty="0">
                <a:solidFill>
                  <a:srgbClr val="374151"/>
                </a:solidFill>
                <a:latin typeface="Roboto"/>
                <a:cs typeface="Roboto"/>
              </a:rPr>
              <a:t>values</a:t>
            </a:r>
            <a:r>
              <a:rPr sz="1300" spc="-35" dirty="0">
                <a:solidFill>
                  <a:srgbClr val="374151"/>
                </a:solidFill>
                <a:latin typeface="Roboto"/>
                <a:cs typeface="Roboto"/>
              </a:rPr>
              <a:t> </a:t>
            </a:r>
            <a:r>
              <a:rPr sz="1300" dirty="0">
                <a:solidFill>
                  <a:srgbClr val="374151"/>
                </a:solidFill>
                <a:latin typeface="Roboto"/>
                <a:cs typeface="Roboto"/>
              </a:rPr>
              <a:t>is</a:t>
            </a:r>
            <a:r>
              <a:rPr sz="1300" spc="-30" dirty="0">
                <a:solidFill>
                  <a:srgbClr val="374151"/>
                </a:solidFill>
                <a:latin typeface="Roboto"/>
                <a:cs typeface="Roboto"/>
              </a:rPr>
              <a:t> </a:t>
            </a:r>
            <a:r>
              <a:rPr sz="1300" spc="-20" dirty="0">
                <a:solidFill>
                  <a:srgbClr val="374151"/>
                </a:solidFill>
                <a:latin typeface="Roboto"/>
                <a:cs typeface="Roboto"/>
              </a:rPr>
              <a:t>maintained</a:t>
            </a:r>
            <a:r>
              <a:rPr sz="1300" spc="-30" dirty="0">
                <a:solidFill>
                  <a:srgbClr val="374151"/>
                </a:solidFill>
                <a:latin typeface="Roboto"/>
                <a:cs typeface="Roboto"/>
              </a:rPr>
              <a:t> </a:t>
            </a:r>
            <a:r>
              <a:rPr sz="1300" dirty="0">
                <a:solidFill>
                  <a:srgbClr val="374151"/>
                </a:solidFill>
                <a:latin typeface="Roboto"/>
                <a:cs typeface="Roboto"/>
              </a:rPr>
              <a:t>in</a:t>
            </a:r>
            <a:r>
              <a:rPr sz="1300" spc="-35" dirty="0">
                <a:solidFill>
                  <a:srgbClr val="374151"/>
                </a:solidFill>
                <a:latin typeface="Roboto"/>
                <a:cs typeface="Roboto"/>
              </a:rPr>
              <a:t> </a:t>
            </a:r>
            <a:r>
              <a:rPr sz="1300" dirty="0">
                <a:solidFill>
                  <a:srgbClr val="374151"/>
                </a:solidFill>
                <a:latin typeface="Roboto"/>
                <a:cs typeface="Roboto"/>
              </a:rPr>
              <a:t>both</a:t>
            </a:r>
            <a:r>
              <a:rPr sz="1300" spc="-30" dirty="0">
                <a:solidFill>
                  <a:srgbClr val="374151"/>
                </a:solidFill>
                <a:latin typeface="Roboto"/>
                <a:cs typeface="Roboto"/>
              </a:rPr>
              <a:t> </a:t>
            </a:r>
            <a:r>
              <a:rPr sz="1300" dirty="0">
                <a:solidFill>
                  <a:srgbClr val="374151"/>
                </a:solidFill>
                <a:latin typeface="Roboto"/>
                <a:cs typeface="Roboto"/>
              </a:rPr>
              <a:t>the</a:t>
            </a:r>
            <a:r>
              <a:rPr sz="1300" spc="-35" dirty="0">
                <a:solidFill>
                  <a:srgbClr val="374151"/>
                </a:solidFill>
                <a:latin typeface="Roboto"/>
                <a:cs typeface="Roboto"/>
              </a:rPr>
              <a:t> </a:t>
            </a:r>
            <a:r>
              <a:rPr sz="1300" spc="-10" dirty="0">
                <a:solidFill>
                  <a:srgbClr val="374151"/>
                </a:solidFill>
                <a:latin typeface="Roboto"/>
                <a:cs typeface="Roboto"/>
              </a:rPr>
              <a:t>training </a:t>
            </a:r>
            <a:r>
              <a:rPr sz="1300" dirty="0">
                <a:solidFill>
                  <a:srgbClr val="374151"/>
                </a:solidFill>
                <a:latin typeface="Roboto"/>
                <a:cs typeface="Roboto"/>
              </a:rPr>
              <a:t>and</a:t>
            </a:r>
            <a:r>
              <a:rPr sz="1300" spc="-45" dirty="0">
                <a:solidFill>
                  <a:srgbClr val="374151"/>
                </a:solidFill>
                <a:latin typeface="Roboto"/>
                <a:cs typeface="Roboto"/>
              </a:rPr>
              <a:t> </a:t>
            </a:r>
            <a:r>
              <a:rPr sz="1300" spc="-10" dirty="0">
                <a:solidFill>
                  <a:srgbClr val="374151"/>
                </a:solidFill>
                <a:latin typeface="Roboto"/>
                <a:cs typeface="Roboto"/>
              </a:rPr>
              <a:t>testing</a:t>
            </a:r>
            <a:r>
              <a:rPr sz="1300" spc="-45" dirty="0">
                <a:solidFill>
                  <a:srgbClr val="374151"/>
                </a:solidFill>
                <a:latin typeface="Roboto"/>
                <a:cs typeface="Roboto"/>
              </a:rPr>
              <a:t> </a:t>
            </a:r>
            <a:r>
              <a:rPr sz="1300" spc="-10" dirty="0">
                <a:solidFill>
                  <a:srgbClr val="374151"/>
                </a:solidFill>
                <a:latin typeface="Roboto"/>
                <a:cs typeface="Roboto"/>
              </a:rPr>
              <a:t>sets.</a:t>
            </a:r>
            <a:r>
              <a:rPr sz="1300" spc="-65" dirty="0">
                <a:solidFill>
                  <a:srgbClr val="374151"/>
                </a:solidFill>
                <a:latin typeface="Roboto"/>
                <a:cs typeface="Roboto"/>
              </a:rPr>
              <a:t> </a:t>
            </a:r>
            <a:r>
              <a:rPr sz="1300" dirty="0">
                <a:solidFill>
                  <a:srgbClr val="374151"/>
                </a:solidFill>
                <a:latin typeface="Roboto"/>
                <a:cs typeface="Roboto"/>
              </a:rPr>
              <a:t>This</a:t>
            </a:r>
            <a:r>
              <a:rPr sz="1300" spc="-45" dirty="0">
                <a:solidFill>
                  <a:srgbClr val="374151"/>
                </a:solidFill>
                <a:latin typeface="Roboto"/>
                <a:cs typeface="Roboto"/>
              </a:rPr>
              <a:t> </a:t>
            </a:r>
            <a:r>
              <a:rPr sz="1300" dirty="0">
                <a:solidFill>
                  <a:srgbClr val="374151"/>
                </a:solidFill>
                <a:latin typeface="Roboto"/>
                <a:cs typeface="Roboto"/>
              </a:rPr>
              <a:t>is</a:t>
            </a:r>
            <a:r>
              <a:rPr sz="1300" spc="-45" dirty="0">
                <a:solidFill>
                  <a:srgbClr val="374151"/>
                </a:solidFill>
                <a:latin typeface="Roboto"/>
                <a:cs typeface="Roboto"/>
              </a:rPr>
              <a:t> </a:t>
            </a:r>
            <a:r>
              <a:rPr sz="1300" spc="-10" dirty="0">
                <a:solidFill>
                  <a:srgbClr val="374151"/>
                </a:solidFill>
                <a:latin typeface="Roboto"/>
                <a:cs typeface="Roboto"/>
              </a:rPr>
              <a:t>important</a:t>
            </a:r>
            <a:r>
              <a:rPr sz="1300" spc="-45" dirty="0">
                <a:solidFill>
                  <a:srgbClr val="374151"/>
                </a:solidFill>
                <a:latin typeface="Roboto"/>
                <a:cs typeface="Roboto"/>
              </a:rPr>
              <a:t> </a:t>
            </a:r>
            <a:r>
              <a:rPr sz="1300" spc="-10" dirty="0">
                <a:solidFill>
                  <a:srgbClr val="374151"/>
                </a:solidFill>
                <a:latin typeface="Roboto"/>
                <a:cs typeface="Roboto"/>
              </a:rPr>
              <a:t>because</a:t>
            </a:r>
            <a:r>
              <a:rPr sz="1300" spc="-45" dirty="0">
                <a:solidFill>
                  <a:srgbClr val="374151"/>
                </a:solidFill>
                <a:latin typeface="Roboto"/>
                <a:cs typeface="Roboto"/>
              </a:rPr>
              <a:t> </a:t>
            </a:r>
            <a:r>
              <a:rPr sz="1300" dirty="0">
                <a:solidFill>
                  <a:srgbClr val="374151"/>
                </a:solidFill>
                <a:latin typeface="Roboto"/>
                <a:cs typeface="Roboto"/>
              </a:rPr>
              <a:t>it</a:t>
            </a:r>
            <a:r>
              <a:rPr sz="1300" spc="-45" dirty="0">
                <a:solidFill>
                  <a:srgbClr val="374151"/>
                </a:solidFill>
                <a:latin typeface="Roboto"/>
                <a:cs typeface="Roboto"/>
              </a:rPr>
              <a:t> </a:t>
            </a:r>
            <a:r>
              <a:rPr sz="1300" spc="-20" dirty="0">
                <a:solidFill>
                  <a:srgbClr val="374151"/>
                </a:solidFill>
                <a:latin typeface="Roboto"/>
                <a:cs typeface="Roboto"/>
              </a:rPr>
              <a:t>prevents</a:t>
            </a:r>
            <a:r>
              <a:rPr sz="1300" spc="-45" dirty="0">
                <a:solidFill>
                  <a:srgbClr val="374151"/>
                </a:solidFill>
                <a:latin typeface="Roboto"/>
                <a:cs typeface="Roboto"/>
              </a:rPr>
              <a:t> </a:t>
            </a:r>
            <a:r>
              <a:rPr sz="1300" dirty="0">
                <a:solidFill>
                  <a:srgbClr val="374151"/>
                </a:solidFill>
                <a:latin typeface="Roboto"/>
                <a:cs typeface="Roboto"/>
              </a:rPr>
              <a:t>the</a:t>
            </a:r>
            <a:r>
              <a:rPr sz="1300" spc="-45" dirty="0">
                <a:solidFill>
                  <a:srgbClr val="374151"/>
                </a:solidFill>
                <a:latin typeface="Roboto"/>
                <a:cs typeface="Roboto"/>
              </a:rPr>
              <a:t> </a:t>
            </a:r>
            <a:r>
              <a:rPr sz="1300" dirty="0">
                <a:solidFill>
                  <a:srgbClr val="374151"/>
                </a:solidFill>
                <a:latin typeface="Roboto"/>
                <a:cs typeface="Roboto"/>
              </a:rPr>
              <a:t>model</a:t>
            </a:r>
            <a:r>
              <a:rPr sz="1300" spc="-40" dirty="0">
                <a:solidFill>
                  <a:srgbClr val="374151"/>
                </a:solidFill>
                <a:latin typeface="Roboto"/>
                <a:cs typeface="Roboto"/>
              </a:rPr>
              <a:t> </a:t>
            </a:r>
            <a:r>
              <a:rPr sz="1300" dirty="0">
                <a:solidFill>
                  <a:srgbClr val="374151"/>
                </a:solidFill>
                <a:latin typeface="Roboto"/>
                <a:cs typeface="Roboto"/>
              </a:rPr>
              <a:t>from</a:t>
            </a:r>
            <a:r>
              <a:rPr sz="1300" spc="-45" dirty="0">
                <a:solidFill>
                  <a:srgbClr val="374151"/>
                </a:solidFill>
                <a:latin typeface="Roboto"/>
                <a:cs typeface="Roboto"/>
              </a:rPr>
              <a:t> </a:t>
            </a:r>
            <a:r>
              <a:rPr sz="1300" spc="-10" dirty="0">
                <a:solidFill>
                  <a:srgbClr val="374151"/>
                </a:solidFill>
                <a:latin typeface="Roboto"/>
                <a:cs typeface="Roboto"/>
              </a:rPr>
              <a:t>being</a:t>
            </a:r>
            <a:r>
              <a:rPr sz="1300" spc="-45" dirty="0">
                <a:solidFill>
                  <a:srgbClr val="374151"/>
                </a:solidFill>
                <a:latin typeface="Roboto"/>
                <a:cs typeface="Roboto"/>
              </a:rPr>
              <a:t> </a:t>
            </a:r>
            <a:r>
              <a:rPr sz="1300" dirty="0">
                <a:solidFill>
                  <a:srgbClr val="374151"/>
                </a:solidFill>
                <a:latin typeface="Roboto"/>
                <a:cs typeface="Roboto"/>
              </a:rPr>
              <a:t>biased</a:t>
            </a:r>
            <a:r>
              <a:rPr sz="1300" spc="-45" dirty="0">
                <a:solidFill>
                  <a:srgbClr val="374151"/>
                </a:solidFill>
                <a:latin typeface="Roboto"/>
                <a:cs typeface="Roboto"/>
              </a:rPr>
              <a:t> </a:t>
            </a:r>
            <a:r>
              <a:rPr sz="1300" spc="-10" dirty="0">
                <a:solidFill>
                  <a:srgbClr val="374151"/>
                </a:solidFill>
                <a:latin typeface="Roboto"/>
                <a:cs typeface="Roboto"/>
              </a:rPr>
              <a:t>towards</a:t>
            </a:r>
            <a:r>
              <a:rPr sz="1300" spc="-45" dirty="0">
                <a:solidFill>
                  <a:srgbClr val="374151"/>
                </a:solidFill>
                <a:latin typeface="Roboto"/>
                <a:cs typeface="Roboto"/>
              </a:rPr>
              <a:t> </a:t>
            </a:r>
            <a:r>
              <a:rPr sz="1300" spc="-50" dirty="0">
                <a:solidFill>
                  <a:srgbClr val="374151"/>
                </a:solidFill>
                <a:latin typeface="Roboto"/>
                <a:cs typeface="Roboto"/>
              </a:rPr>
              <a:t>a </a:t>
            </a:r>
            <a:r>
              <a:rPr sz="1300" spc="-10" dirty="0">
                <a:solidFill>
                  <a:srgbClr val="374151"/>
                </a:solidFill>
                <a:latin typeface="Roboto"/>
                <a:cs typeface="Roboto"/>
              </a:rPr>
              <a:t>particular</a:t>
            </a:r>
            <a:r>
              <a:rPr sz="1300" spc="-25" dirty="0">
                <a:solidFill>
                  <a:srgbClr val="374151"/>
                </a:solidFill>
                <a:latin typeface="Roboto"/>
                <a:cs typeface="Roboto"/>
              </a:rPr>
              <a:t> </a:t>
            </a:r>
            <a:r>
              <a:rPr sz="1300" spc="-20" dirty="0">
                <a:solidFill>
                  <a:srgbClr val="374151"/>
                </a:solidFill>
                <a:latin typeface="Roboto"/>
                <a:cs typeface="Roboto"/>
              </a:rPr>
              <a:t>sentiment </a:t>
            </a:r>
            <a:r>
              <a:rPr sz="1300" spc="-10" dirty="0">
                <a:solidFill>
                  <a:srgbClr val="374151"/>
                </a:solidFill>
                <a:latin typeface="Roboto"/>
                <a:cs typeface="Roboto"/>
              </a:rPr>
              <a:t>class.</a:t>
            </a:r>
            <a:endParaRPr sz="1300" dirty="0">
              <a:latin typeface="Roboto"/>
              <a:cs typeface="Roboto"/>
            </a:endParaRPr>
          </a:p>
          <a:p>
            <a:pPr marL="340360" marR="71120" indent="-328295">
              <a:lnSpc>
                <a:spcPct val="114999"/>
              </a:lnSpc>
              <a:buFont typeface="Arial MT"/>
              <a:buChar char="●"/>
              <a:tabLst>
                <a:tab pos="340360" algn="l"/>
                <a:tab pos="340995" algn="l"/>
              </a:tabLst>
            </a:pPr>
            <a:r>
              <a:rPr sz="1300" dirty="0">
                <a:solidFill>
                  <a:srgbClr val="374151"/>
                </a:solidFill>
                <a:latin typeface="Roboto"/>
                <a:cs typeface="Roboto"/>
              </a:rPr>
              <a:t>The</a:t>
            </a:r>
            <a:r>
              <a:rPr sz="1300" spc="-55" dirty="0">
                <a:solidFill>
                  <a:srgbClr val="374151"/>
                </a:solidFill>
                <a:latin typeface="Roboto"/>
                <a:cs typeface="Roboto"/>
              </a:rPr>
              <a:t> </a:t>
            </a:r>
            <a:r>
              <a:rPr sz="1300" spc="-25" dirty="0">
                <a:solidFill>
                  <a:srgbClr val="374151"/>
                </a:solidFill>
                <a:latin typeface="Roboto"/>
                <a:cs typeface="Roboto"/>
              </a:rPr>
              <a:t>training</a:t>
            </a:r>
            <a:r>
              <a:rPr sz="1300" spc="-50" dirty="0">
                <a:solidFill>
                  <a:srgbClr val="374151"/>
                </a:solidFill>
                <a:latin typeface="Roboto"/>
                <a:cs typeface="Roboto"/>
              </a:rPr>
              <a:t> </a:t>
            </a:r>
            <a:r>
              <a:rPr sz="1300" dirty="0">
                <a:solidFill>
                  <a:srgbClr val="374151"/>
                </a:solidFill>
                <a:latin typeface="Roboto"/>
                <a:cs typeface="Roboto"/>
              </a:rPr>
              <a:t>set</a:t>
            </a:r>
            <a:r>
              <a:rPr sz="1300" spc="-50" dirty="0">
                <a:solidFill>
                  <a:srgbClr val="374151"/>
                </a:solidFill>
                <a:latin typeface="Roboto"/>
                <a:cs typeface="Roboto"/>
              </a:rPr>
              <a:t> </a:t>
            </a:r>
            <a:r>
              <a:rPr sz="1300" dirty="0">
                <a:solidFill>
                  <a:srgbClr val="374151"/>
                </a:solidFill>
                <a:latin typeface="Roboto"/>
                <a:cs typeface="Roboto"/>
              </a:rPr>
              <a:t>was</a:t>
            </a:r>
            <a:r>
              <a:rPr sz="1300" spc="-50" dirty="0">
                <a:solidFill>
                  <a:srgbClr val="374151"/>
                </a:solidFill>
                <a:latin typeface="Roboto"/>
                <a:cs typeface="Roboto"/>
              </a:rPr>
              <a:t> </a:t>
            </a:r>
            <a:r>
              <a:rPr sz="1300" dirty="0">
                <a:solidFill>
                  <a:srgbClr val="374151"/>
                </a:solidFill>
                <a:latin typeface="Roboto"/>
                <a:cs typeface="Roboto"/>
              </a:rPr>
              <a:t>used</a:t>
            </a:r>
            <a:r>
              <a:rPr sz="1300" spc="-50" dirty="0">
                <a:solidFill>
                  <a:srgbClr val="374151"/>
                </a:solidFill>
                <a:latin typeface="Roboto"/>
                <a:cs typeface="Roboto"/>
              </a:rPr>
              <a:t> </a:t>
            </a:r>
            <a:r>
              <a:rPr sz="1300" dirty="0">
                <a:solidFill>
                  <a:srgbClr val="374151"/>
                </a:solidFill>
                <a:latin typeface="Roboto"/>
                <a:cs typeface="Roboto"/>
              </a:rPr>
              <a:t>to</a:t>
            </a:r>
            <a:r>
              <a:rPr sz="1300" spc="-50" dirty="0">
                <a:solidFill>
                  <a:srgbClr val="374151"/>
                </a:solidFill>
                <a:latin typeface="Roboto"/>
                <a:cs typeface="Roboto"/>
              </a:rPr>
              <a:t> </a:t>
            </a:r>
            <a:r>
              <a:rPr sz="1300" spc="-20" dirty="0">
                <a:solidFill>
                  <a:srgbClr val="374151"/>
                </a:solidFill>
                <a:latin typeface="Roboto"/>
                <a:cs typeface="Roboto"/>
              </a:rPr>
              <a:t>train</a:t>
            </a:r>
            <a:r>
              <a:rPr sz="1300" spc="-50" dirty="0">
                <a:solidFill>
                  <a:srgbClr val="374151"/>
                </a:solidFill>
                <a:latin typeface="Roboto"/>
                <a:cs typeface="Roboto"/>
              </a:rPr>
              <a:t> </a:t>
            </a:r>
            <a:r>
              <a:rPr sz="1300" dirty="0">
                <a:solidFill>
                  <a:srgbClr val="374151"/>
                </a:solidFill>
                <a:latin typeface="Roboto"/>
                <a:cs typeface="Roboto"/>
              </a:rPr>
              <a:t>the</a:t>
            </a:r>
            <a:r>
              <a:rPr sz="1300" spc="-55" dirty="0">
                <a:solidFill>
                  <a:srgbClr val="374151"/>
                </a:solidFill>
                <a:latin typeface="Roboto"/>
                <a:cs typeface="Roboto"/>
              </a:rPr>
              <a:t> </a:t>
            </a:r>
            <a:r>
              <a:rPr sz="1300" spc="-10" dirty="0">
                <a:solidFill>
                  <a:srgbClr val="374151"/>
                </a:solidFill>
                <a:latin typeface="Roboto"/>
                <a:cs typeface="Roboto"/>
              </a:rPr>
              <a:t>machine</a:t>
            </a:r>
            <a:r>
              <a:rPr sz="1300" spc="-50" dirty="0">
                <a:solidFill>
                  <a:srgbClr val="374151"/>
                </a:solidFill>
                <a:latin typeface="Roboto"/>
                <a:cs typeface="Roboto"/>
              </a:rPr>
              <a:t> </a:t>
            </a:r>
            <a:r>
              <a:rPr sz="1300" spc="-10" dirty="0">
                <a:solidFill>
                  <a:srgbClr val="374151"/>
                </a:solidFill>
                <a:latin typeface="Roboto"/>
                <a:cs typeface="Roboto"/>
              </a:rPr>
              <a:t>learning</a:t>
            </a:r>
            <a:r>
              <a:rPr sz="1300" spc="-50" dirty="0">
                <a:solidFill>
                  <a:srgbClr val="374151"/>
                </a:solidFill>
                <a:latin typeface="Roboto"/>
                <a:cs typeface="Roboto"/>
              </a:rPr>
              <a:t> </a:t>
            </a:r>
            <a:r>
              <a:rPr sz="1300" dirty="0">
                <a:solidFill>
                  <a:srgbClr val="374151"/>
                </a:solidFill>
                <a:latin typeface="Roboto"/>
                <a:cs typeface="Roboto"/>
              </a:rPr>
              <a:t>models</a:t>
            </a:r>
            <a:r>
              <a:rPr sz="1300" spc="-50" dirty="0">
                <a:solidFill>
                  <a:srgbClr val="374151"/>
                </a:solidFill>
                <a:latin typeface="Roboto"/>
                <a:cs typeface="Roboto"/>
              </a:rPr>
              <a:t> </a:t>
            </a:r>
            <a:r>
              <a:rPr sz="1300" dirty="0">
                <a:solidFill>
                  <a:srgbClr val="374151"/>
                </a:solidFill>
                <a:latin typeface="Roboto"/>
                <a:cs typeface="Roboto"/>
              </a:rPr>
              <a:t>and</a:t>
            </a:r>
            <a:r>
              <a:rPr sz="1300" spc="-50" dirty="0">
                <a:solidFill>
                  <a:srgbClr val="374151"/>
                </a:solidFill>
                <a:latin typeface="Roboto"/>
                <a:cs typeface="Roboto"/>
              </a:rPr>
              <a:t> </a:t>
            </a:r>
            <a:r>
              <a:rPr sz="1300" dirty="0">
                <a:solidFill>
                  <a:srgbClr val="374151"/>
                </a:solidFill>
                <a:latin typeface="Roboto"/>
                <a:cs typeface="Roboto"/>
              </a:rPr>
              <a:t>the</a:t>
            </a:r>
            <a:r>
              <a:rPr sz="1300" spc="-50" dirty="0">
                <a:solidFill>
                  <a:srgbClr val="374151"/>
                </a:solidFill>
                <a:latin typeface="Roboto"/>
                <a:cs typeface="Roboto"/>
              </a:rPr>
              <a:t> </a:t>
            </a:r>
            <a:r>
              <a:rPr sz="1300" spc="-10" dirty="0">
                <a:solidFill>
                  <a:srgbClr val="374151"/>
                </a:solidFill>
                <a:latin typeface="Roboto"/>
                <a:cs typeface="Roboto"/>
              </a:rPr>
              <a:t>testing</a:t>
            </a:r>
            <a:r>
              <a:rPr sz="1300" spc="-50" dirty="0">
                <a:solidFill>
                  <a:srgbClr val="374151"/>
                </a:solidFill>
                <a:latin typeface="Roboto"/>
                <a:cs typeface="Roboto"/>
              </a:rPr>
              <a:t> </a:t>
            </a:r>
            <a:r>
              <a:rPr sz="1300" dirty="0">
                <a:solidFill>
                  <a:srgbClr val="374151"/>
                </a:solidFill>
                <a:latin typeface="Roboto"/>
                <a:cs typeface="Roboto"/>
              </a:rPr>
              <a:t>set</a:t>
            </a:r>
            <a:r>
              <a:rPr sz="1300" spc="-50" dirty="0">
                <a:solidFill>
                  <a:srgbClr val="374151"/>
                </a:solidFill>
                <a:latin typeface="Roboto"/>
                <a:cs typeface="Roboto"/>
              </a:rPr>
              <a:t> </a:t>
            </a:r>
            <a:r>
              <a:rPr sz="1300" dirty="0">
                <a:solidFill>
                  <a:srgbClr val="374151"/>
                </a:solidFill>
                <a:latin typeface="Roboto"/>
                <a:cs typeface="Roboto"/>
              </a:rPr>
              <a:t>was</a:t>
            </a:r>
            <a:r>
              <a:rPr sz="1300" spc="-55" dirty="0">
                <a:solidFill>
                  <a:srgbClr val="374151"/>
                </a:solidFill>
                <a:latin typeface="Roboto"/>
                <a:cs typeface="Roboto"/>
              </a:rPr>
              <a:t> </a:t>
            </a:r>
            <a:r>
              <a:rPr sz="1300" dirty="0">
                <a:solidFill>
                  <a:srgbClr val="374151"/>
                </a:solidFill>
                <a:latin typeface="Roboto"/>
                <a:cs typeface="Roboto"/>
              </a:rPr>
              <a:t>used</a:t>
            </a:r>
            <a:r>
              <a:rPr sz="1300" spc="-50" dirty="0">
                <a:solidFill>
                  <a:srgbClr val="374151"/>
                </a:solidFill>
                <a:latin typeface="Roboto"/>
                <a:cs typeface="Roboto"/>
              </a:rPr>
              <a:t> </a:t>
            </a:r>
            <a:r>
              <a:rPr sz="1300" spc="-25" dirty="0">
                <a:solidFill>
                  <a:srgbClr val="374151"/>
                </a:solidFill>
                <a:latin typeface="Roboto"/>
                <a:cs typeface="Roboto"/>
              </a:rPr>
              <a:t>to </a:t>
            </a:r>
            <a:r>
              <a:rPr sz="1300" spc="-10" dirty="0">
                <a:solidFill>
                  <a:srgbClr val="374151"/>
                </a:solidFill>
                <a:latin typeface="Roboto"/>
                <a:cs typeface="Roboto"/>
              </a:rPr>
              <a:t>evaluate</a:t>
            </a:r>
            <a:r>
              <a:rPr sz="1300" spc="-40" dirty="0">
                <a:solidFill>
                  <a:srgbClr val="374151"/>
                </a:solidFill>
                <a:latin typeface="Roboto"/>
                <a:cs typeface="Roboto"/>
              </a:rPr>
              <a:t> </a:t>
            </a:r>
            <a:r>
              <a:rPr sz="1300" spc="-10" dirty="0">
                <a:solidFill>
                  <a:srgbClr val="374151"/>
                </a:solidFill>
                <a:latin typeface="Roboto"/>
                <a:cs typeface="Roboto"/>
              </a:rPr>
              <a:t>their</a:t>
            </a:r>
            <a:r>
              <a:rPr sz="1300" spc="-40" dirty="0">
                <a:solidFill>
                  <a:srgbClr val="374151"/>
                </a:solidFill>
                <a:latin typeface="Roboto"/>
                <a:cs typeface="Roboto"/>
              </a:rPr>
              <a:t> </a:t>
            </a:r>
            <a:r>
              <a:rPr sz="1300" spc="-10" dirty="0">
                <a:solidFill>
                  <a:srgbClr val="374151"/>
                </a:solidFill>
                <a:latin typeface="Roboto"/>
                <a:cs typeface="Roboto"/>
              </a:rPr>
              <a:t>performance.</a:t>
            </a:r>
            <a:r>
              <a:rPr sz="1300" spc="-40" dirty="0">
                <a:solidFill>
                  <a:srgbClr val="374151"/>
                </a:solidFill>
                <a:latin typeface="Roboto"/>
                <a:cs typeface="Roboto"/>
              </a:rPr>
              <a:t> </a:t>
            </a:r>
            <a:r>
              <a:rPr sz="1300" dirty="0">
                <a:solidFill>
                  <a:srgbClr val="374151"/>
                </a:solidFill>
                <a:latin typeface="Roboto"/>
                <a:cs typeface="Roboto"/>
              </a:rPr>
              <a:t>By</a:t>
            </a:r>
            <a:r>
              <a:rPr sz="1300" spc="-40" dirty="0">
                <a:solidFill>
                  <a:srgbClr val="374151"/>
                </a:solidFill>
                <a:latin typeface="Roboto"/>
                <a:cs typeface="Roboto"/>
              </a:rPr>
              <a:t> </a:t>
            </a:r>
            <a:r>
              <a:rPr sz="1300" spc="-20" dirty="0">
                <a:solidFill>
                  <a:srgbClr val="374151"/>
                </a:solidFill>
                <a:latin typeface="Roboto"/>
                <a:cs typeface="Roboto"/>
              </a:rPr>
              <a:t>evaluating</a:t>
            </a:r>
            <a:r>
              <a:rPr sz="1300" spc="-40" dirty="0">
                <a:solidFill>
                  <a:srgbClr val="374151"/>
                </a:solidFill>
                <a:latin typeface="Roboto"/>
                <a:cs typeface="Roboto"/>
              </a:rPr>
              <a:t> </a:t>
            </a:r>
            <a:r>
              <a:rPr sz="1300" dirty="0">
                <a:solidFill>
                  <a:srgbClr val="374151"/>
                </a:solidFill>
                <a:latin typeface="Roboto"/>
                <a:cs typeface="Roboto"/>
              </a:rPr>
              <a:t>the</a:t>
            </a:r>
            <a:r>
              <a:rPr sz="1300" spc="-35" dirty="0">
                <a:solidFill>
                  <a:srgbClr val="374151"/>
                </a:solidFill>
                <a:latin typeface="Roboto"/>
                <a:cs typeface="Roboto"/>
              </a:rPr>
              <a:t> </a:t>
            </a:r>
            <a:r>
              <a:rPr sz="1300" dirty="0">
                <a:solidFill>
                  <a:srgbClr val="374151"/>
                </a:solidFill>
                <a:latin typeface="Roboto"/>
                <a:cs typeface="Roboto"/>
              </a:rPr>
              <a:t>models</a:t>
            </a:r>
            <a:r>
              <a:rPr sz="1300" spc="-40" dirty="0">
                <a:solidFill>
                  <a:srgbClr val="374151"/>
                </a:solidFill>
                <a:latin typeface="Roboto"/>
                <a:cs typeface="Roboto"/>
              </a:rPr>
              <a:t> </a:t>
            </a:r>
            <a:r>
              <a:rPr sz="1300" dirty="0">
                <a:solidFill>
                  <a:srgbClr val="374151"/>
                </a:solidFill>
                <a:latin typeface="Roboto"/>
                <a:cs typeface="Roboto"/>
              </a:rPr>
              <a:t>on</a:t>
            </a:r>
            <a:r>
              <a:rPr sz="1300" spc="-40" dirty="0">
                <a:solidFill>
                  <a:srgbClr val="374151"/>
                </a:solidFill>
                <a:latin typeface="Roboto"/>
                <a:cs typeface="Roboto"/>
              </a:rPr>
              <a:t> </a:t>
            </a:r>
            <a:r>
              <a:rPr sz="1300" dirty="0">
                <a:solidFill>
                  <a:srgbClr val="374151"/>
                </a:solidFill>
                <a:latin typeface="Roboto"/>
                <a:cs typeface="Roboto"/>
              </a:rPr>
              <a:t>a</a:t>
            </a:r>
            <a:r>
              <a:rPr sz="1300" spc="-40" dirty="0">
                <a:solidFill>
                  <a:srgbClr val="374151"/>
                </a:solidFill>
                <a:latin typeface="Roboto"/>
                <a:cs typeface="Roboto"/>
              </a:rPr>
              <a:t> </a:t>
            </a:r>
            <a:r>
              <a:rPr sz="1300" spc="-10" dirty="0">
                <a:solidFill>
                  <a:srgbClr val="374151"/>
                </a:solidFill>
                <a:latin typeface="Roboto"/>
                <a:cs typeface="Roboto"/>
              </a:rPr>
              <a:t>separate</a:t>
            </a:r>
            <a:r>
              <a:rPr sz="1300" spc="-40" dirty="0">
                <a:solidFill>
                  <a:srgbClr val="374151"/>
                </a:solidFill>
                <a:latin typeface="Roboto"/>
                <a:cs typeface="Roboto"/>
              </a:rPr>
              <a:t> </a:t>
            </a:r>
            <a:r>
              <a:rPr sz="1300" spc="-10" dirty="0">
                <a:solidFill>
                  <a:srgbClr val="374151"/>
                </a:solidFill>
                <a:latin typeface="Roboto"/>
                <a:cs typeface="Roboto"/>
              </a:rPr>
              <a:t>testing</a:t>
            </a:r>
            <a:r>
              <a:rPr sz="1300" spc="-40" dirty="0">
                <a:solidFill>
                  <a:srgbClr val="374151"/>
                </a:solidFill>
                <a:latin typeface="Roboto"/>
                <a:cs typeface="Roboto"/>
              </a:rPr>
              <a:t> </a:t>
            </a:r>
            <a:r>
              <a:rPr sz="1300" dirty="0">
                <a:solidFill>
                  <a:srgbClr val="374151"/>
                </a:solidFill>
                <a:latin typeface="Roboto"/>
                <a:cs typeface="Roboto"/>
              </a:rPr>
              <a:t>set,</a:t>
            </a:r>
            <a:r>
              <a:rPr sz="1300" spc="-35" dirty="0">
                <a:solidFill>
                  <a:srgbClr val="374151"/>
                </a:solidFill>
                <a:latin typeface="Roboto"/>
                <a:cs typeface="Roboto"/>
              </a:rPr>
              <a:t> </a:t>
            </a:r>
            <a:r>
              <a:rPr sz="1300" dirty="0">
                <a:solidFill>
                  <a:srgbClr val="374151"/>
                </a:solidFill>
                <a:latin typeface="Roboto"/>
                <a:cs typeface="Roboto"/>
              </a:rPr>
              <a:t>we</a:t>
            </a:r>
            <a:r>
              <a:rPr sz="1300" spc="-40" dirty="0">
                <a:solidFill>
                  <a:srgbClr val="374151"/>
                </a:solidFill>
                <a:latin typeface="Roboto"/>
                <a:cs typeface="Roboto"/>
              </a:rPr>
              <a:t> </a:t>
            </a:r>
            <a:r>
              <a:rPr sz="1300" dirty="0">
                <a:solidFill>
                  <a:srgbClr val="374151"/>
                </a:solidFill>
                <a:latin typeface="Roboto"/>
                <a:cs typeface="Roboto"/>
              </a:rPr>
              <a:t>can</a:t>
            </a:r>
            <a:r>
              <a:rPr sz="1300" spc="-40" dirty="0">
                <a:solidFill>
                  <a:srgbClr val="374151"/>
                </a:solidFill>
                <a:latin typeface="Roboto"/>
                <a:cs typeface="Roboto"/>
              </a:rPr>
              <a:t> </a:t>
            </a:r>
            <a:r>
              <a:rPr sz="1300" spc="-10" dirty="0">
                <a:solidFill>
                  <a:srgbClr val="374151"/>
                </a:solidFill>
                <a:latin typeface="Roboto"/>
                <a:cs typeface="Roboto"/>
              </a:rPr>
              <a:t>estimate</a:t>
            </a:r>
            <a:r>
              <a:rPr sz="1300" spc="-40" dirty="0">
                <a:solidFill>
                  <a:srgbClr val="374151"/>
                </a:solidFill>
                <a:latin typeface="Roboto"/>
                <a:cs typeface="Roboto"/>
              </a:rPr>
              <a:t> </a:t>
            </a:r>
            <a:r>
              <a:rPr sz="1300" spc="-10" dirty="0">
                <a:solidFill>
                  <a:srgbClr val="374151"/>
                </a:solidFill>
                <a:latin typeface="Roboto"/>
                <a:cs typeface="Roboto"/>
              </a:rPr>
              <a:t>their performance</a:t>
            </a:r>
            <a:r>
              <a:rPr sz="1300" spc="-25" dirty="0">
                <a:solidFill>
                  <a:srgbClr val="374151"/>
                </a:solidFill>
                <a:latin typeface="Roboto"/>
                <a:cs typeface="Roboto"/>
              </a:rPr>
              <a:t> </a:t>
            </a:r>
            <a:r>
              <a:rPr sz="1300" dirty="0">
                <a:solidFill>
                  <a:srgbClr val="374151"/>
                </a:solidFill>
                <a:latin typeface="Roboto"/>
                <a:cs typeface="Roboto"/>
              </a:rPr>
              <a:t>on</a:t>
            </a:r>
            <a:r>
              <a:rPr sz="1300" spc="-20" dirty="0">
                <a:solidFill>
                  <a:srgbClr val="374151"/>
                </a:solidFill>
                <a:latin typeface="Roboto"/>
                <a:cs typeface="Roboto"/>
              </a:rPr>
              <a:t> </a:t>
            </a:r>
            <a:r>
              <a:rPr sz="1300" spc="-10" dirty="0">
                <a:solidFill>
                  <a:srgbClr val="374151"/>
                </a:solidFill>
                <a:latin typeface="Roboto"/>
                <a:cs typeface="Roboto"/>
              </a:rPr>
              <a:t>unseen</a:t>
            </a:r>
            <a:r>
              <a:rPr sz="1300" spc="-25" dirty="0">
                <a:solidFill>
                  <a:srgbClr val="374151"/>
                </a:solidFill>
                <a:latin typeface="Roboto"/>
                <a:cs typeface="Roboto"/>
              </a:rPr>
              <a:t> </a:t>
            </a:r>
            <a:r>
              <a:rPr sz="1300" spc="-10" dirty="0">
                <a:solidFill>
                  <a:srgbClr val="374151"/>
                </a:solidFill>
                <a:latin typeface="Roboto"/>
                <a:cs typeface="Roboto"/>
              </a:rPr>
              <a:t>data.</a:t>
            </a:r>
            <a:endParaRPr sz="1300" dirty="0">
              <a:latin typeface="Roboto"/>
              <a:cs typeface="Roboto"/>
            </a:endParaRPr>
          </a:p>
        </p:txBody>
      </p:sp>
      <p:pic>
        <p:nvPicPr>
          <p:cNvPr id="5" name="object 5"/>
          <p:cNvPicPr/>
          <p:nvPr/>
        </p:nvPicPr>
        <p:blipFill>
          <a:blip r:embed="rId2" cstate="print"/>
          <a:stretch>
            <a:fillRect/>
          </a:stretch>
        </p:blipFill>
        <p:spPr>
          <a:xfrm>
            <a:off x="995524" y="3409873"/>
            <a:ext cx="7056413" cy="12842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69650" y="63600"/>
            <a:ext cx="3774349" cy="5079899"/>
          </a:xfrm>
          <a:prstGeom prst="rect">
            <a:avLst/>
          </a:prstGeom>
        </p:spPr>
      </p:pic>
      <p:sp>
        <p:nvSpPr>
          <p:cNvPr id="3" name="object 3"/>
          <p:cNvSpPr txBox="1"/>
          <p:nvPr/>
        </p:nvSpPr>
        <p:spPr>
          <a:xfrm>
            <a:off x="8244202" y="4907661"/>
            <a:ext cx="80200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FFFFFF"/>
                </a:solidFill>
                <a:latin typeface="Verdana"/>
                <a:cs typeface="Verdana"/>
              </a:rPr>
              <a:t>Photo</a:t>
            </a:r>
            <a:r>
              <a:rPr sz="800" spc="-40" dirty="0">
                <a:solidFill>
                  <a:srgbClr val="FFFFFF"/>
                </a:solidFill>
                <a:latin typeface="Verdana"/>
                <a:cs typeface="Verdana"/>
              </a:rPr>
              <a:t> </a:t>
            </a:r>
            <a:r>
              <a:rPr sz="800" spc="-20" dirty="0">
                <a:solidFill>
                  <a:srgbClr val="FFFFFF"/>
                </a:solidFill>
                <a:latin typeface="Verdana"/>
                <a:cs typeface="Verdana"/>
              </a:rPr>
              <a:t>by</a:t>
            </a:r>
            <a:r>
              <a:rPr sz="800" spc="-40" dirty="0">
                <a:solidFill>
                  <a:srgbClr val="FFFFFF"/>
                </a:solidFill>
                <a:latin typeface="Verdana"/>
                <a:cs typeface="Verdana"/>
              </a:rPr>
              <a:t> </a:t>
            </a:r>
            <a:r>
              <a:rPr sz="800" u="sng" spc="-10" dirty="0">
                <a:solidFill>
                  <a:srgbClr val="FFFFFF"/>
                </a:solidFill>
                <a:uFill>
                  <a:solidFill>
                    <a:srgbClr val="FFFFFF"/>
                  </a:solidFill>
                </a:uFill>
                <a:latin typeface="Verdana"/>
                <a:cs typeface="Verdana"/>
                <a:hlinkClick r:id="rId3"/>
              </a:rPr>
              <a:t>Pexels</a:t>
            </a:r>
            <a:endParaRPr sz="800">
              <a:latin typeface="Verdana"/>
              <a:cs typeface="Verdana"/>
            </a:endParaRPr>
          </a:p>
        </p:txBody>
      </p:sp>
      <p:sp>
        <p:nvSpPr>
          <p:cNvPr id="4" name="object 4"/>
          <p:cNvSpPr/>
          <p:nvPr/>
        </p:nvSpPr>
        <p:spPr>
          <a:xfrm>
            <a:off x="0" y="0"/>
            <a:ext cx="9144000" cy="64135"/>
          </a:xfrm>
          <a:custGeom>
            <a:avLst/>
            <a:gdLst/>
            <a:ahLst/>
            <a:cxnLst/>
            <a:rect l="l" t="t" r="r" b="b"/>
            <a:pathLst>
              <a:path w="9144000" h="64135">
                <a:moveTo>
                  <a:pt x="9143999" y="63599"/>
                </a:moveTo>
                <a:lnTo>
                  <a:pt x="0" y="63599"/>
                </a:lnTo>
                <a:lnTo>
                  <a:pt x="0" y="0"/>
                </a:lnTo>
                <a:lnTo>
                  <a:pt x="9143999" y="0"/>
                </a:lnTo>
                <a:lnTo>
                  <a:pt x="9143999" y="63599"/>
                </a:lnTo>
                <a:close/>
              </a:path>
            </a:pathLst>
          </a:custGeom>
          <a:solidFill>
            <a:srgbClr val="FCBE01"/>
          </a:solidFill>
        </p:spPr>
        <p:txBody>
          <a:bodyPr wrap="square" lIns="0" tIns="0" rIns="0" bIns="0" rtlCol="0"/>
          <a:lstStyle/>
          <a:p>
            <a:endParaRPr/>
          </a:p>
        </p:txBody>
      </p:sp>
      <p:sp>
        <p:nvSpPr>
          <p:cNvPr id="5" name="object 5"/>
          <p:cNvSpPr txBox="1">
            <a:spLocks noGrp="1"/>
          </p:cNvSpPr>
          <p:nvPr>
            <p:ph type="title"/>
          </p:nvPr>
        </p:nvSpPr>
        <p:spPr>
          <a:xfrm>
            <a:off x="494175" y="311625"/>
            <a:ext cx="4047490" cy="365760"/>
          </a:xfrm>
          <a:prstGeom prst="rect">
            <a:avLst/>
          </a:prstGeom>
          <a:solidFill>
            <a:srgbClr val="F6F6F7"/>
          </a:solidFill>
        </p:spPr>
        <p:txBody>
          <a:bodyPr vert="horz" wrap="square" lIns="0" tIns="0" rIns="0" bIns="0" rtlCol="0">
            <a:spAutoFit/>
          </a:bodyPr>
          <a:lstStyle/>
          <a:p>
            <a:pPr>
              <a:lnSpc>
                <a:spcPts val="2785"/>
              </a:lnSpc>
            </a:pPr>
            <a:r>
              <a:rPr dirty="0">
                <a:solidFill>
                  <a:srgbClr val="374151"/>
                </a:solidFill>
                <a:latin typeface="Roboto"/>
                <a:cs typeface="Roboto"/>
              </a:rPr>
              <a:t>Machine</a:t>
            </a:r>
            <a:r>
              <a:rPr spc="-55" dirty="0">
                <a:solidFill>
                  <a:srgbClr val="374151"/>
                </a:solidFill>
                <a:latin typeface="Roboto"/>
                <a:cs typeface="Roboto"/>
              </a:rPr>
              <a:t> </a:t>
            </a:r>
            <a:r>
              <a:rPr dirty="0">
                <a:solidFill>
                  <a:srgbClr val="374151"/>
                </a:solidFill>
                <a:latin typeface="Roboto"/>
                <a:cs typeface="Roboto"/>
              </a:rPr>
              <a:t>Learning</a:t>
            </a:r>
            <a:r>
              <a:rPr spc="-55" dirty="0">
                <a:solidFill>
                  <a:srgbClr val="374151"/>
                </a:solidFill>
                <a:latin typeface="Roboto"/>
                <a:cs typeface="Roboto"/>
              </a:rPr>
              <a:t> </a:t>
            </a:r>
            <a:r>
              <a:rPr spc="-10" dirty="0">
                <a:solidFill>
                  <a:srgbClr val="374151"/>
                </a:solidFill>
                <a:latin typeface="Roboto"/>
                <a:cs typeface="Roboto"/>
              </a:rPr>
              <a:t>Algorithms</a:t>
            </a:r>
          </a:p>
        </p:txBody>
      </p:sp>
      <p:sp>
        <p:nvSpPr>
          <p:cNvPr id="6" name="object 6"/>
          <p:cNvSpPr txBox="1"/>
          <p:nvPr/>
        </p:nvSpPr>
        <p:spPr>
          <a:xfrm>
            <a:off x="350375" y="981825"/>
            <a:ext cx="3673475" cy="182880"/>
          </a:xfrm>
          <a:prstGeom prst="rect">
            <a:avLst/>
          </a:prstGeom>
          <a:solidFill>
            <a:srgbClr val="F6F6F7"/>
          </a:solidFill>
        </p:spPr>
        <p:txBody>
          <a:bodyPr vert="horz" wrap="square" lIns="0" tIns="0" rIns="0" bIns="0" rtlCol="0">
            <a:spAutoFit/>
          </a:bodyPr>
          <a:lstStyle/>
          <a:p>
            <a:pPr>
              <a:lnSpc>
                <a:spcPts val="1390"/>
              </a:lnSpc>
            </a:pPr>
            <a:r>
              <a:rPr sz="1200" dirty="0">
                <a:solidFill>
                  <a:srgbClr val="374151"/>
                </a:solidFill>
                <a:latin typeface="Roboto"/>
                <a:cs typeface="Roboto"/>
              </a:rPr>
              <a:t>In</a:t>
            </a:r>
            <a:r>
              <a:rPr sz="1200" spc="-40" dirty="0">
                <a:solidFill>
                  <a:srgbClr val="374151"/>
                </a:solidFill>
                <a:latin typeface="Roboto"/>
                <a:cs typeface="Roboto"/>
              </a:rPr>
              <a:t> </a:t>
            </a:r>
            <a:r>
              <a:rPr sz="1200" spc="-10" dirty="0">
                <a:solidFill>
                  <a:srgbClr val="374151"/>
                </a:solidFill>
                <a:latin typeface="Roboto"/>
                <a:cs typeface="Roboto"/>
              </a:rPr>
              <a:t>this</a:t>
            </a:r>
            <a:r>
              <a:rPr sz="1200" spc="-40" dirty="0">
                <a:solidFill>
                  <a:srgbClr val="374151"/>
                </a:solidFill>
                <a:latin typeface="Roboto"/>
                <a:cs typeface="Roboto"/>
              </a:rPr>
              <a:t> </a:t>
            </a:r>
            <a:r>
              <a:rPr sz="1200" spc="-10" dirty="0">
                <a:solidFill>
                  <a:srgbClr val="374151"/>
                </a:solidFill>
                <a:latin typeface="Roboto"/>
                <a:cs typeface="Roboto"/>
              </a:rPr>
              <a:t>project,</a:t>
            </a:r>
            <a:r>
              <a:rPr sz="1200" spc="-35" dirty="0">
                <a:solidFill>
                  <a:srgbClr val="374151"/>
                </a:solidFill>
                <a:latin typeface="Roboto"/>
                <a:cs typeface="Roboto"/>
              </a:rPr>
              <a:t> </a:t>
            </a:r>
            <a:r>
              <a:rPr sz="1200" dirty="0">
                <a:solidFill>
                  <a:srgbClr val="374151"/>
                </a:solidFill>
                <a:latin typeface="Roboto"/>
                <a:cs typeface="Roboto"/>
              </a:rPr>
              <a:t>we</a:t>
            </a:r>
            <a:r>
              <a:rPr sz="1200" spc="-40" dirty="0">
                <a:solidFill>
                  <a:srgbClr val="374151"/>
                </a:solidFill>
                <a:latin typeface="Roboto"/>
                <a:cs typeface="Roboto"/>
              </a:rPr>
              <a:t> </a:t>
            </a:r>
            <a:r>
              <a:rPr sz="1200" dirty="0">
                <a:solidFill>
                  <a:srgbClr val="374151"/>
                </a:solidFill>
                <a:latin typeface="Roboto"/>
                <a:cs typeface="Roboto"/>
              </a:rPr>
              <a:t>used</a:t>
            </a:r>
            <a:r>
              <a:rPr sz="1200" spc="-35" dirty="0">
                <a:solidFill>
                  <a:srgbClr val="374151"/>
                </a:solidFill>
                <a:latin typeface="Roboto"/>
                <a:cs typeface="Roboto"/>
              </a:rPr>
              <a:t> </a:t>
            </a:r>
            <a:r>
              <a:rPr sz="1200" dirty="0">
                <a:solidFill>
                  <a:srgbClr val="374151"/>
                </a:solidFill>
                <a:latin typeface="Roboto"/>
                <a:cs typeface="Roboto"/>
              </a:rPr>
              <a:t>four</a:t>
            </a:r>
            <a:r>
              <a:rPr sz="1200" spc="-40" dirty="0">
                <a:solidFill>
                  <a:srgbClr val="374151"/>
                </a:solidFill>
                <a:latin typeface="Roboto"/>
                <a:cs typeface="Roboto"/>
              </a:rPr>
              <a:t> </a:t>
            </a:r>
            <a:r>
              <a:rPr sz="1200" spc="-10" dirty="0">
                <a:solidFill>
                  <a:srgbClr val="374151"/>
                </a:solidFill>
                <a:latin typeface="Roboto"/>
                <a:cs typeface="Roboto"/>
              </a:rPr>
              <a:t>different</a:t>
            </a:r>
            <a:r>
              <a:rPr sz="1200" spc="-35" dirty="0">
                <a:solidFill>
                  <a:srgbClr val="374151"/>
                </a:solidFill>
                <a:latin typeface="Roboto"/>
                <a:cs typeface="Roboto"/>
              </a:rPr>
              <a:t> </a:t>
            </a:r>
            <a:r>
              <a:rPr sz="1200" spc="-10" dirty="0">
                <a:solidFill>
                  <a:srgbClr val="374151"/>
                </a:solidFill>
                <a:latin typeface="Roboto"/>
                <a:cs typeface="Roboto"/>
              </a:rPr>
              <a:t>machine</a:t>
            </a:r>
            <a:r>
              <a:rPr sz="1200" spc="-40" dirty="0">
                <a:solidFill>
                  <a:srgbClr val="374151"/>
                </a:solidFill>
                <a:latin typeface="Roboto"/>
                <a:cs typeface="Roboto"/>
              </a:rPr>
              <a:t> </a:t>
            </a:r>
            <a:r>
              <a:rPr sz="1200" spc="-10" dirty="0">
                <a:solidFill>
                  <a:srgbClr val="374151"/>
                </a:solidFill>
                <a:latin typeface="Roboto"/>
                <a:cs typeface="Roboto"/>
              </a:rPr>
              <a:t>learning</a:t>
            </a:r>
            <a:endParaRPr sz="1200">
              <a:latin typeface="Roboto"/>
              <a:cs typeface="Roboto"/>
            </a:endParaRPr>
          </a:p>
        </p:txBody>
      </p:sp>
      <p:sp>
        <p:nvSpPr>
          <p:cNvPr id="7" name="object 7"/>
          <p:cNvSpPr txBox="1"/>
          <p:nvPr/>
        </p:nvSpPr>
        <p:spPr>
          <a:xfrm>
            <a:off x="350375" y="1192137"/>
            <a:ext cx="3151505" cy="182880"/>
          </a:xfrm>
          <a:prstGeom prst="rect">
            <a:avLst/>
          </a:prstGeom>
          <a:solidFill>
            <a:srgbClr val="F6F6F7"/>
          </a:solidFill>
        </p:spPr>
        <p:txBody>
          <a:bodyPr vert="horz" wrap="square" lIns="0" tIns="0" rIns="0" bIns="0" rtlCol="0">
            <a:spAutoFit/>
          </a:bodyPr>
          <a:lstStyle/>
          <a:p>
            <a:pPr>
              <a:lnSpc>
                <a:spcPts val="1390"/>
              </a:lnSpc>
            </a:pPr>
            <a:r>
              <a:rPr sz="1200" spc="-20" dirty="0">
                <a:solidFill>
                  <a:srgbClr val="374151"/>
                </a:solidFill>
                <a:latin typeface="Roboto"/>
                <a:cs typeface="Roboto"/>
              </a:rPr>
              <a:t>algorithms</a:t>
            </a:r>
            <a:r>
              <a:rPr sz="1200" spc="-35" dirty="0">
                <a:solidFill>
                  <a:srgbClr val="374151"/>
                </a:solidFill>
                <a:latin typeface="Roboto"/>
                <a:cs typeface="Roboto"/>
              </a:rPr>
              <a:t> </a:t>
            </a:r>
            <a:r>
              <a:rPr sz="1200" dirty="0">
                <a:solidFill>
                  <a:srgbClr val="374151"/>
                </a:solidFill>
                <a:latin typeface="Roboto"/>
                <a:cs typeface="Roboto"/>
              </a:rPr>
              <a:t>to</a:t>
            </a:r>
            <a:r>
              <a:rPr sz="1200" spc="-30" dirty="0">
                <a:solidFill>
                  <a:srgbClr val="374151"/>
                </a:solidFill>
                <a:latin typeface="Roboto"/>
                <a:cs typeface="Roboto"/>
              </a:rPr>
              <a:t> </a:t>
            </a:r>
            <a:r>
              <a:rPr sz="1200" dirty="0">
                <a:solidFill>
                  <a:srgbClr val="374151"/>
                </a:solidFill>
                <a:latin typeface="Roboto"/>
                <a:cs typeface="Roboto"/>
              </a:rPr>
              <a:t>build</a:t>
            </a:r>
            <a:r>
              <a:rPr sz="1200" spc="-30" dirty="0">
                <a:solidFill>
                  <a:srgbClr val="374151"/>
                </a:solidFill>
                <a:latin typeface="Roboto"/>
                <a:cs typeface="Roboto"/>
              </a:rPr>
              <a:t> </a:t>
            </a:r>
            <a:r>
              <a:rPr sz="1200" spc="-10" dirty="0">
                <a:solidFill>
                  <a:srgbClr val="374151"/>
                </a:solidFill>
                <a:latin typeface="Roboto"/>
                <a:cs typeface="Roboto"/>
              </a:rPr>
              <a:t>sentiment</a:t>
            </a:r>
            <a:r>
              <a:rPr sz="1200" spc="-30" dirty="0">
                <a:solidFill>
                  <a:srgbClr val="374151"/>
                </a:solidFill>
                <a:latin typeface="Roboto"/>
                <a:cs typeface="Roboto"/>
              </a:rPr>
              <a:t> </a:t>
            </a:r>
            <a:r>
              <a:rPr sz="1200" spc="-20" dirty="0">
                <a:solidFill>
                  <a:srgbClr val="374151"/>
                </a:solidFill>
                <a:latin typeface="Roboto"/>
                <a:cs typeface="Roboto"/>
              </a:rPr>
              <a:t>analysis</a:t>
            </a:r>
            <a:r>
              <a:rPr sz="1200" spc="-30" dirty="0">
                <a:solidFill>
                  <a:srgbClr val="374151"/>
                </a:solidFill>
                <a:latin typeface="Roboto"/>
                <a:cs typeface="Roboto"/>
              </a:rPr>
              <a:t> </a:t>
            </a:r>
            <a:r>
              <a:rPr sz="1200" spc="-10" dirty="0">
                <a:solidFill>
                  <a:srgbClr val="374151"/>
                </a:solidFill>
                <a:latin typeface="Roboto"/>
                <a:cs typeface="Roboto"/>
              </a:rPr>
              <a:t>models:</a:t>
            </a:r>
            <a:endParaRPr sz="1200">
              <a:latin typeface="Roboto"/>
              <a:cs typeface="Roboto"/>
            </a:endParaRPr>
          </a:p>
        </p:txBody>
      </p:sp>
      <p:sp>
        <p:nvSpPr>
          <p:cNvPr id="8" name="object 8"/>
          <p:cNvSpPr txBox="1"/>
          <p:nvPr/>
        </p:nvSpPr>
        <p:spPr>
          <a:xfrm>
            <a:off x="807575" y="1592948"/>
            <a:ext cx="3634104" cy="182880"/>
          </a:xfrm>
          <a:prstGeom prst="rect">
            <a:avLst/>
          </a:prstGeom>
          <a:solidFill>
            <a:srgbClr val="F6F6F7"/>
          </a:solidFill>
        </p:spPr>
        <p:txBody>
          <a:bodyPr vert="horz" wrap="square" lIns="0" tIns="0" rIns="0" bIns="0" rtlCol="0">
            <a:spAutoFit/>
          </a:bodyPr>
          <a:lstStyle/>
          <a:p>
            <a:pPr>
              <a:lnSpc>
                <a:spcPts val="1390"/>
              </a:lnSpc>
            </a:pPr>
            <a:r>
              <a:rPr sz="1200" dirty="0">
                <a:solidFill>
                  <a:srgbClr val="374151"/>
                </a:solidFill>
                <a:latin typeface="Roboto"/>
                <a:cs typeface="Roboto"/>
              </a:rPr>
              <a:t>i.</a:t>
            </a:r>
            <a:r>
              <a:rPr sz="1200" spc="-25" dirty="0">
                <a:solidFill>
                  <a:srgbClr val="374151"/>
                </a:solidFill>
                <a:latin typeface="Roboto"/>
                <a:cs typeface="Roboto"/>
              </a:rPr>
              <a:t> </a:t>
            </a:r>
            <a:r>
              <a:rPr sz="1200" spc="-10" dirty="0">
                <a:solidFill>
                  <a:srgbClr val="374151"/>
                </a:solidFill>
                <a:latin typeface="Roboto"/>
                <a:cs typeface="Roboto"/>
              </a:rPr>
              <a:t>Logistic</a:t>
            </a:r>
            <a:r>
              <a:rPr sz="1200" spc="-25" dirty="0">
                <a:solidFill>
                  <a:srgbClr val="374151"/>
                </a:solidFill>
                <a:latin typeface="Roboto"/>
                <a:cs typeface="Roboto"/>
              </a:rPr>
              <a:t> </a:t>
            </a:r>
            <a:r>
              <a:rPr sz="1200" spc="-20" dirty="0">
                <a:solidFill>
                  <a:srgbClr val="374151"/>
                </a:solidFill>
                <a:latin typeface="Roboto"/>
                <a:cs typeface="Roboto"/>
              </a:rPr>
              <a:t>Regression:</a:t>
            </a:r>
            <a:r>
              <a:rPr sz="1200" spc="-25" dirty="0">
                <a:solidFill>
                  <a:srgbClr val="374151"/>
                </a:solidFill>
                <a:latin typeface="Roboto"/>
                <a:cs typeface="Roboto"/>
              </a:rPr>
              <a:t> </a:t>
            </a:r>
            <a:r>
              <a:rPr sz="1200" dirty="0">
                <a:solidFill>
                  <a:srgbClr val="374151"/>
                </a:solidFill>
                <a:latin typeface="Roboto"/>
                <a:cs typeface="Roboto"/>
              </a:rPr>
              <a:t>A</a:t>
            </a:r>
            <a:r>
              <a:rPr sz="1200" spc="-25" dirty="0">
                <a:solidFill>
                  <a:srgbClr val="374151"/>
                </a:solidFill>
                <a:latin typeface="Roboto"/>
                <a:cs typeface="Roboto"/>
              </a:rPr>
              <a:t> </a:t>
            </a:r>
            <a:r>
              <a:rPr sz="1200" spc="-10" dirty="0">
                <a:solidFill>
                  <a:srgbClr val="374151"/>
                </a:solidFill>
                <a:latin typeface="Roboto"/>
                <a:cs typeface="Roboto"/>
              </a:rPr>
              <a:t>linear</a:t>
            </a:r>
            <a:r>
              <a:rPr sz="1200" spc="-25" dirty="0">
                <a:solidFill>
                  <a:srgbClr val="374151"/>
                </a:solidFill>
                <a:latin typeface="Roboto"/>
                <a:cs typeface="Roboto"/>
              </a:rPr>
              <a:t> </a:t>
            </a:r>
            <a:r>
              <a:rPr sz="1200" dirty="0">
                <a:solidFill>
                  <a:srgbClr val="374151"/>
                </a:solidFill>
                <a:latin typeface="Roboto"/>
                <a:cs typeface="Roboto"/>
              </a:rPr>
              <a:t>model</a:t>
            </a:r>
            <a:r>
              <a:rPr sz="1200" spc="-20" dirty="0">
                <a:solidFill>
                  <a:srgbClr val="374151"/>
                </a:solidFill>
                <a:latin typeface="Roboto"/>
                <a:cs typeface="Roboto"/>
              </a:rPr>
              <a:t> </a:t>
            </a:r>
            <a:r>
              <a:rPr sz="1200" spc="-10" dirty="0">
                <a:solidFill>
                  <a:srgbClr val="374151"/>
                </a:solidFill>
                <a:latin typeface="Roboto"/>
                <a:cs typeface="Roboto"/>
              </a:rPr>
              <a:t>that</a:t>
            </a:r>
            <a:r>
              <a:rPr sz="1200" spc="-25" dirty="0">
                <a:solidFill>
                  <a:srgbClr val="374151"/>
                </a:solidFill>
                <a:latin typeface="Roboto"/>
                <a:cs typeface="Roboto"/>
              </a:rPr>
              <a:t> </a:t>
            </a:r>
            <a:r>
              <a:rPr sz="1200" spc="-10" dirty="0">
                <a:solidFill>
                  <a:srgbClr val="374151"/>
                </a:solidFill>
                <a:latin typeface="Roboto"/>
                <a:cs typeface="Roboto"/>
              </a:rPr>
              <a:t>predicts</a:t>
            </a:r>
            <a:r>
              <a:rPr sz="1200" spc="-25" dirty="0">
                <a:solidFill>
                  <a:srgbClr val="374151"/>
                </a:solidFill>
                <a:latin typeface="Roboto"/>
                <a:cs typeface="Roboto"/>
              </a:rPr>
              <a:t> the</a:t>
            </a:r>
            <a:endParaRPr sz="1200">
              <a:latin typeface="Roboto"/>
              <a:cs typeface="Roboto"/>
            </a:endParaRPr>
          </a:p>
        </p:txBody>
      </p:sp>
      <p:sp>
        <p:nvSpPr>
          <p:cNvPr id="9" name="object 9"/>
          <p:cNvSpPr txBox="1"/>
          <p:nvPr/>
        </p:nvSpPr>
        <p:spPr>
          <a:xfrm>
            <a:off x="807575" y="1803261"/>
            <a:ext cx="2139315" cy="182880"/>
          </a:xfrm>
          <a:prstGeom prst="rect">
            <a:avLst/>
          </a:prstGeom>
          <a:solidFill>
            <a:srgbClr val="F6F6F7"/>
          </a:solidFill>
        </p:spPr>
        <p:txBody>
          <a:bodyPr vert="horz" wrap="square" lIns="0" tIns="0" rIns="0" bIns="0" rtlCol="0">
            <a:spAutoFit/>
          </a:bodyPr>
          <a:lstStyle/>
          <a:p>
            <a:pPr>
              <a:lnSpc>
                <a:spcPts val="1390"/>
              </a:lnSpc>
            </a:pPr>
            <a:r>
              <a:rPr sz="1200" spc="-20" dirty="0">
                <a:solidFill>
                  <a:srgbClr val="374151"/>
                </a:solidFill>
                <a:latin typeface="Roboto"/>
                <a:cs typeface="Roboto"/>
              </a:rPr>
              <a:t>probability </a:t>
            </a:r>
            <a:r>
              <a:rPr sz="1200" dirty="0">
                <a:solidFill>
                  <a:srgbClr val="374151"/>
                </a:solidFill>
                <a:latin typeface="Roboto"/>
                <a:cs typeface="Roboto"/>
              </a:rPr>
              <a:t>of</a:t>
            </a:r>
            <a:r>
              <a:rPr sz="1200" spc="-20" dirty="0">
                <a:solidFill>
                  <a:srgbClr val="374151"/>
                </a:solidFill>
                <a:latin typeface="Roboto"/>
                <a:cs typeface="Roboto"/>
              </a:rPr>
              <a:t> </a:t>
            </a:r>
            <a:r>
              <a:rPr sz="1200" dirty="0">
                <a:solidFill>
                  <a:srgbClr val="374151"/>
                </a:solidFill>
                <a:latin typeface="Roboto"/>
                <a:cs typeface="Roboto"/>
              </a:rPr>
              <a:t>a</a:t>
            </a:r>
            <a:r>
              <a:rPr sz="1200" spc="-15" dirty="0">
                <a:solidFill>
                  <a:srgbClr val="374151"/>
                </a:solidFill>
                <a:latin typeface="Roboto"/>
                <a:cs typeface="Roboto"/>
              </a:rPr>
              <a:t> </a:t>
            </a:r>
            <a:r>
              <a:rPr sz="1200" spc="-10" dirty="0">
                <a:solidFill>
                  <a:srgbClr val="374151"/>
                </a:solidFill>
                <a:latin typeface="Roboto"/>
                <a:cs typeface="Roboto"/>
              </a:rPr>
              <a:t>binary</a:t>
            </a:r>
            <a:r>
              <a:rPr sz="1200" spc="-20" dirty="0">
                <a:solidFill>
                  <a:srgbClr val="374151"/>
                </a:solidFill>
                <a:latin typeface="Roboto"/>
                <a:cs typeface="Roboto"/>
              </a:rPr>
              <a:t> </a:t>
            </a:r>
            <a:r>
              <a:rPr sz="1200" spc="-10" dirty="0">
                <a:solidFill>
                  <a:srgbClr val="374151"/>
                </a:solidFill>
                <a:latin typeface="Roboto"/>
                <a:cs typeface="Roboto"/>
              </a:rPr>
              <a:t>outcome.</a:t>
            </a:r>
            <a:endParaRPr sz="1200">
              <a:latin typeface="Roboto"/>
              <a:cs typeface="Roboto"/>
            </a:endParaRPr>
          </a:p>
        </p:txBody>
      </p:sp>
      <p:sp>
        <p:nvSpPr>
          <p:cNvPr id="10" name="object 10"/>
          <p:cNvSpPr txBox="1"/>
          <p:nvPr/>
        </p:nvSpPr>
        <p:spPr>
          <a:xfrm>
            <a:off x="807575" y="2204073"/>
            <a:ext cx="3777615" cy="182880"/>
          </a:xfrm>
          <a:prstGeom prst="rect">
            <a:avLst/>
          </a:prstGeom>
          <a:solidFill>
            <a:srgbClr val="F6F6F7"/>
          </a:solidFill>
        </p:spPr>
        <p:txBody>
          <a:bodyPr vert="horz" wrap="square" lIns="0" tIns="0" rIns="0" bIns="0" rtlCol="0">
            <a:spAutoFit/>
          </a:bodyPr>
          <a:lstStyle/>
          <a:p>
            <a:pPr>
              <a:lnSpc>
                <a:spcPts val="1390"/>
              </a:lnSpc>
            </a:pPr>
            <a:r>
              <a:rPr sz="1200" dirty="0">
                <a:solidFill>
                  <a:srgbClr val="374151"/>
                </a:solidFill>
                <a:latin typeface="Roboto"/>
                <a:cs typeface="Roboto"/>
              </a:rPr>
              <a:t>ii.</a:t>
            </a:r>
            <a:r>
              <a:rPr sz="1200" spc="-40" dirty="0">
                <a:solidFill>
                  <a:srgbClr val="374151"/>
                </a:solidFill>
                <a:latin typeface="Roboto"/>
                <a:cs typeface="Roboto"/>
              </a:rPr>
              <a:t> </a:t>
            </a:r>
            <a:r>
              <a:rPr sz="1200" spc="-10" dirty="0">
                <a:solidFill>
                  <a:srgbClr val="374151"/>
                </a:solidFill>
                <a:latin typeface="Roboto"/>
                <a:cs typeface="Roboto"/>
              </a:rPr>
              <a:t>Support</a:t>
            </a:r>
            <a:r>
              <a:rPr sz="1200" spc="-40" dirty="0">
                <a:solidFill>
                  <a:srgbClr val="374151"/>
                </a:solidFill>
                <a:latin typeface="Roboto"/>
                <a:cs typeface="Roboto"/>
              </a:rPr>
              <a:t> </a:t>
            </a:r>
            <a:r>
              <a:rPr sz="1200" spc="-10" dirty="0">
                <a:solidFill>
                  <a:srgbClr val="374151"/>
                </a:solidFill>
                <a:latin typeface="Roboto"/>
                <a:cs typeface="Roboto"/>
              </a:rPr>
              <a:t>Vector</a:t>
            </a:r>
            <a:r>
              <a:rPr sz="1200" spc="-40" dirty="0">
                <a:solidFill>
                  <a:srgbClr val="374151"/>
                </a:solidFill>
                <a:latin typeface="Roboto"/>
                <a:cs typeface="Roboto"/>
              </a:rPr>
              <a:t> </a:t>
            </a:r>
            <a:r>
              <a:rPr sz="1200" spc="-10" dirty="0">
                <a:solidFill>
                  <a:srgbClr val="374151"/>
                </a:solidFill>
                <a:latin typeface="Roboto"/>
                <a:cs typeface="Roboto"/>
              </a:rPr>
              <a:t>Machines</a:t>
            </a:r>
            <a:r>
              <a:rPr sz="1200" spc="-35" dirty="0">
                <a:solidFill>
                  <a:srgbClr val="374151"/>
                </a:solidFill>
                <a:latin typeface="Roboto"/>
                <a:cs typeface="Roboto"/>
              </a:rPr>
              <a:t> </a:t>
            </a:r>
            <a:r>
              <a:rPr sz="1200" dirty="0">
                <a:solidFill>
                  <a:srgbClr val="374151"/>
                </a:solidFill>
                <a:latin typeface="Roboto"/>
                <a:cs typeface="Roboto"/>
              </a:rPr>
              <a:t>(SVM):</a:t>
            </a:r>
            <a:r>
              <a:rPr sz="1200" spc="-40" dirty="0">
                <a:solidFill>
                  <a:srgbClr val="374151"/>
                </a:solidFill>
                <a:latin typeface="Roboto"/>
                <a:cs typeface="Roboto"/>
              </a:rPr>
              <a:t> </a:t>
            </a:r>
            <a:r>
              <a:rPr sz="1200" dirty="0">
                <a:solidFill>
                  <a:srgbClr val="374151"/>
                </a:solidFill>
                <a:latin typeface="Roboto"/>
                <a:cs typeface="Roboto"/>
              </a:rPr>
              <a:t>A</a:t>
            </a:r>
            <a:r>
              <a:rPr sz="1200" spc="-40" dirty="0">
                <a:solidFill>
                  <a:srgbClr val="374151"/>
                </a:solidFill>
                <a:latin typeface="Roboto"/>
                <a:cs typeface="Roboto"/>
              </a:rPr>
              <a:t> </a:t>
            </a:r>
            <a:r>
              <a:rPr sz="1200" dirty="0">
                <a:solidFill>
                  <a:srgbClr val="374151"/>
                </a:solidFill>
                <a:latin typeface="Roboto"/>
                <a:cs typeface="Roboto"/>
              </a:rPr>
              <a:t>model</a:t>
            </a:r>
            <a:r>
              <a:rPr sz="1200" spc="-40" dirty="0">
                <a:solidFill>
                  <a:srgbClr val="374151"/>
                </a:solidFill>
                <a:latin typeface="Roboto"/>
                <a:cs typeface="Roboto"/>
              </a:rPr>
              <a:t> </a:t>
            </a:r>
            <a:r>
              <a:rPr sz="1200" spc="-10" dirty="0">
                <a:solidFill>
                  <a:srgbClr val="374151"/>
                </a:solidFill>
                <a:latin typeface="Roboto"/>
                <a:cs typeface="Roboto"/>
              </a:rPr>
              <a:t>that</a:t>
            </a:r>
            <a:r>
              <a:rPr sz="1200" spc="-35" dirty="0">
                <a:solidFill>
                  <a:srgbClr val="374151"/>
                </a:solidFill>
                <a:latin typeface="Roboto"/>
                <a:cs typeface="Roboto"/>
              </a:rPr>
              <a:t> </a:t>
            </a:r>
            <a:r>
              <a:rPr sz="1200" dirty="0">
                <a:solidFill>
                  <a:srgbClr val="374151"/>
                </a:solidFill>
                <a:latin typeface="Roboto"/>
                <a:cs typeface="Roboto"/>
              </a:rPr>
              <a:t>tries</a:t>
            </a:r>
            <a:r>
              <a:rPr sz="1200" spc="-40" dirty="0">
                <a:solidFill>
                  <a:srgbClr val="374151"/>
                </a:solidFill>
                <a:latin typeface="Roboto"/>
                <a:cs typeface="Roboto"/>
              </a:rPr>
              <a:t> </a:t>
            </a:r>
            <a:r>
              <a:rPr sz="1200" spc="-25" dirty="0">
                <a:solidFill>
                  <a:srgbClr val="374151"/>
                </a:solidFill>
                <a:latin typeface="Roboto"/>
                <a:cs typeface="Roboto"/>
              </a:rPr>
              <a:t>to</a:t>
            </a:r>
            <a:endParaRPr sz="1200">
              <a:latin typeface="Roboto"/>
              <a:cs typeface="Roboto"/>
            </a:endParaRPr>
          </a:p>
        </p:txBody>
      </p:sp>
      <p:sp>
        <p:nvSpPr>
          <p:cNvPr id="11" name="object 11"/>
          <p:cNvSpPr txBox="1"/>
          <p:nvPr/>
        </p:nvSpPr>
        <p:spPr>
          <a:xfrm>
            <a:off x="807575" y="2414385"/>
            <a:ext cx="3007995" cy="182880"/>
          </a:xfrm>
          <a:prstGeom prst="rect">
            <a:avLst/>
          </a:prstGeom>
          <a:solidFill>
            <a:srgbClr val="F6F6F7"/>
          </a:solidFill>
        </p:spPr>
        <p:txBody>
          <a:bodyPr vert="horz" wrap="square" lIns="0" tIns="0" rIns="0" bIns="0" rtlCol="0">
            <a:spAutoFit/>
          </a:bodyPr>
          <a:lstStyle/>
          <a:p>
            <a:pPr>
              <a:lnSpc>
                <a:spcPts val="1390"/>
              </a:lnSpc>
            </a:pPr>
            <a:r>
              <a:rPr sz="1200" spc="-10" dirty="0">
                <a:solidFill>
                  <a:srgbClr val="374151"/>
                </a:solidFill>
                <a:latin typeface="Roboto"/>
                <a:cs typeface="Roboto"/>
              </a:rPr>
              <a:t>find</a:t>
            </a:r>
            <a:r>
              <a:rPr sz="1200" spc="-40" dirty="0">
                <a:solidFill>
                  <a:srgbClr val="374151"/>
                </a:solidFill>
                <a:latin typeface="Roboto"/>
                <a:cs typeface="Roboto"/>
              </a:rPr>
              <a:t> </a:t>
            </a:r>
            <a:r>
              <a:rPr sz="1200" dirty="0">
                <a:solidFill>
                  <a:srgbClr val="374151"/>
                </a:solidFill>
                <a:latin typeface="Roboto"/>
                <a:cs typeface="Roboto"/>
              </a:rPr>
              <a:t>the</a:t>
            </a:r>
            <a:r>
              <a:rPr sz="1200" spc="-40" dirty="0">
                <a:solidFill>
                  <a:srgbClr val="374151"/>
                </a:solidFill>
                <a:latin typeface="Roboto"/>
                <a:cs typeface="Roboto"/>
              </a:rPr>
              <a:t> </a:t>
            </a:r>
            <a:r>
              <a:rPr sz="1200" dirty="0">
                <a:solidFill>
                  <a:srgbClr val="374151"/>
                </a:solidFill>
                <a:latin typeface="Roboto"/>
                <a:cs typeface="Roboto"/>
              </a:rPr>
              <a:t>best</a:t>
            </a:r>
            <a:r>
              <a:rPr sz="1200" spc="-40" dirty="0">
                <a:solidFill>
                  <a:srgbClr val="374151"/>
                </a:solidFill>
                <a:latin typeface="Roboto"/>
                <a:cs typeface="Roboto"/>
              </a:rPr>
              <a:t> </a:t>
            </a:r>
            <a:r>
              <a:rPr sz="1200" spc="-10" dirty="0">
                <a:solidFill>
                  <a:srgbClr val="374151"/>
                </a:solidFill>
                <a:latin typeface="Roboto"/>
                <a:cs typeface="Roboto"/>
              </a:rPr>
              <a:t>boundary</a:t>
            </a:r>
            <a:r>
              <a:rPr sz="1200" spc="-40" dirty="0">
                <a:solidFill>
                  <a:srgbClr val="374151"/>
                </a:solidFill>
                <a:latin typeface="Roboto"/>
                <a:cs typeface="Roboto"/>
              </a:rPr>
              <a:t> </a:t>
            </a:r>
            <a:r>
              <a:rPr sz="1200" spc="-10" dirty="0">
                <a:solidFill>
                  <a:srgbClr val="374151"/>
                </a:solidFill>
                <a:latin typeface="Roboto"/>
                <a:cs typeface="Roboto"/>
              </a:rPr>
              <a:t>between</a:t>
            </a:r>
            <a:r>
              <a:rPr sz="1200" spc="-40" dirty="0">
                <a:solidFill>
                  <a:srgbClr val="374151"/>
                </a:solidFill>
                <a:latin typeface="Roboto"/>
                <a:cs typeface="Roboto"/>
              </a:rPr>
              <a:t> </a:t>
            </a:r>
            <a:r>
              <a:rPr sz="1200" dirty="0">
                <a:solidFill>
                  <a:srgbClr val="374151"/>
                </a:solidFill>
                <a:latin typeface="Roboto"/>
                <a:cs typeface="Roboto"/>
              </a:rPr>
              <a:t>two</a:t>
            </a:r>
            <a:r>
              <a:rPr sz="1200" spc="-40" dirty="0">
                <a:solidFill>
                  <a:srgbClr val="374151"/>
                </a:solidFill>
                <a:latin typeface="Roboto"/>
                <a:cs typeface="Roboto"/>
              </a:rPr>
              <a:t> </a:t>
            </a:r>
            <a:r>
              <a:rPr sz="1200" spc="-10" dirty="0">
                <a:solidFill>
                  <a:srgbClr val="374151"/>
                </a:solidFill>
                <a:latin typeface="Roboto"/>
                <a:cs typeface="Roboto"/>
              </a:rPr>
              <a:t>classes.</a:t>
            </a:r>
            <a:endParaRPr sz="1200">
              <a:latin typeface="Roboto"/>
              <a:cs typeface="Roboto"/>
            </a:endParaRPr>
          </a:p>
        </p:txBody>
      </p:sp>
      <p:sp>
        <p:nvSpPr>
          <p:cNvPr id="12" name="object 12"/>
          <p:cNvSpPr txBox="1"/>
          <p:nvPr/>
        </p:nvSpPr>
        <p:spPr>
          <a:xfrm>
            <a:off x="807575" y="2815197"/>
            <a:ext cx="3808729" cy="182880"/>
          </a:xfrm>
          <a:prstGeom prst="rect">
            <a:avLst/>
          </a:prstGeom>
          <a:solidFill>
            <a:srgbClr val="F6F6F7"/>
          </a:solidFill>
        </p:spPr>
        <p:txBody>
          <a:bodyPr vert="horz" wrap="square" lIns="0" tIns="0" rIns="0" bIns="0" rtlCol="0">
            <a:spAutoFit/>
          </a:bodyPr>
          <a:lstStyle/>
          <a:p>
            <a:pPr>
              <a:lnSpc>
                <a:spcPts val="1390"/>
              </a:lnSpc>
            </a:pPr>
            <a:r>
              <a:rPr sz="1200" dirty="0">
                <a:solidFill>
                  <a:srgbClr val="374151"/>
                </a:solidFill>
                <a:latin typeface="Roboto"/>
                <a:cs typeface="Roboto"/>
              </a:rPr>
              <a:t>iii.</a:t>
            </a:r>
            <a:r>
              <a:rPr sz="1200" spc="-40" dirty="0">
                <a:solidFill>
                  <a:srgbClr val="374151"/>
                </a:solidFill>
                <a:latin typeface="Roboto"/>
                <a:cs typeface="Roboto"/>
              </a:rPr>
              <a:t> </a:t>
            </a:r>
            <a:r>
              <a:rPr sz="1200" dirty="0">
                <a:solidFill>
                  <a:srgbClr val="374151"/>
                </a:solidFill>
                <a:latin typeface="Roboto"/>
                <a:cs typeface="Roboto"/>
              </a:rPr>
              <a:t>Naive</a:t>
            </a:r>
            <a:r>
              <a:rPr sz="1200" spc="-40" dirty="0">
                <a:solidFill>
                  <a:srgbClr val="374151"/>
                </a:solidFill>
                <a:latin typeface="Roboto"/>
                <a:cs typeface="Roboto"/>
              </a:rPr>
              <a:t> </a:t>
            </a:r>
            <a:r>
              <a:rPr sz="1200" spc="-10" dirty="0">
                <a:solidFill>
                  <a:srgbClr val="374151"/>
                </a:solidFill>
                <a:latin typeface="Roboto"/>
                <a:cs typeface="Roboto"/>
              </a:rPr>
              <a:t>Bayes:</a:t>
            </a:r>
            <a:r>
              <a:rPr sz="1200" spc="-35" dirty="0">
                <a:solidFill>
                  <a:srgbClr val="374151"/>
                </a:solidFill>
                <a:latin typeface="Roboto"/>
                <a:cs typeface="Roboto"/>
              </a:rPr>
              <a:t> </a:t>
            </a:r>
            <a:r>
              <a:rPr sz="1200" dirty="0">
                <a:solidFill>
                  <a:srgbClr val="374151"/>
                </a:solidFill>
                <a:latin typeface="Roboto"/>
                <a:cs typeface="Roboto"/>
              </a:rPr>
              <a:t>A</a:t>
            </a:r>
            <a:r>
              <a:rPr sz="1200" spc="-40" dirty="0">
                <a:solidFill>
                  <a:srgbClr val="374151"/>
                </a:solidFill>
                <a:latin typeface="Roboto"/>
                <a:cs typeface="Roboto"/>
              </a:rPr>
              <a:t> </a:t>
            </a:r>
            <a:r>
              <a:rPr sz="1200" spc="-20" dirty="0">
                <a:solidFill>
                  <a:srgbClr val="374151"/>
                </a:solidFill>
                <a:latin typeface="Roboto"/>
                <a:cs typeface="Roboto"/>
              </a:rPr>
              <a:t>probabilistic</a:t>
            </a:r>
            <a:r>
              <a:rPr sz="1200" spc="-35" dirty="0">
                <a:solidFill>
                  <a:srgbClr val="374151"/>
                </a:solidFill>
                <a:latin typeface="Roboto"/>
                <a:cs typeface="Roboto"/>
              </a:rPr>
              <a:t> </a:t>
            </a:r>
            <a:r>
              <a:rPr sz="1200" dirty="0">
                <a:solidFill>
                  <a:srgbClr val="374151"/>
                </a:solidFill>
                <a:latin typeface="Roboto"/>
                <a:cs typeface="Roboto"/>
              </a:rPr>
              <a:t>model</a:t>
            </a:r>
            <a:r>
              <a:rPr sz="1200" spc="-40" dirty="0">
                <a:solidFill>
                  <a:srgbClr val="374151"/>
                </a:solidFill>
                <a:latin typeface="Roboto"/>
                <a:cs typeface="Roboto"/>
              </a:rPr>
              <a:t> </a:t>
            </a:r>
            <a:r>
              <a:rPr sz="1200" spc="-10" dirty="0">
                <a:solidFill>
                  <a:srgbClr val="374151"/>
                </a:solidFill>
                <a:latin typeface="Roboto"/>
                <a:cs typeface="Roboto"/>
              </a:rPr>
              <a:t>that</a:t>
            </a:r>
            <a:r>
              <a:rPr sz="1200" spc="-35" dirty="0">
                <a:solidFill>
                  <a:srgbClr val="374151"/>
                </a:solidFill>
                <a:latin typeface="Roboto"/>
                <a:cs typeface="Roboto"/>
              </a:rPr>
              <a:t> </a:t>
            </a:r>
            <a:r>
              <a:rPr sz="1200" spc="-10" dirty="0">
                <a:solidFill>
                  <a:srgbClr val="374151"/>
                </a:solidFill>
                <a:latin typeface="Roboto"/>
                <a:cs typeface="Roboto"/>
              </a:rPr>
              <a:t>calculates</a:t>
            </a:r>
            <a:r>
              <a:rPr sz="1200" spc="-40" dirty="0">
                <a:solidFill>
                  <a:srgbClr val="374151"/>
                </a:solidFill>
                <a:latin typeface="Roboto"/>
                <a:cs typeface="Roboto"/>
              </a:rPr>
              <a:t> </a:t>
            </a:r>
            <a:r>
              <a:rPr sz="1200" spc="-25" dirty="0">
                <a:solidFill>
                  <a:srgbClr val="374151"/>
                </a:solidFill>
                <a:latin typeface="Roboto"/>
                <a:cs typeface="Roboto"/>
              </a:rPr>
              <a:t>the</a:t>
            </a:r>
            <a:endParaRPr sz="1200">
              <a:latin typeface="Roboto"/>
              <a:cs typeface="Roboto"/>
            </a:endParaRPr>
          </a:p>
        </p:txBody>
      </p:sp>
      <p:sp>
        <p:nvSpPr>
          <p:cNvPr id="13" name="object 13"/>
          <p:cNvSpPr txBox="1"/>
          <p:nvPr/>
        </p:nvSpPr>
        <p:spPr>
          <a:xfrm>
            <a:off x="807575" y="3025509"/>
            <a:ext cx="2470785" cy="182880"/>
          </a:xfrm>
          <a:prstGeom prst="rect">
            <a:avLst/>
          </a:prstGeom>
          <a:solidFill>
            <a:srgbClr val="F6F6F7"/>
          </a:solidFill>
        </p:spPr>
        <p:txBody>
          <a:bodyPr vert="horz" wrap="square" lIns="0" tIns="0" rIns="0" bIns="0" rtlCol="0">
            <a:spAutoFit/>
          </a:bodyPr>
          <a:lstStyle/>
          <a:p>
            <a:pPr>
              <a:lnSpc>
                <a:spcPts val="1390"/>
              </a:lnSpc>
            </a:pPr>
            <a:r>
              <a:rPr sz="1200" spc="-20" dirty="0">
                <a:solidFill>
                  <a:srgbClr val="374151"/>
                </a:solidFill>
                <a:latin typeface="Roboto"/>
                <a:cs typeface="Roboto"/>
              </a:rPr>
              <a:t>probability</a:t>
            </a:r>
            <a:r>
              <a:rPr sz="1200" spc="-25" dirty="0">
                <a:solidFill>
                  <a:srgbClr val="374151"/>
                </a:solidFill>
                <a:latin typeface="Roboto"/>
                <a:cs typeface="Roboto"/>
              </a:rPr>
              <a:t> </a:t>
            </a:r>
            <a:r>
              <a:rPr sz="1200" dirty="0">
                <a:solidFill>
                  <a:srgbClr val="374151"/>
                </a:solidFill>
                <a:latin typeface="Roboto"/>
                <a:cs typeface="Roboto"/>
              </a:rPr>
              <a:t>of</a:t>
            </a:r>
            <a:r>
              <a:rPr sz="1200" spc="-20" dirty="0">
                <a:solidFill>
                  <a:srgbClr val="374151"/>
                </a:solidFill>
                <a:latin typeface="Roboto"/>
                <a:cs typeface="Roboto"/>
              </a:rPr>
              <a:t> </a:t>
            </a:r>
            <a:r>
              <a:rPr sz="1200" dirty="0">
                <a:solidFill>
                  <a:srgbClr val="374151"/>
                </a:solidFill>
                <a:latin typeface="Roboto"/>
                <a:cs typeface="Roboto"/>
              </a:rPr>
              <a:t>a</a:t>
            </a:r>
            <a:r>
              <a:rPr sz="1200" spc="-25" dirty="0">
                <a:solidFill>
                  <a:srgbClr val="374151"/>
                </a:solidFill>
                <a:latin typeface="Roboto"/>
                <a:cs typeface="Roboto"/>
              </a:rPr>
              <a:t> </a:t>
            </a:r>
            <a:r>
              <a:rPr sz="1200" spc="-10" dirty="0">
                <a:solidFill>
                  <a:srgbClr val="374151"/>
                </a:solidFill>
                <a:latin typeface="Roboto"/>
                <a:cs typeface="Roboto"/>
              </a:rPr>
              <a:t>class</a:t>
            </a:r>
            <a:r>
              <a:rPr sz="1200" spc="-20" dirty="0">
                <a:solidFill>
                  <a:srgbClr val="374151"/>
                </a:solidFill>
                <a:latin typeface="Roboto"/>
                <a:cs typeface="Roboto"/>
              </a:rPr>
              <a:t> </a:t>
            </a:r>
            <a:r>
              <a:rPr sz="1200" spc="-10" dirty="0">
                <a:solidFill>
                  <a:srgbClr val="374151"/>
                </a:solidFill>
                <a:latin typeface="Roboto"/>
                <a:cs typeface="Roboto"/>
              </a:rPr>
              <a:t>given</a:t>
            </a:r>
            <a:r>
              <a:rPr sz="1200" spc="-20" dirty="0">
                <a:solidFill>
                  <a:srgbClr val="374151"/>
                </a:solidFill>
                <a:latin typeface="Roboto"/>
                <a:cs typeface="Roboto"/>
              </a:rPr>
              <a:t> </a:t>
            </a:r>
            <a:r>
              <a:rPr sz="1200" dirty="0">
                <a:solidFill>
                  <a:srgbClr val="374151"/>
                </a:solidFill>
                <a:latin typeface="Roboto"/>
                <a:cs typeface="Roboto"/>
              </a:rPr>
              <a:t>the</a:t>
            </a:r>
            <a:r>
              <a:rPr sz="1200" spc="-25" dirty="0">
                <a:solidFill>
                  <a:srgbClr val="374151"/>
                </a:solidFill>
                <a:latin typeface="Roboto"/>
                <a:cs typeface="Roboto"/>
              </a:rPr>
              <a:t> </a:t>
            </a:r>
            <a:r>
              <a:rPr sz="1200" spc="-10" dirty="0">
                <a:solidFill>
                  <a:srgbClr val="374151"/>
                </a:solidFill>
                <a:latin typeface="Roboto"/>
                <a:cs typeface="Roboto"/>
              </a:rPr>
              <a:t>input.</a:t>
            </a:r>
            <a:endParaRPr sz="1200">
              <a:latin typeface="Roboto"/>
              <a:cs typeface="Roboto"/>
            </a:endParaRPr>
          </a:p>
        </p:txBody>
      </p:sp>
      <p:sp>
        <p:nvSpPr>
          <p:cNvPr id="14" name="object 14"/>
          <p:cNvSpPr txBox="1"/>
          <p:nvPr/>
        </p:nvSpPr>
        <p:spPr>
          <a:xfrm>
            <a:off x="807575" y="3426321"/>
            <a:ext cx="3822065" cy="182880"/>
          </a:xfrm>
          <a:prstGeom prst="rect">
            <a:avLst/>
          </a:prstGeom>
          <a:solidFill>
            <a:srgbClr val="F6F6F7"/>
          </a:solidFill>
        </p:spPr>
        <p:txBody>
          <a:bodyPr vert="horz" wrap="square" lIns="0" tIns="0" rIns="0" bIns="0" rtlCol="0">
            <a:spAutoFit/>
          </a:bodyPr>
          <a:lstStyle/>
          <a:p>
            <a:pPr>
              <a:lnSpc>
                <a:spcPts val="1390"/>
              </a:lnSpc>
            </a:pPr>
            <a:r>
              <a:rPr sz="1200" spc="-30" dirty="0">
                <a:solidFill>
                  <a:srgbClr val="374151"/>
                </a:solidFill>
                <a:latin typeface="Roboto"/>
                <a:cs typeface="Roboto"/>
              </a:rPr>
              <a:t>iv.</a:t>
            </a:r>
            <a:r>
              <a:rPr sz="1200" spc="-40" dirty="0">
                <a:solidFill>
                  <a:srgbClr val="374151"/>
                </a:solidFill>
                <a:latin typeface="Roboto"/>
                <a:cs typeface="Roboto"/>
              </a:rPr>
              <a:t> </a:t>
            </a:r>
            <a:r>
              <a:rPr sz="1200" spc="-10" dirty="0">
                <a:solidFill>
                  <a:srgbClr val="374151"/>
                </a:solidFill>
                <a:latin typeface="Roboto"/>
                <a:cs typeface="Roboto"/>
              </a:rPr>
              <a:t>Gradient</a:t>
            </a:r>
            <a:r>
              <a:rPr sz="1200" spc="-40" dirty="0">
                <a:solidFill>
                  <a:srgbClr val="374151"/>
                </a:solidFill>
                <a:latin typeface="Roboto"/>
                <a:cs typeface="Roboto"/>
              </a:rPr>
              <a:t> </a:t>
            </a:r>
            <a:r>
              <a:rPr sz="1200" spc="-10" dirty="0">
                <a:solidFill>
                  <a:srgbClr val="374151"/>
                </a:solidFill>
                <a:latin typeface="Roboto"/>
                <a:cs typeface="Roboto"/>
              </a:rPr>
              <a:t>Boosting:</a:t>
            </a:r>
            <a:r>
              <a:rPr sz="1200" spc="-40" dirty="0">
                <a:solidFill>
                  <a:srgbClr val="374151"/>
                </a:solidFill>
                <a:latin typeface="Roboto"/>
                <a:cs typeface="Roboto"/>
              </a:rPr>
              <a:t> </a:t>
            </a:r>
            <a:r>
              <a:rPr sz="1200" dirty="0">
                <a:solidFill>
                  <a:srgbClr val="374151"/>
                </a:solidFill>
                <a:latin typeface="Roboto"/>
                <a:cs typeface="Roboto"/>
              </a:rPr>
              <a:t>An</a:t>
            </a:r>
            <a:r>
              <a:rPr sz="1200" spc="-35" dirty="0">
                <a:solidFill>
                  <a:srgbClr val="374151"/>
                </a:solidFill>
                <a:latin typeface="Roboto"/>
                <a:cs typeface="Roboto"/>
              </a:rPr>
              <a:t> </a:t>
            </a:r>
            <a:r>
              <a:rPr sz="1200" spc="-10" dirty="0">
                <a:solidFill>
                  <a:srgbClr val="374151"/>
                </a:solidFill>
                <a:latin typeface="Roboto"/>
                <a:cs typeface="Roboto"/>
              </a:rPr>
              <a:t>ensemble</a:t>
            </a:r>
            <a:r>
              <a:rPr sz="1200" spc="-40" dirty="0">
                <a:solidFill>
                  <a:srgbClr val="374151"/>
                </a:solidFill>
                <a:latin typeface="Roboto"/>
                <a:cs typeface="Roboto"/>
              </a:rPr>
              <a:t> </a:t>
            </a:r>
            <a:r>
              <a:rPr sz="1200" dirty="0">
                <a:solidFill>
                  <a:srgbClr val="374151"/>
                </a:solidFill>
                <a:latin typeface="Roboto"/>
                <a:cs typeface="Roboto"/>
              </a:rPr>
              <a:t>model</a:t>
            </a:r>
            <a:r>
              <a:rPr sz="1200" spc="-40" dirty="0">
                <a:solidFill>
                  <a:srgbClr val="374151"/>
                </a:solidFill>
                <a:latin typeface="Roboto"/>
                <a:cs typeface="Roboto"/>
              </a:rPr>
              <a:t> </a:t>
            </a:r>
            <a:r>
              <a:rPr sz="1200" spc="-10" dirty="0">
                <a:solidFill>
                  <a:srgbClr val="374151"/>
                </a:solidFill>
                <a:latin typeface="Roboto"/>
                <a:cs typeface="Roboto"/>
              </a:rPr>
              <a:t>that</a:t>
            </a:r>
            <a:r>
              <a:rPr sz="1200" spc="-35" dirty="0">
                <a:solidFill>
                  <a:srgbClr val="374151"/>
                </a:solidFill>
                <a:latin typeface="Roboto"/>
                <a:cs typeface="Roboto"/>
              </a:rPr>
              <a:t> </a:t>
            </a:r>
            <a:r>
              <a:rPr sz="1200" spc="-10" dirty="0">
                <a:solidFill>
                  <a:srgbClr val="374151"/>
                </a:solidFill>
                <a:latin typeface="Roboto"/>
                <a:cs typeface="Roboto"/>
              </a:rPr>
              <a:t>combines</a:t>
            </a:r>
            <a:endParaRPr sz="1200">
              <a:latin typeface="Roboto"/>
              <a:cs typeface="Roboto"/>
            </a:endParaRPr>
          </a:p>
        </p:txBody>
      </p:sp>
      <p:sp>
        <p:nvSpPr>
          <p:cNvPr id="15" name="object 15"/>
          <p:cNvSpPr txBox="1"/>
          <p:nvPr/>
        </p:nvSpPr>
        <p:spPr>
          <a:xfrm>
            <a:off x="807575" y="3636633"/>
            <a:ext cx="2872105" cy="182880"/>
          </a:xfrm>
          <a:prstGeom prst="rect">
            <a:avLst/>
          </a:prstGeom>
          <a:solidFill>
            <a:srgbClr val="F6F6F7"/>
          </a:solidFill>
        </p:spPr>
        <p:txBody>
          <a:bodyPr vert="horz" wrap="square" lIns="0" tIns="0" rIns="0" bIns="0" rtlCol="0">
            <a:spAutoFit/>
          </a:bodyPr>
          <a:lstStyle/>
          <a:p>
            <a:pPr>
              <a:lnSpc>
                <a:spcPts val="1390"/>
              </a:lnSpc>
            </a:pPr>
            <a:r>
              <a:rPr sz="1200" dirty="0">
                <a:solidFill>
                  <a:srgbClr val="374151"/>
                </a:solidFill>
                <a:latin typeface="Roboto"/>
                <a:cs typeface="Roboto"/>
              </a:rPr>
              <a:t>weak</a:t>
            </a:r>
            <a:r>
              <a:rPr sz="1200" spc="-45" dirty="0">
                <a:solidFill>
                  <a:srgbClr val="374151"/>
                </a:solidFill>
                <a:latin typeface="Roboto"/>
                <a:cs typeface="Roboto"/>
              </a:rPr>
              <a:t> </a:t>
            </a:r>
            <a:r>
              <a:rPr sz="1200" spc="-10" dirty="0">
                <a:solidFill>
                  <a:srgbClr val="374151"/>
                </a:solidFill>
                <a:latin typeface="Roboto"/>
                <a:cs typeface="Roboto"/>
              </a:rPr>
              <a:t>learners</a:t>
            </a:r>
            <a:r>
              <a:rPr sz="1200" spc="-45" dirty="0">
                <a:solidFill>
                  <a:srgbClr val="374151"/>
                </a:solidFill>
                <a:latin typeface="Roboto"/>
                <a:cs typeface="Roboto"/>
              </a:rPr>
              <a:t> </a:t>
            </a:r>
            <a:r>
              <a:rPr sz="1200" dirty="0">
                <a:solidFill>
                  <a:srgbClr val="374151"/>
                </a:solidFill>
                <a:latin typeface="Roboto"/>
                <a:cs typeface="Roboto"/>
              </a:rPr>
              <a:t>to</a:t>
            </a:r>
            <a:r>
              <a:rPr sz="1200" spc="-45" dirty="0">
                <a:solidFill>
                  <a:srgbClr val="374151"/>
                </a:solidFill>
                <a:latin typeface="Roboto"/>
                <a:cs typeface="Roboto"/>
              </a:rPr>
              <a:t> </a:t>
            </a:r>
            <a:r>
              <a:rPr sz="1200" dirty="0">
                <a:solidFill>
                  <a:srgbClr val="374151"/>
                </a:solidFill>
                <a:latin typeface="Roboto"/>
                <a:cs typeface="Roboto"/>
              </a:rPr>
              <a:t>make</a:t>
            </a:r>
            <a:r>
              <a:rPr sz="1200" spc="-40" dirty="0">
                <a:solidFill>
                  <a:srgbClr val="374151"/>
                </a:solidFill>
                <a:latin typeface="Roboto"/>
                <a:cs typeface="Roboto"/>
              </a:rPr>
              <a:t> </a:t>
            </a:r>
            <a:r>
              <a:rPr sz="1200" dirty="0">
                <a:solidFill>
                  <a:srgbClr val="374151"/>
                </a:solidFill>
                <a:latin typeface="Roboto"/>
                <a:cs typeface="Roboto"/>
              </a:rPr>
              <a:t>a</a:t>
            </a:r>
            <a:r>
              <a:rPr sz="1200" spc="-45" dirty="0">
                <a:solidFill>
                  <a:srgbClr val="374151"/>
                </a:solidFill>
                <a:latin typeface="Roboto"/>
                <a:cs typeface="Roboto"/>
              </a:rPr>
              <a:t> </a:t>
            </a:r>
            <a:r>
              <a:rPr sz="1200" spc="-10" dirty="0">
                <a:solidFill>
                  <a:srgbClr val="374151"/>
                </a:solidFill>
                <a:latin typeface="Roboto"/>
                <a:cs typeface="Roboto"/>
              </a:rPr>
              <a:t>strong</a:t>
            </a:r>
            <a:r>
              <a:rPr sz="1200" spc="-45" dirty="0">
                <a:solidFill>
                  <a:srgbClr val="374151"/>
                </a:solidFill>
                <a:latin typeface="Roboto"/>
                <a:cs typeface="Roboto"/>
              </a:rPr>
              <a:t> </a:t>
            </a:r>
            <a:r>
              <a:rPr sz="1200" spc="-10" dirty="0">
                <a:solidFill>
                  <a:srgbClr val="374151"/>
                </a:solidFill>
                <a:latin typeface="Roboto"/>
                <a:cs typeface="Roboto"/>
              </a:rPr>
              <a:t>prediction.</a:t>
            </a:r>
            <a:endParaRPr sz="1200">
              <a:latin typeface="Roboto"/>
              <a:cs typeface="Roboto"/>
            </a:endParaRPr>
          </a:p>
        </p:txBody>
      </p:sp>
      <p:sp>
        <p:nvSpPr>
          <p:cNvPr id="16" name="object 16"/>
          <p:cNvSpPr txBox="1"/>
          <p:nvPr/>
        </p:nvSpPr>
        <p:spPr>
          <a:xfrm>
            <a:off x="350375" y="4037445"/>
            <a:ext cx="4256405" cy="182880"/>
          </a:xfrm>
          <a:prstGeom prst="rect">
            <a:avLst/>
          </a:prstGeom>
          <a:solidFill>
            <a:srgbClr val="F6F6F7"/>
          </a:solidFill>
        </p:spPr>
        <p:txBody>
          <a:bodyPr vert="horz" wrap="square" lIns="0" tIns="0" rIns="0" bIns="0" rtlCol="0">
            <a:spAutoFit/>
          </a:bodyPr>
          <a:lstStyle/>
          <a:p>
            <a:pPr>
              <a:lnSpc>
                <a:spcPts val="1390"/>
              </a:lnSpc>
            </a:pPr>
            <a:r>
              <a:rPr sz="1200" dirty="0">
                <a:solidFill>
                  <a:srgbClr val="374151"/>
                </a:solidFill>
                <a:latin typeface="Roboto"/>
                <a:cs typeface="Roboto"/>
              </a:rPr>
              <a:t>All</a:t>
            </a:r>
            <a:r>
              <a:rPr sz="1200" spc="-30" dirty="0">
                <a:solidFill>
                  <a:srgbClr val="374151"/>
                </a:solidFill>
                <a:latin typeface="Roboto"/>
                <a:cs typeface="Roboto"/>
              </a:rPr>
              <a:t> </a:t>
            </a:r>
            <a:r>
              <a:rPr sz="1200" dirty="0">
                <a:solidFill>
                  <a:srgbClr val="374151"/>
                </a:solidFill>
                <a:latin typeface="Roboto"/>
                <a:cs typeface="Roboto"/>
              </a:rPr>
              <a:t>of</a:t>
            </a:r>
            <a:r>
              <a:rPr sz="1200" spc="-30" dirty="0">
                <a:solidFill>
                  <a:srgbClr val="374151"/>
                </a:solidFill>
                <a:latin typeface="Roboto"/>
                <a:cs typeface="Roboto"/>
              </a:rPr>
              <a:t> </a:t>
            </a:r>
            <a:r>
              <a:rPr sz="1200" dirty="0">
                <a:solidFill>
                  <a:srgbClr val="374151"/>
                </a:solidFill>
                <a:latin typeface="Roboto"/>
                <a:cs typeface="Roboto"/>
              </a:rPr>
              <a:t>these</a:t>
            </a:r>
            <a:r>
              <a:rPr sz="1200" spc="-30" dirty="0">
                <a:solidFill>
                  <a:srgbClr val="374151"/>
                </a:solidFill>
                <a:latin typeface="Roboto"/>
                <a:cs typeface="Roboto"/>
              </a:rPr>
              <a:t> </a:t>
            </a:r>
            <a:r>
              <a:rPr sz="1200" spc="-20" dirty="0">
                <a:solidFill>
                  <a:srgbClr val="374151"/>
                </a:solidFill>
                <a:latin typeface="Roboto"/>
                <a:cs typeface="Roboto"/>
              </a:rPr>
              <a:t>algorithms</a:t>
            </a:r>
            <a:r>
              <a:rPr sz="1200" spc="-30" dirty="0">
                <a:solidFill>
                  <a:srgbClr val="374151"/>
                </a:solidFill>
                <a:latin typeface="Roboto"/>
                <a:cs typeface="Roboto"/>
              </a:rPr>
              <a:t> </a:t>
            </a:r>
            <a:r>
              <a:rPr sz="1200" dirty="0">
                <a:solidFill>
                  <a:srgbClr val="374151"/>
                </a:solidFill>
                <a:latin typeface="Roboto"/>
                <a:cs typeface="Roboto"/>
              </a:rPr>
              <a:t>are</a:t>
            </a:r>
            <a:r>
              <a:rPr sz="1200" spc="-25" dirty="0">
                <a:solidFill>
                  <a:srgbClr val="374151"/>
                </a:solidFill>
                <a:latin typeface="Roboto"/>
                <a:cs typeface="Roboto"/>
              </a:rPr>
              <a:t> </a:t>
            </a:r>
            <a:r>
              <a:rPr sz="1200" spc="-10" dirty="0">
                <a:solidFill>
                  <a:srgbClr val="374151"/>
                </a:solidFill>
                <a:latin typeface="Roboto"/>
                <a:cs typeface="Roboto"/>
              </a:rPr>
              <a:t>commonly</a:t>
            </a:r>
            <a:r>
              <a:rPr sz="1200" spc="-30" dirty="0">
                <a:solidFill>
                  <a:srgbClr val="374151"/>
                </a:solidFill>
                <a:latin typeface="Roboto"/>
                <a:cs typeface="Roboto"/>
              </a:rPr>
              <a:t> </a:t>
            </a:r>
            <a:r>
              <a:rPr sz="1200" dirty="0">
                <a:solidFill>
                  <a:srgbClr val="374151"/>
                </a:solidFill>
                <a:latin typeface="Roboto"/>
                <a:cs typeface="Roboto"/>
              </a:rPr>
              <a:t>used</a:t>
            </a:r>
            <a:r>
              <a:rPr sz="1200" spc="-30" dirty="0">
                <a:solidFill>
                  <a:srgbClr val="374151"/>
                </a:solidFill>
                <a:latin typeface="Roboto"/>
                <a:cs typeface="Roboto"/>
              </a:rPr>
              <a:t> </a:t>
            </a:r>
            <a:r>
              <a:rPr sz="1200" dirty="0">
                <a:solidFill>
                  <a:srgbClr val="374151"/>
                </a:solidFill>
                <a:latin typeface="Roboto"/>
                <a:cs typeface="Roboto"/>
              </a:rPr>
              <a:t>in</a:t>
            </a:r>
            <a:r>
              <a:rPr sz="1200" spc="-30" dirty="0">
                <a:solidFill>
                  <a:srgbClr val="374151"/>
                </a:solidFill>
                <a:latin typeface="Roboto"/>
                <a:cs typeface="Roboto"/>
              </a:rPr>
              <a:t> </a:t>
            </a:r>
            <a:r>
              <a:rPr sz="1200" spc="-10" dirty="0">
                <a:solidFill>
                  <a:srgbClr val="374151"/>
                </a:solidFill>
                <a:latin typeface="Roboto"/>
                <a:cs typeface="Roboto"/>
              </a:rPr>
              <a:t>machine</a:t>
            </a:r>
            <a:r>
              <a:rPr sz="1200" spc="-30" dirty="0">
                <a:solidFill>
                  <a:srgbClr val="374151"/>
                </a:solidFill>
                <a:latin typeface="Roboto"/>
                <a:cs typeface="Roboto"/>
              </a:rPr>
              <a:t> </a:t>
            </a:r>
            <a:r>
              <a:rPr sz="1200" spc="-10" dirty="0">
                <a:solidFill>
                  <a:srgbClr val="374151"/>
                </a:solidFill>
                <a:latin typeface="Roboto"/>
                <a:cs typeface="Roboto"/>
              </a:rPr>
              <a:t>learning</a:t>
            </a:r>
            <a:endParaRPr sz="1200">
              <a:latin typeface="Roboto"/>
              <a:cs typeface="Roboto"/>
            </a:endParaRPr>
          </a:p>
        </p:txBody>
      </p:sp>
      <p:sp>
        <p:nvSpPr>
          <p:cNvPr id="17" name="object 17"/>
          <p:cNvSpPr txBox="1"/>
          <p:nvPr/>
        </p:nvSpPr>
        <p:spPr>
          <a:xfrm>
            <a:off x="350375" y="4247756"/>
            <a:ext cx="3844290" cy="182880"/>
          </a:xfrm>
          <a:prstGeom prst="rect">
            <a:avLst/>
          </a:prstGeom>
          <a:solidFill>
            <a:srgbClr val="F6F6F7"/>
          </a:solidFill>
        </p:spPr>
        <p:txBody>
          <a:bodyPr vert="horz" wrap="square" lIns="0" tIns="0" rIns="0" bIns="0" rtlCol="0">
            <a:spAutoFit/>
          </a:bodyPr>
          <a:lstStyle/>
          <a:p>
            <a:pPr>
              <a:lnSpc>
                <a:spcPts val="1390"/>
              </a:lnSpc>
            </a:pPr>
            <a:r>
              <a:rPr sz="1200" dirty="0">
                <a:solidFill>
                  <a:srgbClr val="374151"/>
                </a:solidFill>
                <a:latin typeface="Roboto"/>
                <a:cs typeface="Roboto"/>
              </a:rPr>
              <a:t>for</a:t>
            </a:r>
            <a:r>
              <a:rPr sz="1200" spc="-30" dirty="0">
                <a:solidFill>
                  <a:srgbClr val="374151"/>
                </a:solidFill>
                <a:latin typeface="Roboto"/>
                <a:cs typeface="Roboto"/>
              </a:rPr>
              <a:t> </a:t>
            </a:r>
            <a:r>
              <a:rPr sz="1200" spc="-20" dirty="0">
                <a:solidFill>
                  <a:srgbClr val="374151"/>
                </a:solidFill>
                <a:latin typeface="Roboto"/>
                <a:cs typeface="Roboto"/>
              </a:rPr>
              <a:t>classification</a:t>
            </a:r>
            <a:r>
              <a:rPr sz="1200" spc="-25" dirty="0">
                <a:solidFill>
                  <a:srgbClr val="374151"/>
                </a:solidFill>
                <a:latin typeface="Roboto"/>
                <a:cs typeface="Roboto"/>
              </a:rPr>
              <a:t> </a:t>
            </a:r>
            <a:r>
              <a:rPr sz="1200" spc="-10" dirty="0">
                <a:solidFill>
                  <a:srgbClr val="374151"/>
                </a:solidFill>
                <a:latin typeface="Roboto"/>
                <a:cs typeface="Roboto"/>
              </a:rPr>
              <a:t>tasks,</a:t>
            </a:r>
            <a:r>
              <a:rPr sz="1200" spc="-25" dirty="0">
                <a:solidFill>
                  <a:srgbClr val="374151"/>
                </a:solidFill>
                <a:latin typeface="Roboto"/>
                <a:cs typeface="Roboto"/>
              </a:rPr>
              <a:t> </a:t>
            </a:r>
            <a:r>
              <a:rPr sz="1200" dirty="0">
                <a:solidFill>
                  <a:srgbClr val="374151"/>
                </a:solidFill>
                <a:latin typeface="Roboto"/>
                <a:cs typeface="Roboto"/>
              </a:rPr>
              <a:t>such</a:t>
            </a:r>
            <a:r>
              <a:rPr sz="1200" spc="-25" dirty="0">
                <a:solidFill>
                  <a:srgbClr val="374151"/>
                </a:solidFill>
                <a:latin typeface="Roboto"/>
                <a:cs typeface="Roboto"/>
              </a:rPr>
              <a:t> </a:t>
            </a:r>
            <a:r>
              <a:rPr sz="1200" dirty="0">
                <a:solidFill>
                  <a:srgbClr val="374151"/>
                </a:solidFill>
                <a:latin typeface="Roboto"/>
                <a:cs typeface="Roboto"/>
              </a:rPr>
              <a:t>as</a:t>
            </a:r>
            <a:r>
              <a:rPr sz="1200" spc="-30" dirty="0">
                <a:solidFill>
                  <a:srgbClr val="374151"/>
                </a:solidFill>
                <a:latin typeface="Roboto"/>
                <a:cs typeface="Roboto"/>
              </a:rPr>
              <a:t> </a:t>
            </a:r>
            <a:r>
              <a:rPr sz="1200" spc="-10" dirty="0">
                <a:solidFill>
                  <a:srgbClr val="374151"/>
                </a:solidFill>
                <a:latin typeface="Roboto"/>
                <a:cs typeface="Roboto"/>
              </a:rPr>
              <a:t>sentiment</a:t>
            </a:r>
            <a:r>
              <a:rPr sz="1200" spc="-25" dirty="0">
                <a:solidFill>
                  <a:srgbClr val="374151"/>
                </a:solidFill>
                <a:latin typeface="Roboto"/>
                <a:cs typeface="Roboto"/>
              </a:rPr>
              <a:t> </a:t>
            </a:r>
            <a:r>
              <a:rPr sz="1200" spc="-20" dirty="0">
                <a:solidFill>
                  <a:srgbClr val="374151"/>
                </a:solidFill>
                <a:latin typeface="Roboto"/>
                <a:cs typeface="Roboto"/>
              </a:rPr>
              <a:t>analysis.</a:t>
            </a:r>
            <a:r>
              <a:rPr sz="1200" spc="-25" dirty="0">
                <a:solidFill>
                  <a:srgbClr val="374151"/>
                </a:solidFill>
                <a:latin typeface="Roboto"/>
                <a:cs typeface="Roboto"/>
              </a:rPr>
              <a:t> </a:t>
            </a:r>
            <a:r>
              <a:rPr sz="1200" spc="-20" dirty="0">
                <a:solidFill>
                  <a:srgbClr val="374151"/>
                </a:solidFill>
                <a:latin typeface="Roboto"/>
                <a:cs typeface="Roboto"/>
              </a:rPr>
              <a:t>Each</a:t>
            </a:r>
            <a:endParaRPr sz="1200">
              <a:latin typeface="Roboto"/>
              <a:cs typeface="Roboto"/>
            </a:endParaRPr>
          </a:p>
        </p:txBody>
      </p:sp>
      <p:sp>
        <p:nvSpPr>
          <p:cNvPr id="18" name="object 18"/>
          <p:cNvSpPr txBox="1"/>
          <p:nvPr/>
        </p:nvSpPr>
        <p:spPr>
          <a:xfrm>
            <a:off x="350375" y="4458068"/>
            <a:ext cx="3551554" cy="182880"/>
          </a:xfrm>
          <a:prstGeom prst="rect">
            <a:avLst/>
          </a:prstGeom>
          <a:solidFill>
            <a:srgbClr val="F6F6F7"/>
          </a:solidFill>
        </p:spPr>
        <p:txBody>
          <a:bodyPr vert="horz" wrap="square" lIns="0" tIns="0" rIns="0" bIns="0" rtlCol="0">
            <a:spAutoFit/>
          </a:bodyPr>
          <a:lstStyle/>
          <a:p>
            <a:pPr>
              <a:lnSpc>
                <a:spcPts val="1390"/>
              </a:lnSpc>
            </a:pPr>
            <a:r>
              <a:rPr sz="1200" spc="-10" dirty="0">
                <a:solidFill>
                  <a:srgbClr val="374151"/>
                </a:solidFill>
                <a:latin typeface="Roboto"/>
                <a:cs typeface="Roboto"/>
              </a:rPr>
              <a:t>algorithm</a:t>
            </a:r>
            <a:r>
              <a:rPr sz="1200" spc="-45" dirty="0">
                <a:solidFill>
                  <a:srgbClr val="374151"/>
                </a:solidFill>
                <a:latin typeface="Roboto"/>
                <a:cs typeface="Roboto"/>
              </a:rPr>
              <a:t> </a:t>
            </a:r>
            <a:r>
              <a:rPr sz="1200" dirty="0">
                <a:solidFill>
                  <a:srgbClr val="374151"/>
                </a:solidFill>
                <a:latin typeface="Roboto"/>
                <a:cs typeface="Roboto"/>
              </a:rPr>
              <a:t>has</a:t>
            </a:r>
            <a:r>
              <a:rPr sz="1200" spc="-40" dirty="0">
                <a:solidFill>
                  <a:srgbClr val="374151"/>
                </a:solidFill>
                <a:latin typeface="Roboto"/>
                <a:cs typeface="Roboto"/>
              </a:rPr>
              <a:t> </a:t>
            </a:r>
            <a:r>
              <a:rPr sz="1200" dirty="0">
                <a:solidFill>
                  <a:srgbClr val="374151"/>
                </a:solidFill>
                <a:latin typeface="Roboto"/>
                <a:cs typeface="Roboto"/>
              </a:rPr>
              <a:t>its</a:t>
            </a:r>
            <a:r>
              <a:rPr sz="1200" spc="-40" dirty="0">
                <a:solidFill>
                  <a:srgbClr val="374151"/>
                </a:solidFill>
                <a:latin typeface="Roboto"/>
                <a:cs typeface="Roboto"/>
              </a:rPr>
              <a:t> </a:t>
            </a:r>
            <a:r>
              <a:rPr sz="1200" spc="-20" dirty="0">
                <a:solidFill>
                  <a:srgbClr val="374151"/>
                </a:solidFill>
                <a:latin typeface="Roboto"/>
                <a:cs typeface="Roboto"/>
              </a:rPr>
              <a:t>strengths</a:t>
            </a:r>
            <a:r>
              <a:rPr sz="1200" spc="-40" dirty="0">
                <a:solidFill>
                  <a:srgbClr val="374151"/>
                </a:solidFill>
                <a:latin typeface="Roboto"/>
                <a:cs typeface="Roboto"/>
              </a:rPr>
              <a:t> </a:t>
            </a:r>
            <a:r>
              <a:rPr sz="1200" dirty="0">
                <a:solidFill>
                  <a:srgbClr val="374151"/>
                </a:solidFill>
                <a:latin typeface="Roboto"/>
                <a:cs typeface="Roboto"/>
              </a:rPr>
              <a:t>and</a:t>
            </a:r>
            <a:r>
              <a:rPr sz="1200" spc="-40" dirty="0">
                <a:solidFill>
                  <a:srgbClr val="374151"/>
                </a:solidFill>
                <a:latin typeface="Roboto"/>
                <a:cs typeface="Roboto"/>
              </a:rPr>
              <a:t> </a:t>
            </a:r>
            <a:r>
              <a:rPr sz="1200" spc="-10" dirty="0">
                <a:solidFill>
                  <a:srgbClr val="374151"/>
                </a:solidFill>
                <a:latin typeface="Roboto"/>
                <a:cs typeface="Roboto"/>
              </a:rPr>
              <a:t>weaknesses,</a:t>
            </a:r>
            <a:r>
              <a:rPr sz="1200" spc="-40" dirty="0">
                <a:solidFill>
                  <a:srgbClr val="374151"/>
                </a:solidFill>
                <a:latin typeface="Roboto"/>
                <a:cs typeface="Roboto"/>
              </a:rPr>
              <a:t> </a:t>
            </a:r>
            <a:r>
              <a:rPr sz="1200" dirty="0">
                <a:solidFill>
                  <a:srgbClr val="374151"/>
                </a:solidFill>
                <a:latin typeface="Roboto"/>
                <a:cs typeface="Roboto"/>
              </a:rPr>
              <a:t>and</a:t>
            </a:r>
            <a:r>
              <a:rPr sz="1200" spc="-45" dirty="0">
                <a:solidFill>
                  <a:srgbClr val="374151"/>
                </a:solidFill>
                <a:latin typeface="Roboto"/>
                <a:cs typeface="Roboto"/>
              </a:rPr>
              <a:t> </a:t>
            </a:r>
            <a:r>
              <a:rPr sz="1200" spc="-25" dirty="0">
                <a:solidFill>
                  <a:srgbClr val="374151"/>
                </a:solidFill>
                <a:latin typeface="Roboto"/>
                <a:cs typeface="Roboto"/>
              </a:rPr>
              <a:t>the</a:t>
            </a:r>
            <a:endParaRPr sz="1200">
              <a:latin typeface="Roboto"/>
              <a:cs typeface="Roboto"/>
            </a:endParaRPr>
          </a:p>
        </p:txBody>
      </p:sp>
      <p:sp>
        <p:nvSpPr>
          <p:cNvPr id="19" name="object 19"/>
          <p:cNvSpPr txBox="1"/>
          <p:nvPr/>
        </p:nvSpPr>
        <p:spPr>
          <a:xfrm>
            <a:off x="350375" y="4668380"/>
            <a:ext cx="4179570" cy="182880"/>
          </a:xfrm>
          <a:prstGeom prst="rect">
            <a:avLst/>
          </a:prstGeom>
          <a:solidFill>
            <a:srgbClr val="F6F6F7"/>
          </a:solidFill>
        </p:spPr>
        <p:txBody>
          <a:bodyPr vert="horz" wrap="square" lIns="0" tIns="0" rIns="0" bIns="0" rtlCol="0">
            <a:spAutoFit/>
          </a:bodyPr>
          <a:lstStyle/>
          <a:p>
            <a:pPr>
              <a:lnSpc>
                <a:spcPts val="1390"/>
              </a:lnSpc>
            </a:pPr>
            <a:r>
              <a:rPr sz="1200" spc="-10" dirty="0">
                <a:solidFill>
                  <a:srgbClr val="374151"/>
                </a:solidFill>
                <a:latin typeface="Roboto"/>
                <a:cs typeface="Roboto"/>
              </a:rPr>
              <a:t>performance</a:t>
            </a:r>
            <a:r>
              <a:rPr sz="1200" spc="-40" dirty="0">
                <a:solidFill>
                  <a:srgbClr val="374151"/>
                </a:solidFill>
                <a:latin typeface="Roboto"/>
                <a:cs typeface="Roboto"/>
              </a:rPr>
              <a:t> </a:t>
            </a:r>
            <a:r>
              <a:rPr sz="1200" dirty="0">
                <a:solidFill>
                  <a:srgbClr val="374151"/>
                </a:solidFill>
                <a:latin typeface="Roboto"/>
                <a:cs typeface="Roboto"/>
              </a:rPr>
              <a:t>of</a:t>
            </a:r>
            <a:r>
              <a:rPr sz="1200" spc="-40" dirty="0">
                <a:solidFill>
                  <a:srgbClr val="374151"/>
                </a:solidFill>
                <a:latin typeface="Roboto"/>
                <a:cs typeface="Roboto"/>
              </a:rPr>
              <a:t> </a:t>
            </a:r>
            <a:r>
              <a:rPr sz="1200" dirty="0">
                <a:solidFill>
                  <a:srgbClr val="374151"/>
                </a:solidFill>
                <a:latin typeface="Roboto"/>
                <a:cs typeface="Roboto"/>
              </a:rPr>
              <a:t>each</a:t>
            </a:r>
            <a:r>
              <a:rPr sz="1200" spc="-40" dirty="0">
                <a:solidFill>
                  <a:srgbClr val="374151"/>
                </a:solidFill>
                <a:latin typeface="Roboto"/>
                <a:cs typeface="Roboto"/>
              </a:rPr>
              <a:t> </a:t>
            </a:r>
            <a:r>
              <a:rPr sz="1200" dirty="0">
                <a:solidFill>
                  <a:srgbClr val="374151"/>
                </a:solidFill>
                <a:latin typeface="Roboto"/>
                <a:cs typeface="Roboto"/>
              </a:rPr>
              <a:t>model</a:t>
            </a:r>
            <a:r>
              <a:rPr sz="1200" spc="-35" dirty="0">
                <a:solidFill>
                  <a:srgbClr val="374151"/>
                </a:solidFill>
                <a:latin typeface="Roboto"/>
                <a:cs typeface="Roboto"/>
              </a:rPr>
              <a:t> </a:t>
            </a:r>
            <a:r>
              <a:rPr sz="1200" dirty="0">
                <a:solidFill>
                  <a:srgbClr val="374151"/>
                </a:solidFill>
                <a:latin typeface="Roboto"/>
                <a:cs typeface="Roboto"/>
              </a:rPr>
              <a:t>will</a:t>
            </a:r>
            <a:r>
              <a:rPr sz="1200" spc="-40" dirty="0">
                <a:solidFill>
                  <a:srgbClr val="374151"/>
                </a:solidFill>
                <a:latin typeface="Roboto"/>
                <a:cs typeface="Roboto"/>
              </a:rPr>
              <a:t> </a:t>
            </a:r>
            <a:r>
              <a:rPr sz="1200" dirty="0">
                <a:solidFill>
                  <a:srgbClr val="374151"/>
                </a:solidFill>
                <a:latin typeface="Roboto"/>
                <a:cs typeface="Roboto"/>
              </a:rPr>
              <a:t>depend</a:t>
            </a:r>
            <a:r>
              <a:rPr sz="1200" spc="-40" dirty="0">
                <a:solidFill>
                  <a:srgbClr val="374151"/>
                </a:solidFill>
                <a:latin typeface="Roboto"/>
                <a:cs typeface="Roboto"/>
              </a:rPr>
              <a:t> </a:t>
            </a:r>
            <a:r>
              <a:rPr sz="1200" dirty="0">
                <a:solidFill>
                  <a:srgbClr val="374151"/>
                </a:solidFill>
                <a:latin typeface="Roboto"/>
                <a:cs typeface="Roboto"/>
              </a:rPr>
              <a:t>on</a:t>
            </a:r>
            <a:r>
              <a:rPr sz="1200" spc="-40" dirty="0">
                <a:solidFill>
                  <a:srgbClr val="374151"/>
                </a:solidFill>
                <a:latin typeface="Roboto"/>
                <a:cs typeface="Roboto"/>
              </a:rPr>
              <a:t> </a:t>
            </a:r>
            <a:r>
              <a:rPr sz="1200" dirty="0">
                <a:solidFill>
                  <a:srgbClr val="374151"/>
                </a:solidFill>
                <a:latin typeface="Roboto"/>
                <a:cs typeface="Roboto"/>
              </a:rPr>
              <a:t>the</a:t>
            </a:r>
            <a:r>
              <a:rPr sz="1200" spc="-35" dirty="0">
                <a:solidFill>
                  <a:srgbClr val="374151"/>
                </a:solidFill>
                <a:latin typeface="Roboto"/>
                <a:cs typeface="Roboto"/>
              </a:rPr>
              <a:t> </a:t>
            </a:r>
            <a:r>
              <a:rPr sz="1200" spc="-10" dirty="0">
                <a:solidFill>
                  <a:srgbClr val="374151"/>
                </a:solidFill>
                <a:latin typeface="Roboto"/>
                <a:cs typeface="Roboto"/>
              </a:rPr>
              <a:t>characteristics</a:t>
            </a:r>
            <a:endParaRPr sz="1200">
              <a:latin typeface="Roboto"/>
              <a:cs typeface="Roboto"/>
            </a:endParaRPr>
          </a:p>
        </p:txBody>
      </p:sp>
      <p:sp>
        <p:nvSpPr>
          <p:cNvPr id="20" name="object 20"/>
          <p:cNvSpPr txBox="1"/>
          <p:nvPr/>
        </p:nvSpPr>
        <p:spPr>
          <a:xfrm>
            <a:off x="350375" y="4878692"/>
            <a:ext cx="771525" cy="182880"/>
          </a:xfrm>
          <a:prstGeom prst="rect">
            <a:avLst/>
          </a:prstGeom>
          <a:solidFill>
            <a:srgbClr val="F6F6F7"/>
          </a:solidFill>
        </p:spPr>
        <p:txBody>
          <a:bodyPr vert="horz" wrap="square" lIns="0" tIns="0" rIns="0" bIns="0" rtlCol="0">
            <a:spAutoFit/>
          </a:bodyPr>
          <a:lstStyle/>
          <a:p>
            <a:pPr>
              <a:lnSpc>
                <a:spcPts val="1390"/>
              </a:lnSpc>
            </a:pPr>
            <a:r>
              <a:rPr sz="1200" dirty="0">
                <a:solidFill>
                  <a:srgbClr val="374151"/>
                </a:solidFill>
                <a:latin typeface="Roboto"/>
                <a:cs typeface="Roboto"/>
              </a:rPr>
              <a:t>of</a:t>
            </a:r>
            <a:r>
              <a:rPr sz="1200" spc="-20" dirty="0">
                <a:solidFill>
                  <a:srgbClr val="374151"/>
                </a:solidFill>
                <a:latin typeface="Roboto"/>
                <a:cs typeface="Roboto"/>
              </a:rPr>
              <a:t> </a:t>
            </a:r>
            <a:r>
              <a:rPr sz="1200" dirty="0">
                <a:solidFill>
                  <a:srgbClr val="374151"/>
                </a:solidFill>
                <a:latin typeface="Roboto"/>
                <a:cs typeface="Roboto"/>
              </a:rPr>
              <a:t>the</a:t>
            </a:r>
            <a:r>
              <a:rPr sz="1200" spc="-20" dirty="0">
                <a:solidFill>
                  <a:srgbClr val="374151"/>
                </a:solidFill>
                <a:latin typeface="Roboto"/>
                <a:cs typeface="Roboto"/>
              </a:rPr>
              <a:t> data.</a:t>
            </a:r>
            <a:endParaRPr sz="1200">
              <a:latin typeface="Roboto"/>
              <a:cs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3749" y="310200"/>
            <a:ext cx="4619625" cy="304800"/>
          </a:xfrm>
          <a:prstGeom prst="rect">
            <a:avLst/>
          </a:prstGeom>
          <a:solidFill>
            <a:srgbClr val="F6F6F7"/>
          </a:solidFill>
        </p:spPr>
        <p:txBody>
          <a:bodyPr vert="horz" wrap="square" lIns="0" tIns="0" rIns="0" bIns="0" rtlCol="0">
            <a:spAutoFit/>
          </a:bodyPr>
          <a:lstStyle/>
          <a:p>
            <a:pPr>
              <a:lnSpc>
                <a:spcPts val="2320"/>
              </a:lnSpc>
            </a:pPr>
            <a:r>
              <a:rPr sz="2000" dirty="0">
                <a:solidFill>
                  <a:srgbClr val="374151"/>
                </a:solidFill>
                <a:latin typeface="Roboto"/>
                <a:cs typeface="Roboto"/>
              </a:rPr>
              <a:t>Logistic</a:t>
            </a:r>
            <a:r>
              <a:rPr sz="2000" spc="-55" dirty="0">
                <a:solidFill>
                  <a:srgbClr val="374151"/>
                </a:solidFill>
                <a:latin typeface="Roboto"/>
                <a:cs typeface="Roboto"/>
              </a:rPr>
              <a:t> </a:t>
            </a:r>
            <a:r>
              <a:rPr sz="2000" dirty="0">
                <a:solidFill>
                  <a:srgbClr val="374151"/>
                </a:solidFill>
                <a:latin typeface="Roboto"/>
                <a:cs typeface="Roboto"/>
              </a:rPr>
              <a:t>Regression</a:t>
            </a:r>
            <a:r>
              <a:rPr sz="2000" spc="-55" dirty="0">
                <a:solidFill>
                  <a:srgbClr val="374151"/>
                </a:solidFill>
                <a:latin typeface="Roboto"/>
                <a:cs typeface="Roboto"/>
              </a:rPr>
              <a:t> </a:t>
            </a:r>
            <a:r>
              <a:rPr sz="2000" dirty="0">
                <a:solidFill>
                  <a:srgbClr val="374151"/>
                </a:solidFill>
                <a:latin typeface="Roboto"/>
                <a:cs typeface="Roboto"/>
              </a:rPr>
              <a:t>Model</a:t>
            </a:r>
            <a:r>
              <a:rPr sz="2000" spc="-55" dirty="0">
                <a:solidFill>
                  <a:srgbClr val="374151"/>
                </a:solidFill>
                <a:latin typeface="Roboto"/>
                <a:cs typeface="Roboto"/>
              </a:rPr>
              <a:t> </a:t>
            </a:r>
            <a:r>
              <a:rPr sz="2000" dirty="0">
                <a:solidFill>
                  <a:srgbClr val="374151"/>
                </a:solidFill>
                <a:latin typeface="Roboto"/>
                <a:cs typeface="Roboto"/>
              </a:rPr>
              <a:t>(with</a:t>
            </a:r>
            <a:r>
              <a:rPr sz="2000" spc="-55" dirty="0">
                <a:solidFill>
                  <a:srgbClr val="374151"/>
                </a:solidFill>
                <a:latin typeface="Roboto"/>
                <a:cs typeface="Roboto"/>
              </a:rPr>
              <a:t> </a:t>
            </a:r>
            <a:r>
              <a:rPr sz="2000" spc="-10" dirty="0">
                <a:solidFill>
                  <a:srgbClr val="374151"/>
                </a:solidFill>
                <a:latin typeface="Roboto"/>
                <a:cs typeface="Roboto"/>
              </a:rPr>
              <a:t>VADER)</a:t>
            </a:r>
            <a:endParaRPr sz="2000">
              <a:latin typeface="Roboto"/>
              <a:cs typeface="Roboto"/>
            </a:endParaRPr>
          </a:p>
        </p:txBody>
      </p:sp>
      <p:sp>
        <p:nvSpPr>
          <p:cNvPr id="3" name="object 3"/>
          <p:cNvSpPr txBox="1"/>
          <p:nvPr/>
        </p:nvSpPr>
        <p:spPr>
          <a:xfrm>
            <a:off x="522287" y="897625"/>
            <a:ext cx="3217545" cy="228600"/>
          </a:xfrm>
          <a:prstGeom prst="rect">
            <a:avLst/>
          </a:prstGeom>
          <a:solidFill>
            <a:srgbClr val="F6F6F7"/>
          </a:solidFill>
        </p:spPr>
        <p:txBody>
          <a:bodyPr vert="horz" wrap="square" lIns="0" tIns="0" rIns="0" bIns="0" rtlCol="0">
            <a:spAutoFit/>
          </a:bodyPr>
          <a:lstStyle/>
          <a:p>
            <a:pPr marL="343535" indent="-344170">
              <a:lnSpc>
                <a:spcPts val="1739"/>
              </a:lnSpc>
              <a:buFont typeface="Arial MT"/>
              <a:buChar char="●"/>
              <a:tabLst>
                <a:tab pos="343535" algn="l"/>
                <a:tab pos="344170" algn="l"/>
              </a:tabLst>
            </a:pPr>
            <a:r>
              <a:rPr sz="1500" spc="-10" dirty="0">
                <a:solidFill>
                  <a:srgbClr val="374151"/>
                </a:solidFill>
                <a:latin typeface="Roboto"/>
                <a:cs typeface="Roboto"/>
              </a:rPr>
              <a:t>Logistic</a:t>
            </a:r>
            <a:r>
              <a:rPr sz="1500" spc="-55" dirty="0">
                <a:solidFill>
                  <a:srgbClr val="374151"/>
                </a:solidFill>
                <a:latin typeface="Roboto"/>
                <a:cs typeface="Roboto"/>
              </a:rPr>
              <a:t> </a:t>
            </a:r>
            <a:r>
              <a:rPr sz="1500" spc="-20" dirty="0">
                <a:solidFill>
                  <a:srgbClr val="374151"/>
                </a:solidFill>
                <a:latin typeface="Roboto"/>
                <a:cs typeface="Roboto"/>
              </a:rPr>
              <a:t>Regression</a:t>
            </a:r>
            <a:r>
              <a:rPr sz="1500" spc="-55" dirty="0">
                <a:solidFill>
                  <a:srgbClr val="374151"/>
                </a:solidFill>
                <a:latin typeface="Roboto"/>
                <a:cs typeface="Roboto"/>
              </a:rPr>
              <a:t> </a:t>
            </a:r>
            <a:r>
              <a:rPr sz="1500" dirty="0">
                <a:solidFill>
                  <a:srgbClr val="374151"/>
                </a:solidFill>
                <a:latin typeface="Roboto"/>
                <a:cs typeface="Roboto"/>
              </a:rPr>
              <a:t>model</a:t>
            </a:r>
            <a:r>
              <a:rPr sz="1500" spc="-50" dirty="0">
                <a:solidFill>
                  <a:srgbClr val="374151"/>
                </a:solidFill>
                <a:latin typeface="Roboto"/>
                <a:cs typeface="Roboto"/>
              </a:rPr>
              <a:t> </a:t>
            </a:r>
            <a:r>
              <a:rPr sz="1500" spc="-10" dirty="0">
                <a:solidFill>
                  <a:srgbClr val="374151"/>
                </a:solidFill>
                <a:latin typeface="Roboto"/>
                <a:cs typeface="Roboto"/>
              </a:rPr>
              <a:t>trained</a:t>
            </a:r>
            <a:endParaRPr sz="1500">
              <a:latin typeface="Roboto"/>
              <a:cs typeface="Roboto"/>
            </a:endParaRPr>
          </a:p>
        </p:txBody>
      </p:sp>
      <p:sp>
        <p:nvSpPr>
          <p:cNvPr id="4" name="object 4"/>
          <p:cNvSpPr txBox="1"/>
          <p:nvPr/>
        </p:nvSpPr>
        <p:spPr>
          <a:xfrm>
            <a:off x="865950" y="1160515"/>
            <a:ext cx="1823720" cy="228600"/>
          </a:xfrm>
          <a:prstGeom prst="rect">
            <a:avLst/>
          </a:prstGeom>
          <a:solidFill>
            <a:srgbClr val="F6F6F7"/>
          </a:solidFill>
        </p:spPr>
        <p:txBody>
          <a:bodyPr vert="horz" wrap="square" lIns="0" tIns="0" rIns="0" bIns="0" rtlCol="0">
            <a:spAutoFit/>
          </a:bodyPr>
          <a:lstStyle/>
          <a:p>
            <a:pPr>
              <a:lnSpc>
                <a:spcPts val="1739"/>
              </a:lnSpc>
            </a:pPr>
            <a:r>
              <a:rPr sz="1500" spc="-20" dirty="0">
                <a:solidFill>
                  <a:srgbClr val="374151"/>
                </a:solidFill>
                <a:latin typeface="Roboto"/>
                <a:cs typeface="Roboto"/>
              </a:rPr>
              <a:t>using</a:t>
            </a:r>
            <a:r>
              <a:rPr sz="1500" spc="-35" dirty="0">
                <a:solidFill>
                  <a:srgbClr val="374151"/>
                </a:solidFill>
                <a:latin typeface="Roboto"/>
                <a:cs typeface="Roboto"/>
              </a:rPr>
              <a:t> </a:t>
            </a:r>
            <a:r>
              <a:rPr sz="1500" dirty="0">
                <a:solidFill>
                  <a:srgbClr val="374151"/>
                </a:solidFill>
                <a:latin typeface="Roboto"/>
                <a:cs typeface="Roboto"/>
              </a:rPr>
              <a:t>70%</a:t>
            </a:r>
            <a:r>
              <a:rPr sz="1500" spc="-30" dirty="0">
                <a:solidFill>
                  <a:srgbClr val="374151"/>
                </a:solidFill>
                <a:latin typeface="Roboto"/>
                <a:cs typeface="Roboto"/>
              </a:rPr>
              <a:t> </a:t>
            </a:r>
            <a:r>
              <a:rPr sz="1500" dirty="0">
                <a:solidFill>
                  <a:srgbClr val="374151"/>
                </a:solidFill>
                <a:latin typeface="Roboto"/>
                <a:cs typeface="Roboto"/>
              </a:rPr>
              <a:t>of</a:t>
            </a:r>
            <a:r>
              <a:rPr sz="1500" spc="-30" dirty="0">
                <a:solidFill>
                  <a:srgbClr val="374151"/>
                </a:solidFill>
                <a:latin typeface="Roboto"/>
                <a:cs typeface="Roboto"/>
              </a:rPr>
              <a:t> </a:t>
            </a:r>
            <a:r>
              <a:rPr sz="1500" dirty="0">
                <a:solidFill>
                  <a:srgbClr val="374151"/>
                </a:solidFill>
                <a:latin typeface="Roboto"/>
                <a:cs typeface="Roboto"/>
              </a:rPr>
              <a:t>the</a:t>
            </a:r>
            <a:r>
              <a:rPr sz="1500" spc="-30" dirty="0">
                <a:solidFill>
                  <a:srgbClr val="374151"/>
                </a:solidFill>
                <a:latin typeface="Roboto"/>
                <a:cs typeface="Roboto"/>
              </a:rPr>
              <a:t> </a:t>
            </a:r>
            <a:r>
              <a:rPr sz="1500" spc="-20" dirty="0">
                <a:solidFill>
                  <a:srgbClr val="374151"/>
                </a:solidFill>
                <a:latin typeface="Roboto"/>
                <a:cs typeface="Roboto"/>
              </a:rPr>
              <a:t>data</a:t>
            </a:r>
            <a:endParaRPr sz="1500">
              <a:latin typeface="Roboto"/>
              <a:cs typeface="Roboto"/>
            </a:endParaRPr>
          </a:p>
        </p:txBody>
      </p:sp>
      <p:sp>
        <p:nvSpPr>
          <p:cNvPr id="5" name="object 5"/>
          <p:cNvSpPr txBox="1"/>
          <p:nvPr/>
        </p:nvSpPr>
        <p:spPr>
          <a:xfrm>
            <a:off x="522287" y="1423405"/>
            <a:ext cx="3143885" cy="218008"/>
          </a:xfrm>
          <a:prstGeom prst="rect">
            <a:avLst/>
          </a:prstGeom>
          <a:solidFill>
            <a:srgbClr val="F6F6F7"/>
          </a:solidFill>
        </p:spPr>
        <p:txBody>
          <a:bodyPr vert="horz" wrap="square" lIns="0" tIns="0" rIns="0" bIns="0" rtlCol="0">
            <a:spAutoFit/>
          </a:bodyPr>
          <a:lstStyle/>
          <a:p>
            <a:pPr marL="343535" indent="-344170">
              <a:lnSpc>
                <a:spcPts val="1739"/>
              </a:lnSpc>
              <a:buFont typeface="Arial MT"/>
              <a:buChar char="●"/>
              <a:tabLst>
                <a:tab pos="343535" algn="l"/>
                <a:tab pos="344170" algn="l"/>
              </a:tabLst>
            </a:pPr>
            <a:r>
              <a:rPr sz="1500" dirty="0">
                <a:solidFill>
                  <a:srgbClr val="374151"/>
                </a:solidFill>
                <a:latin typeface="Roboto"/>
                <a:cs typeface="Roboto"/>
              </a:rPr>
              <a:t>High</a:t>
            </a:r>
            <a:r>
              <a:rPr sz="1500" spc="-45" dirty="0">
                <a:solidFill>
                  <a:srgbClr val="374151"/>
                </a:solidFill>
                <a:latin typeface="Roboto"/>
                <a:cs typeface="Roboto"/>
              </a:rPr>
              <a:t> </a:t>
            </a:r>
            <a:r>
              <a:rPr sz="1500" spc="-20" dirty="0">
                <a:solidFill>
                  <a:srgbClr val="374151"/>
                </a:solidFill>
                <a:latin typeface="Roboto"/>
                <a:cs typeface="Roboto"/>
              </a:rPr>
              <a:t>accuracy</a:t>
            </a:r>
            <a:r>
              <a:rPr sz="1500" spc="-40" dirty="0">
                <a:solidFill>
                  <a:srgbClr val="374151"/>
                </a:solidFill>
                <a:latin typeface="Roboto"/>
                <a:cs typeface="Roboto"/>
              </a:rPr>
              <a:t> </a:t>
            </a:r>
            <a:r>
              <a:rPr sz="1500" dirty="0">
                <a:solidFill>
                  <a:srgbClr val="374151"/>
                </a:solidFill>
                <a:latin typeface="Roboto"/>
                <a:cs typeface="Roboto"/>
              </a:rPr>
              <a:t>of</a:t>
            </a:r>
            <a:r>
              <a:rPr sz="1500" spc="-40" dirty="0">
                <a:solidFill>
                  <a:srgbClr val="374151"/>
                </a:solidFill>
                <a:latin typeface="Roboto"/>
                <a:cs typeface="Roboto"/>
              </a:rPr>
              <a:t> </a:t>
            </a:r>
            <a:r>
              <a:rPr sz="1500" dirty="0">
                <a:solidFill>
                  <a:srgbClr val="374151"/>
                </a:solidFill>
                <a:latin typeface="Roboto"/>
                <a:cs typeface="Roboto"/>
              </a:rPr>
              <a:t>9</a:t>
            </a:r>
            <a:r>
              <a:rPr lang="en-CA" sz="1500" dirty="0">
                <a:solidFill>
                  <a:srgbClr val="374151"/>
                </a:solidFill>
                <a:latin typeface="Roboto"/>
                <a:cs typeface="Roboto"/>
              </a:rPr>
              <a:t>5</a:t>
            </a:r>
            <a:r>
              <a:rPr sz="1500" dirty="0">
                <a:solidFill>
                  <a:srgbClr val="374151"/>
                </a:solidFill>
                <a:latin typeface="Roboto"/>
                <a:cs typeface="Roboto"/>
              </a:rPr>
              <a:t>%</a:t>
            </a:r>
            <a:r>
              <a:rPr sz="1500" spc="-40" dirty="0">
                <a:solidFill>
                  <a:srgbClr val="374151"/>
                </a:solidFill>
                <a:latin typeface="Roboto"/>
                <a:cs typeface="Roboto"/>
              </a:rPr>
              <a:t> </a:t>
            </a:r>
            <a:r>
              <a:rPr sz="1500" spc="-10" dirty="0">
                <a:solidFill>
                  <a:srgbClr val="374151"/>
                </a:solidFill>
                <a:latin typeface="Roboto"/>
                <a:cs typeface="Roboto"/>
              </a:rPr>
              <a:t>indicates</a:t>
            </a:r>
            <a:endParaRPr sz="1500" dirty="0">
              <a:latin typeface="Roboto"/>
              <a:cs typeface="Roboto"/>
            </a:endParaRPr>
          </a:p>
        </p:txBody>
      </p:sp>
      <p:sp>
        <p:nvSpPr>
          <p:cNvPr id="6" name="object 6"/>
          <p:cNvSpPr txBox="1"/>
          <p:nvPr/>
        </p:nvSpPr>
        <p:spPr>
          <a:xfrm>
            <a:off x="865950" y="1686294"/>
            <a:ext cx="1568450" cy="228600"/>
          </a:xfrm>
          <a:prstGeom prst="rect">
            <a:avLst/>
          </a:prstGeom>
          <a:solidFill>
            <a:srgbClr val="F6F6F7"/>
          </a:solidFill>
        </p:spPr>
        <p:txBody>
          <a:bodyPr vert="horz" wrap="square" lIns="0" tIns="0" rIns="0" bIns="0" rtlCol="0">
            <a:spAutoFit/>
          </a:bodyPr>
          <a:lstStyle/>
          <a:p>
            <a:pPr>
              <a:lnSpc>
                <a:spcPts val="1739"/>
              </a:lnSpc>
            </a:pPr>
            <a:r>
              <a:rPr sz="1500" dirty="0">
                <a:solidFill>
                  <a:srgbClr val="374151"/>
                </a:solidFill>
                <a:latin typeface="Roboto"/>
                <a:cs typeface="Roboto"/>
              </a:rPr>
              <a:t>good</a:t>
            </a:r>
            <a:r>
              <a:rPr sz="1500" spc="-55" dirty="0">
                <a:solidFill>
                  <a:srgbClr val="374151"/>
                </a:solidFill>
                <a:latin typeface="Roboto"/>
                <a:cs typeface="Roboto"/>
              </a:rPr>
              <a:t> </a:t>
            </a:r>
            <a:r>
              <a:rPr sz="1500" spc="-10" dirty="0">
                <a:solidFill>
                  <a:srgbClr val="374151"/>
                </a:solidFill>
                <a:latin typeface="Roboto"/>
                <a:cs typeface="Roboto"/>
              </a:rPr>
              <a:t>performance</a:t>
            </a:r>
            <a:endParaRPr sz="1500">
              <a:latin typeface="Roboto"/>
              <a:cs typeface="Roboto"/>
            </a:endParaRPr>
          </a:p>
        </p:txBody>
      </p:sp>
      <p:sp>
        <p:nvSpPr>
          <p:cNvPr id="7" name="object 7"/>
          <p:cNvSpPr txBox="1"/>
          <p:nvPr/>
        </p:nvSpPr>
        <p:spPr>
          <a:xfrm>
            <a:off x="522287" y="1949184"/>
            <a:ext cx="3068955" cy="228600"/>
          </a:xfrm>
          <a:prstGeom prst="rect">
            <a:avLst/>
          </a:prstGeom>
          <a:solidFill>
            <a:srgbClr val="F6F6F7"/>
          </a:solidFill>
        </p:spPr>
        <p:txBody>
          <a:bodyPr vert="horz" wrap="square" lIns="0" tIns="0" rIns="0" bIns="0" rtlCol="0">
            <a:spAutoFit/>
          </a:bodyPr>
          <a:lstStyle/>
          <a:p>
            <a:pPr marL="343535" indent="-344170">
              <a:lnSpc>
                <a:spcPts val="1739"/>
              </a:lnSpc>
              <a:buFont typeface="Arial MT"/>
              <a:buChar char="●"/>
              <a:tabLst>
                <a:tab pos="343535" algn="l"/>
                <a:tab pos="344170" algn="l"/>
              </a:tabLst>
            </a:pPr>
            <a:r>
              <a:rPr sz="1500" spc="-20" dirty="0">
                <a:solidFill>
                  <a:srgbClr val="374151"/>
                </a:solidFill>
                <a:latin typeface="Roboto"/>
                <a:cs typeface="Roboto"/>
              </a:rPr>
              <a:t>Precision,</a:t>
            </a:r>
            <a:r>
              <a:rPr sz="1500" spc="-40" dirty="0">
                <a:solidFill>
                  <a:srgbClr val="374151"/>
                </a:solidFill>
                <a:latin typeface="Roboto"/>
                <a:cs typeface="Roboto"/>
              </a:rPr>
              <a:t> </a:t>
            </a:r>
            <a:r>
              <a:rPr sz="1500" dirty="0">
                <a:solidFill>
                  <a:srgbClr val="374151"/>
                </a:solidFill>
                <a:latin typeface="Roboto"/>
                <a:cs typeface="Roboto"/>
              </a:rPr>
              <a:t>recall</a:t>
            </a:r>
            <a:r>
              <a:rPr sz="1500" spc="-35" dirty="0">
                <a:solidFill>
                  <a:srgbClr val="374151"/>
                </a:solidFill>
                <a:latin typeface="Roboto"/>
                <a:cs typeface="Roboto"/>
              </a:rPr>
              <a:t> </a:t>
            </a:r>
            <a:r>
              <a:rPr sz="1500" dirty="0">
                <a:solidFill>
                  <a:srgbClr val="374151"/>
                </a:solidFill>
                <a:latin typeface="Roboto"/>
                <a:cs typeface="Roboto"/>
              </a:rPr>
              <a:t>and</a:t>
            </a:r>
            <a:r>
              <a:rPr sz="1500" spc="-35" dirty="0">
                <a:solidFill>
                  <a:srgbClr val="374151"/>
                </a:solidFill>
                <a:latin typeface="Roboto"/>
                <a:cs typeface="Roboto"/>
              </a:rPr>
              <a:t> </a:t>
            </a:r>
            <a:r>
              <a:rPr sz="1500" spc="-25" dirty="0">
                <a:solidFill>
                  <a:srgbClr val="374151"/>
                </a:solidFill>
                <a:latin typeface="Roboto"/>
                <a:cs typeface="Roboto"/>
              </a:rPr>
              <a:t>f1-</a:t>
            </a:r>
            <a:r>
              <a:rPr sz="1500" spc="-50" dirty="0">
                <a:solidFill>
                  <a:srgbClr val="374151"/>
                </a:solidFill>
                <a:latin typeface="Roboto"/>
                <a:cs typeface="Roboto"/>
              </a:rPr>
              <a:t>score</a:t>
            </a:r>
            <a:r>
              <a:rPr sz="1500" spc="-35" dirty="0">
                <a:solidFill>
                  <a:srgbClr val="374151"/>
                </a:solidFill>
                <a:latin typeface="Roboto"/>
                <a:cs typeface="Roboto"/>
              </a:rPr>
              <a:t> </a:t>
            </a:r>
            <a:r>
              <a:rPr sz="1500" spc="-25" dirty="0">
                <a:solidFill>
                  <a:srgbClr val="374151"/>
                </a:solidFill>
                <a:latin typeface="Roboto"/>
                <a:cs typeface="Roboto"/>
              </a:rPr>
              <a:t>for</a:t>
            </a:r>
            <a:endParaRPr sz="1500" dirty="0">
              <a:latin typeface="Roboto"/>
              <a:cs typeface="Roboto"/>
            </a:endParaRPr>
          </a:p>
        </p:txBody>
      </p:sp>
      <p:sp>
        <p:nvSpPr>
          <p:cNvPr id="8" name="object 8"/>
          <p:cNvSpPr txBox="1"/>
          <p:nvPr/>
        </p:nvSpPr>
        <p:spPr>
          <a:xfrm>
            <a:off x="865950" y="2212074"/>
            <a:ext cx="3062605" cy="228600"/>
          </a:xfrm>
          <a:prstGeom prst="rect">
            <a:avLst/>
          </a:prstGeom>
          <a:solidFill>
            <a:srgbClr val="F6F6F7"/>
          </a:solidFill>
        </p:spPr>
        <p:txBody>
          <a:bodyPr vert="horz" wrap="square" lIns="0" tIns="0" rIns="0" bIns="0" rtlCol="0">
            <a:spAutoFit/>
          </a:bodyPr>
          <a:lstStyle/>
          <a:p>
            <a:pPr>
              <a:lnSpc>
                <a:spcPts val="1739"/>
              </a:lnSpc>
            </a:pPr>
            <a:r>
              <a:rPr sz="1500" spc="-10" dirty="0">
                <a:solidFill>
                  <a:srgbClr val="374151"/>
                </a:solidFill>
                <a:latin typeface="Roboto"/>
                <a:cs typeface="Roboto"/>
              </a:rPr>
              <a:t>positive</a:t>
            </a:r>
            <a:r>
              <a:rPr sz="1500" spc="-55" dirty="0">
                <a:solidFill>
                  <a:srgbClr val="374151"/>
                </a:solidFill>
                <a:latin typeface="Roboto"/>
                <a:cs typeface="Roboto"/>
              </a:rPr>
              <a:t> </a:t>
            </a:r>
            <a:r>
              <a:rPr sz="1500" spc="-10" dirty="0">
                <a:solidFill>
                  <a:srgbClr val="374151"/>
                </a:solidFill>
                <a:latin typeface="Roboto"/>
                <a:cs typeface="Roboto"/>
              </a:rPr>
              <a:t>class</a:t>
            </a:r>
            <a:r>
              <a:rPr sz="1500" spc="-50" dirty="0">
                <a:solidFill>
                  <a:srgbClr val="374151"/>
                </a:solidFill>
                <a:latin typeface="Roboto"/>
                <a:cs typeface="Roboto"/>
              </a:rPr>
              <a:t> </a:t>
            </a:r>
            <a:r>
              <a:rPr sz="1500" dirty="0">
                <a:solidFill>
                  <a:srgbClr val="374151"/>
                </a:solidFill>
                <a:latin typeface="Roboto"/>
                <a:cs typeface="Roboto"/>
              </a:rPr>
              <a:t>are</a:t>
            </a:r>
            <a:r>
              <a:rPr sz="1500" spc="-55" dirty="0">
                <a:solidFill>
                  <a:srgbClr val="374151"/>
                </a:solidFill>
                <a:latin typeface="Roboto"/>
                <a:cs typeface="Roboto"/>
              </a:rPr>
              <a:t> </a:t>
            </a:r>
            <a:r>
              <a:rPr sz="1500" spc="-10" dirty="0">
                <a:solidFill>
                  <a:srgbClr val="374151"/>
                </a:solidFill>
                <a:latin typeface="Roboto"/>
                <a:cs typeface="Roboto"/>
              </a:rPr>
              <a:t>high,</a:t>
            </a:r>
            <a:r>
              <a:rPr sz="1500" spc="-50" dirty="0">
                <a:solidFill>
                  <a:srgbClr val="374151"/>
                </a:solidFill>
                <a:latin typeface="Roboto"/>
                <a:cs typeface="Roboto"/>
              </a:rPr>
              <a:t> </a:t>
            </a:r>
            <a:r>
              <a:rPr sz="1500" spc="-10" dirty="0">
                <a:solidFill>
                  <a:srgbClr val="374151"/>
                </a:solidFill>
                <a:latin typeface="Roboto"/>
                <a:cs typeface="Roboto"/>
              </a:rPr>
              <a:t>with</a:t>
            </a:r>
            <a:r>
              <a:rPr sz="1500" spc="-55" dirty="0">
                <a:solidFill>
                  <a:srgbClr val="374151"/>
                </a:solidFill>
                <a:latin typeface="Roboto"/>
                <a:cs typeface="Roboto"/>
              </a:rPr>
              <a:t> </a:t>
            </a:r>
            <a:r>
              <a:rPr sz="1500" spc="-25" dirty="0">
                <a:solidFill>
                  <a:srgbClr val="374151"/>
                </a:solidFill>
                <a:latin typeface="Roboto"/>
                <a:cs typeface="Roboto"/>
              </a:rPr>
              <a:t>f1-</a:t>
            </a:r>
            <a:r>
              <a:rPr sz="1500" spc="-15" dirty="0">
                <a:solidFill>
                  <a:srgbClr val="374151"/>
                </a:solidFill>
                <a:latin typeface="Roboto"/>
                <a:cs typeface="Roboto"/>
              </a:rPr>
              <a:t>score</a:t>
            </a:r>
            <a:endParaRPr sz="1500">
              <a:latin typeface="Roboto"/>
              <a:cs typeface="Roboto"/>
            </a:endParaRPr>
          </a:p>
        </p:txBody>
      </p:sp>
      <p:sp>
        <p:nvSpPr>
          <p:cNvPr id="9" name="object 9"/>
          <p:cNvSpPr txBox="1"/>
          <p:nvPr/>
        </p:nvSpPr>
        <p:spPr>
          <a:xfrm>
            <a:off x="865950" y="2474964"/>
            <a:ext cx="593090" cy="228600"/>
          </a:xfrm>
          <a:prstGeom prst="rect">
            <a:avLst/>
          </a:prstGeom>
          <a:solidFill>
            <a:srgbClr val="F6F6F7"/>
          </a:solidFill>
        </p:spPr>
        <p:txBody>
          <a:bodyPr vert="horz" wrap="square" lIns="0" tIns="0" rIns="0" bIns="0" rtlCol="0">
            <a:spAutoFit/>
          </a:bodyPr>
          <a:lstStyle/>
          <a:p>
            <a:pPr>
              <a:lnSpc>
                <a:spcPts val="1739"/>
              </a:lnSpc>
            </a:pPr>
            <a:r>
              <a:rPr sz="1500" dirty="0">
                <a:solidFill>
                  <a:srgbClr val="374151"/>
                </a:solidFill>
                <a:latin typeface="Roboto"/>
                <a:cs typeface="Roboto"/>
              </a:rPr>
              <a:t>of</a:t>
            </a:r>
            <a:r>
              <a:rPr sz="1500" spc="15" dirty="0">
                <a:solidFill>
                  <a:srgbClr val="374151"/>
                </a:solidFill>
                <a:latin typeface="Roboto"/>
                <a:cs typeface="Roboto"/>
              </a:rPr>
              <a:t> </a:t>
            </a:r>
            <a:r>
              <a:rPr sz="1500" spc="-20" dirty="0">
                <a:solidFill>
                  <a:srgbClr val="374151"/>
                </a:solidFill>
                <a:latin typeface="Roboto"/>
                <a:cs typeface="Roboto"/>
              </a:rPr>
              <a:t>0.97</a:t>
            </a:r>
            <a:endParaRPr sz="1500" dirty="0">
              <a:latin typeface="Roboto"/>
              <a:cs typeface="Roboto"/>
            </a:endParaRPr>
          </a:p>
        </p:txBody>
      </p:sp>
      <p:sp>
        <p:nvSpPr>
          <p:cNvPr id="10" name="object 10"/>
          <p:cNvSpPr txBox="1"/>
          <p:nvPr/>
        </p:nvSpPr>
        <p:spPr>
          <a:xfrm>
            <a:off x="522287" y="2737854"/>
            <a:ext cx="3389629" cy="228600"/>
          </a:xfrm>
          <a:prstGeom prst="rect">
            <a:avLst/>
          </a:prstGeom>
          <a:solidFill>
            <a:srgbClr val="F6F6F7"/>
          </a:solidFill>
        </p:spPr>
        <p:txBody>
          <a:bodyPr vert="horz" wrap="square" lIns="0" tIns="0" rIns="0" bIns="0" rtlCol="0">
            <a:spAutoFit/>
          </a:bodyPr>
          <a:lstStyle/>
          <a:p>
            <a:pPr marL="343535" indent="-344170">
              <a:lnSpc>
                <a:spcPts val="1739"/>
              </a:lnSpc>
              <a:buFont typeface="Arial MT"/>
              <a:buChar char="●"/>
              <a:tabLst>
                <a:tab pos="343535" algn="l"/>
                <a:tab pos="344170" algn="l"/>
              </a:tabLst>
            </a:pPr>
            <a:r>
              <a:rPr sz="1500" dirty="0">
                <a:solidFill>
                  <a:srgbClr val="374151"/>
                </a:solidFill>
                <a:latin typeface="Roboto"/>
                <a:cs typeface="Roboto"/>
              </a:rPr>
              <a:t>Model</a:t>
            </a:r>
            <a:r>
              <a:rPr sz="1500" spc="-60" dirty="0">
                <a:solidFill>
                  <a:srgbClr val="374151"/>
                </a:solidFill>
                <a:latin typeface="Roboto"/>
                <a:cs typeface="Roboto"/>
              </a:rPr>
              <a:t> </a:t>
            </a:r>
            <a:r>
              <a:rPr sz="1500" spc="-10" dirty="0">
                <a:solidFill>
                  <a:srgbClr val="374151"/>
                </a:solidFill>
                <a:latin typeface="Roboto"/>
                <a:cs typeface="Roboto"/>
              </a:rPr>
              <a:t>struggles</a:t>
            </a:r>
            <a:r>
              <a:rPr sz="1500" spc="-60" dirty="0">
                <a:solidFill>
                  <a:srgbClr val="374151"/>
                </a:solidFill>
                <a:latin typeface="Roboto"/>
                <a:cs typeface="Roboto"/>
              </a:rPr>
              <a:t> </a:t>
            </a:r>
            <a:r>
              <a:rPr sz="1500" dirty="0">
                <a:solidFill>
                  <a:srgbClr val="374151"/>
                </a:solidFill>
                <a:latin typeface="Roboto"/>
                <a:cs typeface="Roboto"/>
              </a:rPr>
              <a:t>to</a:t>
            </a:r>
            <a:r>
              <a:rPr sz="1500" spc="-55" dirty="0">
                <a:solidFill>
                  <a:srgbClr val="374151"/>
                </a:solidFill>
                <a:latin typeface="Roboto"/>
                <a:cs typeface="Roboto"/>
              </a:rPr>
              <a:t> </a:t>
            </a:r>
            <a:r>
              <a:rPr sz="1500" spc="-10" dirty="0">
                <a:solidFill>
                  <a:srgbClr val="374151"/>
                </a:solidFill>
                <a:latin typeface="Roboto"/>
                <a:cs typeface="Roboto"/>
              </a:rPr>
              <a:t>classify</a:t>
            </a:r>
            <a:r>
              <a:rPr sz="1500" spc="-60" dirty="0">
                <a:solidFill>
                  <a:srgbClr val="374151"/>
                </a:solidFill>
                <a:latin typeface="Roboto"/>
                <a:cs typeface="Roboto"/>
              </a:rPr>
              <a:t> </a:t>
            </a:r>
            <a:r>
              <a:rPr sz="1500" spc="-10" dirty="0">
                <a:solidFill>
                  <a:srgbClr val="374151"/>
                </a:solidFill>
                <a:latin typeface="Roboto"/>
                <a:cs typeface="Roboto"/>
              </a:rPr>
              <a:t>negative</a:t>
            </a:r>
            <a:endParaRPr sz="1500">
              <a:latin typeface="Roboto"/>
              <a:cs typeface="Roboto"/>
            </a:endParaRPr>
          </a:p>
        </p:txBody>
      </p:sp>
      <p:sp>
        <p:nvSpPr>
          <p:cNvPr id="11" name="object 11"/>
          <p:cNvSpPr txBox="1"/>
          <p:nvPr/>
        </p:nvSpPr>
        <p:spPr>
          <a:xfrm>
            <a:off x="865950" y="3000744"/>
            <a:ext cx="2430145" cy="218008"/>
          </a:xfrm>
          <a:prstGeom prst="rect">
            <a:avLst/>
          </a:prstGeom>
          <a:solidFill>
            <a:srgbClr val="F6F6F7"/>
          </a:solidFill>
        </p:spPr>
        <p:txBody>
          <a:bodyPr vert="horz" wrap="square" lIns="0" tIns="0" rIns="0" bIns="0" rtlCol="0">
            <a:spAutoFit/>
          </a:bodyPr>
          <a:lstStyle/>
          <a:p>
            <a:pPr>
              <a:lnSpc>
                <a:spcPts val="1739"/>
              </a:lnSpc>
            </a:pPr>
            <a:r>
              <a:rPr sz="1500" spc="-10" dirty="0">
                <a:solidFill>
                  <a:srgbClr val="374151"/>
                </a:solidFill>
                <a:latin typeface="Roboto"/>
                <a:cs typeface="Roboto"/>
              </a:rPr>
              <a:t>reviews</a:t>
            </a:r>
            <a:r>
              <a:rPr sz="1500" spc="-30" dirty="0">
                <a:solidFill>
                  <a:srgbClr val="374151"/>
                </a:solidFill>
                <a:latin typeface="Roboto"/>
                <a:cs typeface="Roboto"/>
              </a:rPr>
              <a:t> </a:t>
            </a:r>
            <a:r>
              <a:rPr sz="1500" spc="-10" dirty="0">
                <a:solidFill>
                  <a:srgbClr val="374151"/>
                </a:solidFill>
                <a:latin typeface="Roboto"/>
                <a:cs typeface="Roboto"/>
              </a:rPr>
              <a:t>with</a:t>
            </a:r>
            <a:r>
              <a:rPr sz="1500" spc="-30" dirty="0">
                <a:solidFill>
                  <a:srgbClr val="374151"/>
                </a:solidFill>
                <a:latin typeface="Roboto"/>
                <a:cs typeface="Roboto"/>
              </a:rPr>
              <a:t> </a:t>
            </a:r>
            <a:r>
              <a:rPr sz="1500" spc="-25" dirty="0">
                <a:solidFill>
                  <a:srgbClr val="374151"/>
                </a:solidFill>
                <a:latin typeface="Roboto"/>
                <a:cs typeface="Roboto"/>
              </a:rPr>
              <a:t>f1-</a:t>
            </a:r>
            <a:r>
              <a:rPr sz="1500" spc="-50" dirty="0">
                <a:solidFill>
                  <a:srgbClr val="374151"/>
                </a:solidFill>
                <a:latin typeface="Roboto"/>
                <a:cs typeface="Roboto"/>
              </a:rPr>
              <a:t>score</a:t>
            </a:r>
            <a:r>
              <a:rPr sz="1500" spc="-30" dirty="0">
                <a:solidFill>
                  <a:srgbClr val="374151"/>
                </a:solidFill>
                <a:latin typeface="Roboto"/>
                <a:cs typeface="Roboto"/>
              </a:rPr>
              <a:t> </a:t>
            </a:r>
            <a:r>
              <a:rPr sz="1500" dirty="0">
                <a:solidFill>
                  <a:srgbClr val="374151"/>
                </a:solidFill>
                <a:latin typeface="Roboto"/>
                <a:cs typeface="Roboto"/>
              </a:rPr>
              <a:t>of</a:t>
            </a:r>
            <a:r>
              <a:rPr sz="1500" spc="-30" dirty="0">
                <a:solidFill>
                  <a:srgbClr val="374151"/>
                </a:solidFill>
                <a:latin typeface="Roboto"/>
                <a:cs typeface="Roboto"/>
              </a:rPr>
              <a:t> </a:t>
            </a:r>
            <a:r>
              <a:rPr sz="1500" spc="-20" dirty="0">
                <a:solidFill>
                  <a:srgbClr val="374151"/>
                </a:solidFill>
                <a:latin typeface="Roboto"/>
                <a:cs typeface="Roboto"/>
              </a:rPr>
              <a:t>0.</a:t>
            </a:r>
            <a:r>
              <a:rPr lang="en-CA" sz="1500" spc="-20" dirty="0">
                <a:solidFill>
                  <a:srgbClr val="374151"/>
                </a:solidFill>
                <a:latin typeface="Roboto"/>
                <a:cs typeface="Roboto"/>
              </a:rPr>
              <a:t>65</a:t>
            </a:r>
            <a:endParaRPr sz="1500" dirty="0">
              <a:latin typeface="Roboto"/>
              <a:cs typeface="Roboto"/>
            </a:endParaRPr>
          </a:p>
        </p:txBody>
      </p:sp>
      <p:sp>
        <p:nvSpPr>
          <p:cNvPr id="12" name="object 12"/>
          <p:cNvSpPr txBox="1"/>
          <p:nvPr/>
        </p:nvSpPr>
        <p:spPr>
          <a:xfrm>
            <a:off x="522287" y="3263634"/>
            <a:ext cx="3285490" cy="228600"/>
          </a:xfrm>
          <a:prstGeom prst="rect">
            <a:avLst/>
          </a:prstGeom>
          <a:solidFill>
            <a:srgbClr val="F6F6F7"/>
          </a:solidFill>
        </p:spPr>
        <p:txBody>
          <a:bodyPr vert="horz" wrap="square" lIns="0" tIns="0" rIns="0" bIns="0" rtlCol="0">
            <a:spAutoFit/>
          </a:bodyPr>
          <a:lstStyle/>
          <a:p>
            <a:pPr marL="343535" indent="-344170">
              <a:lnSpc>
                <a:spcPts val="1739"/>
              </a:lnSpc>
              <a:buFont typeface="Arial MT"/>
              <a:buChar char="●"/>
              <a:tabLst>
                <a:tab pos="343535" algn="l"/>
                <a:tab pos="344170" algn="l"/>
              </a:tabLst>
            </a:pPr>
            <a:r>
              <a:rPr sz="1500" spc="-20" dirty="0">
                <a:solidFill>
                  <a:srgbClr val="374151"/>
                </a:solidFill>
                <a:latin typeface="Roboto"/>
                <a:cs typeface="Roboto"/>
              </a:rPr>
              <a:t>Tested</a:t>
            </a:r>
            <a:r>
              <a:rPr sz="1500" spc="-50" dirty="0">
                <a:solidFill>
                  <a:srgbClr val="374151"/>
                </a:solidFill>
                <a:latin typeface="Roboto"/>
                <a:cs typeface="Roboto"/>
              </a:rPr>
              <a:t> </a:t>
            </a:r>
            <a:r>
              <a:rPr sz="1500" dirty="0">
                <a:solidFill>
                  <a:srgbClr val="374151"/>
                </a:solidFill>
                <a:latin typeface="Roboto"/>
                <a:cs typeface="Roboto"/>
              </a:rPr>
              <a:t>on</a:t>
            </a:r>
            <a:r>
              <a:rPr sz="1500" spc="-45" dirty="0">
                <a:solidFill>
                  <a:srgbClr val="374151"/>
                </a:solidFill>
                <a:latin typeface="Roboto"/>
                <a:cs typeface="Roboto"/>
              </a:rPr>
              <a:t> </a:t>
            </a:r>
            <a:r>
              <a:rPr sz="1500" spc="-10" dirty="0">
                <a:solidFill>
                  <a:srgbClr val="374151"/>
                </a:solidFill>
                <a:latin typeface="Roboto"/>
                <a:cs typeface="Roboto"/>
              </a:rPr>
              <a:t>custom</a:t>
            </a:r>
            <a:r>
              <a:rPr sz="1500" spc="-50" dirty="0">
                <a:solidFill>
                  <a:srgbClr val="374151"/>
                </a:solidFill>
                <a:latin typeface="Roboto"/>
                <a:cs typeface="Roboto"/>
              </a:rPr>
              <a:t> </a:t>
            </a:r>
            <a:r>
              <a:rPr sz="1500" spc="-10" dirty="0">
                <a:solidFill>
                  <a:srgbClr val="374151"/>
                </a:solidFill>
                <a:latin typeface="Roboto"/>
                <a:cs typeface="Roboto"/>
              </a:rPr>
              <a:t>dataset,</a:t>
            </a:r>
            <a:r>
              <a:rPr sz="1500" spc="-45" dirty="0">
                <a:solidFill>
                  <a:srgbClr val="374151"/>
                </a:solidFill>
                <a:latin typeface="Roboto"/>
                <a:cs typeface="Roboto"/>
              </a:rPr>
              <a:t> </a:t>
            </a:r>
            <a:r>
              <a:rPr sz="1500" dirty="0">
                <a:solidFill>
                  <a:srgbClr val="374151"/>
                </a:solidFill>
                <a:latin typeface="Roboto"/>
                <a:cs typeface="Roboto"/>
              </a:rPr>
              <a:t>LR</a:t>
            </a:r>
            <a:r>
              <a:rPr sz="1500" spc="-50" dirty="0">
                <a:solidFill>
                  <a:srgbClr val="374151"/>
                </a:solidFill>
                <a:latin typeface="Roboto"/>
                <a:cs typeface="Roboto"/>
              </a:rPr>
              <a:t> </a:t>
            </a:r>
            <a:r>
              <a:rPr sz="1500" spc="-25" dirty="0">
                <a:solidFill>
                  <a:srgbClr val="374151"/>
                </a:solidFill>
                <a:latin typeface="Roboto"/>
                <a:cs typeface="Roboto"/>
              </a:rPr>
              <a:t>was</a:t>
            </a:r>
            <a:endParaRPr sz="1500">
              <a:latin typeface="Roboto"/>
              <a:cs typeface="Roboto"/>
            </a:endParaRPr>
          </a:p>
        </p:txBody>
      </p:sp>
      <p:sp>
        <p:nvSpPr>
          <p:cNvPr id="13" name="object 13"/>
          <p:cNvSpPr txBox="1"/>
          <p:nvPr/>
        </p:nvSpPr>
        <p:spPr>
          <a:xfrm>
            <a:off x="865950" y="3526524"/>
            <a:ext cx="2941955" cy="228600"/>
          </a:xfrm>
          <a:prstGeom prst="rect">
            <a:avLst/>
          </a:prstGeom>
          <a:solidFill>
            <a:srgbClr val="F6F6F7"/>
          </a:solidFill>
        </p:spPr>
        <p:txBody>
          <a:bodyPr vert="horz" wrap="square" lIns="0" tIns="0" rIns="0" bIns="0" rtlCol="0">
            <a:spAutoFit/>
          </a:bodyPr>
          <a:lstStyle/>
          <a:p>
            <a:pPr>
              <a:lnSpc>
                <a:spcPts val="1739"/>
              </a:lnSpc>
            </a:pPr>
            <a:r>
              <a:rPr sz="1500" dirty="0">
                <a:solidFill>
                  <a:srgbClr val="374151"/>
                </a:solidFill>
                <a:latin typeface="Roboto"/>
                <a:cs typeface="Roboto"/>
              </a:rPr>
              <a:t>not</a:t>
            </a:r>
            <a:r>
              <a:rPr sz="1500" spc="-60" dirty="0">
                <a:solidFill>
                  <a:srgbClr val="374151"/>
                </a:solidFill>
                <a:latin typeface="Roboto"/>
                <a:cs typeface="Roboto"/>
              </a:rPr>
              <a:t> </a:t>
            </a:r>
            <a:r>
              <a:rPr sz="1500" dirty="0">
                <a:solidFill>
                  <a:srgbClr val="374151"/>
                </a:solidFill>
                <a:latin typeface="Roboto"/>
                <a:cs typeface="Roboto"/>
              </a:rPr>
              <a:t>able</a:t>
            </a:r>
            <a:r>
              <a:rPr sz="1500" spc="-55" dirty="0">
                <a:solidFill>
                  <a:srgbClr val="374151"/>
                </a:solidFill>
                <a:latin typeface="Roboto"/>
                <a:cs typeface="Roboto"/>
              </a:rPr>
              <a:t> </a:t>
            </a:r>
            <a:r>
              <a:rPr sz="1500" dirty="0">
                <a:solidFill>
                  <a:srgbClr val="374151"/>
                </a:solidFill>
                <a:latin typeface="Roboto"/>
                <a:cs typeface="Roboto"/>
              </a:rPr>
              <a:t>to</a:t>
            </a:r>
            <a:r>
              <a:rPr sz="1500" spc="-60" dirty="0">
                <a:solidFill>
                  <a:srgbClr val="374151"/>
                </a:solidFill>
                <a:latin typeface="Roboto"/>
                <a:cs typeface="Roboto"/>
              </a:rPr>
              <a:t> </a:t>
            </a:r>
            <a:r>
              <a:rPr sz="1500" spc="-10" dirty="0">
                <a:solidFill>
                  <a:srgbClr val="374151"/>
                </a:solidFill>
                <a:latin typeface="Roboto"/>
                <a:cs typeface="Roboto"/>
              </a:rPr>
              <a:t>predict</a:t>
            </a:r>
            <a:r>
              <a:rPr sz="1500" spc="-55" dirty="0">
                <a:solidFill>
                  <a:srgbClr val="374151"/>
                </a:solidFill>
                <a:latin typeface="Roboto"/>
                <a:cs typeface="Roboto"/>
              </a:rPr>
              <a:t> </a:t>
            </a:r>
            <a:r>
              <a:rPr sz="1500" spc="-10" dirty="0">
                <a:solidFill>
                  <a:srgbClr val="374151"/>
                </a:solidFill>
                <a:latin typeface="Roboto"/>
                <a:cs typeface="Roboto"/>
              </a:rPr>
              <a:t>proper</a:t>
            </a:r>
            <a:r>
              <a:rPr sz="1500" spc="-60" dirty="0">
                <a:solidFill>
                  <a:srgbClr val="374151"/>
                </a:solidFill>
                <a:latin typeface="Roboto"/>
                <a:cs typeface="Roboto"/>
              </a:rPr>
              <a:t> </a:t>
            </a:r>
            <a:r>
              <a:rPr sz="1500" spc="-10" dirty="0">
                <a:solidFill>
                  <a:srgbClr val="374151"/>
                </a:solidFill>
                <a:latin typeface="Roboto"/>
                <a:cs typeface="Roboto"/>
              </a:rPr>
              <a:t>results,</a:t>
            </a:r>
            <a:r>
              <a:rPr sz="1500" spc="-55" dirty="0">
                <a:solidFill>
                  <a:srgbClr val="374151"/>
                </a:solidFill>
                <a:latin typeface="Roboto"/>
                <a:cs typeface="Roboto"/>
              </a:rPr>
              <a:t> </a:t>
            </a:r>
            <a:r>
              <a:rPr sz="1500" spc="-25" dirty="0">
                <a:solidFill>
                  <a:srgbClr val="374151"/>
                </a:solidFill>
                <a:latin typeface="Roboto"/>
                <a:cs typeface="Roboto"/>
              </a:rPr>
              <a:t>it</a:t>
            </a:r>
            <a:endParaRPr sz="1500" dirty="0">
              <a:latin typeface="Roboto"/>
              <a:cs typeface="Roboto"/>
            </a:endParaRPr>
          </a:p>
        </p:txBody>
      </p:sp>
      <p:sp>
        <p:nvSpPr>
          <p:cNvPr id="14" name="object 14"/>
          <p:cNvSpPr txBox="1"/>
          <p:nvPr/>
        </p:nvSpPr>
        <p:spPr>
          <a:xfrm>
            <a:off x="865950" y="3789414"/>
            <a:ext cx="3046095" cy="228600"/>
          </a:xfrm>
          <a:prstGeom prst="rect">
            <a:avLst/>
          </a:prstGeom>
          <a:solidFill>
            <a:srgbClr val="F6F6F7"/>
          </a:solidFill>
        </p:spPr>
        <p:txBody>
          <a:bodyPr vert="horz" wrap="square" lIns="0" tIns="0" rIns="0" bIns="0" rtlCol="0">
            <a:spAutoFit/>
          </a:bodyPr>
          <a:lstStyle/>
          <a:p>
            <a:pPr>
              <a:lnSpc>
                <a:spcPts val="1739"/>
              </a:lnSpc>
            </a:pPr>
            <a:r>
              <a:rPr sz="1500" spc="-10" dirty="0">
                <a:solidFill>
                  <a:srgbClr val="374151"/>
                </a:solidFill>
                <a:latin typeface="Roboto"/>
                <a:cs typeface="Roboto"/>
              </a:rPr>
              <a:t>predicted</a:t>
            </a:r>
            <a:r>
              <a:rPr sz="1500" spc="-70" dirty="0">
                <a:solidFill>
                  <a:srgbClr val="374151"/>
                </a:solidFill>
                <a:latin typeface="Roboto"/>
                <a:cs typeface="Roboto"/>
              </a:rPr>
              <a:t> </a:t>
            </a:r>
            <a:r>
              <a:rPr sz="1500" spc="-20" dirty="0">
                <a:solidFill>
                  <a:srgbClr val="374151"/>
                </a:solidFill>
                <a:latin typeface="Roboto"/>
                <a:cs typeface="Roboto"/>
              </a:rPr>
              <a:t>neutral</a:t>
            </a:r>
            <a:r>
              <a:rPr sz="1500" spc="-70" dirty="0">
                <a:solidFill>
                  <a:srgbClr val="374151"/>
                </a:solidFill>
                <a:latin typeface="Roboto"/>
                <a:cs typeface="Roboto"/>
              </a:rPr>
              <a:t> </a:t>
            </a:r>
            <a:r>
              <a:rPr sz="1500" dirty="0">
                <a:solidFill>
                  <a:srgbClr val="374151"/>
                </a:solidFill>
                <a:latin typeface="Roboto"/>
                <a:cs typeface="Roboto"/>
              </a:rPr>
              <a:t>even</a:t>
            </a:r>
            <a:r>
              <a:rPr sz="1500" spc="-65" dirty="0">
                <a:solidFill>
                  <a:srgbClr val="374151"/>
                </a:solidFill>
                <a:latin typeface="Roboto"/>
                <a:cs typeface="Roboto"/>
              </a:rPr>
              <a:t> </a:t>
            </a:r>
            <a:r>
              <a:rPr sz="1500" dirty="0">
                <a:solidFill>
                  <a:srgbClr val="374151"/>
                </a:solidFill>
                <a:latin typeface="Roboto"/>
                <a:cs typeface="Roboto"/>
              </a:rPr>
              <a:t>when</a:t>
            </a:r>
            <a:r>
              <a:rPr sz="1500" spc="-70" dirty="0">
                <a:solidFill>
                  <a:srgbClr val="374151"/>
                </a:solidFill>
                <a:latin typeface="Roboto"/>
                <a:cs typeface="Roboto"/>
              </a:rPr>
              <a:t> </a:t>
            </a:r>
            <a:r>
              <a:rPr sz="1500" spc="-10" dirty="0">
                <a:solidFill>
                  <a:srgbClr val="374151"/>
                </a:solidFill>
                <a:latin typeface="Roboto"/>
                <a:cs typeface="Roboto"/>
              </a:rPr>
              <a:t>passed</a:t>
            </a:r>
            <a:endParaRPr sz="1500" dirty="0">
              <a:latin typeface="Roboto"/>
              <a:cs typeface="Roboto"/>
            </a:endParaRPr>
          </a:p>
        </p:txBody>
      </p:sp>
      <p:sp>
        <p:nvSpPr>
          <p:cNvPr id="15" name="object 15"/>
          <p:cNvSpPr txBox="1"/>
          <p:nvPr/>
        </p:nvSpPr>
        <p:spPr>
          <a:xfrm>
            <a:off x="865950" y="4052304"/>
            <a:ext cx="1348105" cy="228600"/>
          </a:xfrm>
          <a:prstGeom prst="rect">
            <a:avLst/>
          </a:prstGeom>
          <a:solidFill>
            <a:srgbClr val="F6F6F7"/>
          </a:solidFill>
        </p:spPr>
        <p:txBody>
          <a:bodyPr vert="horz" wrap="square" lIns="0" tIns="0" rIns="0" bIns="0" rtlCol="0">
            <a:spAutoFit/>
          </a:bodyPr>
          <a:lstStyle/>
          <a:p>
            <a:pPr>
              <a:lnSpc>
                <a:spcPts val="1739"/>
              </a:lnSpc>
            </a:pPr>
            <a:r>
              <a:rPr sz="1500" spc="-10" dirty="0">
                <a:solidFill>
                  <a:srgbClr val="374151"/>
                </a:solidFill>
                <a:latin typeface="Roboto"/>
                <a:cs typeface="Roboto"/>
              </a:rPr>
              <a:t>negative</a:t>
            </a:r>
            <a:r>
              <a:rPr sz="1500" spc="-65" dirty="0">
                <a:solidFill>
                  <a:srgbClr val="374151"/>
                </a:solidFill>
                <a:latin typeface="Roboto"/>
                <a:cs typeface="Roboto"/>
              </a:rPr>
              <a:t> </a:t>
            </a:r>
            <a:r>
              <a:rPr sz="1500" spc="-30" dirty="0">
                <a:solidFill>
                  <a:srgbClr val="374151"/>
                </a:solidFill>
                <a:latin typeface="Roboto"/>
                <a:cs typeface="Roboto"/>
              </a:rPr>
              <a:t>review.</a:t>
            </a:r>
            <a:endParaRPr sz="1500">
              <a:latin typeface="Roboto"/>
              <a:cs typeface="Roboto"/>
            </a:endParaRPr>
          </a:p>
        </p:txBody>
      </p:sp>
      <p:pic>
        <p:nvPicPr>
          <p:cNvPr id="17" name="Picture 16">
            <a:extLst>
              <a:ext uri="{FF2B5EF4-FFF2-40B4-BE49-F238E27FC236}">
                <a16:creationId xmlns:a16="http://schemas.microsoft.com/office/drawing/2014/main" id="{C00DDA8C-425A-121C-5CF4-73FF84DBE0D9}"/>
              </a:ext>
            </a:extLst>
          </p:cNvPr>
          <p:cNvPicPr>
            <a:picLocks noChangeAspect="1"/>
          </p:cNvPicPr>
          <p:nvPr/>
        </p:nvPicPr>
        <p:blipFill>
          <a:blip r:embed="rId2"/>
          <a:stretch>
            <a:fillRect/>
          </a:stretch>
        </p:blipFill>
        <p:spPr>
          <a:xfrm>
            <a:off x="4114800" y="1269469"/>
            <a:ext cx="5161432" cy="2222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3251" y="367075"/>
            <a:ext cx="2863850" cy="304800"/>
          </a:xfrm>
          <a:prstGeom prst="rect">
            <a:avLst/>
          </a:prstGeom>
          <a:solidFill>
            <a:srgbClr val="F6F6F7"/>
          </a:solidFill>
        </p:spPr>
        <p:txBody>
          <a:bodyPr vert="horz" wrap="square" lIns="0" tIns="0" rIns="0" bIns="0" rtlCol="0">
            <a:spAutoFit/>
          </a:bodyPr>
          <a:lstStyle/>
          <a:p>
            <a:pPr>
              <a:lnSpc>
                <a:spcPts val="2320"/>
              </a:lnSpc>
            </a:pPr>
            <a:r>
              <a:rPr sz="2000" b="0" dirty="0">
                <a:solidFill>
                  <a:srgbClr val="374151"/>
                </a:solidFill>
                <a:latin typeface="Roboto"/>
                <a:cs typeface="Roboto"/>
              </a:rPr>
              <a:t>SVM</a:t>
            </a:r>
            <a:r>
              <a:rPr sz="2000" b="0" spc="-75" dirty="0">
                <a:solidFill>
                  <a:srgbClr val="374151"/>
                </a:solidFill>
                <a:latin typeface="Roboto"/>
                <a:cs typeface="Roboto"/>
              </a:rPr>
              <a:t> </a:t>
            </a:r>
            <a:r>
              <a:rPr sz="2000" b="0" dirty="0">
                <a:solidFill>
                  <a:srgbClr val="374151"/>
                </a:solidFill>
                <a:latin typeface="Roboto"/>
                <a:cs typeface="Roboto"/>
              </a:rPr>
              <a:t>Model</a:t>
            </a:r>
            <a:r>
              <a:rPr sz="2000" b="0" spc="-75" dirty="0">
                <a:solidFill>
                  <a:srgbClr val="374151"/>
                </a:solidFill>
                <a:latin typeface="Roboto"/>
                <a:cs typeface="Roboto"/>
              </a:rPr>
              <a:t> </a:t>
            </a:r>
            <a:r>
              <a:rPr sz="2000" b="0" dirty="0">
                <a:solidFill>
                  <a:srgbClr val="374151"/>
                </a:solidFill>
                <a:latin typeface="Roboto"/>
                <a:cs typeface="Roboto"/>
              </a:rPr>
              <a:t>(with</a:t>
            </a:r>
            <a:r>
              <a:rPr sz="2000" b="0" spc="-75" dirty="0">
                <a:solidFill>
                  <a:srgbClr val="374151"/>
                </a:solidFill>
                <a:latin typeface="Roboto"/>
                <a:cs typeface="Roboto"/>
              </a:rPr>
              <a:t> </a:t>
            </a:r>
            <a:r>
              <a:rPr sz="2000" b="0" spc="-10" dirty="0">
                <a:solidFill>
                  <a:srgbClr val="374151"/>
                </a:solidFill>
                <a:latin typeface="Roboto"/>
                <a:cs typeface="Roboto"/>
              </a:rPr>
              <a:t>VADER)</a:t>
            </a:r>
            <a:endParaRPr sz="2000">
              <a:latin typeface="Roboto"/>
              <a:cs typeface="Roboto"/>
            </a:endParaRPr>
          </a:p>
        </p:txBody>
      </p:sp>
      <p:sp>
        <p:nvSpPr>
          <p:cNvPr id="3" name="object 3"/>
          <p:cNvSpPr txBox="1"/>
          <p:nvPr/>
        </p:nvSpPr>
        <p:spPr>
          <a:xfrm>
            <a:off x="541043" y="1085675"/>
            <a:ext cx="3583940" cy="213360"/>
          </a:xfrm>
          <a:prstGeom prst="rect">
            <a:avLst/>
          </a:prstGeom>
          <a:solidFill>
            <a:srgbClr val="F6F6F7"/>
          </a:solidFill>
        </p:spPr>
        <p:txBody>
          <a:bodyPr vert="horz" wrap="square" lIns="0" tIns="0" rIns="0" bIns="0" rtlCol="0">
            <a:spAutoFit/>
          </a:bodyPr>
          <a:lstStyle/>
          <a:p>
            <a:pPr marL="335280" indent="-335915">
              <a:lnSpc>
                <a:spcPts val="1625"/>
              </a:lnSpc>
              <a:buFont typeface="Arial MT"/>
              <a:buChar char="●"/>
              <a:tabLst>
                <a:tab pos="335280" algn="l"/>
                <a:tab pos="336550" algn="l"/>
              </a:tabLst>
            </a:pPr>
            <a:r>
              <a:rPr sz="1400" dirty="0">
                <a:solidFill>
                  <a:srgbClr val="374151"/>
                </a:solidFill>
                <a:latin typeface="Roboto"/>
                <a:cs typeface="Roboto"/>
              </a:rPr>
              <a:t>SVM</a:t>
            </a:r>
            <a:r>
              <a:rPr sz="1400" spc="-40" dirty="0">
                <a:solidFill>
                  <a:srgbClr val="374151"/>
                </a:solidFill>
                <a:latin typeface="Roboto"/>
                <a:cs typeface="Roboto"/>
              </a:rPr>
              <a:t> </a:t>
            </a:r>
            <a:r>
              <a:rPr sz="1400" dirty="0">
                <a:solidFill>
                  <a:srgbClr val="374151"/>
                </a:solidFill>
                <a:latin typeface="Roboto"/>
                <a:cs typeface="Roboto"/>
              </a:rPr>
              <a:t>model</a:t>
            </a:r>
            <a:r>
              <a:rPr sz="1400" spc="-35" dirty="0">
                <a:solidFill>
                  <a:srgbClr val="374151"/>
                </a:solidFill>
                <a:latin typeface="Roboto"/>
                <a:cs typeface="Roboto"/>
              </a:rPr>
              <a:t> </a:t>
            </a:r>
            <a:r>
              <a:rPr sz="1400" spc="-20" dirty="0">
                <a:solidFill>
                  <a:srgbClr val="374151"/>
                </a:solidFill>
                <a:latin typeface="Roboto"/>
                <a:cs typeface="Roboto"/>
              </a:rPr>
              <a:t>trained</a:t>
            </a:r>
            <a:r>
              <a:rPr sz="1400" spc="-35" dirty="0">
                <a:solidFill>
                  <a:srgbClr val="374151"/>
                </a:solidFill>
                <a:latin typeface="Roboto"/>
                <a:cs typeface="Roboto"/>
              </a:rPr>
              <a:t> </a:t>
            </a:r>
            <a:r>
              <a:rPr sz="1400" spc="-20" dirty="0">
                <a:solidFill>
                  <a:srgbClr val="374151"/>
                </a:solidFill>
                <a:latin typeface="Roboto"/>
                <a:cs typeface="Roboto"/>
              </a:rPr>
              <a:t>using</a:t>
            </a:r>
            <a:r>
              <a:rPr sz="1400" spc="-35" dirty="0">
                <a:solidFill>
                  <a:srgbClr val="374151"/>
                </a:solidFill>
                <a:latin typeface="Roboto"/>
                <a:cs typeface="Roboto"/>
              </a:rPr>
              <a:t> </a:t>
            </a:r>
            <a:r>
              <a:rPr sz="1400" dirty="0">
                <a:solidFill>
                  <a:srgbClr val="374151"/>
                </a:solidFill>
                <a:latin typeface="Roboto"/>
                <a:cs typeface="Roboto"/>
              </a:rPr>
              <a:t>70%</a:t>
            </a:r>
            <a:r>
              <a:rPr sz="1400" spc="-35" dirty="0">
                <a:solidFill>
                  <a:srgbClr val="374151"/>
                </a:solidFill>
                <a:latin typeface="Roboto"/>
                <a:cs typeface="Roboto"/>
              </a:rPr>
              <a:t> </a:t>
            </a:r>
            <a:r>
              <a:rPr sz="1400" dirty="0">
                <a:solidFill>
                  <a:srgbClr val="374151"/>
                </a:solidFill>
                <a:latin typeface="Roboto"/>
                <a:cs typeface="Roboto"/>
              </a:rPr>
              <a:t>of</a:t>
            </a:r>
            <a:r>
              <a:rPr sz="1400" spc="-35" dirty="0">
                <a:solidFill>
                  <a:srgbClr val="374151"/>
                </a:solidFill>
                <a:latin typeface="Roboto"/>
                <a:cs typeface="Roboto"/>
              </a:rPr>
              <a:t> </a:t>
            </a:r>
            <a:r>
              <a:rPr sz="1400" dirty="0">
                <a:solidFill>
                  <a:srgbClr val="374151"/>
                </a:solidFill>
                <a:latin typeface="Roboto"/>
                <a:cs typeface="Roboto"/>
              </a:rPr>
              <a:t>the</a:t>
            </a:r>
            <a:r>
              <a:rPr sz="1400" spc="-35" dirty="0">
                <a:solidFill>
                  <a:srgbClr val="374151"/>
                </a:solidFill>
                <a:latin typeface="Roboto"/>
                <a:cs typeface="Roboto"/>
              </a:rPr>
              <a:t> </a:t>
            </a:r>
            <a:r>
              <a:rPr sz="1400" spc="-20" dirty="0">
                <a:solidFill>
                  <a:srgbClr val="374151"/>
                </a:solidFill>
                <a:latin typeface="Roboto"/>
                <a:cs typeface="Roboto"/>
              </a:rPr>
              <a:t>data</a:t>
            </a:r>
            <a:endParaRPr sz="1400">
              <a:latin typeface="Roboto"/>
              <a:cs typeface="Roboto"/>
            </a:endParaRPr>
          </a:p>
        </p:txBody>
      </p:sp>
      <p:sp>
        <p:nvSpPr>
          <p:cNvPr id="4" name="object 4"/>
          <p:cNvSpPr txBox="1"/>
          <p:nvPr/>
        </p:nvSpPr>
        <p:spPr>
          <a:xfrm>
            <a:off x="541043" y="1331039"/>
            <a:ext cx="3394710" cy="213360"/>
          </a:xfrm>
          <a:prstGeom prst="rect">
            <a:avLst/>
          </a:prstGeom>
          <a:solidFill>
            <a:srgbClr val="F6F6F7"/>
          </a:solidFill>
        </p:spPr>
        <p:txBody>
          <a:bodyPr vert="horz" wrap="square" lIns="0" tIns="0" rIns="0" bIns="0" rtlCol="0">
            <a:spAutoFit/>
          </a:bodyPr>
          <a:lstStyle/>
          <a:p>
            <a:pPr marL="335280" indent="-335915">
              <a:lnSpc>
                <a:spcPts val="1625"/>
              </a:lnSpc>
              <a:buFont typeface="Arial MT"/>
              <a:buChar char="●"/>
              <a:tabLst>
                <a:tab pos="335280" algn="l"/>
                <a:tab pos="336550" algn="l"/>
              </a:tabLst>
            </a:pPr>
            <a:r>
              <a:rPr sz="1400" dirty="0">
                <a:solidFill>
                  <a:srgbClr val="374151"/>
                </a:solidFill>
                <a:latin typeface="Roboto"/>
                <a:cs typeface="Roboto"/>
              </a:rPr>
              <a:t>High</a:t>
            </a:r>
            <a:r>
              <a:rPr sz="1400" spc="-45" dirty="0">
                <a:solidFill>
                  <a:srgbClr val="374151"/>
                </a:solidFill>
                <a:latin typeface="Roboto"/>
                <a:cs typeface="Roboto"/>
              </a:rPr>
              <a:t> </a:t>
            </a:r>
            <a:r>
              <a:rPr sz="1400" spc="-20" dirty="0">
                <a:solidFill>
                  <a:srgbClr val="374151"/>
                </a:solidFill>
                <a:latin typeface="Roboto"/>
                <a:cs typeface="Roboto"/>
              </a:rPr>
              <a:t>accuracy</a:t>
            </a:r>
            <a:r>
              <a:rPr sz="1400" spc="-45" dirty="0">
                <a:solidFill>
                  <a:srgbClr val="374151"/>
                </a:solidFill>
                <a:latin typeface="Roboto"/>
                <a:cs typeface="Roboto"/>
              </a:rPr>
              <a:t> </a:t>
            </a:r>
            <a:r>
              <a:rPr sz="1400" dirty="0">
                <a:solidFill>
                  <a:srgbClr val="374151"/>
                </a:solidFill>
                <a:latin typeface="Roboto"/>
                <a:cs typeface="Roboto"/>
              </a:rPr>
              <a:t>of</a:t>
            </a:r>
            <a:r>
              <a:rPr sz="1400" spc="-40" dirty="0">
                <a:solidFill>
                  <a:srgbClr val="374151"/>
                </a:solidFill>
                <a:latin typeface="Roboto"/>
                <a:cs typeface="Roboto"/>
              </a:rPr>
              <a:t> </a:t>
            </a:r>
            <a:r>
              <a:rPr sz="1400" dirty="0">
                <a:solidFill>
                  <a:srgbClr val="374151"/>
                </a:solidFill>
                <a:latin typeface="Roboto"/>
                <a:cs typeface="Roboto"/>
              </a:rPr>
              <a:t>93.4%</a:t>
            </a:r>
            <a:r>
              <a:rPr sz="1400" spc="-45" dirty="0">
                <a:solidFill>
                  <a:srgbClr val="374151"/>
                </a:solidFill>
                <a:latin typeface="Roboto"/>
                <a:cs typeface="Roboto"/>
              </a:rPr>
              <a:t> </a:t>
            </a:r>
            <a:r>
              <a:rPr sz="1400" spc="-10" dirty="0">
                <a:solidFill>
                  <a:srgbClr val="374151"/>
                </a:solidFill>
                <a:latin typeface="Roboto"/>
                <a:cs typeface="Roboto"/>
              </a:rPr>
              <a:t>indicates</a:t>
            </a:r>
            <a:r>
              <a:rPr sz="1400" spc="-40" dirty="0">
                <a:solidFill>
                  <a:srgbClr val="374151"/>
                </a:solidFill>
                <a:latin typeface="Roboto"/>
                <a:cs typeface="Roboto"/>
              </a:rPr>
              <a:t> </a:t>
            </a:r>
            <a:r>
              <a:rPr sz="1400" spc="-20" dirty="0">
                <a:solidFill>
                  <a:srgbClr val="374151"/>
                </a:solidFill>
                <a:latin typeface="Roboto"/>
                <a:cs typeface="Roboto"/>
              </a:rPr>
              <a:t>good</a:t>
            </a:r>
            <a:endParaRPr sz="1400">
              <a:latin typeface="Roboto"/>
              <a:cs typeface="Roboto"/>
            </a:endParaRPr>
          </a:p>
        </p:txBody>
      </p:sp>
      <p:sp>
        <p:nvSpPr>
          <p:cNvPr id="5" name="object 5"/>
          <p:cNvSpPr txBox="1"/>
          <p:nvPr/>
        </p:nvSpPr>
        <p:spPr>
          <a:xfrm>
            <a:off x="876975" y="1576403"/>
            <a:ext cx="1016635" cy="213360"/>
          </a:xfrm>
          <a:prstGeom prst="rect">
            <a:avLst/>
          </a:prstGeom>
          <a:solidFill>
            <a:srgbClr val="F6F6F7"/>
          </a:solidFill>
        </p:spPr>
        <p:txBody>
          <a:bodyPr vert="horz" wrap="square" lIns="0" tIns="0" rIns="0" bIns="0" rtlCol="0">
            <a:spAutoFit/>
          </a:bodyPr>
          <a:lstStyle/>
          <a:p>
            <a:pPr>
              <a:lnSpc>
                <a:spcPts val="1625"/>
              </a:lnSpc>
            </a:pPr>
            <a:r>
              <a:rPr sz="1400" spc="-10" dirty="0">
                <a:solidFill>
                  <a:srgbClr val="374151"/>
                </a:solidFill>
                <a:latin typeface="Roboto"/>
                <a:cs typeface="Roboto"/>
              </a:rPr>
              <a:t>performance</a:t>
            </a:r>
            <a:endParaRPr sz="1400">
              <a:latin typeface="Roboto"/>
              <a:cs typeface="Roboto"/>
            </a:endParaRPr>
          </a:p>
        </p:txBody>
      </p:sp>
      <p:sp>
        <p:nvSpPr>
          <p:cNvPr id="6" name="object 6"/>
          <p:cNvSpPr txBox="1"/>
          <p:nvPr/>
        </p:nvSpPr>
        <p:spPr>
          <a:xfrm>
            <a:off x="541043" y="1821766"/>
            <a:ext cx="3588385" cy="213360"/>
          </a:xfrm>
          <a:prstGeom prst="rect">
            <a:avLst/>
          </a:prstGeom>
          <a:solidFill>
            <a:srgbClr val="F6F6F7"/>
          </a:solidFill>
        </p:spPr>
        <p:txBody>
          <a:bodyPr vert="horz" wrap="square" lIns="0" tIns="0" rIns="0" bIns="0" rtlCol="0">
            <a:spAutoFit/>
          </a:bodyPr>
          <a:lstStyle/>
          <a:p>
            <a:pPr marL="335280" indent="-335915">
              <a:lnSpc>
                <a:spcPts val="1625"/>
              </a:lnSpc>
              <a:buFont typeface="Arial MT"/>
              <a:buChar char="●"/>
              <a:tabLst>
                <a:tab pos="335280" algn="l"/>
                <a:tab pos="336550" algn="l"/>
              </a:tabLst>
            </a:pPr>
            <a:r>
              <a:rPr sz="1400" spc="-20" dirty="0">
                <a:solidFill>
                  <a:srgbClr val="374151"/>
                </a:solidFill>
                <a:latin typeface="Roboto"/>
                <a:cs typeface="Roboto"/>
              </a:rPr>
              <a:t>Precision,</a:t>
            </a:r>
            <a:r>
              <a:rPr sz="1400" spc="-25" dirty="0">
                <a:solidFill>
                  <a:srgbClr val="374151"/>
                </a:solidFill>
                <a:latin typeface="Roboto"/>
                <a:cs typeface="Roboto"/>
              </a:rPr>
              <a:t> </a:t>
            </a:r>
            <a:r>
              <a:rPr sz="1400" spc="-10" dirty="0">
                <a:solidFill>
                  <a:srgbClr val="374151"/>
                </a:solidFill>
                <a:latin typeface="Roboto"/>
                <a:cs typeface="Roboto"/>
              </a:rPr>
              <a:t>recall,</a:t>
            </a:r>
            <a:r>
              <a:rPr sz="1400" spc="-20" dirty="0">
                <a:solidFill>
                  <a:srgbClr val="374151"/>
                </a:solidFill>
                <a:latin typeface="Roboto"/>
                <a:cs typeface="Roboto"/>
              </a:rPr>
              <a:t> </a:t>
            </a:r>
            <a:r>
              <a:rPr sz="1400" dirty="0">
                <a:solidFill>
                  <a:srgbClr val="374151"/>
                </a:solidFill>
                <a:latin typeface="Roboto"/>
                <a:cs typeface="Roboto"/>
              </a:rPr>
              <a:t>and</a:t>
            </a:r>
            <a:r>
              <a:rPr sz="1400" spc="-20" dirty="0">
                <a:solidFill>
                  <a:srgbClr val="374151"/>
                </a:solidFill>
                <a:latin typeface="Roboto"/>
                <a:cs typeface="Roboto"/>
              </a:rPr>
              <a:t> </a:t>
            </a:r>
            <a:r>
              <a:rPr sz="1400" spc="-50" dirty="0">
                <a:solidFill>
                  <a:srgbClr val="374151"/>
                </a:solidFill>
                <a:latin typeface="Roboto"/>
                <a:cs typeface="Roboto"/>
              </a:rPr>
              <a:t>f1-</a:t>
            </a:r>
            <a:r>
              <a:rPr sz="1400" spc="-30" dirty="0">
                <a:solidFill>
                  <a:srgbClr val="374151"/>
                </a:solidFill>
                <a:latin typeface="Roboto"/>
                <a:cs typeface="Roboto"/>
              </a:rPr>
              <a:t>score</a:t>
            </a:r>
            <a:r>
              <a:rPr sz="1400" spc="-25" dirty="0">
                <a:solidFill>
                  <a:srgbClr val="374151"/>
                </a:solidFill>
                <a:latin typeface="Roboto"/>
                <a:cs typeface="Roboto"/>
              </a:rPr>
              <a:t> </a:t>
            </a:r>
            <a:r>
              <a:rPr sz="1400" dirty="0">
                <a:solidFill>
                  <a:srgbClr val="374151"/>
                </a:solidFill>
                <a:latin typeface="Roboto"/>
                <a:cs typeface="Roboto"/>
              </a:rPr>
              <a:t>for</a:t>
            </a:r>
            <a:r>
              <a:rPr sz="1400" spc="-20" dirty="0">
                <a:solidFill>
                  <a:srgbClr val="374151"/>
                </a:solidFill>
                <a:latin typeface="Roboto"/>
                <a:cs typeface="Roboto"/>
              </a:rPr>
              <a:t> </a:t>
            </a:r>
            <a:r>
              <a:rPr sz="1400" spc="-10" dirty="0">
                <a:solidFill>
                  <a:srgbClr val="374151"/>
                </a:solidFill>
                <a:latin typeface="Roboto"/>
                <a:cs typeface="Roboto"/>
              </a:rPr>
              <a:t>positive</a:t>
            </a:r>
            <a:endParaRPr sz="1400">
              <a:latin typeface="Roboto"/>
              <a:cs typeface="Roboto"/>
            </a:endParaRPr>
          </a:p>
        </p:txBody>
      </p:sp>
      <p:sp>
        <p:nvSpPr>
          <p:cNvPr id="7" name="object 7"/>
          <p:cNvSpPr txBox="1"/>
          <p:nvPr/>
        </p:nvSpPr>
        <p:spPr>
          <a:xfrm>
            <a:off x="876975" y="2067130"/>
            <a:ext cx="1092200" cy="213360"/>
          </a:xfrm>
          <a:prstGeom prst="rect">
            <a:avLst/>
          </a:prstGeom>
          <a:solidFill>
            <a:srgbClr val="F6F6F7"/>
          </a:solidFill>
        </p:spPr>
        <p:txBody>
          <a:bodyPr vert="horz" wrap="square" lIns="0" tIns="0" rIns="0" bIns="0" rtlCol="0">
            <a:spAutoFit/>
          </a:bodyPr>
          <a:lstStyle/>
          <a:p>
            <a:pPr>
              <a:lnSpc>
                <a:spcPts val="1625"/>
              </a:lnSpc>
            </a:pPr>
            <a:r>
              <a:rPr sz="1400" spc="-10" dirty="0">
                <a:solidFill>
                  <a:srgbClr val="374151"/>
                </a:solidFill>
                <a:latin typeface="Roboto"/>
                <a:cs typeface="Roboto"/>
              </a:rPr>
              <a:t>class</a:t>
            </a:r>
            <a:r>
              <a:rPr sz="1400" spc="-45" dirty="0">
                <a:solidFill>
                  <a:srgbClr val="374151"/>
                </a:solidFill>
                <a:latin typeface="Roboto"/>
                <a:cs typeface="Roboto"/>
              </a:rPr>
              <a:t> </a:t>
            </a:r>
            <a:r>
              <a:rPr sz="1400" dirty="0">
                <a:solidFill>
                  <a:srgbClr val="374151"/>
                </a:solidFill>
                <a:latin typeface="Roboto"/>
                <a:cs typeface="Roboto"/>
              </a:rPr>
              <a:t>are</a:t>
            </a:r>
            <a:r>
              <a:rPr sz="1400" spc="-40" dirty="0">
                <a:solidFill>
                  <a:srgbClr val="374151"/>
                </a:solidFill>
                <a:latin typeface="Roboto"/>
                <a:cs typeface="Roboto"/>
              </a:rPr>
              <a:t> </a:t>
            </a:r>
            <a:r>
              <a:rPr sz="1400" spc="-25" dirty="0">
                <a:solidFill>
                  <a:srgbClr val="374151"/>
                </a:solidFill>
                <a:latin typeface="Roboto"/>
                <a:cs typeface="Roboto"/>
              </a:rPr>
              <a:t>high</a:t>
            </a:r>
            <a:endParaRPr sz="1400">
              <a:latin typeface="Roboto"/>
              <a:cs typeface="Roboto"/>
            </a:endParaRPr>
          </a:p>
        </p:txBody>
      </p:sp>
      <p:sp>
        <p:nvSpPr>
          <p:cNvPr id="8" name="object 8"/>
          <p:cNvSpPr txBox="1"/>
          <p:nvPr/>
        </p:nvSpPr>
        <p:spPr>
          <a:xfrm>
            <a:off x="541043" y="2312494"/>
            <a:ext cx="3314700" cy="213360"/>
          </a:xfrm>
          <a:prstGeom prst="rect">
            <a:avLst/>
          </a:prstGeom>
          <a:solidFill>
            <a:srgbClr val="F6F6F7"/>
          </a:solidFill>
        </p:spPr>
        <p:txBody>
          <a:bodyPr vert="horz" wrap="square" lIns="0" tIns="0" rIns="0" bIns="0" rtlCol="0">
            <a:spAutoFit/>
          </a:bodyPr>
          <a:lstStyle/>
          <a:p>
            <a:pPr marL="335280" indent="-335915">
              <a:lnSpc>
                <a:spcPts val="1625"/>
              </a:lnSpc>
              <a:buFont typeface="Arial MT"/>
              <a:buChar char="●"/>
              <a:tabLst>
                <a:tab pos="335280" algn="l"/>
                <a:tab pos="336550" algn="l"/>
              </a:tabLst>
            </a:pPr>
            <a:r>
              <a:rPr sz="1400" spc="-20" dirty="0">
                <a:solidFill>
                  <a:srgbClr val="374151"/>
                </a:solidFill>
                <a:latin typeface="Roboto"/>
                <a:cs typeface="Roboto"/>
              </a:rPr>
              <a:t>Precision</a:t>
            </a:r>
            <a:r>
              <a:rPr sz="1400" spc="-35" dirty="0">
                <a:solidFill>
                  <a:srgbClr val="374151"/>
                </a:solidFill>
                <a:latin typeface="Roboto"/>
                <a:cs typeface="Roboto"/>
              </a:rPr>
              <a:t> </a:t>
            </a:r>
            <a:r>
              <a:rPr sz="1400" dirty="0">
                <a:solidFill>
                  <a:srgbClr val="374151"/>
                </a:solidFill>
                <a:latin typeface="Roboto"/>
                <a:cs typeface="Roboto"/>
              </a:rPr>
              <a:t>for</a:t>
            </a:r>
            <a:r>
              <a:rPr sz="1400" spc="-30" dirty="0">
                <a:solidFill>
                  <a:srgbClr val="374151"/>
                </a:solidFill>
                <a:latin typeface="Roboto"/>
                <a:cs typeface="Roboto"/>
              </a:rPr>
              <a:t> </a:t>
            </a:r>
            <a:r>
              <a:rPr sz="1400" spc="-10" dirty="0">
                <a:solidFill>
                  <a:srgbClr val="374151"/>
                </a:solidFill>
                <a:latin typeface="Roboto"/>
                <a:cs typeface="Roboto"/>
              </a:rPr>
              <a:t>negative</a:t>
            </a:r>
            <a:r>
              <a:rPr sz="1400" spc="-30" dirty="0">
                <a:solidFill>
                  <a:srgbClr val="374151"/>
                </a:solidFill>
                <a:latin typeface="Roboto"/>
                <a:cs typeface="Roboto"/>
              </a:rPr>
              <a:t> </a:t>
            </a:r>
            <a:r>
              <a:rPr sz="1400" spc="-10" dirty="0">
                <a:solidFill>
                  <a:srgbClr val="374151"/>
                </a:solidFill>
                <a:latin typeface="Roboto"/>
                <a:cs typeface="Roboto"/>
              </a:rPr>
              <a:t>class</a:t>
            </a:r>
            <a:r>
              <a:rPr sz="1400" spc="-30" dirty="0">
                <a:solidFill>
                  <a:srgbClr val="374151"/>
                </a:solidFill>
                <a:latin typeface="Roboto"/>
                <a:cs typeface="Roboto"/>
              </a:rPr>
              <a:t> </a:t>
            </a:r>
            <a:r>
              <a:rPr sz="1400" dirty="0">
                <a:solidFill>
                  <a:srgbClr val="374151"/>
                </a:solidFill>
                <a:latin typeface="Roboto"/>
                <a:cs typeface="Roboto"/>
              </a:rPr>
              <a:t>is</a:t>
            </a:r>
            <a:r>
              <a:rPr sz="1400" spc="-35" dirty="0">
                <a:solidFill>
                  <a:srgbClr val="374151"/>
                </a:solidFill>
                <a:latin typeface="Roboto"/>
                <a:cs typeface="Roboto"/>
              </a:rPr>
              <a:t> </a:t>
            </a:r>
            <a:r>
              <a:rPr sz="1400" dirty="0">
                <a:solidFill>
                  <a:srgbClr val="374151"/>
                </a:solidFill>
                <a:latin typeface="Roboto"/>
                <a:cs typeface="Roboto"/>
              </a:rPr>
              <a:t>1.0,</a:t>
            </a:r>
            <a:r>
              <a:rPr sz="1400" spc="-30" dirty="0">
                <a:solidFill>
                  <a:srgbClr val="374151"/>
                </a:solidFill>
                <a:latin typeface="Roboto"/>
                <a:cs typeface="Roboto"/>
              </a:rPr>
              <a:t> </a:t>
            </a:r>
            <a:r>
              <a:rPr sz="1400" spc="-25" dirty="0">
                <a:solidFill>
                  <a:srgbClr val="374151"/>
                </a:solidFill>
                <a:latin typeface="Roboto"/>
                <a:cs typeface="Roboto"/>
              </a:rPr>
              <a:t>but</a:t>
            </a:r>
            <a:endParaRPr sz="1400" dirty="0">
              <a:latin typeface="Roboto"/>
              <a:cs typeface="Roboto"/>
            </a:endParaRPr>
          </a:p>
        </p:txBody>
      </p:sp>
      <p:sp>
        <p:nvSpPr>
          <p:cNvPr id="9" name="object 9"/>
          <p:cNvSpPr txBox="1"/>
          <p:nvPr/>
        </p:nvSpPr>
        <p:spPr>
          <a:xfrm>
            <a:off x="876975" y="2557858"/>
            <a:ext cx="3272154" cy="213360"/>
          </a:xfrm>
          <a:prstGeom prst="rect">
            <a:avLst/>
          </a:prstGeom>
          <a:solidFill>
            <a:srgbClr val="F6F6F7"/>
          </a:solidFill>
        </p:spPr>
        <p:txBody>
          <a:bodyPr vert="horz" wrap="square" lIns="0" tIns="0" rIns="0" bIns="0" rtlCol="0">
            <a:spAutoFit/>
          </a:bodyPr>
          <a:lstStyle/>
          <a:p>
            <a:pPr>
              <a:lnSpc>
                <a:spcPts val="1625"/>
              </a:lnSpc>
            </a:pPr>
            <a:r>
              <a:rPr sz="1400" spc="-10" dirty="0">
                <a:solidFill>
                  <a:srgbClr val="374151"/>
                </a:solidFill>
                <a:latin typeface="Roboto"/>
                <a:cs typeface="Roboto"/>
              </a:rPr>
              <a:t>recall</a:t>
            </a:r>
            <a:r>
              <a:rPr sz="1400" spc="-40" dirty="0">
                <a:solidFill>
                  <a:srgbClr val="374151"/>
                </a:solidFill>
                <a:latin typeface="Roboto"/>
                <a:cs typeface="Roboto"/>
              </a:rPr>
              <a:t> </a:t>
            </a:r>
            <a:r>
              <a:rPr sz="1400" dirty="0">
                <a:solidFill>
                  <a:srgbClr val="374151"/>
                </a:solidFill>
                <a:latin typeface="Roboto"/>
                <a:cs typeface="Roboto"/>
              </a:rPr>
              <a:t>and</a:t>
            </a:r>
            <a:r>
              <a:rPr sz="1400" spc="-40" dirty="0">
                <a:solidFill>
                  <a:srgbClr val="374151"/>
                </a:solidFill>
                <a:latin typeface="Roboto"/>
                <a:cs typeface="Roboto"/>
              </a:rPr>
              <a:t> </a:t>
            </a:r>
            <a:r>
              <a:rPr sz="1400" spc="-50" dirty="0">
                <a:solidFill>
                  <a:srgbClr val="374151"/>
                </a:solidFill>
                <a:latin typeface="Roboto"/>
                <a:cs typeface="Roboto"/>
              </a:rPr>
              <a:t>f1-</a:t>
            </a:r>
            <a:r>
              <a:rPr sz="1400" spc="-30" dirty="0">
                <a:solidFill>
                  <a:srgbClr val="374151"/>
                </a:solidFill>
                <a:latin typeface="Roboto"/>
                <a:cs typeface="Roboto"/>
              </a:rPr>
              <a:t>score</a:t>
            </a:r>
            <a:r>
              <a:rPr sz="1400" spc="-40" dirty="0">
                <a:solidFill>
                  <a:srgbClr val="374151"/>
                </a:solidFill>
                <a:latin typeface="Roboto"/>
                <a:cs typeface="Roboto"/>
              </a:rPr>
              <a:t> </a:t>
            </a:r>
            <a:r>
              <a:rPr sz="1400" dirty="0">
                <a:solidFill>
                  <a:srgbClr val="374151"/>
                </a:solidFill>
                <a:latin typeface="Roboto"/>
                <a:cs typeface="Roboto"/>
              </a:rPr>
              <a:t>are</a:t>
            </a:r>
            <a:r>
              <a:rPr sz="1400" spc="-40" dirty="0">
                <a:solidFill>
                  <a:srgbClr val="374151"/>
                </a:solidFill>
                <a:latin typeface="Roboto"/>
                <a:cs typeface="Roboto"/>
              </a:rPr>
              <a:t> </a:t>
            </a:r>
            <a:r>
              <a:rPr sz="1400" spc="-20" dirty="0">
                <a:solidFill>
                  <a:srgbClr val="374151"/>
                </a:solidFill>
                <a:latin typeface="Roboto"/>
                <a:cs typeface="Roboto"/>
              </a:rPr>
              <a:t>low,</a:t>
            </a:r>
            <a:r>
              <a:rPr sz="1400" spc="-40" dirty="0">
                <a:solidFill>
                  <a:srgbClr val="374151"/>
                </a:solidFill>
                <a:latin typeface="Roboto"/>
                <a:cs typeface="Roboto"/>
              </a:rPr>
              <a:t> </a:t>
            </a:r>
            <a:r>
              <a:rPr sz="1400" spc="-20" dirty="0">
                <a:solidFill>
                  <a:srgbClr val="374151"/>
                </a:solidFill>
                <a:latin typeface="Roboto"/>
                <a:cs typeface="Roboto"/>
              </a:rPr>
              <a:t>indicating</a:t>
            </a:r>
            <a:r>
              <a:rPr sz="1400" spc="-40" dirty="0">
                <a:solidFill>
                  <a:srgbClr val="374151"/>
                </a:solidFill>
                <a:latin typeface="Roboto"/>
                <a:cs typeface="Roboto"/>
              </a:rPr>
              <a:t> </a:t>
            </a:r>
            <a:r>
              <a:rPr sz="1400" spc="-20" dirty="0">
                <a:solidFill>
                  <a:srgbClr val="374151"/>
                </a:solidFill>
                <a:latin typeface="Roboto"/>
                <a:cs typeface="Roboto"/>
              </a:rPr>
              <a:t>that</a:t>
            </a:r>
            <a:endParaRPr sz="1400">
              <a:latin typeface="Roboto"/>
              <a:cs typeface="Roboto"/>
            </a:endParaRPr>
          </a:p>
        </p:txBody>
      </p:sp>
      <p:sp>
        <p:nvSpPr>
          <p:cNvPr id="10" name="object 10"/>
          <p:cNvSpPr txBox="1"/>
          <p:nvPr/>
        </p:nvSpPr>
        <p:spPr>
          <a:xfrm>
            <a:off x="876975" y="2803222"/>
            <a:ext cx="3132455" cy="213360"/>
          </a:xfrm>
          <a:prstGeom prst="rect">
            <a:avLst/>
          </a:prstGeom>
          <a:solidFill>
            <a:srgbClr val="F6F6F7"/>
          </a:solidFill>
        </p:spPr>
        <p:txBody>
          <a:bodyPr vert="horz" wrap="square" lIns="0" tIns="0" rIns="0" bIns="0" rtlCol="0">
            <a:spAutoFit/>
          </a:bodyPr>
          <a:lstStyle/>
          <a:p>
            <a:pPr>
              <a:lnSpc>
                <a:spcPts val="1625"/>
              </a:lnSpc>
            </a:pPr>
            <a:r>
              <a:rPr sz="1400" dirty="0">
                <a:solidFill>
                  <a:srgbClr val="374151"/>
                </a:solidFill>
                <a:latin typeface="Roboto"/>
                <a:cs typeface="Roboto"/>
              </a:rPr>
              <a:t>the</a:t>
            </a:r>
            <a:r>
              <a:rPr sz="1400" spc="-60" dirty="0">
                <a:solidFill>
                  <a:srgbClr val="374151"/>
                </a:solidFill>
                <a:latin typeface="Roboto"/>
                <a:cs typeface="Roboto"/>
              </a:rPr>
              <a:t> </a:t>
            </a:r>
            <a:r>
              <a:rPr sz="1400" dirty="0">
                <a:solidFill>
                  <a:srgbClr val="374151"/>
                </a:solidFill>
                <a:latin typeface="Roboto"/>
                <a:cs typeface="Roboto"/>
              </a:rPr>
              <a:t>model</a:t>
            </a:r>
            <a:r>
              <a:rPr sz="1400" spc="-55" dirty="0">
                <a:solidFill>
                  <a:srgbClr val="374151"/>
                </a:solidFill>
                <a:latin typeface="Roboto"/>
                <a:cs typeface="Roboto"/>
              </a:rPr>
              <a:t> </a:t>
            </a:r>
            <a:r>
              <a:rPr sz="1400" spc="-10" dirty="0">
                <a:solidFill>
                  <a:srgbClr val="374151"/>
                </a:solidFill>
                <a:latin typeface="Roboto"/>
                <a:cs typeface="Roboto"/>
              </a:rPr>
              <a:t>struggles</a:t>
            </a:r>
            <a:r>
              <a:rPr sz="1400" spc="-60" dirty="0">
                <a:solidFill>
                  <a:srgbClr val="374151"/>
                </a:solidFill>
                <a:latin typeface="Roboto"/>
                <a:cs typeface="Roboto"/>
              </a:rPr>
              <a:t> </a:t>
            </a:r>
            <a:r>
              <a:rPr sz="1400" dirty="0">
                <a:solidFill>
                  <a:srgbClr val="374151"/>
                </a:solidFill>
                <a:latin typeface="Roboto"/>
                <a:cs typeface="Roboto"/>
              </a:rPr>
              <a:t>to</a:t>
            </a:r>
            <a:r>
              <a:rPr sz="1400" spc="-60" dirty="0">
                <a:solidFill>
                  <a:srgbClr val="374151"/>
                </a:solidFill>
                <a:latin typeface="Roboto"/>
                <a:cs typeface="Roboto"/>
              </a:rPr>
              <a:t> </a:t>
            </a:r>
            <a:r>
              <a:rPr sz="1400" spc="-10" dirty="0">
                <a:solidFill>
                  <a:srgbClr val="374151"/>
                </a:solidFill>
                <a:latin typeface="Roboto"/>
                <a:cs typeface="Roboto"/>
              </a:rPr>
              <a:t>classify</a:t>
            </a:r>
            <a:r>
              <a:rPr sz="1400" spc="-55" dirty="0">
                <a:solidFill>
                  <a:srgbClr val="374151"/>
                </a:solidFill>
                <a:latin typeface="Roboto"/>
                <a:cs typeface="Roboto"/>
              </a:rPr>
              <a:t> </a:t>
            </a:r>
            <a:r>
              <a:rPr sz="1400" spc="-10" dirty="0">
                <a:solidFill>
                  <a:srgbClr val="374151"/>
                </a:solidFill>
                <a:latin typeface="Roboto"/>
                <a:cs typeface="Roboto"/>
              </a:rPr>
              <a:t>negative</a:t>
            </a:r>
            <a:endParaRPr sz="1400">
              <a:latin typeface="Roboto"/>
              <a:cs typeface="Roboto"/>
            </a:endParaRPr>
          </a:p>
        </p:txBody>
      </p:sp>
      <p:sp>
        <p:nvSpPr>
          <p:cNvPr id="11" name="object 11"/>
          <p:cNvSpPr txBox="1"/>
          <p:nvPr/>
        </p:nvSpPr>
        <p:spPr>
          <a:xfrm>
            <a:off x="876975" y="3048586"/>
            <a:ext cx="600075" cy="213360"/>
          </a:xfrm>
          <a:prstGeom prst="rect">
            <a:avLst/>
          </a:prstGeom>
          <a:solidFill>
            <a:srgbClr val="F6F6F7"/>
          </a:solidFill>
        </p:spPr>
        <p:txBody>
          <a:bodyPr vert="horz" wrap="square" lIns="0" tIns="0" rIns="0" bIns="0" rtlCol="0">
            <a:spAutoFit/>
          </a:bodyPr>
          <a:lstStyle/>
          <a:p>
            <a:pPr>
              <a:lnSpc>
                <a:spcPts val="1625"/>
              </a:lnSpc>
            </a:pPr>
            <a:r>
              <a:rPr sz="1400" spc="-25" dirty="0">
                <a:solidFill>
                  <a:srgbClr val="374151"/>
                </a:solidFill>
                <a:latin typeface="Roboto"/>
                <a:cs typeface="Roboto"/>
              </a:rPr>
              <a:t>reviews</a:t>
            </a:r>
            <a:endParaRPr sz="1400">
              <a:latin typeface="Roboto"/>
              <a:cs typeface="Roboto"/>
            </a:endParaRPr>
          </a:p>
        </p:txBody>
      </p:sp>
      <p:sp>
        <p:nvSpPr>
          <p:cNvPr id="12" name="object 12"/>
          <p:cNvSpPr/>
          <p:nvPr/>
        </p:nvSpPr>
        <p:spPr>
          <a:xfrm>
            <a:off x="541043" y="3293950"/>
            <a:ext cx="3514090" cy="213360"/>
          </a:xfrm>
          <a:custGeom>
            <a:avLst/>
            <a:gdLst/>
            <a:ahLst/>
            <a:cxnLst/>
            <a:rect l="l" t="t" r="r" b="b"/>
            <a:pathLst>
              <a:path w="3514090" h="213360">
                <a:moveTo>
                  <a:pt x="3514062" y="213360"/>
                </a:moveTo>
                <a:lnTo>
                  <a:pt x="0" y="213360"/>
                </a:lnTo>
                <a:lnTo>
                  <a:pt x="0" y="0"/>
                </a:lnTo>
                <a:lnTo>
                  <a:pt x="3514062" y="0"/>
                </a:lnTo>
                <a:lnTo>
                  <a:pt x="3514062" y="213360"/>
                </a:lnTo>
                <a:close/>
              </a:path>
            </a:pathLst>
          </a:custGeom>
          <a:solidFill>
            <a:srgbClr val="F6F6F7"/>
          </a:solidFill>
        </p:spPr>
        <p:txBody>
          <a:bodyPr wrap="square" lIns="0" tIns="0" rIns="0" bIns="0" rtlCol="0"/>
          <a:lstStyle/>
          <a:p>
            <a:endParaRPr/>
          </a:p>
        </p:txBody>
      </p:sp>
      <p:sp>
        <p:nvSpPr>
          <p:cNvPr id="13" name="object 13"/>
          <p:cNvSpPr txBox="1"/>
          <p:nvPr/>
        </p:nvSpPr>
        <p:spPr>
          <a:xfrm>
            <a:off x="528343" y="3274138"/>
            <a:ext cx="3536950" cy="238760"/>
          </a:xfrm>
          <a:prstGeom prst="rect">
            <a:avLst/>
          </a:prstGeom>
        </p:spPr>
        <p:txBody>
          <a:bodyPr vert="horz" wrap="square" lIns="0" tIns="12700" rIns="0" bIns="0" rtlCol="0">
            <a:spAutoFit/>
          </a:bodyPr>
          <a:lstStyle/>
          <a:p>
            <a:pPr marL="347980" indent="-335915">
              <a:lnSpc>
                <a:spcPct val="100000"/>
              </a:lnSpc>
              <a:spcBef>
                <a:spcPts val="100"/>
              </a:spcBef>
              <a:buFont typeface="Arial MT"/>
              <a:buChar char="●"/>
              <a:tabLst>
                <a:tab pos="347980" algn="l"/>
                <a:tab pos="349250" algn="l"/>
              </a:tabLst>
            </a:pPr>
            <a:r>
              <a:rPr sz="1400" spc="-20" dirty="0">
                <a:solidFill>
                  <a:srgbClr val="374151"/>
                </a:solidFill>
                <a:latin typeface="Roboto"/>
                <a:cs typeface="Roboto"/>
              </a:rPr>
              <a:t>Tested</a:t>
            </a:r>
            <a:r>
              <a:rPr sz="1400" spc="-45" dirty="0">
                <a:solidFill>
                  <a:srgbClr val="374151"/>
                </a:solidFill>
                <a:latin typeface="Roboto"/>
                <a:cs typeface="Roboto"/>
              </a:rPr>
              <a:t> </a:t>
            </a:r>
            <a:r>
              <a:rPr sz="1400" dirty="0">
                <a:solidFill>
                  <a:srgbClr val="374151"/>
                </a:solidFill>
                <a:latin typeface="Roboto"/>
                <a:cs typeface="Roboto"/>
              </a:rPr>
              <a:t>on</a:t>
            </a:r>
            <a:r>
              <a:rPr sz="1400" spc="-45" dirty="0">
                <a:solidFill>
                  <a:srgbClr val="374151"/>
                </a:solidFill>
                <a:latin typeface="Roboto"/>
                <a:cs typeface="Roboto"/>
              </a:rPr>
              <a:t> </a:t>
            </a:r>
            <a:r>
              <a:rPr sz="1400" spc="-10" dirty="0">
                <a:solidFill>
                  <a:srgbClr val="374151"/>
                </a:solidFill>
                <a:latin typeface="Roboto"/>
                <a:cs typeface="Roboto"/>
              </a:rPr>
              <a:t>custom</a:t>
            </a:r>
            <a:r>
              <a:rPr sz="1400" spc="-45" dirty="0">
                <a:solidFill>
                  <a:srgbClr val="374151"/>
                </a:solidFill>
                <a:latin typeface="Roboto"/>
                <a:cs typeface="Roboto"/>
              </a:rPr>
              <a:t> </a:t>
            </a:r>
            <a:r>
              <a:rPr sz="1400" spc="-10" dirty="0">
                <a:solidFill>
                  <a:srgbClr val="374151"/>
                </a:solidFill>
                <a:latin typeface="Roboto"/>
                <a:cs typeface="Roboto"/>
              </a:rPr>
              <a:t>dataset,</a:t>
            </a:r>
            <a:r>
              <a:rPr sz="1400" spc="-45" dirty="0">
                <a:solidFill>
                  <a:srgbClr val="374151"/>
                </a:solidFill>
                <a:latin typeface="Roboto"/>
                <a:cs typeface="Roboto"/>
              </a:rPr>
              <a:t> </a:t>
            </a:r>
            <a:r>
              <a:rPr sz="1400" dirty="0">
                <a:solidFill>
                  <a:srgbClr val="374151"/>
                </a:solidFill>
                <a:latin typeface="Roboto"/>
                <a:cs typeface="Roboto"/>
              </a:rPr>
              <a:t>SVM</a:t>
            </a:r>
            <a:r>
              <a:rPr sz="1400" spc="-45" dirty="0">
                <a:solidFill>
                  <a:srgbClr val="374151"/>
                </a:solidFill>
                <a:latin typeface="Roboto"/>
                <a:cs typeface="Roboto"/>
              </a:rPr>
              <a:t> </a:t>
            </a:r>
            <a:r>
              <a:rPr sz="1400" dirty="0">
                <a:solidFill>
                  <a:srgbClr val="374151"/>
                </a:solidFill>
                <a:latin typeface="Roboto"/>
                <a:cs typeface="Roboto"/>
              </a:rPr>
              <a:t>was</a:t>
            </a:r>
            <a:r>
              <a:rPr sz="1400" spc="-45" dirty="0">
                <a:solidFill>
                  <a:srgbClr val="374151"/>
                </a:solidFill>
                <a:latin typeface="Roboto"/>
                <a:cs typeface="Roboto"/>
              </a:rPr>
              <a:t> </a:t>
            </a:r>
            <a:r>
              <a:rPr sz="1400" spc="-25" dirty="0">
                <a:solidFill>
                  <a:srgbClr val="374151"/>
                </a:solidFill>
                <a:latin typeface="Roboto"/>
                <a:cs typeface="Roboto"/>
              </a:rPr>
              <a:t>not</a:t>
            </a:r>
            <a:endParaRPr sz="1400">
              <a:latin typeface="Roboto"/>
              <a:cs typeface="Roboto"/>
            </a:endParaRPr>
          </a:p>
        </p:txBody>
      </p:sp>
      <p:sp>
        <p:nvSpPr>
          <p:cNvPr id="14" name="object 14"/>
          <p:cNvSpPr txBox="1"/>
          <p:nvPr/>
        </p:nvSpPr>
        <p:spPr>
          <a:xfrm>
            <a:off x="876975" y="3539314"/>
            <a:ext cx="2860675" cy="213360"/>
          </a:xfrm>
          <a:prstGeom prst="rect">
            <a:avLst/>
          </a:prstGeom>
          <a:solidFill>
            <a:srgbClr val="F6F6F7"/>
          </a:solidFill>
        </p:spPr>
        <p:txBody>
          <a:bodyPr vert="horz" wrap="square" lIns="0" tIns="0" rIns="0" bIns="0" rtlCol="0">
            <a:spAutoFit/>
          </a:bodyPr>
          <a:lstStyle/>
          <a:p>
            <a:pPr>
              <a:lnSpc>
                <a:spcPts val="1625"/>
              </a:lnSpc>
            </a:pPr>
            <a:r>
              <a:rPr sz="1400" dirty="0">
                <a:solidFill>
                  <a:srgbClr val="374151"/>
                </a:solidFill>
                <a:latin typeface="Roboto"/>
                <a:cs typeface="Roboto"/>
              </a:rPr>
              <a:t>able</a:t>
            </a:r>
            <a:r>
              <a:rPr sz="1400" spc="-50" dirty="0">
                <a:solidFill>
                  <a:srgbClr val="374151"/>
                </a:solidFill>
                <a:latin typeface="Roboto"/>
                <a:cs typeface="Roboto"/>
              </a:rPr>
              <a:t> </a:t>
            </a:r>
            <a:r>
              <a:rPr sz="1400" dirty="0">
                <a:solidFill>
                  <a:srgbClr val="374151"/>
                </a:solidFill>
                <a:latin typeface="Roboto"/>
                <a:cs typeface="Roboto"/>
              </a:rPr>
              <a:t>to</a:t>
            </a:r>
            <a:r>
              <a:rPr sz="1400" spc="-50" dirty="0">
                <a:solidFill>
                  <a:srgbClr val="374151"/>
                </a:solidFill>
                <a:latin typeface="Roboto"/>
                <a:cs typeface="Roboto"/>
              </a:rPr>
              <a:t> </a:t>
            </a:r>
            <a:r>
              <a:rPr sz="1400" spc="-10" dirty="0">
                <a:solidFill>
                  <a:srgbClr val="374151"/>
                </a:solidFill>
                <a:latin typeface="Roboto"/>
                <a:cs typeface="Roboto"/>
              </a:rPr>
              <a:t>predict</a:t>
            </a:r>
            <a:r>
              <a:rPr sz="1400" spc="-45" dirty="0">
                <a:solidFill>
                  <a:srgbClr val="374151"/>
                </a:solidFill>
                <a:latin typeface="Roboto"/>
                <a:cs typeface="Roboto"/>
              </a:rPr>
              <a:t> </a:t>
            </a:r>
            <a:r>
              <a:rPr sz="1400" spc="-10" dirty="0">
                <a:solidFill>
                  <a:srgbClr val="374151"/>
                </a:solidFill>
                <a:latin typeface="Roboto"/>
                <a:cs typeface="Roboto"/>
              </a:rPr>
              <a:t>proper</a:t>
            </a:r>
            <a:r>
              <a:rPr sz="1400" spc="-50" dirty="0">
                <a:solidFill>
                  <a:srgbClr val="374151"/>
                </a:solidFill>
                <a:latin typeface="Roboto"/>
                <a:cs typeface="Roboto"/>
              </a:rPr>
              <a:t> </a:t>
            </a:r>
            <a:r>
              <a:rPr sz="1400" spc="-10" dirty="0">
                <a:solidFill>
                  <a:srgbClr val="374151"/>
                </a:solidFill>
                <a:latin typeface="Roboto"/>
                <a:cs typeface="Roboto"/>
              </a:rPr>
              <a:t>results,</a:t>
            </a:r>
            <a:r>
              <a:rPr sz="1400" spc="-45" dirty="0">
                <a:solidFill>
                  <a:srgbClr val="374151"/>
                </a:solidFill>
                <a:latin typeface="Roboto"/>
                <a:cs typeface="Roboto"/>
              </a:rPr>
              <a:t> </a:t>
            </a:r>
            <a:r>
              <a:rPr sz="1400" dirty="0">
                <a:solidFill>
                  <a:srgbClr val="374151"/>
                </a:solidFill>
                <a:latin typeface="Roboto"/>
                <a:cs typeface="Roboto"/>
              </a:rPr>
              <a:t>it</a:t>
            </a:r>
            <a:r>
              <a:rPr sz="1400" spc="-50" dirty="0">
                <a:solidFill>
                  <a:srgbClr val="374151"/>
                </a:solidFill>
                <a:latin typeface="Roboto"/>
                <a:cs typeface="Roboto"/>
              </a:rPr>
              <a:t> </a:t>
            </a:r>
            <a:r>
              <a:rPr sz="1400" spc="-20" dirty="0">
                <a:solidFill>
                  <a:srgbClr val="374151"/>
                </a:solidFill>
                <a:latin typeface="Roboto"/>
                <a:cs typeface="Roboto"/>
              </a:rPr>
              <a:t>gave</a:t>
            </a:r>
            <a:endParaRPr sz="1400">
              <a:latin typeface="Roboto"/>
              <a:cs typeface="Roboto"/>
            </a:endParaRPr>
          </a:p>
        </p:txBody>
      </p:sp>
      <p:sp>
        <p:nvSpPr>
          <p:cNvPr id="15" name="object 15"/>
          <p:cNvSpPr txBox="1"/>
          <p:nvPr/>
        </p:nvSpPr>
        <p:spPr>
          <a:xfrm>
            <a:off x="876975" y="3784679"/>
            <a:ext cx="2860675" cy="213360"/>
          </a:xfrm>
          <a:prstGeom prst="rect">
            <a:avLst/>
          </a:prstGeom>
          <a:solidFill>
            <a:srgbClr val="F6F6F7"/>
          </a:solidFill>
        </p:spPr>
        <p:txBody>
          <a:bodyPr vert="horz" wrap="square" lIns="0" tIns="0" rIns="0" bIns="0" rtlCol="0">
            <a:spAutoFit/>
          </a:bodyPr>
          <a:lstStyle/>
          <a:p>
            <a:pPr>
              <a:lnSpc>
                <a:spcPts val="1625"/>
              </a:lnSpc>
            </a:pPr>
            <a:r>
              <a:rPr sz="1400" spc="-10" dirty="0">
                <a:solidFill>
                  <a:srgbClr val="374151"/>
                </a:solidFill>
                <a:latin typeface="Roboto"/>
                <a:cs typeface="Roboto"/>
              </a:rPr>
              <a:t>positive</a:t>
            </a:r>
            <a:r>
              <a:rPr sz="1400" spc="-55" dirty="0">
                <a:solidFill>
                  <a:srgbClr val="374151"/>
                </a:solidFill>
                <a:latin typeface="Roboto"/>
                <a:cs typeface="Roboto"/>
              </a:rPr>
              <a:t> </a:t>
            </a:r>
            <a:r>
              <a:rPr sz="1400" dirty="0">
                <a:solidFill>
                  <a:srgbClr val="374151"/>
                </a:solidFill>
                <a:latin typeface="Roboto"/>
                <a:cs typeface="Roboto"/>
              </a:rPr>
              <a:t>even</a:t>
            </a:r>
            <a:r>
              <a:rPr sz="1400" spc="-50" dirty="0">
                <a:solidFill>
                  <a:srgbClr val="374151"/>
                </a:solidFill>
                <a:latin typeface="Roboto"/>
                <a:cs typeface="Roboto"/>
              </a:rPr>
              <a:t> </a:t>
            </a:r>
            <a:r>
              <a:rPr sz="1400" spc="-10" dirty="0">
                <a:solidFill>
                  <a:srgbClr val="374151"/>
                </a:solidFill>
                <a:latin typeface="Roboto"/>
                <a:cs typeface="Roboto"/>
              </a:rPr>
              <a:t>when</a:t>
            </a:r>
            <a:r>
              <a:rPr sz="1400" spc="-50" dirty="0">
                <a:solidFill>
                  <a:srgbClr val="374151"/>
                </a:solidFill>
                <a:latin typeface="Roboto"/>
                <a:cs typeface="Roboto"/>
              </a:rPr>
              <a:t> </a:t>
            </a:r>
            <a:r>
              <a:rPr sz="1400" dirty="0">
                <a:solidFill>
                  <a:srgbClr val="374151"/>
                </a:solidFill>
                <a:latin typeface="Roboto"/>
                <a:cs typeface="Roboto"/>
              </a:rPr>
              <a:t>passed</a:t>
            </a:r>
            <a:r>
              <a:rPr sz="1400" spc="-50" dirty="0">
                <a:solidFill>
                  <a:srgbClr val="374151"/>
                </a:solidFill>
                <a:latin typeface="Roboto"/>
                <a:cs typeface="Roboto"/>
              </a:rPr>
              <a:t> </a:t>
            </a:r>
            <a:r>
              <a:rPr sz="1400" spc="-10" dirty="0">
                <a:solidFill>
                  <a:srgbClr val="374151"/>
                </a:solidFill>
                <a:latin typeface="Roboto"/>
                <a:cs typeface="Roboto"/>
              </a:rPr>
              <a:t>negative</a:t>
            </a:r>
            <a:endParaRPr sz="1400">
              <a:latin typeface="Roboto"/>
              <a:cs typeface="Roboto"/>
            </a:endParaRPr>
          </a:p>
        </p:txBody>
      </p:sp>
      <p:sp>
        <p:nvSpPr>
          <p:cNvPr id="16" name="object 16"/>
          <p:cNvSpPr txBox="1"/>
          <p:nvPr/>
        </p:nvSpPr>
        <p:spPr>
          <a:xfrm>
            <a:off x="876975" y="4030043"/>
            <a:ext cx="557530" cy="213360"/>
          </a:xfrm>
          <a:prstGeom prst="rect">
            <a:avLst/>
          </a:prstGeom>
          <a:solidFill>
            <a:srgbClr val="F6F6F7"/>
          </a:solidFill>
        </p:spPr>
        <p:txBody>
          <a:bodyPr vert="horz" wrap="square" lIns="0" tIns="0" rIns="0" bIns="0" rtlCol="0">
            <a:spAutoFit/>
          </a:bodyPr>
          <a:lstStyle/>
          <a:p>
            <a:pPr>
              <a:lnSpc>
                <a:spcPts val="1625"/>
              </a:lnSpc>
            </a:pPr>
            <a:r>
              <a:rPr sz="1400" spc="-25" dirty="0">
                <a:solidFill>
                  <a:srgbClr val="374151"/>
                </a:solidFill>
                <a:latin typeface="Roboto"/>
                <a:cs typeface="Roboto"/>
              </a:rPr>
              <a:t>review.</a:t>
            </a:r>
            <a:endParaRPr sz="1400">
              <a:latin typeface="Roboto"/>
              <a:cs typeface="Roboto"/>
            </a:endParaRPr>
          </a:p>
        </p:txBody>
      </p:sp>
      <p:pic>
        <p:nvPicPr>
          <p:cNvPr id="18" name="Picture 17">
            <a:extLst>
              <a:ext uri="{FF2B5EF4-FFF2-40B4-BE49-F238E27FC236}">
                <a16:creationId xmlns:a16="http://schemas.microsoft.com/office/drawing/2014/main" id="{628B6F55-D4C2-0C55-AA00-A3C73E2BFBA6}"/>
              </a:ext>
            </a:extLst>
          </p:cNvPr>
          <p:cNvPicPr>
            <a:picLocks noChangeAspect="1"/>
          </p:cNvPicPr>
          <p:nvPr/>
        </p:nvPicPr>
        <p:blipFill>
          <a:blip r:embed="rId2"/>
          <a:stretch>
            <a:fillRect/>
          </a:stretch>
        </p:blipFill>
        <p:spPr>
          <a:xfrm>
            <a:off x="4149129" y="1123090"/>
            <a:ext cx="4894557" cy="2501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1550" y="400725"/>
            <a:ext cx="3761104" cy="304800"/>
          </a:xfrm>
          <a:prstGeom prst="rect">
            <a:avLst/>
          </a:prstGeom>
          <a:solidFill>
            <a:srgbClr val="F6F6F7"/>
          </a:solidFill>
        </p:spPr>
        <p:txBody>
          <a:bodyPr vert="horz" wrap="square" lIns="0" tIns="0" rIns="0" bIns="0" rtlCol="0">
            <a:spAutoFit/>
          </a:bodyPr>
          <a:lstStyle/>
          <a:p>
            <a:pPr>
              <a:lnSpc>
                <a:spcPts val="2320"/>
              </a:lnSpc>
            </a:pPr>
            <a:r>
              <a:rPr sz="2000" dirty="0">
                <a:solidFill>
                  <a:srgbClr val="374151"/>
                </a:solidFill>
                <a:latin typeface="Roboto"/>
                <a:cs typeface="Roboto"/>
              </a:rPr>
              <a:t>Naive</a:t>
            </a:r>
            <a:r>
              <a:rPr sz="2000" spc="-50" dirty="0">
                <a:solidFill>
                  <a:srgbClr val="374151"/>
                </a:solidFill>
                <a:latin typeface="Roboto"/>
                <a:cs typeface="Roboto"/>
              </a:rPr>
              <a:t> </a:t>
            </a:r>
            <a:r>
              <a:rPr sz="2000" dirty="0">
                <a:solidFill>
                  <a:srgbClr val="374151"/>
                </a:solidFill>
                <a:latin typeface="Roboto"/>
                <a:cs typeface="Roboto"/>
              </a:rPr>
              <a:t>Bayes</a:t>
            </a:r>
            <a:r>
              <a:rPr sz="2000" spc="-45" dirty="0">
                <a:solidFill>
                  <a:srgbClr val="374151"/>
                </a:solidFill>
                <a:latin typeface="Roboto"/>
                <a:cs typeface="Roboto"/>
              </a:rPr>
              <a:t> </a:t>
            </a:r>
            <a:r>
              <a:rPr sz="2000" dirty="0">
                <a:solidFill>
                  <a:srgbClr val="374151"/>
                </a:solidFill>
                <a:latin typeface="Roboto"/>
                <a:cs typeface="Roboto"/>
              </a:rPr>
              <a:t>Model</a:t>
            </a:r>
            <a:r>
              <a:rPr sz="2000" spc="-50" dirty="0">
                <a:solidFill>
                  <a:srgbClr val="374151"/>
                </a:solidFill>
                <a:latin typeface="Roboto"/>
                <a:cs typeface="Roboto"/>
              </a:rPr>
              <a:t> </a:t>
            </a:r>
            <a:r>
              <a:rPr sz="2000" dirty="0">
                <a:solidFill>
                  <a:srgbClr val="374151"/>
                </a:solidFill>
                <a:latin typeface="Roboto"/>
                <a:cs typeface="Roboto"/>
              </a:rPr>
              <a:t>(with</a:t>
            </a:r>
            <a:r>
              <a:rPr sz="2000" spc="-45" dirty="0">
                <a:solidFill>
                  <a:srgbClr val="374151"/>
                </a:solidFill>
                <a:latin typeface="Roboto"/>
                <a:cs typeface="Roboto"/>
              </a:rPr>
              <a:t> </a:t>
            </a:r>
            <a:r>
              <a:rPr sz="2000" spc="-10" dirty="0">
                <a:solidFill>
                  <a:srgbClr val="374151"/>
                </a:solidFill>
                <a:latin typeface="Roboto"/>
                <a:cs typeface="Roboto"/>
              </a:rPr>
              <a:t>VADER)</a:t>
            </a:r>
            <a:endParaRPr sz="2000">
              <a:latin typeface="Roboto"/>
              <a:cs typeface="Roboto"/>
            </a:endParaRPr>
          </a:p>
        </p:txBody>
      </p:sp>
      <p:sp>
        <p:nvSpPr>
          <p:cNvPr id="3" name="object 3"/>
          <p:cNvSpPr txBox="1"/>
          <p:nvPr/>
        </p:nvSpPr>
        <p:spPr>
          <a:xfrm>
            <a:off x="518693" y="1160200"/>
            <a:ext cx="3277870" cy="213360"/>
          </a:xfrm>
          <a:prstGeom prst="rect">
            <a:avLst/>
          </a:prstGeom>
          <a:solidFill>
            <a:srgbClr val="F6F6F7"/>
          </a:solidFill>
        </p:spPr>
        <p:txBody>
          <a:bodyPr vert="horz" wrap="square" lIns="0" tIns="0" rIns="0" bIns="0" rtlCol="0">
            <a:spAutoFit/>
          </a:bodyPr>
          <a:lstStyle/>
          <a:p>
            <a:pPr marL="335280" indent="-335915">
              <a:lnSpc>
                <a:spcPts val="1625"/>
              </a:lnSpc>
              <a:buFont typeface="Arial MT"/>
              <a:buChar char="●"/>
              <a:tabLst>
                <a:tab pos="335280" algn="l"/>
                <a:tab pos="336550" algn="l"/>
              </a:tabLst>
            </a:pPr>
            <a:r>
              <a:rPr sz="1400" dirty="0">
                <a:solidFill>
                  <a:srgbClr val="374151"/>
                </a:solidFill>
                <a:latin typeface="Roboto"/>
                <a:cs typeface="Roboto"/>
              </a:rPr>
              <a:t>Naive</a:t>
            </a:r>
            <a:r>
              <a:rPr sz="1400" spc="-50" dirty="0">
                <a:solidFill>
                  <a:srgbClr val="374151"/>
                </a:solidFill>
                <a:latin typeface="Roboto"/>
                <a:cs typeface="Roboto"/>
              </a:rPr>
              <a:t> </a:t>
            </a:r>
            <a:r>
              <a:rPr sz="1400" spc="-20" dirty="0">
                <a:solidFill>
                  <a:srgbClr val="374151"/>
                </a:solidFill>
                <a:latin typeface="Roboto"/>
                <a:cs typeface="Roboto"/>
              </a:rPr>
              <a:t>Bayes</a:t>
            </a:r>
            <a:r>
              <a:rPr sz="1400" spc="-45" dirty="0">
                <a:solidFill>
                  <a:srgbClr val="374151"/>
                </a:solidFill>
                <a:latin typeface="Roboto"/>
                <a:cs typeface="Roboto"/>
              </a:rPr>
              <a:t> </a:t>
            </a:r>
            <a:r>
              <a:rPr sz="1400" dirty="0">
                <a:solidFill>
                  <a:srgbClr val="374151"/>
                </a:solidFill>
                <a:latin typeface="Roboto"/>
                <a:cs typeface="Roboto"/>
              </a:rPr>
              <a:t>model</a:t>
            </a:r>
            <a:r>
              <a:rPr sz="1400" spc="-45" dirty="0">
                <a:solidFill>
                  <a:srgbClr val="374151"/>
                </a:solidFill>
                <a:latin typeface="Roboto"/>
                <a:cs typeface="Roboto"/>
              </a:rPr>
              <a:t> </a:t>
            </a:r>
            <a:r>
              <a:rPr sz="1400" spc="-20" dirty="0">
                <a:solidFill>
                  <a:srgbClr val="374151"/>
                </a:solidFill>
                <a:latin typeface="Roboto"/>
                <a:cs typeface="Roboto"/>
              </a:rPr>
              <a:t>trained</a:t>
            </a:r>
            <a:r>
              <a:rPr sz="1400" spc="-45" dirty="0">
                <a:solidFill>
                  <a:srgbClr val="374151"/>
                </a:solidFill>
                <a:latin typeface="Roboto"/>
                <a:cs typeface="Roboto"/>
              </a:rPr>
              <a:t> </a:t>
            </a:r>
            <a:r>
              <a:rPr sz="1400" spc="-20" dirty="0">
                <a:solidFill>
                  <a:srgbClr val="374151"/>
                </a:solidFill>
                <a:latin typeface="Roboto"/>
                <a:cs typeface="Roboto"/>
              </a:rPr>
              <a:t>using</a:t>
            </a:r>
            <a:r>
              <a:rPr sz="1400" spc="-45" dirty="0">
                <a:solidFill>
                  <a:srgbClr val="374151"/>
                </a:solidFill>
                <a:latin typeface="Roboto"/>
                <a:cs typeface="Roboto"/>
              </a:rPr>
              <a:t> </a:t>
            </a:r>
            <a:r>
              <a:rPr sz="1400" spc="-25" dirty="0">
                <a:solidFill>
                  <a:srgbClr val="374151"/>
                </a:solidFill>
                <a:latin typeface="Roboto"/>
                <a:cs typeface="Roboto"/>
              </a:rPr>
              <a:t>70%</a:t>
            </a:r>
            <a:endParaRPr sz="1400">
              <a:latin typeface="Roboto"/>
              <a:cs typeface="Roboto"/>
            </a:endParaRPr>
          </a:p>
        </p:txBody>
      </p:sp>
      <p:sp>
        <p:nvSpPr>
          <p:cNvPr id="4" name="object 4"/>
          <p:cNvSpPr txBox="1"/>
          <p:nvPr/>
        </p:nvSpPr>
        <p:spPr>
          <a:xfrm>
            <a:off x="854625" y="1405563"/>
            <a:ext cx="852805" cy="213360"/>
          </a:xfrm>
          <a:prstGeom prst="rect">
            <a:avLst/>
          </a:prstGeom>
          <a:solidFill>
            <a:srgbClr val="F6F6F7"/>
          </a:solidFill>
        </p:spPr>
        <p:txBody>
          <a:bodyPr vert="horz" wrap="square" lIns="0" tIns="0" rIns="0" bIns="0" rtlCol="0">
            <a:spAutoFit/>
          </a:bodyPr>
          <a:lstStyle/>
          <a:p>
            <a:pPr>
              <a:lnSpc>
                <a:spcPts val="1625"/>
              </a:lnSpc>
            </a:pPr>
            <a:r>
              <a:rPr sz="1400" dirty="0">
                <a:solidFill>
                  <a:srgbClr val="374151"/>
                </a:solidFill>
                <a:latin typeface="Roboto"/>
                <a:cs typeface="Roboto"/>
              </a:rPr>
              <a:t>of</a:t>
            </a:r>
            <a:r>
              <a:rPr sz="1400" spc="-20" dirty="0">
                <a:solidFill>
                  <a:srgbClr val="374151"/>
                </a:solidFill>
                <a:latin typeface="Roboto"/>
                <a:cs typeface="Roboto"/>
              </a:rPr>
              <a:t> </a:t>
            </a:r>
            <a:r>
              <a:rPr sz="1400" dirty="0">
                <a:solidFill>
                  <a:srgbClr val="374151"/>
                </a:solidFill>
                <a:latin typeface="Roboto"/>
                <a:cs typeface="Roboto"/>
              </a:rPr>
              <a:t>the</a:t>
            </a:r>
            <a:r>
              <a:rPr sz="1400" spc="-20" dirty="0">
                <a:solidFill>
                  <a:srgbClr val="374151"/>
                </a:solidFill>
                <a:latin typeface="Roboto"/>
                <a:cs typeface="Roboto"/>
              </a:rPr>
              <a:t> data</a:t>
            </a:r>
            <a:endParaRPr sz="1400">
              <a:latin typeface="Roboto"/>
              <a:cs typeface="Roboto"/>
            </a:endParaRPr>
          </a:p>
        </p:txBody>
      </p:sp>
      <p:sp>
        <p:nvSpPr>
          <p:cNvPr id="5" name="object 5"/>
          <p:cNvSpPr txBox="1"/>
          <p:nvPr/>
        </p:nvSpPr>
        <p:spPr>
          <a:xfrm>
            <a:off x="518693" y="1650927"/>
            <a:ext cx="3406140" cy="213360"/>
          </a:xfrm>
          <a:prstGeom prst="rect">
            <a:avLst/>
          </a:prstGeom>
          <a:solidFill>
            <a:srgbClr val="F6F6F7"/>
          </a:solidFill>
        </p:spPr>
        <p:txBody>
          <a:bodyPr vert="horz" wrap="square" lIns="0" tIns="0" rIns="0" bIns="0" rtlCol="0">
            <a:spAutoFit/>
          </a:bodyPr>
          <a:lstStyle/>
          <a:p>
            <a:pPr marL="335280" indent="-335915">
              <a:lnSpc>
                <a:spcPts val="1625"/>
              </a:lnSpc>
              <a:buFont typeface="Arial MT"/>
              <a:buChar char="●"/>
              <a:tabLst>
                <a:tab pos="335280" algn="l"/>
                <a:tab pos="336550" algn="l"/>
              </a:tabLst>
            </a:pPr>
            <a:r>
              <a:rPr sz="1400" dirty="0">
                <a:solidFill>
                  <a:srgbClr val="374151"/>
                </a:solidFill>
                <a:latin typeface="Roboto"/>
                <a:cs typeface="Roboto"/>
              </a:rPr>
              <a:t>Lower</a:t>
            </a:r>
            <a:r>
              <a:rPr sz="1400" spc="-45" dirty="0">
                <a:solidFill>
                  <a:srgbClr val="374151"/>
                </a:solidFill>
                <a:latin typeface="Roboto"/>
                <a:cs typeface="Roboto"/>
              </a:rPr>
              <a:t> </a:t>
            </a:r>
            <a:r>
              <a:rPr sz="1400" spc="-20" dirty="0">
                <a:solidFill>
                  <a:srgbClr val="374151"/>
                </a:solidFill>
                <a:latin typeface="Roboto"/>
                <a:cs typeface="Roboto"/>
              </a:rPr>
              <a:t>accuracy</a:t>
            </a:r>
            <a:r>
              <a:rPr sz="1400" spc="-45" dirty="0">
                <a:solidFill>
                  <a:srgbClr val="374151"/>
                </a:solidFill>
                <a:latin typeface="Roboto"/>
                <a:cs typeface="Roboto"/>
              </a:rPr>
              <a:t> </a:t>
            </a:r>
            <a:r>
              <a:rPr sz="1400" dirty="0">
                <a:solidFill>
                  <a:srgbClr val="374151"/>
                </a:solidFill>
                <a:latin typeface="Roboto"/>
                <a:cs typeface="Roboto"/>
              </a:rPr>
              <a:t>of</a:t>
            </a:r>
            <a:r>
              <a:rPr sz="1400" spc="-45" dirty="0">
                <a:solidFill>
                  <a:srgbClr val="374151"/>
                </a:solidFill>
                <a:latin typeface="Roboto"/>
                <a:cs typeface="Roboto"/>
              </a:rPr>
              <a:t> </a:t>
            </a:r>
            <a:r>
              <a:rPr sz="1400" dirty="0">
                <a:solidFill>
                  <a:srgbClr val="374151"/>
                </a:solidFill>
                <a:latin typeface="Roboto"/>
                <a:cs typeface="Roboto"/>
              </a:rPr>
              <a:t>92.2%</a:t>
            </a:r>
            <a:r>
              <a:rPr sz="1400" spc="-45" dirty="0">
                <a:solidFill>
                  <a:srgbClr val="374151"/>
                </a:solidFill>
                <a:latin typeface="Roboto"/>
                <a:cs typeface="Roboto"/>
              </a:rPr>
              <a:t> </a:t>
            </a:r>
            <a:r>
              <a:rPr sz="1400" spc="-10" dirty="0">
                <a:solidFill>
                  <a:srgbClr val="374151"/>
                </a:solidFill>
                <a:latin typeface="Roboto"/>
                <a:cs typeface="Roboto"/>
              </a:rPr>
              <a:t>suggests</a:t>
            </a:r>
            <a:r>
              <a:rPr sz="1400" spc="-40" dirty="0">
                <a:solidFill>
                  <a:srgbClr val="374151"/>
                </a:solidFill>
                <a:latin typeface="Roboto"/>
                <a:cs typeface="Roboto"/>
              </a:rPr>
              <a:t> </a:t>
            </a:r>
            <a:r>
              <a:rPr sz="1400" spc="-20" dirty="0">
                <a:solidFill>
                  <a:srgbClr val="374151"/>
                </a:solidFill>
                <a:latin typeface="Roboto"/>
                <a:cs typeface="Roboto"/>
              </a:rPr>
              <a:t>this</a:t>
            </a:r>
            <a:endParaRPr sz="1400">
              <a:latin typeface="Roboto"/>
              <a:cs typeface="Roboto"/>
            </a:endParaRPr>
          </a:p>
        </p:txBody>
      </p:sp>
      <p:sp>
        <p:nvSpPr>
          <p:cNvPr id="6" name="object 6"/>
          <p:cNvSpPr/>
          <p:nvPr/>
        </p:nvSpPr>
        <p:spPr>
          <a:xfrm>
            <a:off x="854625" y="1896291"/>
            <a:ext cx="2874645" cy="213360"/>
          </a:xfrm>
          <a:custGeom>
            <a:avLst/>
            <a:gdLst/>
            <a:ahLst/>
            <a:cxnLst/>
            <a:rect l="l" t="t" r="r" b="b"/>
            <a:pathLst>
              <a:path w="2874645" h="213360">
                <a:moveTo>
                  <a:pt x="2874619" y="213360"/>
                </a:moveTo>
                <a:lnTo>
                  <a:pt x="0" y="213360"/>
                </a:lnTo>
                <a:lnTo>
                  <a:pt x="0" y="0"/>
                </a:lnTo>
                <a:lnTo>
                  <a:pt x="2874619" y="0"/>
                </a:lnTo>
                <a:lnTo>
                  <a:pt x="2874619" y="213360"/>
                </a:lnTo>
                <a:close/>
              </a:path>
            </a:pathLst>
          </a:custGeom>
          <a:solidFill>
            <a:srgbClr val="F6F6F7"/>
          </a:solidFill>
        </p:spPr>
        <p:txBody>
          <a:bodyPr wrap="square" lIns="0" tIns="0" rIns="0" bIns="0" rtlCol="0"/>
          <a:lstStyle/>
          <a:p>
            <a:endParaRPr/>
          </a:p>
        </p:txBody>
      </p:sp>
      <p:sp>
        <p:nvSpPr>
          <p:cNvPr id="7" name="object 7"/>
          <p:cNvSpPr txBox="1"/>
          <p:nvPr/>
        </p:nvSpPr>
        <p:spPr>
          <a:xfrm>
            <a:off x="841925" y="1876479"/>
            <a:ext cx="289750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374151"/>
                </a:solidFill>
                <a:latin typeface="Roboto"/>
                <a:cs typeface="Roboto"/>
              </a:rPr>
              <a:t>model</a:t>
            </a:r>
            <a:r>
              <a:rPr sz="1400" spc="-60" dirty="0">
                <a:solidFill>
                  <a:srgbClr val="374151"/>
                </a:solidFill>
                <a:latin typeface="Roboto"/>
                <a:cs typeface="Roboto"/>
              </a:rPr>
              <a:t> </a:t>
            </a:r>
            <a:r>
              <a:rPr sz="1400" dirty="0">
                <a:solidFill>
                  <a:srgbClr val="374151"/>
                </a:solidFill>
                <a:latin typeface="Roboto"/>
                <a:cs typeface="Roboto"/>
              </a:rPr>
              <a:t>is</a:t>
            </a:r>
            <a:r>
              <a:rPr sz="1400" spc="-55" dirty="0">
                <a:solidFill>
                  <a:srgbClr val="374151"/>
                </a:solidFill>
                <a:latin typeface="Roboto"/>
                <a:cs typeface="Roboto"/>
              </a:rPr>
              <a:t> </a:t>
            </a:r>
            <a:r>
              <a:rPr sz="1400" dirty="0">
                <a:solidFill>
                  <a:srgbClr val="374151"/>
                </a:solidFill>
                <a:latin typeface="Roboto"/>
                <a:cs typeface="Roboto"/>
              </a:rPr>
              <a:t>less</a:t>
            </a:r>
            <a:r>
              <a:rPr sz="1400" spc="-60" dirty="0">
                <a:solidFill>
                  <a:srgbClr val="374151"/>
                </a:solidFill>
                <a:latin typeface="Roboto"/>
                <a:cs typeface="Roboto"/>
              </a:rPr>
              <a:t> </a:t>
            </a:r>
            <a:r>
              <a:rPr sz="1400" dirty="0">
                <a:solidFill>
                  <a:srgbClr val="374151"/>
                </a:solidFill>
                <a:latin typeface="Roboto"/>
                <a:cs typeface="Roboto"/>
              </a:rPr>
              <a:t>effective</a:t>
            </a:r>
            <a:r>
              <a:rPr sz="1400" spc="-55" dirty="0">
                <a:solidFill>
                  <a:srgbClr val="374151"/>
                </a:solidFill>
                <a:latin typeface="Roboto"/>
                <a:cs typeface="Roboto"/>
              </a:rPr>
              <a:t> </a:t>
            </a:r>
            <a:r>
              <a:rPr sz="1400" spc="-10" dirty="0">
                <a:solidFill>
                  <a:srgbClr val="374151"/>
                </a:solidFill>
                <a:latin typeface="Roboto"/>
                <a:cs typeface="Roboto"/>
              </a:rPr>
              <a:t>than</a:t>
            </a:r>
            <a:r>
              <a:rPr sz="1400" spc="-55" dirty="0">
                <a:solidFill>
                  <a:srgbClr val="374151"/>
                </a:solidFill>
                <a:latin typeface="Roboto"/>
                <a:cs typeface="Roboto"/>
              </a:rPr>
              <a:t> </a:t>
            </a:r>
            <a:r>
              <a:rPr sz="1400" spc="-10" dirty="0">
                <a:solidFill>
                  <a:srgbClr val="374151"/>
                </a:solidFill>
                <a:latin typeface="Roboto"/>
                <a:cs typeface="Roboto"/>
              </a:rPr>
              <a:t>previous</a:t>
            </a:r>
            <a:endParaRPr sz="1400">
              <a:latin typeface="Roboto"/>
              <a:cs typeface="Roboto"/>
            </a:endParaRPr>
          </a:p>
        </p:txBody>
      </p:sp>
      <p:sp>
        <p:nvSpPr>
          <p:cNvPr id="8" name="object 8"/>
          <p:cNvSpPr txBox="1"/>
          <p:nvPr/>
        </p:nvSpPr>
        <p:spPr>
          <a:xfrm>
            <a:off x="854625" y="2141655"/>
            <a:ext cx="586740" cy="213360"/>
          </a:xfrm>
          <a:prstGeom prst="rect">
            <a:avLst/>
          </a:prstGeom>
          <a:solidFill>
            <a:srgbClr val="F6F6F7"/>
          </a:solidFill>
        </p:spPr>
        <p:txBody>
          <a:bodyPr vert="horz" wrap="square" lIns="0" tIns="0" rIns="0" bIns="0" rtlCol="0">
            <a:spAutoFit/>
          </a:bodyPr>
          <a:lstStyle/>
          <a:p>
            <a:pPr>
              <a:lnSpc>
                <a:spcPts val="1625"/>
              </a:lnSpc>
            </a:pPr>
            <a:r>
              <a:rPr sz="1400" spc="-20" dirty="0">
                <a:solidFill>
                  <a:srgbClr val="374151"/>
                </a:solidFill>
                <a:latin typeface="Roboto"/>
                <a:cs typeface="Roboto"/>
              </a:rPr>
              <a:t>models</a:t>
            </a:r>
            <a:endParaRPr sz="1400">
              <a:latin typeface="Roboto"/>
              <a:cs typeface="Roboto"/>
            </a:endParaRPr>
          </a:p>
        </p:txBody>
      </p:sp>
      <p:sp>
        <p:nvSpPr>
          <p:cNvPr id="9" name="object 9"/>
          <p:cNvSpPr txBox="1"/>
          <p:nvPr/>
        </p:nvSpPr>
        <p:spPr>
          <a:xfrm>
            <a:off x="518693" y="2387019"/>
            <a:ext cx="2912745" cy="213360"/>
          </a:xfrm>
          <a:prstGeom prst="rect">
            <a:avLst/>
          </a:prstGeom>
          <a:solidFill>
            <a:srgbClr val="F6F6F7"/>
          </a:solidFill>
        </p:spPr>
        <p:txBody>
          <a:bodyPr vert="horz" wrap="square" lIns="0" tIns="0" rIns="0" bIns="0" rtlCol="0">
            <a:spAutoFit/>
          </a:bodyPr>
          <a:lstStyle/>
          <a:p>
            <a:pPr marL="335280" indent="-335915">
              <a:lnSpc>
                <a:spcPts val="1625"/>
              </a:lnSpc>
              <a:buFont typeface="Arial MT"/>
              <a:buChar char="●"/>
              <a:tabLst>
                <a:tab pos="335280" algn="l"/>
                <a:tab pos="336550" algn="l"/>
              </a:tabLst>
            </a:pPr>
            <a:r>
              <a:rPr sz="1400" spc="-20" dirty="0">
                <a:solidFill>
                  <a:srgbClr val="374151"/>
                </a:solidFill>
                <a:latin typeface="Roboto"/>
                <a:cs typeface="Roboto"/>
              </a:rPr>
              <a:t>Precision,</a:t>
            </a:r>
            <a:r>
              <a:rPr sz="1400" spc="-25" dirty="0">
                <a:solidFill>
                  <a:srgbClr val="374151"/>
                </a:solidFill>
                <a:latin typeface="Roboto"/>
                <a:cs typeface="Roboto"/>
              </a:rPr>
              <a:t> </a:t>
            </a:r>
            <a:r>
              <a:rPr sz="1400" spc="-10" dirty="0">
                <a:solidFill>
                  <a:srgbClr val="374151"/>
                </a:solidFill>
                <a:latin typeface="Roboto"/>
                <a:cs typeface="Roboto"/>
              </a:rPr>
              <a:t>recall,</a:t>
            </a:r>
            <a:r>
              <a:rPr sz="1400" spc="-25" dirty="0">
                <a:solidFill>
                  <a:srgbClr val="374151"/>
                </a:solidFill>
                <a:latin typeface="Roboto"/>
                <a:cs typeface="Roboto"/>
              </a:rPr>
              <a:t> </a:t>
            </a:r>
            <a:r>
              <a:rPr sz="1400" dirty="0">
                <a:solidFill>
                  <a:srgbClr val="374151"/>
                </a:solidFill>
                <a:latin typeface="Roboto"/>
                <a:cs typeface="Roboto"/>
              </a:rPr>
              <a:t>and</a:t>
            </a:r>
            <a:r>
              <a:rPr sz="1400" spc="-20" dirty="0">
                <a:solidFill>
                  <a:srgbClr val="374151"/>
                </a:solidFill>
                <a:latin typeface="Roboto"/>
                <a:cs typeface="Roboto"/>
              </a:rPr>
              <a:t> </a:t>
            </a:r>
            <a:r>
              <a:rPr sz="1400" spc="-50" dirty="0">
                <a:solidFill>
                  <a:srgbClr val="374151"/>
                </a:solidFill>
                <a:latin typeface="Roboto"/>
                <a:cs typeface="Roboto"/>
              </a:rPr>
              <a:t>f1-</a:t>
            </a:r>
            <a:r>
              <a:rPr sz="1400" spc="-30" dirty="0">
                <a:solidFill>
                  <a:srgbClr val="374151"/>
                </a:solidFill>
                <a:latin typeface="Roboto"/>
                <a:cs typeface="Roboto"/>
              </a:rPr>
              <a:t>score</a:t>
            </a:r>
            <a:r>
              <a:rPr sz="1400" spc="-25" dirty="0">
                <a:solidFill>
                  <a:srgbClr val="374151"/>
                </a:solidFill>
                <a:latin typeface="Roboto"/>
                <a:cs typeface="Roboto"/>
              </a:rPr>
              <a:t> for</a:t>
            </a:r>
            <a:endParaRPr sz="1400">
              <a:latin typeface="Roboto"/>
              <a:cs typeface="Roboto"/>
            </a:endParaRPr>
          </a:p>
        </p:txBody>
      </p:sp>
      <p:sp>
        <p:nvSpPr>
          <p:cNvPr id="10" name="object 10"/>
          <p:cNvSpPr txBox="1"/>
          <p:nvPr/>
        </p:nvSpPr>
        <p:spPr>
          <a:xfrm>
            <a:off x="854625" y="2632383"/>
            <a:ext cx="1751964" cy="213360"/>
          </a:xfrm>
          <a:prstGeom prst="rect">
            <a:avLst/>
          </a:prstGeom>
          <a:solidFill>
            <a:srgbClr val="F6F6F7"/>
          </a:solidFill>
        </p:spPr>
        <p:txBody>
          <a:bodyPr vert="horz" wrap="square" lIns="0" tIns="0" rIns="0" bIns="0" rtlCol="0">
            <a:spAutoFit/>
          </a:bodyPr>
          <a:lstStyle/>
          <a:p>
            <a:pPr>
              <a:lnSpc>
                <a:spcPts val="1625"/>
              </a:lnSpc>
            </a:pPr>
            <a:r>
              <a:rPr sz="1400" spc="-10" dirty="0">
                <a:solidFill>
                  <a:srgbClr val="374151"/>
                </a:solidFill>
                <a:latin typeface="Roboto"/>
                <a:cs typeface="Roboto"/>
              </a:rPr>
              <a:t>positive</a:t>
            </a:r>
            <a:r>
              <a:rPr sz="1400" spc="-35" dirty="0">
                <a:solidFill>
                  <a:srgbClr val="374151"/>
                </a:solidFill>
                <a:latin typeface="Roboto"/>
                <a:cs typeface="Roboto"/>
              </a:rPr>
              <a:t> </a:t>
            </a:r>
            <a:r>
              <a:rPr sz="1400" spc="-10" dirty="0">
                <a:solidFill>
                  <a:srgbClr val="374151"/>
                </a:solidFill>
                <a:latin typeface="Roboto"/>
                <a:cs typeface="Roboto"/>
              </a:rPr>
              <a:t>class</a:t>
            </a:r>
            <a:r>
              <a:rPr sz="1400" spc="-30" dirty="0">
                <a:solidFill>
                  <a:srgbClr val="374151"/>
                </a:solidFill>
                <a:latin typeface="Roboto"/>
                <a:cs typeface="Roboto"/>
              </a:rPr>
              <a:t> </a:t>
            </a:r>
            <a:r>
              <a:rPr sz="1400" dirty="0">
                <a:solidFill>
                  <a:srgbClr val="374151"/>
                </a:solidFill>
                <a:latin typeface="Roboto"/>
                <a:cs typeface="Roboto"/>
              </a:rPr>
              <a:t>are</a:t>
            </a:r>
            <a:r>
              <a:rPr sz="1400" spc="-35" dirty="0">
                <a:solidFill>
                  <a:srgbClr val="374151"/>
                </a:solidFill>
                <a:latin typeface="Roboto"/>
                <a:cs typeface="Roboto"/>
              </a:rPr>
              <a:t> </a:t>
            </a:r>
            <a:r>
              <a:rPr sz="1400" spc="-25" dirty="0">
                <a:solidFill>
                  <a:srgbClr val="374151"/>
                </a:solidFill>
                <a:latin typeface="Roboto"/>
                <a:cs typeface="Roboto"/>
              </a:rPr>
              <a:t>high</a:t>
            </a:r>
            <a:endParaRPr sz="1400">
              <a:latin typeface="Roboto"/>
              <a:cs typeface="Roboto"/>
            </a:endParaRPr>
          </a:p>
        </p:txBody>
      </p:sp>
      <p:sp>
        <p:nvSpPr>
          <p:cNvPr id="11" name="object 11"/>
          <p:cNvSpPr/>
          <p:nvPr/>
        </p:nvSpPr>
        <p:spPr>
          <a:xfrm>
            <a:off x="518693" y="2877747"/>
            <a:ext cx="3314700" cy="213360"/>
          </a:xfrm>
          <a:custGeom>
            <a:avLst/>
            <a:gdLst/>
            <a:ahLst/>
            <a:cxnLst/>
            <a:rect l="l" t="t" r="r" b="b"/>
            <a:pathLst>
              <a:path w="3314700" h="213360">
                <a:moveTo>
                  <a:pt x="3314587" y="213359"/>
                </a:moveTo>
                <a:lnTo>
                  <a:pt x="0" y="213359"/>
                </a:lnTo>
                <a:lnTo>
                  <a:pt x="0" y="0"/>
                </a:lnTo>
                <a:lnTo>
                  <a:pt x="3314587" y="0"/>
                </a:lnTo>
                <a:lnTo>
                  <a:pt x="3314587" y="213359"/>
                </a:lnTo>
                <a:close/>
              </a:path>
            </a:pathLst>
          </a:custGeom>
          <a:solidFill>
            <a:srgbClr val="F6F6F7"/>
          </a:solidFill>
        </p:spPr>
        <p:txBody>
          <a:bodyPr wrap="square" lIns="0" tIns="0" rIns="0" bIns="0" rtlCol="0"/>
          <a:lstStyle/>
          <a:p>
            <a:endParaRPr/>
          </a:p>
        </p:txBody>
      </p:sp>
      <p:sp>
        <p:nvSpPr>
          <p:cNvPr id="12" name="object 12"/>
          <p:cNvSpPr txBox="1"/>
          <p:nvPr/>
        </p:nvSpPr>
        <p:spPr>
          <a:xfrm>
            <a:off x="505993" y="2857935"/>
            <a:ext cx="3337560" cy="238760"/>
          </a:xfrm>
          <a:prstGeom prst="rect">
            <a:avLst/>
          </a:prstGeom>
        </p:spPr>
        <p:txBody>
          <a:bodyPr vert="horz" wrap="square" lIns="0" tIns="12700" rIns="0" bIns="0" rtlCol="0">
            <a:spAutoFit/>
          </a:bodyPr>
          <a:lstStyle/>
          <a:p>
            <a:pPr marL="347980" indent="-335915">
              <a:lnSpc>
                <a:spcPct val="100000"/>
              </a:lnSpc>
              <a:spcBef>
                <a:spcPts val="100"/>
              </a:spcBef>
              <a:buFont typeface="Arial MT"/>
              <a:buChar char="●"/>
              <a:tabLst>
                <a:tab pos="347980" algn="l"/>
                <a:tab pos="349250" algn="l"/>
              </a:tabLst>
            </a:pPr>
            <a:r>
              <a:rPr sz="1400" spc="-20" dirty="0">
                <a:solidFill>
                  <a:srgbClr val="374151"/>
                </a:solidFill>
                <a:latin typeface="Roboto"/>
                <a:cs typeface="Roboto"/>
              </a:rPr>
              <a:t>Precision</a:t>
            </a:r>
            <a:r>
              <a:rPr sz="1400" spc="-35" dirty="0">
                <a:solidFill>
                  <a:srgbClr val="374151"/>
                </a:solidFill>
                <a:latin typeface="Roboto"/>
                <a:cs typeface="Roboto"/>
              </a:rPr>
              <a:t> </a:t>
            </a:r>
            <a:r>
              <a:rPr sz="1400" dirty="0">
                <a:solidFill>
                  <a:srgbClr val="374151"/>
                </a:solidFill>
                <a:latin typeface="Roboto"/>
                <a:cs typeface="Roboto"/>
              </a:rPr>
              <a:t>for</a:t>
            </a:r>
            <a:r>
              <a:rPr sz="1400" spc="-30" dirty="0">
                <a:solidFill>
                  <a:srgbClr val="374151"/>
                </a:solidFill>
                <a:latin typeface="Roboto"/>
                <a:cs typeface="Roboto"/>
              </a:rPr>
              <a:t> </a:t>
            </a:r>
            <a:r>
              <a:rPr sz="1400" spc="-10" dirty="0">
                <a:solidFill>
                  <a:srgbClr val="374151"/>
                </a:solidFill>
                <a:latin typeface="Roboto"/>
                <a:cs typeface="Roboto"/>
              </a:rPr>
              <a:t>negative</a:t>
            </a:r>
            <a:r>
              <a:rPr sz="1400" spc="-30" dirty="0">
                <a:solidFill>
                  <a:srgbClr val="374151"/>
                </a:solidFill>
                <a:latin typeface="Roboto"/>
                <a:cs typeface="Roboto"/>
              </a:rPr>
              <a:t> </a:t>
            </a:r>
            <a:r>
              <a:rPr sz="1400" spc="-10" dirty="0">
                <a:solidFill>
                  <a:srgbClr val="374151"/>
                </a:solidFill>
                <a:latin typeface="Roboto"/>
                <a:cs typeface="Roboto"/>
              </a:rPr>
              <a:t>class</a:t>
            </a:r>
            <a:r>
              <a:rPr sz="1400" spc="-30" dirty="0">
                <a:solidFill>
                  <a:srgbClr val="374151"/>
                </a:solidFill>
                <a:latin typeface="Roboto"/>
                <a:cs typeface="Roboto"/>
              </a:rPr>
              <a:t> </a:t>
            </a:r>
            <a:r>
              <a:rPr sz="1400" dirty="0">
                <a:solidFill>
                  <a:srgbClr val="374151"/>
                </a:solidFill>
                <a:latin typeface="Roboto"/>
                <a:cs typeface="Roboto"/>
              </a:rPr>
              <a:t>is</a:t>
            </a:r>
            <a:r>
              <a:rPr sz="1400" spc="-35" dirty="0">
                <a:solidFill>
                  <a:srgbClr val="374151"/>
                </a:solidFill>
                <a:latin typeface="Roboto"/>
                <a:cs typeface="Roboto"/>
              </a:rPr>
              <a:t> </a:t>
            </a:r>
            <a:r>
              <a:rPr sz="1400" dirty="0">
                <a:solidFill>
                  <a:srgbClr val="374151"/>
                </a:solidFill>
                <a:latin typeface="Roboto"/>
                <a:cs typeface="Roboto"/>
              </a:rPr>
              <a:t>1.0,</a:t>
            </a:r>
            <a:r>
              <a:rPr sz="1400" spc="-30" dirty="0">
                <a:solidFill>
                  <a:srgbClr val="374151"/>
                </a:solidFill>
                <a:latin typeface="Roboto"/>
                <a:cs typeface="Roboto"/>
              </a:rPr>
              <a:t> </a:t>
            </a:r>
            <a:r>
              <a:rPr sz="1400" spc="-25" dirty="0">
                <a:solidFill>
                  <a:srgbClr val="374151"/>
                </a:solidFill>
                <a:latin typeface="Roboto"/>
                <a:cs typeface="Roboto"/>
              </a:rPr>
              <a:t>but</a:t>
            </a:r>
            <a:endParaRPr sz="1400">
              <a:latin typeface="Roboto"/>
              <a:cs typeface="Roboto"/>
            </a:endParaRPr>
          </a:p>
        </p:txBody>
      </p:sp>
      <p:sp>
        <p:nvSpPr>
          <p:cNvPr id="13" name="object 13"/>
          <p:cNvSpPr txBox="1"/>
          <p:nvPr/>
        </p:nvSpPr>
        <p:spPr>
          <a:xfrm>
            <a:off x="854625" y="3123111"/>
            <a:ext cx="2896235" cy="213360"/>
          </a:xfrm>
          <a:prstGeom prst="rect">
            <a:avLst/>
          </a:prstGeom>
          <a:solidFill>
            <a:srgbClr val="F6F6F7"/>
          </a:solidFill>
        </p:spPr>
        <p:txBody>
          <a:bodyPr vert="horz" wrap="square" lIns="0" tIns="0" rIns="0" bIns="0" rtlCol="0">
            <a:spAutoFit/>
          </a:bodyPr>
          <a:lstStyle/>
          <a:p>
            <a:pPr>
              <a:lnSpc>
                <a:spcPts val="1625"/>
              </a:lnSpc>
            </a:pPr>
            <a:r>
              <a:rPr sz="1400" spc="-10" dirty="0">
                <a:solidFill>
                  <a:srgbClr val="374151"/>
                </a:solidFill>
                <a:latin typeface="Roboto"/>
                <a:cs typeface="Roboto"/>
              </a:rPr>
              <a:t>recall</a:t>
            </a:r>
            <a:r>
              <a:rPr sz="1400" spc="-40" dirty="0">
                <a:solidFill>
                  <a:srgbClr val="374151"/>
                </a:solidFill>
                <a:latin typeface="Roboto"/>
                <a:cs typeface="Roboto"/>
              </a:rPr>
              <a:t> </a:t>
            </a:r>
            <a:r>
              <a:rPr sz="1400" dirty="0">
                <a:solidFill>
                  <a:srgbClr val="374151"/>
                </a:solidFill>
                <a:latin typeface="Roboto"/>
                <a:cs typeface="Roboto"/>
              </a:rPr>
              <a:t>and</a:t>
            </a:r>
            <a:r>
              <a:rPr sz="1400" spc="-40" dirty="0">
                <a:solidFill>
                  <a:srgbClr val="374151"/>
                </a:solidFill>
                <a:latin typeface="Roboto"/>
                <a:cs typeface="Roboto"/>
              </a:rPr>
              <a:t> </a:t>
            </a:r>
            <a:r>
              <a:rPr sz="1400" spc="-50" dirty="0">
                <a:solidFill>
                  <a:srgbClr val="374151"/>
                </a:solidFill>
                <a:latin typeface="Roboto"/>
                <a:cs typeface="Roboto"/>
              </a:rPr>
              <a:t>f1-</a:t>
            </a:r>
            <a:r>
              <a:rPr sz="1400" spc="-30" dirty="0">
                <a:solidFill>
                  <a:srgbClr val="374151"/>
                </a:solidFill>
                <a:latin typeface="Roboto"/>
                <a:cs typeface="Roboto"/>
              </a:rPr>
              <a:t>score</a:t>
            </a:r>
            <a:r>
              <a:rPr sz="1400" spc="-40" dirty="0">
                <a:solidFill>
                  <a:srgbClr val="374151"/>
                </a:solidFill>
                <a:latin typeface="Roboto"/>
                <a:cs typeface="Roboto"/>
              </a:rPr>
              <a:t> </a:t>
            </a:r>
            <a:r>
              <a:rPr sz="1400" dirty="0">
                <a:solidFill>
                  <a:srgbClr val="374151"/>
                </a:solidFill>
                <a:latin typeface="Roboto"/>
                <a:cs typeface="Roboto"/>
              </a:rPr>
              <a:t>are</a:t>
            </a:r>
            <a:r>
              <a:rPr sz="1400" spc="-40" dirty="0">
                <a:solidFill>
                  <a:srgbClr val="374151"/>
                </a:solidFill>
                <a:latin typeface="Roboto"/>
                <a:cs typeface="Roboto"/>
              </a:rPr>
              <a:t> </a:t>
            </a:r>
            <a:r>
              <a:rPr sz="1400" dirty="0">
                <a:solidFill>
                  <a:srgbClr val="374151"/>
                </a:solidFill>
                <a:latin typeface="Roboto"/>
                <a:cs typeface="Roboto"/>
              </a:rPr>
              <a:t>0.0,</a:t>
            </a:r>
            <a:r>
              <a:rPr sz="1400" spc="-40" dirty="0">
                <a:solidFill>
                  <a:srgbClr val="374151"/>
                </a:solidFill>
                <a:latin typeface="Roboto"/>
                <a:cs typeface="Roboto"/>
              </a:rPr>
              <a:t> </a:t>
            </a:r>
            <a:r>
              <a:rPr sz="1400" spc="-10" dirty="0">
                <a:solidFill>
                  <a:srgbClr val="374151"/>
                </a:solidFill>
                <a:latin typeface="Roboto"/>
                <a:cs typeface="Roboto"/>
              </a:rPr>
              <a:t>indicating</a:t>
            </a:r>
            <a:endParaRPr sz="1400">
              <a:latin typeface="Roboto"/>
              <a:cs typeface="Roboto"/>
            </a:endParaRPr>
          </a:p>
        </p:txBody>
      </p:sp>
      <p:sp>
        <p:nvSpPr>
          <p:cNvPr id="14" name="object 14"/>
          <p:cNvSpPr txBox="1"/>
          <p:nvPr/>
        </p:nvSpPr>
        <p:spPr>
          <a:xfrm>
            <a:off x="854625" y="3368475"/>
            <a:ext cx="2232660" cy="213360"/>
          </a:xfrm>
          <a:prstGeom prst="rect">
            <a:avLst/>
          </a:prstGeom>
          <a:solidFill>
            <a:srgbClr val="F6F6F7"/>
          </a:solidFill>
        </p:spPr>
        <p:txBody>
          <a:bodyPr vert="horz" wrap="square" lIns="0" tIns="0" rIns="0" bIns="0" rtlCol="0">
            <a:spAutoFit/>
          </a:bodyPr>
          <a:lstStyle/>
          <a:p>
            <a:pPr>
              <a:lnSpc>
                <a:spcPts val="1625"/>
              </a:lnSpc>
            </a:pPr>
            <a:r>
              <a:rPr sz="1400" spc="-10" dirty="0">
                <a:solidFill>
                  <a:srgbClr val="374151"/>
                </a:solidFill>
                <a:latin typeface="Roboto"/>
                <a:cs typeface="Roboto"/>
              </a:rPr>
              <a:t>that</a:t>
            </a:r>
            <a:r>
              <a:rPr sz="1400" spc="-55" dirty="0">
                <a:solidFill>
                  <a:srgbClr val="374151"/>
                </a:solidFill>
                <a:latin typeface="Roboto"/>
                <a:cs typeface="Roboto"/>
              </a:rPr>
              <a:t> </a:t>
            </a:r>
            <a:r>
              <a:rPr sz="1400" dirty="0">
                <a:solidFill>
                  <a:srgbClr val="374151"/>
                </a:solidFill>
                <a:latin typeface="Roboto"/>
                <a:cs typeface="Roboto"/>
              </a:rPr>
              <a:t>the</a:t>
            </a:r>
            <a:r>
              <a:rPr sz="1400" spc="-55" dirty="0">
                <a:solidFill>
                  <a:srgbClr val="374151"/>
                </a:solidFill>
                <a:latin typeface="Roboto"/>
                <a:cs typeface="Roboto"/>
              </a:rPr>
              <a:t> </a:t>
            </a:r>
            <a:r>
              <a:rPr sz="1400" dirty="0">
                <a:solidFill>
                  <a:srgbClr val="374151"/>
                </a:solidFill>
                <a:latin typeface="Roboto"/>
                <a:cs typeface="Roboto"/>
              </a:rPr>
              <a:t>model</a:t>
            </a:r>
            <a:r>
              <a:rPr sz="1400" spc="-55" dirty="0">
                <a:solidFill>
                  <a:srgbClr val="374151"/>
                </a:solidFill>
                <a:latin typeface="Roboto"/>
                <a:cs typeface="Roboto"/>
              </a:rPr>
              <a:t> </a:t>
            </a:r>
            <a:r>
              <a:rPr sz="1400" dirty="0">
                <a:solidFill>
                  <a:srgbClr val="374151"/>
                </a:solidFill>
                <a:latin typeface="Roboto"/>
                <a:cs typeface="Roboto"/>
              </a:rPr>
              <a:t>is</a:t>
            </a:r>
            <a:r>
              <a:rPr sz="1400" spc="-55" dirty="0">
                <a:solidFill>
                  <a:srgbClr val="374151"/>
                </a:solidFill>
                <a:latin typeface="Roboto"/>
                <a:cs typeface="Roboto"/>
              </a:rPr>
              <a:t> </a:t>
            </a:r>
            <a:r>
              <a:rPr sz="1400" spc="-10" dirty="0">
                <a:solidFill>
                  <a:srgbClr val="374151"/>
                </a:solidFill>
                <a:latin typeface="Roboto"/>
                <a:cs typeface="Roboto"/>
              </a:rPr>
              <a:t>completely</a:t>
            </a:r>
            <a:endParaRPr sz="1400">
              <a:latin typeface="Roboto"/>
              <a:cs typeface="Roboto"/>
            </a:endParaRPr>
          </a:p>
        </p:txBody>
      </p:sp>
      <p:sp>
        <p:nvSpPr>
          <p:cNvPr id="15" name="object 15"/>
          <p:cNvSpPr/>
          <p:nvPr/>
        </p:nvSpPr>
        <p:spPr>
          <a:xfrm>
            <a:off x="854625" y="3613839"/>
            <a:ext cx="2625725" cy="213360"/>
          </a:xfrm>
          <a:custGeom>
            <a:avLst/>
            <a:gdLst/>
            <a:ahLst/>
            <a:cxnLst/>
            <a:rect l="l" t="t" r="r" b="b"/>
            <a:pathLst>
              <a:path w="2625725" h="213360">
                <a:moveTo>
                  <a:pt x="2625335" y="213359"/>
                </a:moveTo>
                <a:lnTo>
                  <a:pt x="0" y="213359"/>
                </a:lnTo>
                <a:lnTo>
                  <a:pt x="0" y="0"/>
                </a:lnTo>
                <a:lnTo>
                  <a:pt x="2625335" y="0"/>
                </a:lnTo>
                <a:lnTo>
                  <a:pt x="2625335" y="213359"/>
                </a:lnTo>
                <a:close/>
              </a:path>
            </a:pathLst>
          </a:custGeom>
          <a:solidFill>
            <a:srgbClr val="F6F6F7"/>
          </a:solidFill>
        </p:spPr>
        <p:txBody>
          <a:bodyPr wrap="square" lIns="0" tIns="0" rIns="0" bIns="0" rtlCol="0"/>
          <a:lstStyle/>
          <a:p>
            <a:endParaRPr/>
          </a:p>
        </p:txBody>
      </p:sp>
      <p:sp>
        <p:nvSpPr>
          <p:cNvPr id="16" name="object 16"/>
          <p:cNvSpPr txBox="1"/>
          <p:nvPr/>
        </p:nvSpPr>
        <p:spPr>
          <a:xfrm>
            <a:off x="841925" y="3594027"/>
            <a:ext cx="264858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374151"/>
                </a:solidFill>
                <a:latin typeface="Roboto"/>
                <a:cs typeface="Roboto"/>
              </a:rPr>
              <a:t>ineffective </a:t>
            </a:r>
            <a:r>
              <a:rPr sz="1400" dirty="0">
                <a:solidFill>
                  <a:srgbClr val="374151"/>
                </a:solidFill>
                <a:latin typeface="Roboto"/>
                <a:cs typeface="Roboto"/>
              </a:rPr>
              <a:t>at</a:t>
            </a:r>
            <a:r>
              <a:rPr sz="1400" spc="-10" dirty="0">
                <a:solidFill>
                  <a:srgbClr val="374151"/>
                </a:solidFill>
                <a:latin typeface="Roboto"/>
                <a:cs typeface="Roboto"/>
              </a:rPr>
              <a:t> </a:t>
            </a:r>
            <a:r>
              <a:rPr sz="1400" spc="-20" dirty="0">
                <a:solidFill>
                  <a:srgbClr val="374151"/>
                </a:solidFill>
                <a:latin typeface="Roboto"/>
                <a:cs typeface="Roboto"/>
              </a:rPr>
              <a:t>classifying</a:t>
            </a:r>
            <a:r>
              <a:rPr sz="1400" spc="-5" dirty="0">
                <a:solidFill>
                  <a:srgbClr val="374151"/>
                </a:solidFill>
                <a:latin typeface="Roboto"/>
                <a:cs typeface="Roboto"/>
              </a:rPr>
              <a:t> </a:t>
            </a:r>
            <a:r>
              <a:rPr sz="1400" spc="-10" dirty="0">
                <a:solidFill>
                  <a:srgbClr val="374151"/>
                </a:solidFill>
                <a:latin typeface="Roboto"/>
                <a:cs typeface="Roboto"/>
              </a:rPr>
              <a:t>negative</a:t>
            </a:r>
            <a:endParaRPr sz="1400">
              <a:latin typeface="Roboto"/>
              <a:cs typeface="Roboto"/>
            </a:endParaRPr>
          </a:p>
        </p:txBody>
      </p:sp>
      <p:sp>
        <p:nvSpPr>
          <p:cNvPr id="17" name="object 17"/>
          <p:cNvSpPr txBox="1"/>
          <p:nvPr/>
        </p:nvSpPr>
        <p:spPr>
          <a:xfrm>
            <a:off x="854625" y="3859203"/>
            <a:ext cx="647065" cy="213360"/>
          </a:xfrm>
          <a:prstGeom prst="rect">
            <a:avLst/>
          </a:prstGeom>
          <a:solidFill>
            <a:srgbClr val="F6F6F7"/>
          </a:solidFill>
        </p:spPr>
        <p:txBody>
          <a:bodyPr vert="horz" wrap="square" lIns="0" tIns="0" rIns="0" bIns="0" rtlCol="0">
            <a:spAutoFit/>
          </a:bodyPr>
          <a:lstStyle/>
          <a:p>
            <a:pPr>
              <a:lnSpc>
                <a:spcPts val="1625"/>
              </a:lnSpc>
            </a:pPr>
            <a:r>
              <a:rPr sz="1400" spc="-25" dirty="0">
                <a:solidFill>
                  <a:srgbClr val="374151"/>
                </a:solidFill>
                <a:latin typeface="Roboto"/>
                <a:cs typeface="Roboto"/>
              </a:rPr>
              <a:t>reviews.</a:t>
            </a:r>
            <a:endParaRPr sz="1400">
              <a:latin typeface="Roboto"/>
              <a:cs typeface="Roboto"/>
            </a:endParaRPr>
          </a:p>
        </p:txBody>
      </p:sp>
      <p:pic>
        <p:nvPicPr>
          <p:cNvPr id="19" name="Picture 18">
            <a:extLst>
              <a:ext uri="{FF2B5EF4-FFF2-40B4-BE49-F238E27FC236}">
                <a16:creationId xmlns:a16="http://schemas.microsoft.com/office/drawing/2014/main" id="{39C99BCC-BD03-FA1C-EC7F-945AF5D52D30}"/>
              </a:ext>
            </a:extLst>
          </p:cNvPr>
          <p:cNvPicPr>
            <a:picLocks noChangeAspect="1"/>
          </p:cNvPicPr>
          <p:nvPr/>
        </p:nvPicPr>
        <p:blipFill>
          <a:blip r:embed="rId2"/>
          <a:stretch>
            <a:fillRect/>
          </a:stretch>
        </p:blipFill>
        <p:spPr>
          <a:xfrm>
            <a:off x="4038600" y="1160200"/>
            <a:ext cx="4953000" cy="22497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TotalTime>
  <Words>1476</Words>
  <Application>Microsoft Macintosh PowerPoint</Application>
  <PresentationFormat>On-screen Show (16:9)</PresentationFormat>
  <Paragraphs>150</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MT</vt:lpstr>
      <vt:lpstr>Calibri</vt:lpstr>
      <vt:lpstr>Courier New</vt:lpstr>
      <vt:lpstr>Roboto</vt:lpstr>
      <vt:lpstr>Söhne</vt:lpstr>
      <vt:lpstr>Tahoma</vt:lpstr>
      <vt:lpstr>Times New Roman</vt:lpstr>
      <vt:lpstr>Trebuchet MS</vt:lpstr>
      <vt:lpstr>Verdana</vt:lpstr>
      <vt:lpstr>Office Theme</vt:lpstr>
      <vt:lpstr>Natural Language processing and recommender systems - Phase 2</vt:lpstr>
      <vt:lpstr>AGENDA</vt:lpstr>
      <vt:lpstr>Introduction</vt:lpstr>
      <vt:lpstr>Data Sampling – Under Sampling</vt:lpstr>
      <vt:lpstr>Data Splitting</vt:lpstr>
      <vt:lpstr>Machine Learning Algorithms</vt:lpstr>
      <vt:lpstr>Logistic Regression Model (with VADER)</vt:lpstr>
      <vt:lpstr>SVM Model (with VADER)</vt:lpstr>
      <vt:lpstr>Naive Bayes Model (with VADER)</vt:lpstr>
      <vt:lpstr>Gradient Boosting Model (with VADER)</vt:lpstr>
      <vt:lpstr>PowerPoint Presentation</vt:lpstr>
      <vt:lpstr>PowerPoint Presentation</vt:lpstr>
      <vt:lpstr>Research Paper Solution </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Group5.pptx</dc:title>
  <cp:lastModifiedBy>Amodkar, Jayesh (Canada)</cp:lastModifiedBy>
  <cp:revision>15</cp:revision>
  <dcterms:created xsi:type="dcterms:W3CDTF">2023-04-20T16:40:14Z</dcterms:created>
  <dcterms:modified xsi:type="dcterms:W3CDTF">2023-04-20T19:47:38Z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MSIP_Label_1a04591e-2156-4e7e-b8dc-60ccb91b4f06_Enabled">
    <vt:lpwstr>true</vt:lpwstr>
  </property>
  <property fmtid="{D5CDD505-2E9C-101B-9397-08002B2CF9AE}" pid="4" name="MSIP_Label_1a04591e-2156-4e7e-b8dc-60ccb91b4f06_SetDate">
    <vt:lpwstr>2023-04-20T19:47:36Z</vt:lpwstr>
  </property>
  <property fmtid="{D5CDD505-2E9C-101B-9397-08002B2CF9AE}" pid="5" name="MSIP_Label_1a04591e-2156-4e7e-b8dc-60ccb91b4f06_Method">
    <vt:lpwstr>Standard</vt:lpwstr>
  </property>
  <property fmtid="{D5CDD505-2E9C-101B-9397-08002B2CF9AE}" pid="6" name="MSIP_Label_1a04591e-2156-4e7e-b8dc-60ccb91b4f06_Name">
    <vt:lpwstr>Internal-THD</vt:lpwstr>
  </property>
  <property fmtid="{D5CDD505-2E9C-101B-9397-08002B2CF9AE}" pid="7" name="MSIP_Label_1a04591e-2156-4e7e-b8dc-60ccb91b4f06_SiteId">
    <vt:lpwstr>fb7e6711-b619-4fbe-afe6-f83b12673323</vt:lpwstr>
  </property>
  <property fmtid="{D5CDD505-2E9C-101B-9397-08002B2CF9AE}" pid="8" name="MSIP_Label_1a04591e-2156-4e7e-b8dc-60ccb91b4f06_ActionId">
    <vt:lpwstr>2ebf5e4f-9159-4472-842e-f6cfcba02992</vt:lpwstr>
  </property>
  <property fmtid="{D5CDD505-2E9C-101B-9397-08002B2CF9AE}" pid="9" name="MSIP_Label_1a04591e-2156-4e7e-b8dc-60ccb91b4f06_ContentBits">
    <vt:lpwstr>2</vt:lpwstr>
  </property>
  <property fmtid="{D5CDD505-2E9C-101B-9397-08002B2CF9AE}" pid="10" name="ClassificationContentMarkingFooterLocations">
    <vt:lpwstr>Office Theme:8</vt:lpwstr>
  </property>
  <property fmtid="{D5CDD505-2E9C-101B-9397-08002B2CF9AE}" pid="11" name="ClassificationContentMarkingFooterText">
    <vt:lpwstr>INTERNAL USE</vt:lpwstr>
  </property>
</Properties>
</file>