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267" r:id="rId3"/>
    <p:sldId id="278" r:id="rId4"/>
    <p:sldId id="279" r:id="rId5"/>
    <p:sldId id="280" r:id="rId6"/>
    <p:sldId id="281" r:id="rId7"/>
    <p:sldId id="282" r:id="rId8"/>
    <p:sldId id="286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actical\Data_Analysis_Projects\Loan_Data_Analysis\Loan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actical\Data_Analysis_Projects\Loan_Data_Analysis\Loan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actical\Data_Analysis_Projects\Loan_Data_Analysis\Loan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actical\Data_Analysis_Projects\Loan_Data_Analysis\Loan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actical\Data_Analysis_Projects\Loan_Data_Analysis\Loan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actical\Data_Analysis_Projects\Loan_Data_Analysis\Loan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actical\Data_Analysis_Projects\Loan_Data_Analysis\Loan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Applicants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Sheet1!$AH$5:$AH$6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Sheet1!$AI$5:$AI$6</c:f>
              <c:numCache>
                <c:formatCode>General</c:formatCode>
                <c:ptCount val="2"/>
                <c:pt idx="0">
                  <c:v>502</c:v>
                </c:pt>
                <c:pt idx="1">
                  <c:v>112</c:v>
                </c:pt>
              </c:numCache>
            </c:numRef>
          </c:val>
        </c:ser>
        <c:ser>
          <c:idx val="1"/>
          <c:order val="1"/>
          <c:tx>
            <c:v>Approved Loan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Sheet1!$AK$5:$AK$6</c:f>
              <c:numCache>
                <c:formatCode>General</c:formatCode>
                <c:ptCount val="2"/>
                <c:pt idx="0">
                  <c:v>347</c:v>
                </c:pt>
                <c:pt idx="1">
                  <c:v>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8344976"/>
        <c:axId val="258345360"/>
      </c:barChart>
      <c:catAx>
        <c:axId val="25834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345360"/>
        <c:crosses val="autoZero"/>
        <c:auto val="1"/>
        <c:lblAlgn val="ctr"/>
        <c:lblOffset val="100"/>
        <c:noMultiLvlLbl val="0"/>
      </c:catAx>
      <c:valAx>
        <c:axId val="25834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34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Applicants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Sheet1!$AH$23:$AH$24</c:f>
              <c:strCache>
                <c:ptCount val="2"/>
                <c:pt idx="0">
                  <c:v>Married</c:v>
                </c:pt>
                <c:pt idx="1">
                  <c:v>Not Married</c:v>
                </c:pt>
              </c:strCache>
            </c:strRef>
          </c:cat>
          <c:val>
            <c:numRef>
              <c:f>Sheet1!$AI$23:$AI$24</c:f>
              <c:numCache>
                <c:formatCode>General</c:formatCode>
                <c:ptCount val="2"/>
                <c:pt idx="0">
                  <c:v>401</c:v>
                </c:pt>
                <c:pt idx="1">
                  <c:v>213</c:v>
                </c:pt>
              </c:numCache>
            </c:numRef>
          </c:val>
        </c:ser>
        <c:ser>
          <c:idx val="1"/>
          <c:order val="1"/>
          <c:tx>
            <c:v>Approved Loan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Sheet1!$AH$23:$AH$24</c:f>
              <c:strCache>
                <c:ptCount val="2"/>
                <c:pt idx="0">
                  <c:v>Married</c:v>
                </c:pt>
                <c:pt idx="1">
                  <c:v>Not Married</c:v>
                </c:pt>
              </c:strCache>
            </c:strRef>
          </c:cat>
          <c:val>
            <c:numRef>
              <c:f>Sheet1!$AK$23:$AK$24</c:f>
              <c:numCache>
                <c:formatCode>General</c:formatCode>
                <c:ptCount val="2"/>
                <c:pt idx="0">
                  <c:v>288</c:v>
                </c:pt>
                <c:pt idx="1">
                  <c:v>134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8087912"/>
        <c:axId val="258088296"/>
      </c:barChart>
      <c:catAx>
        <c:axId val="258087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088296"/>
        <c:crosses val="autoZero"/>
        <c:auto val="1"/>
        <c:lblAlgn val="ctr"/>
        <c:lblOffset val="100"/>
        <c:noMultiLvlLbl val="0"/>
      </c:catAx>
      <c:valAx>
        <c:axId val="258088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087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Depends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Sheet1!$AH$38:$AH$41</c:f>
              <c:strCache>
                <c:ptCount val="4"/>
                <c:pt idx="0">
                  <c:v>Zero</c:v>
                </c:pt>
                <c:pt idx="1">
                  <c:v>One</c:v>
                </c:pt>
                <c:pt idx="2">
                  <c:v>Two</c:v>
                </c:pt>
                <c:pt idx="3">
                  <c:v>Three +</c:v>
                </c:pt>
              </c:strCache>
            </c:strRef>
          </c:cat>
          <c:val>
            <c:numRef>
              <c:f>Sheet1!$AI$38:$AI$41</c:f>
              <c:numCache>
                <c:formatCode>General</c:formatCode>
                <c:ptCount val="4"/>
                <c:pt idx="0">
                  <c:v>360</c:v>
                </c:pt>
                <c:pt idx="1">
                  <c:v>102</c:v>
                </c:pt>
                <c:pt idx="2">
                  <c:v>101</c:v>
                </c:pt>
                <c:pt idx="3">
                  <c:v>51</c:v>
                </c:pt>
              </c:numCache>
            </c:numRef>
          </c:val>
        </c:ser>
        <c:ser>
          <c:idx val="1"/>
          <c:order val="1"/>
          <c:tx>
            <c:v>Approved Loan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Sheet1!$AH$38:$AH$41</c:f>
              <c:strCache>
                <c:ptCount val="4"/>
                <c:pt idx="0">
                  <c:v>Zero</c:v>
                </c:pt>
                <c:pt idx="1">
                  <c:v>One</c:v>
                </c:pt>
                <c:pt idx="2">
                  <c:v>Two</c:v>
                </c:pt>
                <c:pt idx="3">
                  <c:v>Three +</c:v>
                </c:pt>
              </c:strCache>
            </c:strRef>
          </c:cat>
          <c:val>
            <c:numRef>
              <c:f>Sheet1!$AK$38:$AK$41</c:f>
              <c:numCache>
                <c:formatCode>General</c:formatCode>
                <c:ptCount val="4"/>
                <c:pt idx="0">
                  <c:v>247</c:v>
                </c:pt>
                <c:pt idx="1">
                  <c:v>66</c:v>
                </c:pt>
                <c:pt idx="2">
                  <c:v>76</c:v>
                </c:pt>
                <c:pt idx="3">
                  <c:v>33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8954136"/>
        <c:axId val="258965008"/>
      </c:barChart>
      <c:catAx>
        <c:axId val="258954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965008"/>
        <c:crosses val="autoZero"/>
        <c:auto val="1"/>
        <c:lblAlgn val="ctr"/>
        <c:lblOffset val="100"/>
        <c:noMultiLvlLbl val="0"/>
      </c:catAx>
      <c:valAx>
        <c:axId val="25896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954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Applicates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Sheet1!$AG$52:$AG$53</c:f>
              <c:strCache>
                <c:ptCount val="2"/>
                <c:pt idx="0">
                  <c:v>Graduate</c:v>
                </c:pt>
                <c:pt idx="1">
                  <c:v>Not Graduate</c:v>
                </c:pt>
              </c:strCache>
            </c:strRef>
          </c:cat>
          <c:val>
            <c:numRef>
              <c:f>Sheet1!$AH$52:$AH$53</c:f>
              <c:numCache>
                <c:formatCode>General</c:formatCode>
                <c:ptCount val="2"/>
                <c:pt idx="0">
                  <c:v>480</c:v>
                </c:pt>
                <c:pt idx="1">
                  <c:v>134</c:v>
                </c:pt>
              </c:numCache>
            </c:numRef>
          </c:val>
        </c:ser>
        <c:ser>
          <c:idx val="1"/>
          <c:order val="1"/>
          <c:tx>
            <c:v>Approved Loan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Sheet1!$AG$52:$AG$53</c:f>
              <c:strCache>
                <c:ptCount val="2"/>
                <c:pt idx="0">
                  <c:v>Graduate</c:v>
                </c:pt>
                <c:pt idx="1">
                  <c:v>Not Graduate</c:v>
                </c:pt>
              </c:strCache>
            </c:strRef>
          </c:cat>
          <c:val>
            <c:numRef>
              <c:f>Sheet1!$AJ$52:$AJ$53</c:f>
              <c:numCache>
                <c:formatCode>General</c:formatCode>
                <c:ptCount val="2"/>
                <c:pt idx="0">
                  <c:v>340</c:v>
                </c:pt>
                <c:pt idx="1">
                  <c:v>82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7285720"/>
        <c:axId val="257283368"/>
      </c:barChart>
      <c:catAx>
        <c:axId val="257285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283368"/>
        <c:crosses val="autoZero"/>
        <c:auto val="1"/>
        <c:lblAlgn val="ctr"/>
        <c:lblOffset val="100"/>
        <c:noMultiLvlLbl val="0"/>
      </c:catAx>
      <c:valAx>
        <c:axId val="257283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285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Appicants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Sheet1!$AH$95:$AH$104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  <c:pt idx="5">
                  <c:v>15</c:v>
                </c:pt>
                <c:pt idx="6">
                  <c:v>20</c:v>
                </c:pt>
                <c:pt idx="7">
                  <c:v>25</c:v>
                </c:pt>
                <c:pt idx="8">
                  <c:v>30</c:v>
                </c:pt>
                <c:pt idx="9">
                  <c:v>40</c:v>
                </c:pt>
              </c:numCache>
            </c:numRef>
          </c:cat>
          <c:val>
            <c:numRef>
              <c:f>Sheet1!$AI$95:$AI$104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44</c:v>
                </c:pt>
                <c:pt idx="6">
                  <c:v>4</c:v>
                </c:pt>
                <c:pt idx="7">
                  <c:v>13</c:v>
                </c:pt>
                <c:pt idx="8">
                  <c:v>526</c:v>
                </c:pt>
                <c:pt idx="9">
                  <c:v>15</c:v>
                </c:pt>
              </c:numCache>
            </c:numRef>
          </c:val>
        </c:ser>
        <c:ser>
          <c:idx val="1"/>
          <c:order val="1"/>
          <c:tx>
            <c:v>Approved Loan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Sheet1!$AK$95:$AK$104</c:f>
              <c:numCache>
                <c:formatCode>General</c:formatCode>
                <c:ptCount val="10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29</c:v>
                </c:pt>
                <c:pt idx="6">
                  <c:v>3</c:v>
                </c:pt>
                <c:pt idx="7">
                  <c:v>8</c:v>
                </c:pt>
                <c:pt idx="8">
                  <c:v>367</c:v>
                </c:pt>
                <c:pt idx="9">
                  <c:v>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562408"/>
        <c:axId val="21562016"/>
      </c:barChart>
      <c:catAx>
        <c:axId val="21562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Loan</a:t>
                </a:r>
                <a:r>
                  <a:rPr lang="en-US" b="1" baseline="0" dirty="0" smtClean="0"/>
                  <a:t> Amount term in years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0.3850223067819647"/>
              <c:y val="0.879807434784937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62016"/>
        <c:crosses val="autoZero"/>
        <c:auto val="1"/>
        <c:lblAlgn val="ctr"/>
        <c:lblOffset val="100"/>
        <c:noMultiLvlLbl val="0"/>
      </c:catAx>
      <c:valAx>
        <c:axId val="2156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62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Applicates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Sheet1!$AG$65:$AG$67</c:f>
              <c:strCache>
                <c:ptCount val="3"/>
                <c:pt idx="0">
                  <c:v>Rural</c:v>
                </c:pt>
                <c:pt idx="1">
                  <c:v>Semiurban</c:v>
                </c:pt>
                <c:pt idx="2">
                  <c:v>Urban</c:v>
                </c:pt>
              </c:strCache>
            </c:strRef>
          </c:cat>
          <c:val>
            <c:numRef>
              <c:f>Sheet1!$AH$65:$AH$67</c:f>
              <c:numCache>
                <c:formatCode>General</c:formatCode>
                <c:ptCount val="3"/>
                <c:pt idx="0">
                  <c:v>179</c:v>
                </c:pt>
                <c:pt idx="1">
                  <c:v>233</c:v>
                </c:pt>
                <c:pt idx="2">
                  <c:v>202</c:v>
                </c:pt>
              </c:numCache>
            </c:numRef>
          </c:val>
        </c:ser>
        <c:ser>
          <c:idx val="1"/>
          <c:order val="1"/>
          <c:tx>
            <c:v>Approved Loan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Sheet1!$AG$65:$AG$67</c:f>
              <c:strCache>
                <c:ptCount val="3"/>
                <c:pt idx="0">
                  <c:v>Rural</c:v>
                </c:pt>
                <c:pt idx="1">
                  <c:v>Semiurban</c:v>
                </c:pt>
                <c:pt idx="2">
                  <c:v>Urban</c:v>
                </c:pt>
              </c:strCache>
            </c:strRef>
          </c:cat>
          <c:val>
            <c:numRef>
              <c:f>Sheet1!$AJ$65:$AJ$67</c:f>
              <c:numCache>
                <c:formatCode>General</c:formatCode>
                <c:ptCount val="3"/>
                <c:pt idx="0">
                  <c:v>110</c:v>
                </c:pt>
                <c:pt idx="1">
                  <c:v>179</c:v>
                </c:pt>
                <c:pt idx="2">
                  <c:v>133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7282192"/>
        <c:axId val="257280232"/>
      </c:barChart>
      <c:catAx>
        <c:axId val="25728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280232"/>
        <c:crosses val="autoZero"/>
        <c:auto val="1"/>
        <c:lblAlgn val="ctr"/>
        <c:lblOffset val="100"/>
        <c:noMultiLvlLbl val="0"/>
      </c:catAx>
      <c:valAx>
        <c:axId val="257280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28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Applitacants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Sheet1!$AH$82:$AH$83</c:f>
              <c:strCache>
                <c:ptCount val="2"/>
                <c:pt idx="0">
                  <c:v>Score 0</c:v>
                </c:pt>
                <c:pt idx="1">
                  <c:v>Score 1</c:v>
                </c:pt>
              </c:strCache>
            </c:strRef>
          </c:cat>
          <c:val>
            <c:numRef>
              <c:f>Sheet1!$AI$82:$AI$83</c:f>
              <c:numCache>
                <c:formatCode>General</c:formatCode>
                <c:ptCount val="2"/>
                <c:pt idx="0">
                  <c:v>89</c:v>
                </c:pt>
                <c:pt idx="1">
                  <c:v>525</c:v>
                </c:pt>
              </c:numCache>
            </c:numRef>
          </c:val>
        </c:ser>
        <c:ser>
          <c:idx val="1"/>
          <c:order val="1"/>
          <c:tx>
            <c:v>Approved Loan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Sheet1!$AH$82:$AH$83</c:f>
              <c:strCache>
                <c:ptCount val="2"/>
                <c:pt idx="0">
                  <c:v>Score 0</c:v>
                </c:pt>
                <c:pt idx="1">
                  <c:v>Score 1</c:v>
                </c:pt>
              </c:strCache>
            </c:strRef>
          </c:cat>
          <c:val>
            <c:numRef>
              <c:f>Sheet1!$AK$82:$AK$83</c:f>
              <c:numCache>
                <c:formatCode>General</c:formatCode>
                <c:ptCount val="2"/>
                <c:pt idx="0">
                  <c:v>7</c:v>
                </c:pt>
                <c:pt idx="1">
                  <c:v>415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7286896"/>
        <c:axId val="257281408"/>
      </c:barChart>
      <c:catAx>
        <c:axId val="25728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281408"/>
        <c:crosses val="autoZero"/>
        <c:auto val="1"/>
        <c:lblAlgn val="ctr"/>
        <c:lblOffset val="100"/>
        <c:noMultiLvlLbl val="0"/>
      </c:catAx>
      <c:valAx>
        <c:axId val="25728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28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Loan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49240"/>
            <a:ext cx="10058400" cy="36576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390525"/>
            <a:ext cx="9601200" cy="628650"/>
          </a:xfrm>
        </p:spPr>
        <p:txBody>
          <a:bodyPr>
            <a:normAutofit/>
          </a:bodyPr>
          <a:lstStyle/>
          <a:p>
            <a:r>
              <a:rPr lang="en-US" dirty="0" smtClean="0"/>
              <a:t>Credit history</a:t>
            </a:r>
            <a:endParaRPr lang="en-US" dirty="0"/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7614049"/>
              </p:ext>
            </p:extLst>
          </p:nvPr>
        </p:nvGraphicFramePr>
        <p:xfrm>
          <a:off x="6486525" y="3521073"/>
          <a:ext cx="5095875" cy="21478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98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8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8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69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 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 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Approved Loan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415</a:t>
                      </a:r>
                      <a:endParaRPr lang="en-US" dirty="0"/>
                    </a:p>
                  </a:txBody>
                  <a:tcPr anchor="ctr"/>
                </a:tc>
              </a:tr>
              <a:tr h="536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7.89 %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79.05 %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6229351" y="2362200"/>
            <a:ext cx="5181599" cy="10668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We can see </a:t>
            </a:r>
            <a:r>
              <a:rPr lang="en-US" dirty="0"/>
              <a:t>that </a:t>
            </a:r>
            <a:r>
              <a:rPr lang="en-US" dirty="0" smtClean="0"/>
              <a:t>Mostly get loan who has better credit history.</a:t>
            </a:r>
          </a:p>
          <a:p>
            <a:pPr algn="just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257925" y="1367522"/>
            <a:ext cx="5124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2860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/>
              <a:t>In the </a:t>
            </a:r>
            <a:r>
              <a:rPr lang="en-US" sz="2000" dirty="0" smtClean="0"/>
              <a:t>credit history </a:t>
            </a:r>
            <a:r>
              <a:rPr lang="en-US" sz="2000" dirty="0"/>
              <a:t>column, </a:t>
            </a:r>
            <a:r>
              <a:rPr lang="en-US" sz="2000" dirty="0" smtClean="0"/>
              <a:t>50 </a:t>
            </a:r>
            <a:r>
              <a:rPr lang="en-US" sz="2000" dirty="0"/>
              <a:t>missing values were replaced with the </a:t>
            </a:r>
            <a:r>
              <a:rPr lang="en-US" sz="2000" dirty="0" smtClean="0"/>
              <a:t>One(1).</a:t>
            </a:r>
            <a:endParaRPr lang="en-US" sz="20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378366"/>
              </p:ext>
            </p:extLst>
          </p:nvPr>
        </p:nvGraphicFramePr>
        <p:xfrm>
          <a:off x="527304" y="1367522"/>
          <a:ext cx="5059680" cy="4595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777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2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608" y="417576"/>
            <a:ext cx="9601200" cy="899160"/>
          </a:xfrm>
        </p:spPr>
        <p:txBody>
          <a:bodyPr/>
          <a:lstStyle/>
          <a:p>
            <a:r>
              <a:rPr lang="en-US" dirty="0" smtClean="0"/>
              <a:t>Sample Data Of dataset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887931"/>
              </p:ext>
            </p:extLst>
          </p:nvPr>
        </p:nvGraphicFramePr>
        <p:xfrm>
          <a:off x="749807" y="1545336"/>
          <a:ext cx="10652761" cy="415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43"/>
                <a:gridCol w="766634"/>
                <a:gridCol w="771057"/>
                <a:gridCol w="862366"/>
                <a:gridCol w="973967"/>
                <a:gridCol w="723192"/>
                <a:gridCol w="920376"/>
                <a:gridCol w="913093"/>
                <a:gridCol w="801493"/>
                <a:gridCol w="973967"/>
                <a:gridCol w="639166"/>
                <a:gridCol w="872512"/>
                <a:gridCol w="615495"/>
              </a:tblGrid>
              <a:tr h="5473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Loan_ID</a:t>
                      </a:r>
                      <a:endParaRPr lang="en-US" sz="1200" b="1" i="0" u="none" strike="noStrike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Dependents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  <a:endParaRPr lang="en-US" sz="1200" b="1" i="0" u="none" strike="noStrike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Applicant Income</a:t>
                      </a:r>
                      <a:endParaRPr lang="en-US" sz="1200" b="1" i="0" u="none" strike="noStrike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Co-applicant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  <a:endParaRPr lang="en-US" sz="1200" b="1" i="0" u="none" strike="noStrike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Loan Amount</a:t>
                      </a:r>
                      <a:endParaRPr lang="en-US" sz="1200" b="1" i="0" u="none" strike="noStrike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Term</a:t>
                      </a:r>
                      <a:endParaRPr lang="en-US" sz="1200" b="1" i="0" u="none" strike="noStrike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Credit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  <a:endParaRPr lang="en-US" sz="1200" b="1" i="0" u="none" strike="noStrike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Property Area</a:t>
                      </a:r>
                      <a:endParaRPr lang="en-US" sz="1200" b="1" i="0" u="none" strike="noStrike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US" sz="1200" b="1" i="0" u="none" strike="noStrike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01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LP001002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Graduate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</a:tr>
              <a:tr h="401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LP001003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Graduate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Rural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350" marR="6350" marT="6350" marB="0" anchor="ctr"/>
                </a:tc>
              </a:tr>
              <a:tr h="401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LP001005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Graduate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</a:tr>
              <a:tr h="401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LP001006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Graduate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</a:tr>
              <a:tr h="401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LP001008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Graduate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</a:tr>
              <a:tr h="401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LP001011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Graduate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</a:tr>
              <a:tr h="401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LP001013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Graduate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</a:tr>
              <a:tr h="401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LP001014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3+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Graduate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Semiurban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350" marR="6350" marT="6350" marB="0" anchor="ctr"/>
                </a:tc>
              </a:tr>
              <a:tr h="401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LP001018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Graduate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390525"/>
            <a:ext cx="9601200" cy="628650"/>
          </a:xfrm>
        </p:spPr>
        <p:txBody>
          <a:bodyPr/>
          <a:lstStyle/>
          <a:p>
            <a:r>
              <a:rPr lang="en-US" dirty="0" smtClean="0"/>
              <a:t>Information of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25" y="1400174"/>
            <a:ext cx="10715625" cy="45434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</a:t>
            </a:r>
            <a:r>
              <a:rPr lang="en-US" dirty="0" smtClean="0"/>
              <a:t>ur </a:t>
            </a:r>
            <a:r>
              <a:rPr lang="en-US" dirty="0"/>
              <a:t>dataset reveals distinct patterns in loan approvals, indicating preferences towards certain applicant types</a:t>
            </a:r>
            <a:r>
              <a:rPr lang="en-US" dirty="0" smtClean="0"/>
              <a:t>.</a:t>
            </a:r>
          </a:p>
          <a:p>
            <a:r>
              <a:rPr lang="en-US" dirty="0"/>
              <a:t>This is the complete information about all the columns in the dataset</a:t>
            </a:r>
            <a:r>
              <a:rPr lang="en-US" dirty="0" smtClean="0"/>
              <a:t>:</a:t>
            </a:r>
          </a:p>
          <a:p>
            <a:pPr lvl="1"/>
            <a:r>
              <a:rPr lang="en-US" sz="1400" b="1" dirty="0" err="1"/>
              <a:t>Loan_ID</a:t>
            </a:r>
            <a:r>
              <a:rPr lang="en-US" sz="1400" dirty="0"/>
              <a:t> : Unique identification number (object)</a:t>
            </a:r>
          </a:p>
          <a:p>
            <a:pPr lvl="1"/>
            <a:r>
              <a:rPr lang="en-US" sz="1400" b="1" dirty="0"/>
              <a:t>Gender</a:t>
            </a:r>
            <a:r>
              <a:rPr lang="en-US" sz="1400" dirty="0"/>
              <a:t> : Applicant's gender information (object)</a:t>
            </a:r>
          </a:p>
          <a:p>
            <a:pPr lvl="1"/>
            <a:r>
              <a:rPr lang="en-US" sz="1400" b="1" dirty="0"/>
              <a:t>Married</a:t>
            </a:r>
            <a:r>
              <a:rPr lang="en-US" sz="1400" dirty="0"/>
              <a:t> : Applicant's marital status (object)</a:t>
            </a:r>
          </a:p>
          <a:p>
            <a:pPr lvl="1"/>
            <a:r>
              <a:rPr lang="en-US" sz="1400" b="1" dirty="0"/>
              <a:t>Dependents</a:t>
            </a:r>
            <a:r>
              <a:rPr lang="en-US" sz="1400" dirty="0"/>
              <a:t> : Number of dependents (object)</a:t>
            </a:r>
          </a:p>
          <a:p>
            <a:pPr lvl="1"/>
            <a:r>
              <a:rPr lang="en-US" sz="1400" b="1" dirty="0"/>
              <a:t>Education</a:t>
            </a:r>
            <a:r>
              <a:rPr lang="en-US" sz="1400" dirty="0"/>
              <a:t> : Applicant's educational background (object)</a:t>
            </a:r>
          </a:p>
          <a:p>
            <a:pPr lvl="1"/>
            <a:r>
              <a:rPr lang="en-US" sz="1400" b="1" dirty="0" err="1"/>
              <a:t>Self_Employed</a:t>
            </a:r>
            <a:r>
              <a:rPr lang="en-US" sz="1400" dirty="0"/>
              <a:t> : Self-employment status (object)</a:t>
            </a:r>
          </a:p>
          <a:p>
            <a:pPr lvl="1"/>
            <a:r>
              <a:rPr lang="en-US" sz="1400" b="1" dirty="0" err="1"/>
              <a:t>ApplicantIncome</a:t>
            </a:r>
            <a:r>
              <a:rPr lang="en-US" sz="1400" dirty="0"/>
              <a:t> : Income of the applicant (int64)</a:t>
            </a:r>
          </a:p>
          <a:p>
            <a:pPr lvl="1"/>
            <a:r>
              <a:rPr lang="en-US" sz="1400" b="1" dirty="0" err="1"/>
              <a:t>CoapplicantIncome</a:t>
            </a:r>
            <a:r>
              <a:rPr lang="en-US" sz="1400" dirty="0"/>
              <a:t> : Income of co-applicant (float64)</a:t>
            </a:r>
          </a:p>
          <a:p>
            <a:pPr lvl="1"/>
            <a:r>
              <a:rPr lang="en-US" sz="1400" b="1" dirty="0" err="1"/>
              <a:t>LoanAmount</a:t>
            </a:r>
            <a:r>
              <a:rPr lang="en-US" sz="1400" dirty="0"/>
              <a:t> : Amount of loan requested (float64)</a:t>
            </a:r>
          </a:p>
          <a:p>
            <a:pPr lvl="1"/>
            <a:r>
              <a:rPr lang="en-US" sz="1400" b="1" dirty="0" err="1"/>
              <a:t>Loan_Amount_Term</a:t>
            </a:r>
            <a:r>
              <a:rPr lang="en-US" sz="1400" dirty="0"/>
              <a:t> : Loan term duration (float64)</a:t>
            </a:r>
          </a:p>
          <a:p>
            <a:pPr lvl="1"/>
            <a:r>
              <a:rPr lang="en-US" sz="1400" b="1" dirty="0" err="1"/>
              <a:t>Credit_History</a:t>
            </a:r>
            <a:r>
              <a:rPr lang="en-US" sz="1400" dirty="0"/>
              <a:t> : Creditworthiness indicator (float64)</a:t>
            </a:r>
          </a:p>
          <a:p>
            <a:pPr lvl="1"/>
            <a:r>
              <a:rPr lang="en-US" sz="1400" b="1" dirty="0" err="1"/>
              <a:t>Property_Area</a:t>
            </a:r>
            <a:r>
              <a:rPr lang="en-US" sz="1400" dirty="0"/>
              <a:t> : Location of property (object)</a:t>
            </a:r>
          </a:p>
          <a:p>
            <a:pPr lvl="1"/>
            <a:r>
              <a:rPr lang="en-US" sz="1400" b="1" dirty="0" err="1"/>
              <a:t>Loan_Status</a:t>
            </a:r>
            <a:r>
              <a:rPr lang="en-US" sz="1400" dirty="0"/>
              <a:t> : Approval status of loan (object</a:t>
            </a:r>
            <a:r>
              <a:rPr lang="en-US" sz="1400" dirty="0" smtClean="0"/>
              <a:t>)</a:t>
            </a:r>
            <a:endParaRPr lang="en-US" dirty="0" smtClean="0"/>
          </a:p>
          <a:p>
            <a:r>
              <a:rPr lang="en-US" dirty="0" smtClean="0"/>
              <a:t>There are 614 rows contain with some null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390525"/>
            <a:ext cx="9601200" cy="628650"/>
          </a:xfrm>
        </p:spPr>
        <p:txBody>
          <a:bodyPr>
            <a:normAutofit/>
          </a:bodyPr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6186452"/>
              </p:ext>
            </p:extLst>
          </p:nvPr>
        </p:nvGraphicFramePr>
        <p:xfrm>
          <a:off x="6505575" y="3654423"/>
          <a:ext cx="5095875" cy="21478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98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8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8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69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Approved Loan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/>
                </a:tc>
              </a:tr>
              <a:tr h="536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66.12 %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66.96 %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6229351" y="2362200"/>
            <a:ext cx="5181599" cy="10668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We can see that the number of males is more than the number of females in loan applicant.</a:t>
            </a:r>
          </a:p>
          <a:p>
            <a:pPr algn="just"/>
            <a:endParaRPr lang="en-US" dirty="0" smtClean="0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051724"/>
              </p:ext>
            </p:extLst>
          </p:nvPr>
        </p:nvGraphicFramePr>
        <p:xfrm>
          <a:off x="695325" y="1257300"/>
          <a:ext cx="5048250" cy="470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le 18"/>
          <p:cNvSpPr/>
          <p:nvPr/>
        </p:nvSpPr>
        <p:spPr>
          <a:xfrm>
            <a:off x="6257925" y="1367522"/>
            <a:ext cx="5124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2860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/>
              <a:t>In the Gender column, 13 missing values were replaced with the mode value.</a:t>
            </a:r>
          </a:p>
        </p:txBody>
      </p:sp>
    </p:spTree>
    <p:extLst>
      <p:ext uri="{BB962C8B-B14F-4D97-AF65-F5344CB8AC3E}">
        <p14:creationId xmlns:p14="http://schemas.microsoft.com/office/powerpoint/2010/main" val="176628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390525"/>
            <a:ext cx="9601200" cy="628650"/>
          </a:xfrm>
        </p:spPr>
        <p:txBody>
          <a:bodyPr>
            <a:normAutofit/>
          </a:bodyPr>
          <a:lstStyle/>
          <a:p>
            <a:r>
              <a:rPr lang="en-US" dirty="0" smtClean="0"/>
              <a:t>Marital </a:t>
            </a:r>
            <a:r>
              <a:rPr lang="en-US" dirty="0"/>
              <a:t>status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3569356"/>
              </p:ext>
            </p:extLst>
          </p:nvPr>
        </p:nvGraphicFramePr>
        <p:xfrm>
          <a:off x="6496050" y="3606798"/>
          <a:ext cx="5095875" cy="21478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98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8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8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69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Married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Approved Loan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134</a:t>
                      </a:r>
                      <a:endParaRPr lang="en-US" dirty="0"/>
                    </a:p>
                  </a:txBody>
                  <a:tcPr anchor="ctr"/>
                </a:tc>
              </a:tr>
              <a:tr h="536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71.82 %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62.91 %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6229352" y="2362200"/>
            <a:ext cx="5238748" cy="10668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Here we can see that the number of married applicants is more than number of not married applicants.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57925" y="1367522"/>
            <a:ext cx="5124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2860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/>
              <a:t>In the </a:t>
            </a:r>
            <a:r>
              <a:rPr lang="en-US" sz="2000" dirty="0" smtClean="0"/>
              <a:t>Married </a:t>
            </a:r>
            <a:r>
              <a:rPr lang="en-US" sz="2000" dirty="0"/>
              <a:t>column, </a:t>
            </a:r>
            <a:r>
              <a:rPr lang="en-US" sz="2000" dirty="0" smtClean="0"/>
              <a:t>only 3 </a:t>
            </a:r>
            <a:r>
              <a:rPr lang="en-US" sz="2000" dirty="0"/>
              <a:t>missing values were replaced with the mode value.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239508"/>
              </p:ext>
            </p:extLst>
          </p:nvPr>
        </p:nvGraphicFramePr>
        <p:xfrm>
          <a:off x="571500" y="1295400"/>
          <a:ext cx="5067300" cy="4781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88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390525"/>
            <a:ext cx="9601200" cy="628650"/>
          </a:xfrm>
        </p:spPr>
        <p:txBody>
          <a:bodyPr>
            <a:normAutofit/>
          </a:bodyPr>
          <a:lstStyle/>
          <a:p>
            <a:r>
              <a:rPr lang="en-US" dirty="0" smtClean="0"/>
              <a:t>Dependency on applicant</a:t>
            </a:r>
            <a:endParaRPr lang="en-US" dirty="0"/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890745"/>
              </p:ext>
            </p:extLst>
          </p:nvPr>
        </p:nvGraphicFramePr>
        <p:xfrm>
          <a:off x="6429375" y="2362200"/>
          <a:ext cx="5229224" cy="27879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07306"/>
                <a:gridCol w="1150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96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69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Approved Loan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48.61 %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64.71 %</a:t>
                      </a:r>
                      <a:endParaRPr lang="en-US" dirty="0"/>
                    </a:p>
                  </a:txBody>
                  <a:tcPr anchor="ctr"/>
                </a:tc>
              </a:tr>
              <a:tr h="536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75.25 %</a:t>
                      </a:r>
                      <a:endParaRPr lang="en-US" dirty="0"/>
                    </a:p>
                  </a:txBody>
                  <a:tcPr anchor="ctr"/>
                </a:tc>
              </a:tr>
              <a:tr h="536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Three 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64.71 %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257925" y="1367522"/>
            <a:ext cx="5124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2860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/>
              <a:t>In the Dependents</a:t>
            </a:r>
            <a:r>
              <a:rPr lang="en-US" sz="2000" dirty="0" smtClean="0"/>
              <a:t> </a:t>
            </a:r>
            <a:r>
              <a:rPr lang="en-US" sz="2000" dirty="0"/>
              <a:t>column, </a:t>
            </a:r>
            <a:r>
              <a:rPr lang="en-US" sz="2000" dirty="0" smtClean="0"/>
              <a:t>15 </a:t>
            </a:r>
            <a:r>
              <a:rPr lang="en-US" sz="2000" dirty="0"/>
              <a:t>missing values were replaced with </a:t>
            </a:r>
            <a:r>
              <a:rPr lang="en-US" sz="2000" dirty="0" smtClean="0"/>
              <a:t>the zero(0).</a:t>
            </a:r>
            <a:endParaRPr lang="en-US" sz="20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79582"/>
              </p:ext>
            </p:extLst>
          </p:nvPr>
        </p:nvGraphicFramePr>
        <p:xfrm>
          <a:off x="409574" y="1276351"/>
          <a:ext cx="5229226" cy="470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877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390525"/>
            <a:ext cx="9601200" cy="628650"/>
          </a:xfrm>
        </p:spPr>
        <p:txBody>
          <a:bodyPr>
            <a:normAutofit/>
          </a:bodyPr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7769338"/>
              </p:ext>
            </p:extLst>
          </p:nvPr>
        </p:nvGraphicFramePr>
        <p:xfrm>
          <a:off x="6486525" y="3521073"/>
          <a:ext cx="5095875" cy="21478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98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8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8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69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Graduate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Graduate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Approved Loan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</a:tr>
              <a:tr h="536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70.83 %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61.19 %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6229351" y="2362200"/>
            <a:ext cx="5181599" cy="10668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We can see </a:t>
            </a:r>
            <a:r>
              <a:rPr lang="en-US" dirty="0"/>
              <a:t>that Most of the graduate people are applying for loans.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257925" y="1367522"/>
            <a:ext cx="5124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2860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/>
              <a:t>In the </a:t>
            </a:r>
            <a:r>
              <a:rPr lang="en-US" sz="2000" dirty="0" smtClean="0"/>
              <a:t>Education </a:t>
            </a:r>
            <a:r>
              <a:rPr lang="en-US" sz="2000" dirty="0"/>
              <a:t>column, </a:t>
            </a:r>
            <a:r>
              <a:rPr lang="en-US" sz="2000" dirty="0" smtClean="0"/>
              <a:t>there were not any  </a:t>
            </a:r>
            <a:r>
              <a:rPr lang="en-US" sz="2000" dirty="0"/>
              <a:t>missing </a:t>
            </a:r>
            <a:r>
              <a:rPr lang="en-US" sz="2000" dirty="0" smtClean="0"/>
              <a:t>values.</a:t>
            </a:r>
            <a:endParaRPr lang="en-US" sz="20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334888"/>
              </p:ext>
            </p:extLst>
          </p:nvPr>
        </p:nvGraphicFramePr>
        <p:xfrm>
          <a:off x="542925" y="1367522"/>
          <a:ext cx="5391150" cy="4611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6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869" y="372237"/>
            <a:ext cx="9601200" cy="628650"/>
          </a:xfrm>
        </p:spPr>
        <p:txBody>
          <a:bodyPr>
            <a:normAutofit/>
          </a:bodyPr>
          <a:lstStyle/>
          <a:p>
            <a:r>
              <a:rPr lang="en-US" dirty="0" smtClean="0"/>
              <a:t>Loan amount term</a:t>
            </a:r>
            <a:endParaRPr lang="en-US" dirty="0"/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8098074"/>
              </p:ext>
            </p:extLst>
          </p:nvPr>
        </p:nvGraphicFramePr>
        <p:xfrm>
          <a:off x="5760721" y="2176271"/>
          <a:ext cx="6025895" cy="376552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12175"/>
                <a:gridCol w="809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982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064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657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Approved Loan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Percentage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9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One</a:t>
                      </a:r>
                      <a:r>
                        <a:rPr lang="en-US" sz="1600" baseline="0" dirty="0" smtClean="0"/>
                        <a:t>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100 %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9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Tree</a:t>
                      </a:r>
                      <a:r>
                        <a:rPr lang="en-US" sz="1600" baseline="0" dirty="0" smtClean="0"/>
                        <a:t> Years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0 %</a:t>
                      </a:r>
                      <a:endParaRPr lang="en-US" sz="1600" dirty="0"/>
                    </a:p>
                  </a:txBody>
                  <a:tcPr anchor="ctr"/>
                </a:tc>
              </a:tr>
              <a:tr h="339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Five</a:t>
                      </a:r>
                      <a:r>
                        <a:rPr lang="en-US" sz="1600" baseline="0" dirty="0" smtClean="0"/>
                        <a:t> Years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100%</a:t>
                      </a:r>
                      <a:endParaRPr lang="en-US" sz="1600" dirty="0"/>
                    </a:p>
                  </a:txBody>
                  <a:tcPr anchor="ctr"/>
                </a:tc>
              </a:tr>
              <a:tr h="339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Seven</a:t>
                      </a:r>
                      <a:r>
                        <a:rPr lang="en-US" sz="1600" baseline="0" dirty="0" smtClean="0"/>
                        <a:t> Years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75 %</a:t>
                      </a:r>
                      <a:endParaRPr lang="en-US" sz="1600" dirty="0"/>
                    </a:p>
                  </a:txBody>
                  <a:tcPr anchor="ctr"/>
                </a:tc>
              </a:tr>
              <a:tr h="339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Ten</a:t>
                      </a:r>
                      <a:r>
                        <a:rPr lang="en-US" sz="1600" baseline="0" dirty="0" smtClean="0"/>
                        <a:t> Years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100%</a:t>
                      </a:r>
                      <a:endParaRPr lang="en-US" sz="1600" dirty="0"/>
                    </a:p>
                  </a:txBody>
                  <a:tcPr anchor="ctr"/>
                </a:tc>
              </a:tr>
              <a:tr h="339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Fifteen</a:t>
                      </a:r>
                      <a:r>
                        <a:rPr lang="en-US" sz="1600" baseline="0" dirty="0" smtClean="0"/>
                        <a:t> Years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65.91 %</a:t>
                      </a:r>
                      <a:endParaRPr lang="en-US" sz="1600" dirty="0"/>
                    </a:p>
                  </a:txBody>
                  <a:tcPr anchor="ctr"/>
                </a:tc>
              </a:tr>
              <a:tr h="339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Twenty</a:t>
                      </a:r>
                      <a:r>
                        <a:rPr lang="en-US" sz="1600" baseline="0" dirty="0" smtClean="0"/>
                        <a:t> years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75</a:t>
                      </a:r>
                      <a:r>
                        <a:rPr lang="en-US" sz="1600" baseline="0" dirty="0" smtClean="0"/>
                        <a:t> %</a:t>
                      </a:r>
                      <a:endParaRPr lang="en-US" sz="1600" dirty="0"/>
                    </a:p>
                  </a:txBody>
                  <a:tcPr anchor="ctr"/>
                </a:tc>
              </a:tr>
              <a:tr h="339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Twenty Five Years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61.54 %</a:t>
                      </a:r>
                      <a:endParaRPr lang="en-US" sz="1600" dirty="0"/>
                    </a:p>
                  </a:txBody>
                  <a:tcPr anchor="ctr"/>
                </a:tc>
              </a:tr>
              <a:tr h="339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Thirty Years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526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367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69.77 %</a:t>
                      </a:r>
                      <a:endParaRPr lang="en-US" sz="1600" dirty="0"/>
                    </a:p>
                  </a:txBody>
                  <a:tcPr anchor="ctr"/>
                </a:tc>
              </a:tr>
              <a:tr h="339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Forty Years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40 %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237251"/>
              </p:ext>
            </p:extLst>
          </p:nvPr>
        </p:nvGraphicFramePr>
        <p:xfrm>
          <a:off x="271272" y="1170432"/>
          <a:ext cx="5352288" cy="4928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5626608" y="686562"/>
            <a:ext cx="6096000" cy="13203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2860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/>
              <a:t>In the loan-amount-term column, 14 missing values were replaced with the zero(0</a:t>
            </a:r>
            <a:r>
              <a:rPr lang="en-US" dirty="0" smtClean="0"/>
              <a:t>).</a:t>
            </a:r>
          </a:p>
          <a:p>
            <a:pPr marL="274320" indent="-22860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 smtClean="0"/>
              <a:t>In this analysis we can analyze that mostly applicants take loan for 30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7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390525"/>
            <a:ext cx="9601200" cy="628650"/>
          </a:xfrm>
        </p:spPr>
        <p:txBody>
          <a:bodyPr>
            <a:normAutofit/>
          </a:bodyPr>
          <a:lstStyle/>
          <a:p>
            <a:r>
              <a:rPr lang="en-US" dirty="0" smtClean="0"/>
              <a:t>Property area</a:t>
            </a:r>
            <a:endParaRPr lang="en-US" dirty="0"/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9248035"/>
              </p:ext>
            </p:extLst>
          </p:nvPr>
        </p:nvGraphicFramePr>
        <p:xfrm>
          <a:off x="6467476" y="3429000"/>
          <a:ext cx="5098065" cy="225097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906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8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61041"/>
              </a:tblGrid>
              <a:tr h="5369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Rural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Semi urban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Urban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Approved Loan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133</a:t>
                      </a:r>
                      <a:endParaRPr lang="en-US" dirty="0"/>
                    </a:p>
                  </a:txBody>
                  <a:tcPr anchor="ctr"/>
                </a:tc>
              </a:tr>
              <a:tr h="536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61.45 %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76.82 %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65.84 %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6229351" y="2362200"/>
            <a:ext cx="5181599" cy="10668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We can see </a:t>
            </a:r>
            <a:r>
              <a:rPr lang="en-US" dirty="0"/>
              <a:t>that </a:t>
            </a:r>
            <a:r>
              <a:rPr lang="en-US" dirty="0" smtClean="0"/>
              <a:t>mostly Semi-Urban property areas peoples get loans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257925" y="1367522"/>
            <a:ext cx="5124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2860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/>
              <a:t>In the </a:t>
            </a:r>
            <a:r>
              <a:rPr lang="en-US" sz="2000" dirty="0" smtClean="0"/>
              <a:t>property area </a:t>
            </a:r>
            <a:r>
              <a:rPr lang="en-US" sz="2000" dirty="0"/>
              <a:t>column, </a:t>
            </a:r>
            <a:r>
              <a:rPr lang="en-US" sz="2000" dirty="0" smtClean="0"/>
              <a:t>there were not any  </a:t>
            </a:r>
            <a:r>
              <a:rPr lang="en-US" sz="2000" dirty="0"/>
              <a:t>missing </a:t>
            </a:r>
            <a:r>
              <a:rPr lang="en-US" sz="2000" dirty="0" smtClean="0"/>
              <a:t>values.</a:t>
            </a:r>
            <a:endParaRPr lang="en-US" sz="20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680513"/>
              </p:ext>
            </p:extLst>
          </p:nvPr>
        </p:nvGraphicFramePr>
        <p:xfrm>
          <a:off x="495300" y="1266826"/>
          <a:ext cx="5019675" cy="4788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264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319</TotalTime>
  <Words>679</Words>
  <Application>Microsoft Office PowerPoint</Application>
  <PresentationFormat>Widescreen</PresentationFormat>
  <Paragraphs>293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Red Line Business 16x9</vt:lpstr>
      <vt:lpstr>Loan data analysis</vt:lpstr>
      <vt:lpstr>Sample Data Of dataset</vt:lpstr>
      <vt:lpstr>Information of data</vt:lpstr>
      <vt:lpstr>Gender</vt:lpstr>
      <vt:lpstr>Marital status</vt:lpstr>
      <vt:lpstr>Dependency on applicant</vt:lpstr>
      <vt:lpstr>education</vt:lpstr>
      <vt:lpstr>Loan amount term</vt:lpstr>
      <vt:lpstr>Property area</vt:lpstr>
      <vt:lpstr>Credit history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data analysis</dc:title>
  <dc:creator>Microsoft account</dc:creator>
  <cp:lastModifiedBy>Microsoft account</cp:lastModifiedBy>
  <cp:revision>23</cp:revision>
  <dcterms:created xsi:type="dcterms:W3CDTF">2024-03-15T17:46:14Z</dcterms:created>
  <dcterms:modified xsi:type="dcterms:W3CDTF">2024-03-16T07:07:15Z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