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1"/>
  </p:notesMasterIdLst>
  <p:handoutMasterIdLst>
    <p:handoutMasterId r:id="rId22"/>
  </p:handoutMasterIdLst>
  <p:sldIdLst>
    <p:sldId id="256" r:id="rId5"/>
    <p:sldId id="275" r:id="rId6"/>
    <p:sldId id="257" r:id="rId7"/>
    <p:sldId id="269" r:id="rId8"/>
    <p:sldId id="270" r:id="rId9"/>
    <p:sldId id="271" r:id="rId10"/>
    <p:sldId id="272" r:id="rId11"/>
    <p:sldId id="276" r:id="rId12"/>
    <p:sldId id="277" r:id="rId13"/>
    <p:sldId id="278" r:id="rId14"/>
    <p:sldId id="279" r:id="rId15"/>
    <p:sldId id="280" r:id="rId16"/>
    <p:sldId id="281" r:id="rId17"/>
    <p:sldId id="273" r:id="rId18"/>
    <p:sldId id="274" r:id="rId19"/>
    <p:sldId id="268" r:id="rId20"/>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666" y="1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5/9/2025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5/9/2025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dirty="0">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dirty="0">
                <a:solidFill>
                  <a:srgbClr val="000000"/>
                </a:solidFill>
                <a:latin typeface="Calibri"/>
                <a:ea typeface="MS PGothic"/>
              </a:rPr>
              <a:t>Click to edit Master title style</a:t>
            </a:r>
            <a:endParaRPr lang="en-US" sz="3000" b="0" strike="noStrike" spc="-1" dirty="0">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ea typeface="MS PGothic"/>
              </a:rPr>
              <a:t>Click to edit Master text styles</a:t>
            </a:r>
            <a:endParaRPr lang="en-US" sz="3200" b="0" strike="noStrike" spc="-1" dirty="0">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ea typeface="MS PGothic"/>
              </a:rPr>
              <a:t>Second level</a:t>
            </a:r>
            <a:endParaRPr lang="en-US" sz="2800" b="0" strike="noStrike" spc="-1" dirty="0">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ea typeface="MS PGothic"/>
              </a:rPr>
              <a:t>Third level</a:t>
            </a:r>
            <a:endParaRPr lang="en-US" sz="2400" b="0" strike="noStrike" spc="-1" dirty="0">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ea typeface="MS PGothic"/>
              </a:rPr>
              <a:t>Fourth level</a:t>
            </a:r>
            <a:endParaRPr lang="en-US" sz="2000" b="0" strike="noStrike" spc="-1" dirty="0">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ea typeface="MS PGothic"/>
              </a:rPr>
              <a:t>Fifth level</a:t>
            </a:r>
            <a:endParaRPr lang="en-US" sz="2000" b="0" strike="noStrike" spc="-1" dirty="0">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lask.palletsprojects.com" TargetMode="External"/><Relationship Id="rId7" Type="http://schemas.openxmlformats.org/officeDocument/2006/relationships/hyperlink" Target="https://stackoverflow.com/questions" TargetMode="External"/><Relationship Id="rId2" Type="http://schemas.openxmlformats.org/officeDocument/2006/relationships/hyperlink" Target="https://docs.djangoproject.com" TargetMode="External"/><Relationship Id="rId1" Type="http://schemas.openxmlformats.org/officeDocument/2006/relationships/slideLayout" Target="../slideLayouts/slideLayout2.xml"/><Relationship Id="rId6" Type="http://schemas.openxmlformats.org/officeDocument/2006/relationships/hyperlink" Target="https://cssgradient.io/gradient-backgrounds" TargetMode="External"/><Relationship Id="rId5" Type="http://schemas.openxmlformats.org/officeDocument/2006/relationships/hyperlink" Target="https://fonts.adobe.com" TargetMode="External"/><Relationship Id="rId4" Type="http://schemas.openxmlformats.org/officeDocument/2006/relationships/hyperlink" Target="https://www.goog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5377289"/>
          </a:xfrm>
          <a:prstGeom prst="rect">
            <a:avLst/>
          </a:prstGeom>
          <a:noFill/>
          <a:ln w="9360">
            <a:noFill/>
          </a:ln>
        </p:spPr>
        <p:txBody>
          <a:bodyPr>
            <a:noAutofit/>
          </a:bodyPr>
          <a:lstStyle/>
          <a:p>
            <a:pPr algn="ctr">
              <a:lnSpc>
                <a:spcPct val="100000"/>
              </a:lnSpc>
              <a:spcBef>
                <a:spcPts val="400"/>
              </a:spcBef>
            </a:pPr>
            <a:r>
              <a:rPr lang="en-IN" sz="2400" b="1" dirty="0">
                <a:latin typeface="Times New Roman" pitchFamily="18" charset="0"/>
                <a:ea typeface="Calibri" panose="020F0502020204030204" pitchFamily="34" charset="0"/>
                <a:cs typeface="Times New Roman" panose="02020603050405020304" pitchFamily="18" charset="0"/>
              </a:rPr>
              <a:t>PROJECT PRESENTATION OF </a:t>
            </a:r>
            <a:r>
              <a:rPr lang="en-IN" sz="2400" b="1" dirty="0">
                <a:latin typeface="Times New Roman" pitchFamily="18" charset="0"/>
                <a:cs typeface="Times New Roman" pitchFamily="18" charset="0"/>
              </a:rPr>
              <a:t>WEB DEVELOPMENT FRAMEWORK USING PYTHON (24CAI0105)</a:t>
            </a: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i="1" spc="-1" dirty="0">
                <a:latin typeface="Times New Roman" panose="02020603050405020304" pitchFamily="18" charset="0"/>
                <a:ea typeface="Calibri" panose="020F0502020204030204" pitchFamily="34" charset="0"/>
                <a:cs typeface="Times New Roman" panose="02020603050405020304" pitchFamily="18" charset="0"/>
              </a:rPr>
              <a:t>Blood Management System</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Bef>
                <a:spcPts val="1175"/>
              </a:spcBef>
              <a:spcAft>
                <a:spcPts val="0"/>
              </a:spcAft>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     </a:t>
            </a:r>
            <a:r>
              <a:rPr lang="en-IN" b="1" dirty="0">
                <a:ea typeface="Arial"/>
              </a:rPr>
              <a:t>Submitted by:   				         	Supervised By:</a:t>
            </a:r>
            <a:endParaRPr lang="en-IN" dirty="0">
              <a:ea typeface="Arial"/>
            </a:endParaRPr>
          </a:p>
          <a:p>
            <a:pPr>
              <a:lnSpc>
                <a:spcPct val="115000"/>
              </a:lnSpc>
              <a:spcBef>
                <a:spcPts val="1175"/>
              </a:spcBef>
              <a:spcAft>
                <a:spcPts val="0"/>
              </a:spcAft>
            </a:pPr>
            <a:r>
              <a:rPr lang="en-IN" b="1" dirty="0">
                <a:solidFill>
                  <a:srgbClr val="000000"/>
                </a:solidFill>
                <a:ea typeface="Arial"/>
              </a:rPr>
              <a:t>    </a:t>
            </a:r>
            <a:r>
              <a:rPr lang="en-IN" dirty="0">
                <a:solidFill>
                  <a:srgbClr val="000000"/>
                </a:solidFill>
                <a:ea typeface="Arial"/>
              </a:rPr>
              <a:t>Yashu Singla     (2410993076)           </a:t>
            </a:r>
            <a:r>
              <a:rPr lang="en-IN" b="1" dirty="0">
                <a:solidFill>
                  <a:srgbClr val="000000"/>
                </a:solidFill>
                <a:ea typeface="Arial"/>
              </a:rPr>
              <a:t>		</a:t>
            </a:r>
            <a:r>
              <a:rPr lang="en-IN" dirty="0">
                <a:solidFill>
                  <a:srgbClr val="000000"/>
                </a:solidFill>
                <a:ea typeface="Arial"/>
              </a:rPr>
              <a:t>          Mr. Pavan Ambulkar</a:t>
            </a:r>
            <a:endParaRPr lang="en-IN" dirty="0">
              <a:ea typeface="Arial"/>
            </a:endParaRPr>
          </a:p>
          <a:p>
            <a:r>
              <a:rPr lang="en-IN" b="1" dirty="0">
                <a:solidFill>
                  <a:srgbClr val="000000"/>
                </a:solidFill>
                <a:ea typeface="Arial"/>
              </a:rPr>
              <a:t>    </a:t>
            </a:r>
            <a:r>
              <a:rPr lang="en-IN" dirty="0">
                <a:solidFill>
                  <a:srgbClr val="000000"/>
                </a:solidFill>
                <a:ea typeface="Arial"/>
              </a:rPr>
              <a:t>Yuvraj Garg       (2410993081)                                                           (Mentor) </a:t>
            </a:r>
          </a:p>
          <a:p>
            <a:r>
              <a:rPr lang="en-IN" b="1" dirty="0">
                <a:solidFill>
                  <a:srgbClr val="000000"/>
                </a:solidFill>
                <a:ea typeface="Arial"/>
              </a:rPr>
              <a:t>    </a:t>
            </a:r>
            <a:r>
              <a:rPr lang="en-IN" dirty="0">
                <a:solidFill>
                  <a:srgbClr val="000000"/>
                </a:solidFill>
                <a:ea typeface="Arial"/>
              </a:rPr>
              <a:t>Ishmeet Singh   (2410992764)             </a:t>
            </a:r>
          </a:p>
          <a:p>
            <a:r>
              <a:rPr lang="en-IN" b="1" dirty="0">
                <a:solidFill>
                  <a:srgbClr val="000000"/>
                </a:solidFill>
                <a:ea typeface="Arial"/>
              </a:rPr>
              <a:t>    </a:t>
            </a:r>
            <a:r>
              <a:rPr lang="en-IN" dirty="0">
                <a:solidFill>
                  <a:srgbClr val="000000"/>
                </a:solidFill>
                <a:ea typeface="Arial"/>
              </a:rPr>
              <a:t>Dhritvan Garg   (2410993010)          </a:t>
            </a:r>
            <a:r>
              <a:rPr lang="en-IN" b="1" dirty="0">
                <a:solidFill>
                  <a:srgbClr val="000000"/>
                </a:solidFill>
                <a:ea typeface="Arial"/>
              </a:rPr>
              <a:t>		 </a:t>
            </a:r>
            <a:endParaRPr lang="en-US"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Computer Science And Engineering </a:t>
            </a:r>
          </a:p>
          <a:p>
            <a:pPr algn="ctr">
              <a:lnSpc>
                <a:spcPct val="100000"/>
              </a:lnSpc>
              <a:spcBef>
                <a:spcPts val="400"/>
              </a:spcBef>
            </a:pPr>
            <a:r>
              <a:rPr lang="en-IN" sz="2400" spc="-1" dirty="0">
                <a:latin typeface="Times New Roman" panose="02020603050405020304" pitchFamily="18" charset="0"/>
                <a:ea typeface="MS PGothic"/>
                <a:cs typeface="Times New Roman" panose="02020603050405020304" pitchFamily="18" charset="0"/>
              </a:rPr>
              <a:t>(Artificial Intelligence) </a:t>
            </a:r>
            <a:endParaRPr lang="en-US" sz="24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b="0" strike="noStrike" spc="-1" dirty="0" err="1">
                <a:latin typeface="Times New Roman" panose="02020603050405020304" pitchFamily="18" charset="0"/>
                <a:ea typeface="MS PGothic"/>
                <a:cs typeface="Times New Roman" panose="02020603050405020304" pitchFamily="18" charset="0"/>
              </a:rPr>
              <a:t>Chitkara</a:t>
            </a:r>
            <a:r>
              <a:rPr lang="en-US" sz="2400" b="0" strike="noStrike" spc="-1" dirty="0">
                <a:latin typeface="Times New Roman" panose="02020603050405020304" pitchFamily="18" charset="0"/>
                <a:ea typeface="MS PGothic"/>
                <a:cs typeface="Times New Roman" panose="02020603050405020304" pitchFamily="18" charset="0"/>
              </a:rPr>
              <a:t>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8316-28C9-81F0-E5B5-111313D1D03C}"/>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Project Highlight</a:t>
            </a:r>
            <a:endParaRPr lang="en-IN" sz="3200" dirty="0"/>
          </a:p>
        </p:txBody>
      </p:sp>
      <p:sp>
        <p:nvSpPr>
          <p:cNvPr id="3" name="Subtitle 2">
            <a:extLst>
              <a:ext uri="{FF2B5EF4-FFF2-40B4-BE49-F238E27FC236}">
                <a16:creationId xmlns:a16="http://schemas.microsoft.com/office/drawing/2014/main" id="{2627A49E-73A9-1A38-4260-4540278FEF16}"/>
              </a:ext>
            </a:extLst>
          </p:cNvPr>
          <p:cNvSpPr>
            <a:spLocks noGrp="1"/>
          </p:cNvSpPr>
          <p:nvPr>
            <p:ph type="subTitle"/>
          </p:nvPr>
        </p:nvSpPr>
        <p:spPr>
          <a:xfrm>
            <a:off x="240383" y="920455"/>
            <a:ext cx="8229240" cy="459950"/>
          </a:xfrm>
        </p:spPr>
        <p:txBody>
          <a:bodyPr/>
          <a:lstStyle/>
          <a:p>
            <a:r>
              <a:rPr lang="en-IN" sz="2000" dirty="0">
                <a:latin typeface="Times New Roman" panose="02020603050405020304" pitchFamily="18" charset="0"/>
                <a:cs typeface="Times New Roman" panose="02020603050405020304" pitchFamily="18" charset="0"/>
              </a:rPr>
              <a:t>Login Page</a:t>
            </a:r>
          </a:p>
        </p:txBody>
      </p:sp>
      <p:pic>
        <p:nvPicPr>
          <p:cNvPr id="5" name="Picture 4">
            <a:extLst>
              <a:ext uri="{FF2B5EF4-FFF2-40B4-BE49-F238E27FC236}">
                <a16:creationId xmlns:a16="http://schemas.microsoft.com/office/drawing/2014/main" id="{DB075AF8-3371-4787-0744-5601CBB95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46" y="1618122"/>
            <a:ext cx="8583107" cy="3829146"/>
          </a:xfrm>
          <a:prstGeom prst="rect">
            <a:avLst/>
          </a:prstGeom>
        </p:spPr>
      </p:pic>
    </p:spTree>
    <p:extLst>
      <p:ext uri="{BB962C8B-B14F-4D97-AF65-F5344CB8AC3E}">
        <p14:creationId xmlns:p14="http://schemas.microsoft.com/office/powerpoint/2010/main" val="2496041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5A15A-68BA-2926-9BF9-A7018EE3523F}"/>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Project Highlight</a:t>
            </a:r>
            <a:endParaRPr lang="en-IN" sz="3200" dirty="0"/>
          </a:p>
        </p:txBody>
      </p:sp>
      <p:sp>
        <p:nvSpPr>
          <p:cNvPr id="3" name="Subtitle 2">
            <a:extLst>
              <a:ext uri="{FF2B5EF4-FFF2-40B4-BE49-F238E27FC236}">
                <a16:creationId xmlns:a16="http://schemas.microsoft.com/office/drawing/2014/main" id="{3BFFA42E-92FC-AEA2-700D-F21CEF020394}"/>
              </a:ext>
            </a:extLst>
          </p:cNvPr>
          <p:cNvSpPr>
            <a:spLocks noGrp="1"/>
          </p:cNvSpPr>
          <p:nvPr>
            <p:ph type="subTitle"/>
          </p:nvPr>
        </p:nvSpPr>
        <p:spPr>
          <a:xfrm>
            <a:off x="127262" y="1084442"/>
            <a:ext cx="8229240" cy="393962"/>
          </a:xfrm>
        </p:spPr>
        <p:txBody>
          <a:bodyPr/>
          <a:lstStyle/>
          <a:p>
            <a:r>
              <a:rPr lang="en-IN" sz="2000" dirty="0">
                <a:latin typeface="Times New Roman" panose="02020603050405020304" pitchFamily="18" charset="0"/>
                <a:cs typeface="Times New Roman" panose="02020603050405020304" pitchFamily="18" charset="0"/>
              </a:rPr>
              <a:t>Donation Page</a:t>
            </a:r>
          </a:p>
        </p:txBody>
      </p:sp>
      <p:pic>
        <p:nvPicPr>
          <p:cNvPr id="5" name="Picture 4">
            <a:extLst>
              <a:ext uri="{FF2B5EF4-FFF2-40B4-BE49-F238E27FC236}">
                <a16:creationId xmlns:a16="http://schemas.microsoft.com/office/drawing/2014/main" id="{8C68E606-42B7-980C-3960-BAF7AF4CE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1648806"/>
            <a:ext cx="8575040" cy="4637694"/>
          </a:xfrm>
          <a:prstGeom prst="rect">
            <a:avLst/>
          </a:prstGeom>
        </p:spPr>
      </p:pic>
    </p:spTree>
    <p:extLst>
      <p:ext uri="{BB962C8B-B14F-4D97-AF65-F5344CB8AC3E}">
        <p14:creationId xmlns:p14="http://schemas.microsoft.com/office/powerpoint/2010/main" val="145514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74EA8-C899-E871-6A68-3FC9A55E1759}"/>
              </a:ext>
            </a:extLst>
          </p:cNvPr>
          <p:cNvSpPr>
            <a:spLocks noGrp="1"/>
          </p:cNvSpPr>
          <p:nvPr>
            <p:ph type="title"/>
          </p:nvPr>
        </p:nvSpPr>
        <p:spPr/>
        <p:txBody>
          <a:bodyPr/>
          <a:lstStyle/>
          <a:p>
            <a:r>
              <a:rPr lang="en-IN" sz="3200" dirty="0"/>
              <a:t>   </a:t>
            </a:r>
            <a:r>
              <a:rPr lang="en-IN" sz="3200" dirty="0">
                <a:latin typeface="Times New Roman" panose="02020603050405020304" pitchFamily="18" charset="0"/>
                <a:cs typeface="Times New Roman" panose="02020603050405020304" pitchFamily="18" charset="0"/>
              </a:rPr>
              <a:t>Project Highlight</a:t>
            </a:r>
            <a:endParaRPr lang="en-IN" sz="3200" dirty="0"/>
          </a:p>
        </p:txBody>
      </p:sp>
      <p:sp>
        <p:nvSpPr>
          <p:cNvPr id="3" name="Subtitle 2">
            <a:extLst>
              <a:ext uri="{FF2B5EF4-FFF2-40B4-BE49-F238E27FC236}">
                <a16:creationId xmlns:a16="http://schemas.microsoft.com/office/drawing/2014/main" id="{CF86E221-D464-7202-65C8-5856CC548CB9}"/>
              </a:ext>
            </a:extLst>
          </p:cNvPr>
          <p:cNvSpPr>
            <a:spLocks noGrp="1"/>
          </p:cNvSpPr>
          <p:nvPr>
            <p:ph type="subTitle"/>
          </p:nvPr>
        </p:nvSpPr>
        <p:spPr>
          <a:xfrm>
            <a:off x="203200" y="1077320"/>
            <a:ext cx="8229240" cy="386840"/>
          </a:xfrm>
        </p:spPr>
        <p:txBody>
          <a:bodyPr/>
          <a:lstStyle/>
          <a:p>
            <a:r>
              <a:rPr lang="en-IN" sz="2000" dirty="0">
                <a:latin typeface="Times New Roman" panose="02020603050405020304" pitchFamily="18" charset="0"/>
                <a:cs typeface="Times New Roman" panose="02020603050405020304" pitchFamily="18" charset="0"/>
              </a:rPr>
              <a:t> Request Page</a:t>
            </a:r>
            <a:endParaRPr lang="en-IN" sz="2000" dirty="0"/>
          </a:p>
        </p:txBody>
      </p:sp>
      <p:pic>
        <p:nvPicPr>
          <p:cNvPr id="5" name="Picture 4">
            <a:extLst>
              <a:ext uri="{FF2B5EF4-FFF2-40B4-BE49-F238E27FC236}">
                <a16:creationId xmlns:a16="http://schemas.microsoft.com/office/drawing/2014/main" id="{A0048B62-5665-877E-CFEA-D430D53F0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1535280"/>
            <a:ext cx="8737600" cy="4822340"/>
          </a:xfrm>
          <a:prstGeom prst="rect">
            <a:avLst/>
          </a:prstGeom>
        </p:spPr>
      </p:pic>
    </p:spTree>
    <p:extLst>
      <p:ext uri="{BB962C8B-B14F-4D97-AF65-F5344CB8AC3E}">
        <p14:creationId xmlns:p14="http://schemas.microsoft.com/office/powerpoint/2010/main" val="24789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7F09-A316-801D-B3EC-72969644BD37}"/>
              </a:ext>
            </a:extLst>
          </p:cNvPr>
          <p:cNvSpPr>
            <a:spLocks noGrp="1"/>
          </p:cNvSpPr>
          <p:nvPr>
            <p:ph type="title"/>
          </p:nvPr>
        </p:nvSpPr>
        <p:spPr/>
        <p:txBody>
          <a:bodyPr/>
          <a:lstStyle/>
          <a:p>
            <a:r>
              <a:rPr lang="en-IN" sz="3200" dirty="0"/>
              <a:t>  </a:t>
            </a:r>
            <a:r>
              <a:rPr lang="en-IN" sz="3200" dirty="0">
                <a:latin typeface="Times New Roman" panose="02020603050405020304" pitchFamily="18" charset="0"/>
                <a:cs typeface="Times New Roman" panose="02020603050405020304" pitchFamily="18" charset="0"/>
              </a:rPr>
              <a:t> Project Highlight</a:t>
            </a:r>
            <a:endParaRPr lang="en-IN" sz="3200" dirty="0"/>
          </a:p>
        </p:txBody>
      </p:sp>
      <p:sp>
        <p:nvSpPr>
          <p:cNvPr id="3" name="Subtitle 2">
            <a:extLst>
              <a:ext uri="{FF2B5EF4-FFF2-40B4-BE49-F238E27FC236}">
                <a16:creationId xmlns:a16="http://schemas.microsoft.com/office/drawing/2014/main" id="{3ECEC8F4-B26E-5BEB-A6B8-60FB27425D8A}"/>
              </a:ext>
            </a:extLst>
          </p:cNvPr>
          <p:cNvSpPr>
            <a:spLocks noGrp="1"/>
          </p:cNvSpPr>
          <p:nvPr>
            <p:ph type="subTitle"/>
          </p:nvPr>
        </p:nvSpPr>
        <p:spPr>
          <a:xfrm>
            <a:off x="91440" y="914040"/>
            <a:ext cx="8229240" cy="397000"/>
          </a:xfrm>
        </p:spPr>
        <p:txBody>
          <a:bodyPr/>
          <a:lstStyle/>
          <a:p>
            <a:r>
              <a:rPr lang="en-IN" sz="2000" dirty="0">
                <a:latin typeface="Times New Roman" panose="02020603050405020304" pitchFamily="18" charset="0"/>
                <a:cs typeface="Times New Roman" panose="02020603050405020304" pitchFamily="18" charset="0"/>
              </a:rPr>
              <a:t> Dashboard Page</a:t>
            </a:r>
            <a:endParaRPr lang="en-IN" sz="2000" dirty="0"/>
          </a:p>
        </p:txBody>
      </p:sp>
      <p:pic>
        <p:nvPicPr>
          <p:cNvPr id="5" name="Picture 4">
            <a:extLst>
              <a:ext uri="{FF2B5EF4-FFF2-40B4-BE49-F238E27FC236}">
                <a16:creationId xmlns:a16="http://schemas.microsoft.com/office/drawing/2014/main" id="{C5E84398-7EB6-2B4B-02D3-5563FA955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 y="1513840"/>
            <a:ext cx="8636000" cy="4772660"/>
          </a:xfrm>
          <a:prstGeom prst="rect">
            <a:avLst/>
          </a:prstGeom>
        </p:spPr>
      </p:pic>
    </p:spTree>
    <p:extLst>
      <p:ext uri="{BB962C8B-B14F-4D97-AF65-F5344CB8AC3E}">
        <p14:creationId xmlns:p14="http://schemas.microsoft.com/office/powerpoint/2010/main" val="235924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5880-47AB-CAA2-C206-A4D6B08FD4EB}"/>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Conclusion</a:t>
            </a:r>
          </a:p>
        </p:txBody>
      </p:sp>
      <p:sp>
        <p:nvSpPr>
          <p:cNvPr id="4" name="Rectangle 1">
            <a:extLst>
              <a:ext uri="{FF2B5EF4-FFF2-40B4-BE49-F238E27FC236}">
                <a16:creationId xmlns:a16="http://schemas.microsoft.com/office/drawing/2014/main" id="{DF7D9207-60A3-0D59-DF51-EFB3434CA672}"/>
              </a:ext>
            </a:extLst>
          </p:cNvPr>
          <p:cNvSpPr>
            <a:spLocks noGrp="1" noChangeArrowheads="1"/>
          </p:cNvSpPr>
          <p:nvPr>
            <p:ph type="subTitle"/>
          </p:nvPr>
        </p:nvSpPr>
        <p:spPr bwMode="auto">
          <a:xfrm>
            <a:off x="158496" y="1546447"/>
            <a:ext cx="8887968"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Blood Management System</a:t>
            </a:r>
            <a:r>
              <a:rPr kumimoji="0" lang="en-US" altLang="en-US" sz="2000" b="0" i="0" u="none" strike="noStrike" cap="none" normalizeH="0" baseline="0" dirty="0">
                <a:ln>
                  <a:noFill/>
                </a:ln>
                <a:solidFill>
                  <a:schemeClr val="tx1"/>
                </a:solidFill>
                <a:effectLst/>
                <a:latin typeface="Arial" panose="020B0604020202020204" pitchFamily="34" charset="0"/>
              </a:rPr>
              <a:t> successfully addresses key challenges in blood donation and inventory management by providing an automated, web-based solution.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Through the integration of </a:t>
            </a:r>
            <a:r>
              <a:rPr kumimoji="0" lang="en-US" altLang="en-US" sz="2000" b="1" i="0" u="none" strike="noStrike" cap="none" normalizeH="0" baseline="0" dirty="0">
                <a:ln>
                  <a:noFill/>
                </a:ln>
                <a:solidFill>
                  <a:schemeClr val="tx1"/>
                </a:solidFill>
                <a:effectLst/>
                <a:latin typeface="Arial" panose="020B0604020202020204" pitchFamily="34" charset="0"/>
              </a:rPr>
              <a:t>Flask, Django, REST APIs, and a secure database</a:t>
            </a:r>
            <a:r>
              <a:rPr kumimoji="0" lang="en-US" altLang="en-US" sz="2000" b="0" i="0" u="none" strike="noStrike" cap="none" normalizeH="0" baseline="0" dirty="0">
                <a:ln>
                  <a:noFill/>
                </a:ln>
                <a:solidFill>
                  <a:schemeClr val="tx1"/>
                </a:solidFill>
                <a:effectLst/>
                <a:latin typeface="Arial" panose="020B0604020202020204" pitchFamily="34" charset="0"/>
              </a:rPr>
              <a:t>, the system ensures efficient donor registration, real-time inventory tracking, and timely blood allocation.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platform enhances operational efficiency, reduces manual errors, and improves communication between donors and administrators.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project demonstrates how web technologies can be leveraged to support critical healthcare infrastructure and save lives.</a:t>
            </a:r>
          </a:p>
        </p:txBody>
      </p:sp>
    </p:spTree>
    <p:extLst>
      <p:ext uri="{BB962C8B-B14F-4D97-AF65-F5344CB8AC3E}">
        <p14:creationId xmlns:p14="http://schemas.microsoft.com/office/powerpoint/2010/main" val="446829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820DD-CE82-B010-B902-ABADA51695A2}"/>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Links and References Used</a:t>
            </a:r>
          </a:p>
        </p:txBody>
      </p:sp>
      <p:sp>
        <p:nvSpPr>
          <p:cNvPr id="3" name="Subtitle 2">
            <a:extLst>
              <a:ext uri="{FF2B5EF4-FFF2-40B4-BE49-F238E27FC236}">
                <a16:creationId xmlns:a16="http://schemas.microsoft.com/office/drawing/2014/main" id="{3A6CA4D0-8122-1EAF-A61E-AD1D03A479B7}"/>
              </a:ext>
            </a:extLst>
          </p:cNvPr>
          <p:cNvSpPr>
            <a:spLocks noGrp="1"/>
          </p:cNvSpPr>
          <p:nvPr>
            <p:ph type="subTitle"/>
          </p:nvPr>
        </p:nvSpPr>
        <p:spPr>
          <a:xfrm>
            <a:off x="359664" y="1860552"/>
            <a:ext cx="8229240" cy="3977280"/>
          </a:xfrm>
        </p:spPr>
        <p:txBody>
          <a:bodyPr/>
          <a:lstStyle/>
          <a:p>
            <a:pPr marL="355600" marR="315595" indent="-342900">
              <a:spcBef>
                <a:spcPts val="100"/>
              </a:spcBef>
              <a:buFont typeface="Arial"/>
              <a:buChar char="•"/>
            </a:pPr>
            <a:r>
              <a:rPr lang="en-US" sz="2000" dirty="0">
                <a:latin typeface="Times New Roman"/>
                <a:ea typeface="+mn-lt"/>
                <a:cs typeface="+mn-lt"/>
              </a:rPr>
              <a:t>Django Documentation</a:t>
            </a:r>
          </a:p>
          <a:p>
            <a:pPr marL="355600" marR="315595" indent="-342900">
              <a:spcBef>
                <a:spcPts val="100"/>
              </a:spcBef>
            </a:pPr>
            <a:r>
              <a:rPr lang="en-US" sz="2000" u="sng" dirty="0">
                <a:latin typeface="Times New Roman"/>
                <a:ea typeface="+mn-lt"/>
                <a:cs typeface="+mn-lt"/>
                <a:hlinkClick r:id="rId2"/>
              </a:rPr>
              <a:t>		</a:t>
            </a:r>
            <a:r>
              <a:rPr lang="en-US" sz="2000" dirty="0">
                <a:latin typeface="Times New Roman"/>
                <a:ea typeface="+mn-lt"/>
                <a:cs typeface="+mn-lt"/>
                <a:hlinkClick r:id="rId2"/>
              </a:rPr>
              <a:t>https://docs.djangoproject.com</a:t>
            </a:r>
          </a:p>
          <a:p>
            <a:pPr marL="12700" marR="315595">
              <a:spcBef>
                <a:spcPts val="100"/>
              </a:spcBef>
            </a:pPr>
            <a:endParaRPr lang="en-US" sz="2000" dirty="0">
              <a:solidFill>
                <a:srgbClr val="000000"/>
              </a:solidFill>
              <a:latin typeface="Times New Roman"/>
              <a:ea typeface="+mn-lt"/>
              <a:cs typeface="+mn-lt"/>
            </a:endParaRPr>
          </a:p>
          <a:p>
            <a:pPr marL="355600" marR="315595" indent="-342900">
              <a:spcBef>
                <a:spcPts val="100"/>
              </a:spcBef>
              <a:buFont typeface="Arial"/>
              <a:buChar char="•"/>
            </a:pPr>
            <a:r>
              <a:rPr lang="en-US" sz="2000" dirty="0">
                <a:solidFill>
                  <a:srgbClr val="000000"/>
                </a:solidFill>
                <a:latin typeface="Times New Roman"/>
                <a:ea typeface="+mn-lt"/>
                <a:cs typeface="+mn-lt"/>
              </a:rPr>
              <a:t>Flask Documentation</a:t>
            </a:r>
          </a:p>
          <a:p>
            <a:pPr marL="12700" marR="315595">
              <a:spcBef>
                <a:spcPts val="100"/>
              </a:spcBef>
            </a:pPr>
            <a:r>
              <a:rPr lang="en-US" sz="2000" dirty="0">
                <a:solidFill>
                  <a:srgbClr val="000000"/>
                </a:solidFill>
                <a:latin typeface="Times New Roman"/>
                <a:ea typeface="+mn-lt"/>
                <a:cs typeface="+mn-lt"/>
                <a:hlinkClick r:id="rId3"/>
              </a:rPr>
              <a:t>	https://flask.palletsprojects.com</a:t>
            </a:r>
          </a:p>
          <a:p>
            <a:pPr marL="12700" marR="315595">
              <a:spcBef>
                <a:spcPts val="100"/>
              </a:spcBef>
            </a:pPr>
            <a:endParaRPr lang="en-US" sz="2000" dirty="0">
              <a:solidFill>
                <a:srgbClr val="4BACC6"/>
              </a:solidFill>
              <a:latin typeface="Times New Roman"/>
              <a:ea typeface="+mn-lt"/>
              <a:cs typeface="+mn-lt"/>
            </a:endParaRPr>
          </a:p>
          <a:p>
            <a:pPr marL="355600" marR="315595" indent="-342900">
              <a:spcBef>
                <a:spcPts val="100"/>
              </a:spcBef>
              <a:buFont typeface="Arial"/>
              <a:buChar char="•"/>
            </a:pPr>
            <a:r>
              <a:rPr lang="en-US" sz="2000" dirty="0">
                <a:latin typeface="Times New Roman"/>
                <a:ea typeface="+mn-lt"/>
                <a:cs typeface="+mn-lt"/>
              </a:rPr>
              <a:t>Google for general research</a:t>
            </a:r>
          </a:p>
          <a:p>
            <a:pPr marL="12700" marR="315595">
              <a:spcBef>
                <a:spcPts val="100"/>
              </a:spcBef>
            </a:pPr>
            <a:r>
              <a:rPr lang="en-US" sz="2000" dirty="0">
                <a:solidFill>
                  <a:srgbClr val="000000"/>
                </a:solidFill>
                <a:latin typeface="Times New Roman"/>
                <a:ea typeface="+mn-lt"/>
                <a:cs typeface="+mn-lt"/>
                <a:hlinkClick r:id="rId4"/>
              </a:rPr>
              <a:t>	https://www.google.com</a:t>
            </a:r>
            <a:endParaRPr lang="en-US" sz="2000" dirty="0">
              <a:solidFill>
                <a:srgbClr val="000000"/>
              </a:solidFill>
              <a:latin typeface="Times New Roman"/>
              <a:ea typeface="+mn-lt"/>
              <a:cs typeface="+mn-lt"/>
            </a:endParaRPr>
          </a:p>
          <a:p>
            <a:pPr marL="12700" marR="315595">
              <a:spcBef>
                <a:spcPts val="100"/>
              </a:spcBef>
            </a:pPr>
            <a:endParaRPr lang="en-US" sz="2000" dirty="0">
              <a:solidFill>
                <a:srgbClr val="000000"/>
              </a:solidFill>
              <a:latin typeface="Times New Roman"/>
              <a:ea typeface="+mn-lt"/>
              <a:cs typeface="+mn-lt"/>
            </a:endParaRPr>
          </a:p>
          <a:p>
            <a:pPr marL="355600" marR="315595" indent="-342900">
              <a:spcBef>
                <a:spcPts val="100"/>
              </a:spcBef>
              <a:buFont typeface="Arial"/>
              <a:buChar char="•"/>
            </a:pPr>
            <a:r>
              <a:rPr lang="en-US" sz="2000" dirty="0">
                <a:solidFill>
                  <a:srgbClr val="000000"/>
                </a:solidFill>
                <a:latin typeface="Times New Roman"/>
                <a:ea typeface="+mn-lt"/>
                <a:cs typeface="+mn-lt"/>
              </a:rPr>
              <a:t>Adobe Fonts for getting Fonts</a:t>
            </a:r>
          </a:p>
          <a:p>
            <a:pPr marL="12700" marR="315595">
              <a:spcBef>
                <a:spcPts val="100"/>
              </a:spcBef>
            </a:pPr>
            <a:r>
              <a:rPr lang="en-US" sz="2000" dirty="0">
                <a:solidFill>
                  <a:srgbClr val="000000"/>
                </a:solidFill>
                <a:latin typeface="Times New Roman"/>
                <a:ea typeface="+mn-lt"/>
                <a:cs typeface="+mn-lt"/>
                <a:hlinkClick r:id="rId5"/>
              </a:rPr>
              <a:t>	https://fonts.adobe.com</a:t>
            </a:r>
          </a:p>
          <a:p>
            <a:pPr marL="12700" marR="315595">
              <a:spcBef>
                <a:spcPts val="100"/>
              </a:spcBef>
            </a:pPr>
            <a:endParaRPr lang="en-US" sz="2000" dirty="0">
              <a:solidFill>
                <a:srgbClr val="000000"/>
              </a:solidFill>
              <a:latin typeface="Times New Roman"/>
              <a:ea typeface="+mn-lt"/>
              <a:cs typeface="+mn-lt"/>
            </a:endParaRPr>
          </a:p>
          <a:p>
            <a:pPr marL="355600" marR="315595" indent="-342900">
              <a:spcBef>
                <a:spcPts val="100"/>
              </a:spcBef>
              <a:buFont typeface="Arial"/>
              <a:buChar char="•"/>
            </a:pPr>
            <a:r>
              <a:rPr lang="en-US" sz="2000" dirty="0">
                <a:solidFill>
                  <a:srgbClr val="000000"/>
                </a:solidFill>
                <a:latin typeface="Times New Roman"/>
                <a:ea typeface="+mn-lt"/>
                <a:cs typeface="+mn-lt"/>
              </a:rPr>
              <a:t>CSSGradient.io for theme and color matching</a:t>
            </a:r>
          </a:p>
          <a:p>
            <a:pPr marL="12700" marR="315595">
              <a:spcBef>
                <a:spcPts val="100"/>
              </a:spcBef>
            </a:pPr>
            <a:r>
              <a:rPr lang="en-US" sz="2000" dirty="0">
                <a:solidFill>
                  <a:srgbClr val="000000"/>
                </a:solidFill>
                <a:latin typeface="Times New Roman"/>
                <a:ea typeface="+mn-lt"/>
                <a:cs typeface="+mn-lt"/>
                <a:hlinkClick r:id="rId6"/>
              </a:rPr>
              <a:t>	https://cssgradient.io/gradient-backgrounds</a:t>
            </a:r>
            <a:endParaRPr lang="en-US" sz="2000" dirty="0">
              <a:latin typeface="Times New Roman"/>
            </a:endParaRPr>
          </a:p>
          <a:p>
            <a:pPr marL="12700" marR="315595">
              <a:spcBef>
                <a:spcPts val="100"/>
              </a:spcBef>
            </a:pPr>
            <a:endParaRPr lang="en-US" sz="2000" dirty="0">
              <a:solidFill>
                <a:srgbClr val="000000"/>
              </a:solidFill>
              <a:latin typeface="Times New Roman"/>
              <a:ea typeface="+mn-lt"/>
              <a:cs typeface="+mn-lt"/>
            </a:endParaRPr>
          </a:p>
          <a:p>
            <a:pPr marL="355600" marR="315595" indent="-342900">
              <a:spcBef>
                <a:spcPts val="100"/>
              </a:spcBef>
              <a:buFont typeface="Arial"/>
              <a:buChar char="•"/>
            </a:pPr>
            <a:r>
              <a:rPr lang="en-US" sz="2000" dirty="0" err="1">
                <a:solidFill>
                  <a:srgbClr val="000000"/>
                </a:solidFill>
                <a:latin typeface="Times New Roman"/>
                <a:ea typeface="+mn-lt"/>
                <a:cs typeface="+mn-lt"/>
              </a:rPr>
              <a:t>Stackoverflow</a:t>
            </a:r>
            <a:r>
              <a:rPr lang="en-US" sz="2000" dirty="0">
                <a:solidFill>
                  <a:srgbClr val="000000"/>
                </a:solidFill>
                <a:latin typeface="Times New Roman"/>
                <a:ea typeface="+mn-lt"/>
                <a:cs typeface="+mn-lt"/>
              </a:rPr>
              <a:t> for community research</a:t>
            </a:r>
          </a:p>
          <a:p>
            <a:pPr marL="12700" marR="315595">
              <a:spcBef>
                <a:spcPts val="100"/>
              </a:spcBef>
            </a:pPr>
            <a:r>
              <a:rPr lang="en-US" sz="2000" u="sng" dirty="0">
                <a:solidFill>
                  <a:schemeClr val="bg1"/>
                </a:solidFill>
                <a:latin typeface="Times New Roman"/>
                <a:ea typeface="+mn-lt"/>
                <a:cs typeface="+mn-lt"/>
                <a:hlinkClick r:id="rId7"/>
              </a:rPr>
              <a:t>	</a:t>
            </a:r>
            <a:r>
              <a:rPr lang="en-US" sz="2000" dirty="0">
                <a:solidFill>
                  <a:srgbClr val="000000"/>
                </a:solidFill>
                <a:latin typeface="Times New Roman"/>
                <a:ea typeface="+mn-lt"/>
                <a:cs typeface="+mn-lt"/>
                <a:hlinkClick r:id="rId7"/>
              </a:rPr>
              <a:t>https://stackoverflow.com/questions</a:t>
            </a:r>
            <a:endParaRPr lang="en-US" sz="2000" dirty="0">
              <a:latin typeface="Times New Roman"/>
            </a:endParaRPr>
          </a:p>
          <a:p>
            <a:endParaRPr lang="en-IN" sz="1800" dirty="0"/>
          </a:p>
        </p:txBody>
      </p:sp>
    </p:spTree>
    <p:extLst>
      <p:ext uri="{BB962C8B-B14F-4D97-AF65-F5344CB8AC3E}">
        <p14:creationId xmlns:p14="http://schemas.microsoft.com/office/powerpoint/2010/main" val="3306308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16</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016B-92E1-62B7-AF36-F2B28E1FF38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Tables of Content </a:t>
            </a:r>
          </a:p>
        </p:txBody>
      </p:sp>
      <p:sp>
        <p:nvSpPr>
          <p:cNvPr id="3" name="Subtitle 2">
            <a:extLst>
              <a:ext uri="{FF2B5EF4-FFF2-40B4-BE49-F238E27FC236}">
                <a16:creationId xmlns:a16="http://schemas.microsoft.com/office/drawing/2014/main" id="{F36C191D-877D-5570-5B6E-A4ADEFADDED8}"/>
              </a:ext>
            </a:extLst>
          </p:cNvPr>
          <p:cNvSpPr>
            <a:spLocks noGrp="1"/>
          </p:cNvSpPr>
          <p:nvPr>
            <p:ph type="subTitle"/>
          </p:nvPr>
        </p:nvSpPr>
        <p:spPr>
          <a:xfrm>
            <a:off x="311084" y="914040"/>
            <a:ext cx="8295588" cy="5430199"/>
          </a:xfrm>
        </p:spPr>
        <p:txBody>
          <a:bodyPr/>
          <a:lstStyle/>
          <a:p>
            <a:pPr marL="136525" indent="-133350">
              <a:spcBef>
                <a:spcPts val="95"/>
              </a:spcBef>
              <a:buClr>
                <a:srgbClr val="000000"/>
              </a:buClr>
              <a:buSzPts val="1400"/>
              <a:buFont typeface="Arial,Sans-Serif"/>
              <a:buChar char="•"/>
            </a:pPr>
            <a:r>
              <a:rPr lang="en-US" dirty="0">
                <a:ea typeface="Calibri"/>
                <a:cs typeface="Times New Roman"/>
              </a:rPr>
              <a:t>Introduction</a:t>
            </a:r>
          </a:p>
          <a:p>
            <a:pPr marL="136525" indent="-133350">
              <a:buSzPts val="1400"/>
              <a:buFont typeface="Arial,Sans-Serif"/>
              <a:buChar char="•"/>
            </a:pPr>
            <a:r>
              <a:rPr lang="en-US" dirty="0">
                <a:ea typeface="Calibri"/>
                <a:cs typeface="Times New Roman"/>
              </a:rPr>
              <a:t>Problem Statement</a:t>
            </a:r>
          </a:p>
          <a:p>
            <a:pPr marL="136525" indent="-133350">
              <a:buSzPts val="1400"/>
              <a:buFont typeface="Arial,Sans-Serif"/>
              <a:buChar char="•"/>
            </a:pPr>
            <a:r>
              <a:rPr lang="en-US" dirty="0">
                <a:ea typeface="Calibri"/>
                <a:cs typeface="Times New Roman"/>
              </a:rPr>
              <a:t>Technical Details</a:t>
            </a:r>
          </a:p>
          <a:p>
            <a:pPr marL="136525" indent="-133350">
              <a:buSzPts val="1400"/>
              <a:buFont typeface="Arial,Sans-Serif"/>
              <a:buChar char="•"/>
            </a:pPr>
            <a:r>
              <a:rPr lang="en-US" dirty="0">
                <a:ea typeface="Calibri"/>
                <a:cs typeface="Times New Roman"/>
              </a:rPr>
              <a:t>Key Features</a:t>
            </a:r>
          </a:p>
          <a:p>
            <a:pPr marL="136525" indent="-133350">
              <a:buSzPts val="1400"/>
              <a:buFont typeface="Arial,Sans-Serif"/>
              <a:buChar char="•"/>
            </a:pPr>
            <a:r>
              <a:rPr lang="en-US" dirty="0">
                <a:ea typeface="Calibri"/>
                <a:cs typeface="Times New Roman"/>
              </a:rPr>
              <a:t>Project Highlights</a:t>
            </a:r>
          </a:p>
          <a:p>
            <a:pPr marL="136525" indent="-133350">
              <a:buSzPts val="1400"/>
              <a:buFont typeface="Arial,Sans-Serif"/>
              <a:buChar char="•"/>
            </a:pPr>
            <a:r>
              <a:rPr lang="en-US" dirty="0">
                <a:ea typeface="Calibri"/>
                <a:cs typeface="Times New Roman"/>
              </a:rPr>
              <a:t>Conclusion</a:t>
            </a:r>
          </a:p>
          <a:p>
            <a:pPr marL="136525" indent="-133350">
              <a:buSzPts val="1400"/>
              <a:buFont typeface="Arial,Sans-Serif"/>
              <a:buChar char="•"/>
            </a:pPr>
            <a:r>
              <a:rPr lang="en-US" dirty="0">
                <a:ea typeface="Calibri"/>
                <a:cs typeface="Times New Roman"/>
              </a:rPr>
              <a:t>References/Links used</a:t>
            </a:r>
            <a:endParaRPr lang="en-US" dirty="0"/>
          </a:p>
          <a:p>
            <a:endParaRPr lang="en-IN" dirty="0"/>
          </a:p>
        </p:txBody>
      </p:sp>
    </p:spTree>
    <p:extLst>
      <p:ext uri="{BB962C8B-B14F-4D97-AF65-F5344CB8AC3E}">
        <p14:creationId xmlns:p14="http://schemas.microsoft.com/office/powerpoint/2010/main" val="39976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p:cNvSpPr txBox="1"/>
          <p:nvPr/>
        </p:nvSpPr>
        <p:spPr>
          <a:xfrm>
            <a:off x="65988" y="837720"/>
            <a:ext cx="8838720" cy="5518800"/>
          </a:xfrm>
          <a:prstGeom prst="rect">
            <a:avLst/>
          </a:prstGeom>
          <a:noFill/>
          <a:ln w="9360">
            <a:noFill/>
          </a:ln>
        </p:spPr>
        <p:txBody>
          <a:bodyPr>
            <a:noAutofit/>
          </a:bodyPr>
          <a:lstStyle/>
          <a:p>
            <a:pPr marL="139700" lvl="0">
              <a:buClr>
                <a:srgbClr val="000000"/>
              </a:buClr>
              <a:buSzPts val="1400"/>
            </a:pPr>
            <a:endParaRPr lang="en-US" sz="1400" dirty="0">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000" dirty="0"/>
              <a:t>The </a:t>
            </a:r>
            <a:r>
              <a:rPr lang="en-US" sz="2000" b="1" dirty="0"/>
              <a:t>Blood Management System (BMS)</a:t>
            </a:r>
            <a:r>
              <a:rPr lang="en-US" sz="2000" dirty="0"/>
              <a:t> is a web-based application designed to streamline the processes of blood donation, collection, storage, and distribution in hospitals and blood banks. This system aims to improve the efficiency and effectiveness of blood management, ensuring that blood is readily available for patients in need.</a:t>
            </a:r>
          </a:p>
          <a:p>
            <a:pPr>
              <a:buNone/>
            </a:pPr>
            <a:r>
              <a:rPr lang="en-US" sz="2000" dirty="0"/>
              <a:t>Key features of the system include:</a:t>
            </a:r>
          </a:p>
          <a:p>
            <a:pPr>
              <a:buNone/>
            </a:pPr>
            <a:endParaRPr lang="en-US" sz="2000" dirty="0"/>
          </a:p>
          <a:p>
            <a:pPr>
              <a:buFont typeface="Arial" panose="020B0604020202020204" pitchFamily="34" charset="0"/>
              <a:buChar char="•"/>
            </a:pPr>
            <a:r>
              <a:rPr lang="en-US" sz="2000" b="1" dirty="0"/>
              <a:t>Donor registration and management</a:t>
            </a:r>
            <a:endParaRPr lang="en-US" sz="2000" dirty="0"/>
          </a:p>
          <a:p>
            <a:pPr>
              <a:buFont typeface="Arial" panose="020B0604020202020204" pitchFamily="34" charset="0"/>
              <a:buChar char="•"/>
            </a:pPr>
            <a:r>
              <a:rPr lang="en-US" sz="2000" b="1" dirty="0"/>
              <a:t>Blood inventory tracking</a:t>
            </a:r>
            <a:endParaRPr lang="en-US" sz="2000" dirty="0"/>
          </a:p>
          <a:p>
            <a:endParaRPr lang="en-US" sz="2000" dirty="0"/>
          </a:p>
          <a:p>
            <a:pPr>
              <a:spcBef>
                <a:spcPts val="400"/>
              </a:spcBef>
            </a:pPr>
            <a:r>
              <a:rPr lang="en-US" sz="2000" dirty="0">
                <a:solidFill>
                  <a:schemeClr val="dk1"/>
                </a:solidFill>
                <a:ea typeface="Times New Roman"/>
                <a:cs typeface="Times New Roman"/>
                <a:sym typeface="Times New Roman"/>
              </a:rPr>
              <a:t>Built using Django, HTML, CSS, JavaScript, SQLite and </a:t>
            </a:r>
            <a:r>
              <a:rPr lang="en-US" sz="2000" dirty="0" err="1">
                <a:solidFill>
                  <a:schemeClr val="dk1"/>
                </a:solidFill>
                <a:ea typeface="Times New Roman"/>
                <a:cs typeface="Times New Roman"/>
                <a:sym typeface="Times New Roman"/>
              </a:rPr>
              <a:t>SQLAlchemy</a:t>
            </a:r>
            <a:r>
              <a:rPr lang="en-US" sz="2000" dirty="0">
                <a:solidFill>
                  <a:schemeClr val="dk1"/>
                </a:solidFill>
                <a:ea typeface="Times New Roman"/>
                <a:cs typeface="Times New Roman"/>
                <a:sym typeface="Times New Roman"/>
              </a:rPr>
              <a:t> for the back-end database.</a:t>
            </a:r>
          </a:p>
          <a:p>
            <a:pPr marL="69850" lvl="0" algn="just">
              <a:buClr>
                <a:schemeClr val="dk1"/>
              </a:buClr>
              <a:buSzPts val="2500"/>
            </a:pPr>
            <a:endParaRPr lang="en-US" sz="2000" spc="-1" dirty="0">
              <a:solidFill>
                <a:srgbClr val="000000"/>
              </a:solidFill>
              <a:latin typeface="Calibri"/>
              <a:sym typeface="Times New Roman"/>
            </a:endParaRPr>
          </a:p>
          <a:p>
            <a:pPr marL="69850" lvl="0" algn="just">
              <a:buClr>
                <a:schemeClr val="dk1"/>
              </a:buClr>
              <a:buSzPts val="2500"/>
            </a:pPr>
            <a:r>
              <a:rPr lang="en-US" sz="2000" dirty="0">
                <a:solidFill>
                  <a:schemeClr val="dk1"/>
                </a:solidFill>
                <a:ea typeface="Times New Roman"/>
                <a:cs typeface="Times New Roman"/>
                <a:sym typeface="Times New Roman"/>
              </a:rPr>
              <a:t>Overcame challenges with secure authentication, data management, and performance optimization.</a:t>
            </a:r>
          </a:p>
          <a:p>
            <a:pPr>
              <a:lnSpc>
                <a:spcPct val="100000"/>
              </a:lnSpc>
              <a:spcBef>
                <a:spcPts val="400"/>
              </a:spcBef>
            </a:pPr>
            <a:endParaRPr lang="en-US" sz="1900"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5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a:p>
            <a:pPr>
              <a:lnSpc>
                <a:spcPct val="100000"/>
              </a:lnSpc>
              <a:spcBef>
                <a:spcPts val="400"/>
              </a:spcBef>
            </a:pPr>
            <a:endParaRPr lang="en-US" sz="1900" b="0" strike="noStrike" spc="-1" dirty="0">
              <a:solidFill>
                <a:srgbClr val="000000"/>
              </a:solidFill>
              <a:latin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E9C6-D0D1-FA6A-FFBE-87BE54ED5CDA}"/>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Problem Statement</a:t>
            </a:r>
          </a:p>
        </p:txBody>
      </p:sp>
      <p:sp>
        <p:nvSpPr>
          <p:cNvPr id="3" name="Subtitle 2">
            <a:extLst>
              <a:ext uri="{FF2B5EF4-FFF2-40B4-BE49-F238E27FC236}">
                <a16:creationId xmlns:a16="http://schemas.microsoft.com/office/drawing/2014/main" id="{FB7B85C0-899D-5CC8-81BD-30F7CD6096EA}"/>
              </a:ext>
            </a:extLst>
          </p:cNvPr>
          <p:cNvSpPr>
            <a:spLocks noGrp="1"/>
          </p:cNvSpPr>
          <p:nvPr>
            <p:ph type="subTitle"/>
          </p:nvPr>
        </p:nvSpPr>
        <p:spPr>
          <a:xfrm>
            <a:off x="457380" y="914040"/>
            <a:ext cx="8229240" cy="5316718"/>
          </a:xfrm>
        </p:spPr>
        <p:txBody>
          <a:bodyPr/>
          <a:lstStyle/>
          <a:p>
            <a:pPr>
              <a:buNone/>
            </a:pPr>
            <a:r>
              <a:rPr lang="en-IN" dirty="0"/>
              <a:t> </a:t>
            </a:r>
            <a:r>
              <a:rPr lang="en-US" sz="2000" dirty="0"/>
              <a:t>The management of blood donations and blood bank inventories remains a significant challenge in healthcare systems. Several issues hinder the efficiency and effectiveness of blood management:</a:t>
            </a:r>
          </a:p>
          <a:p>
            <a:pPr>
              <a:buFont typeface="Arial" panose="020B0604020202020204" pitchFamily="34" charset="0"/>
              <a:buChar char="•"/>
            </a:pPr>
            <a:r>
              <a:rPr lang="en-US" sz="2000" b="1" dirty="0"/>
              <a:t>Blood Shortages:</a:t>
            </a:r>
            <a:r>
              <a:rPr lang="en-US" sz="2000" dirty="0"/>
              <a:t> Blood banks often face supply shortages due to irregular donation patterns, lack of awareness, and inefficient tracking of blood inventory.</a:t>
            </a:r>
          </a:p>
          <a:p>
            <a:pPr>
              <a:buFont typeface="Arial" panose="020B0604020202020204" pitchFamily="34" charset="0"/>
              <a:buChar char="•"/>
            </a:pPr>
            <a:r>
              <a:rPr lang="en-US" sz="2000" b="1" dirty="0"/>
              <a:t>Manual Processes:</a:t>
            </a:r>
            <a:r>
              <a:rPr lang="en-US" sz="2000" dirty="0"/>
              <a:t> Traditional blood management systems rely on manual entry and paper-based tracking, leading to errors, delays, and mismanagement of blood supplies.</a:t>
            </a:r>
          </a:p>
          <a:p>
            <a:pPr>
              <a:buFont typeface="Arial" panose="020B0604020202020204" pitchFamily="34" charset="0"/>
              <a:buChar char="•"/>
            </a:pPr>
            <a:r>
              <a:rPr lang="en-US" sz="2000" b="1" dirty="0"/>
              <a:t>Inefficient Blood Allocation:</a:t>
            </a:r>
            <a:r>
              <a:rPr lang="en-US" sz="2000" dirty="0"/>
              <a:t> Blood donations are not always optimally allocated to patients in need, leading to potential wastage or shortages in critical situations.</a:t>
            </a:r>
          </a:p>
          <a:p>
            <a:pPr>
              <a:buFont typeface="Arial" panose="020B0604020202020204" pitchFamily="34" charset="0"/>
              <a:buChar char="•"/>
            </a:pPr>
            <a:r>
              <a:rPr lang="en-US" sz="2000" b="1" dirty="0"/>
              <a:t>Lack of Real-Time Updates:</a:t>
            </a:r>
            <a:r>
              <a:rPr lang="en-US" sz="2000" dirty="0"/>
              <a:t> Many systems fail to provide real-time data on available blood stock, which makes it difficult to respond quickly to emergency situations or manage donor scheduling effectively.</a:t>
            </a:r>
          </a:p>
          <a:p>
            <a:pPr marL="0" indent="0">
              <a:buNone/>
            </a:pPr>
            <a:endParaRPr lang="en-IN" sz="2000" dirty="0"/>
          </a:p>
        </p:txBody>
      </p:sp>
    </p:spTree>
    <p:extLst>
      <p:ext uri="{BB962C8B-B14F-4D97-AF65-F5344CB8AC3E}">
        <p14:creationId xmlns:p14="http://schemas.microsoft.com/office/powerpoint/2010/main" val="295481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31BFF-C09C-065F-8162-F6B0E2858B6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Objectives of the Project</a:t>
            </a:r>
          </a:p>
        </p:txBody>
      </p:sp>
      <p:sp>
        <p:nvSpPr>
          <p:cNvPr id="6" name="Rectangle 3">
            <a:extLst>
              <a:ext uri="{FF2B5EF4-FFF2-40B4-BE49-F238E27FC236}">
                <a16:creationId xmlns:a16="http://schemas.microsoft.com/office/drawing/2014/main" id="{263BDBE6-0522-5E32-190E-2B98202D7E15}"/>
              </a:ext>
            </a:extLst>
          </p:cNvPr>
          <p:cNvSpPr>
            <a:spLocks noGrp="1" noChangeArrowheads="1"/>
          </p:cNvSpPr>
          <p:nvPr>
            <p:ph type="subTitle"/>
          </p:nvPr>
        </p:nvSpPr>
        <p:spPr bwMode="auto">
          <a:xfrm>
            <a:off x="0" y="1001396"/>
            <a:ext cx="926654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Automate Blood Donation Process:</a:t>
            </a:r>
            <a:r>
              <a:rPr kumimoji="0" lang="en-US" altLang="en-US" sz="2000" b="0" i="0" u="none" strike="noStrike" cap="none" normalizeH="0" baseline="0" dirty="0">
                <a:ln>
                  <a:noFill/>
                </a:ln>
                <a:solidFill>
                  <a:schemeClr val="tx1"/>
                </a:solidFill>
                <a:effectLst/>
                <a:latin typeface="Arial" panose="020B0604020202020204" pitchFamily="34" charset="0"/>
              </a:rPr>
              <a:t> Simplify registration, scheduling,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tracking of donations to enhance efficiency.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Blood Inventory Tracking:</a:t>
            </a:r>
            <a:r>
              <a:rPr kumimoji="0" lang="en-US" altLang="en-US" sz="2000" b="0" i="0" u="none" strike="noStrike" cap="none" normalizeH="0" baseline="0" dirty="0">
                <a:ln>
                  <a:noFill/>
                </a:ln>
                <a:solidFill>
                  <a:schemeClr val="tx1"/>
                </a:solidFill>
                <a:effectLst/>
                <a:latin typeface="Arial" panose="020B0604020202020204" pitchFamily="34" charset="0"/>
              </a:rPr>
              <a:t> Monitor blood levels and alert for low stocks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to prevent shortages.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 Donor Engagement:</a:t>
            </a:r>
            <a:r>
              <a:rPr kumimoji="0" lang="en-US" altLang="en-US" sz="2000" b="0" i="0" u="none" strike="noStrike" cap="none" normalizeH="0" baseline="0" dirty="0">
                <a:ln>
                  <a:noFill/>
                </a:ln>
                <a:solidFill>
                  <a:schemeClr val="tx1"/>
                </a:solidFill>
                <a:effectLst/>
                <a:latin typeface="Arial" panose="020B0604020202020204" pitchFamily="34" charset="0"/>
              </a:rPr>
              <a:t> Provide donors with an easy-to-use platform for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registration, scheduling, and notifications.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Efficient Blood Allocation:</a:t>
            </a:r>
            <a:r>
              <a:rPr kumimoji="0" lang="en-US" altLang="en-US" sz="2000" b="0" i="0" u="none" strike="noStrike" cap="none" normalizeH="0" baseline="0" dirty="0">
                <a:ln>
                  <a:noFill/>
                </a:ln>
                <a:solidFill>
                  <a:schemeClr val="tx1"/>
                </a:solidFill>
                <a:effectLst/>
                <a:latin typeface="Arial" panose="020B0604020202020204" pitchFamily="34" charset="0"/>
              </a:rPr>
              <a:t> Ensure timely and optimal distribution of blood 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hospitals and patients in need.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Increase Operational Efficiency:</a:t>
            </a:r>
            <a:r>
              <a:rPr kumimoji="0" lang="en-US" altLang="en-US" sz="2000" b="0" i="0" u="none" strike="noStrike" cap="none" normalizeH="0" baseline="0" dirty="0">
                <a:ln>
                  <a:noFill/>
                </a:ln>
                <a:solidFill>
                  <a:schemeClr val="tx1"/>
                </a:solidFill>
                <a:effectLst/>
                <a:latin typeface="Arial" panose="020B0604020202020204" pitchFamily="34" charset="0"/>
              </a:rPr>
              <a:t> Minimize manual errors and reduce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administrative workload through automation.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Provide Real-Time Notifications:</a:t>
            </a:r>
            <a:r>
              <a:rPr kumimoji="0" lang="en-US" altLang="en-US" sz="2000" b="0" i="0" u="none" strike="noStrike" cap="none" normalizeH="0" baseline="0" dirty="0">
                <a:ln>
                  <a:noFill/>
                </a:ln>
                <a:solidFill>
                  <a:schemeClr val="tx1"/>
                </a:solidFill>
                <a:effectLst/>
                <a:latin typeface="Arial" panose="020B0604020202020204" pitchFamily="34" charset="0"/>
              </a:rPr>
              <a:t> Keep users informed with updates on blood</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stock, appointments, and critical alerts.</a:t>
            </a:r>
          </a:p>
        </p:txBody>
      </p:sp>
    </p:spTree>
    <p:extLst>
      <p:ext uri="{BB962C8B-B14F-4D97-AF65-F5344CB8AC3E}">
        <p14:creationId xmlns:p14="http://schemas.microsoft.com/office/powerpoint/2010/main" val="83261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AD57-5558-5118-F268-B5E2EDEF9DBD}"/>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Technical Details</a:t>
            </a:r>
          </a:p>
        </p:txBody>
      </p:sp>
      <p:sp>
        <p:nvSpPr>
          <p:cNvPr id="5" name="Rectangle 2">
            <a:extLst>
              <a:ext uri="{FF2B5EF4-FFF2-40B4-BE49-F238E27FC236}">
                <a16:creationId xmlns:a16="http://schemas.microsoft.com/office/drawing/2014/main" id="{8E6BB243-0662-BA68-FAAD-7A9A72637CE2}"/>
              </a:ext>
            </a:extLst>
          </p:cNvPr>
          <p:cNvSpPr>
            <a:spLocks noGrp="1" noChangeArrowheads="1"/>
          </p:cNvSpPr>
          <p:nvPr>
            <p:ph type="subTitle"/>
          </p:nvPr>
        </p:nvSpPr>
        <p:spPr bwMode="auto">
          <a:xfrm>
            <a:off x="179388" y="1183892"/>
            <a:ext cx="8805616"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arenR"/>
              <a:tabLst/>
            </a:pPr>
            <a:r>
              <a:rPr kumimoji="0" lang="en-US" altLang="en-US" sz="2000" b="1" i="0" strike="noStrike" cap="none" normalizeH="0" baseline="0" dirty="0">
                <a:ln>
                  <a:noFill/>
                </a:ln>
                <a:solidFill>
                  <a:schemeClr val="tx1"/>
                </a:solidFill>
                <a:effectLst/>
                <a:latin typeface="Arial" panose="020B0604020202020204" pitchFamily="34" charset="0"/>
              </a:rPr>
              <a:t>Frontend:</a:t>
            </a:r>
            <a:endParaRPr kumimoji="0" lang="en-US" altLang="en-US" sz="20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HTML &amp; CSS:</a:t>
            </a:r>
            <a:r>
              <a:rPr kumimoji="0" lang="en-US" altLang="en-US" sz="1800" b="0" i="0" u="none" strike="noStrike" cap="none" normalizeH="0" baseline="0" dirty="0">
                <a:ln>
                  <a:noFill/>
                </a:ln>
                <a:solidFill>
                  <a:schemeClr val="tx1"/>
                </a:solidFill>
                <a:effectLst/>
                <a:latin typeface="Arial" panose="020B0604020202020204" pitchFamily="34" charset="0"/>
              </a:rPr>
              <a:t> Used for structuring and styling the web pages to create a </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user-friendly and responsive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Flask:</a:t>
            </a:r>
            <a:r>
              <a:rPr kumimoji="0" lang="en-US" altLang="en-US" sz="1800" b="0" i="0" u="none" strike="noStrike" cap="none" normalizeH="0" baseline="0" dirty="0">
                <a:ln>
                  <a:noFill/>
                </a:ln>
                <a:solidFill>
                  <a:schemeClr val="tx1"/>
                </a:solidFill>
                <a:effectLst/>
                <a:latin typeface="Arial" panose="020B0604020202020204" pitchFamily="34" charset="0"/>
              </a:rPr>
              <a:t> Handles the frontend logic, rendering dynamic content using Jinja templates.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AutoNum type="arabicParenR" startAt="2"/>
              <a:tabLst/>
            </a:pPr>
            <a:r>
              <a:rPr kumimoji="0" lang="en-US" altLang="en-US" sz="2000" b="1" i="0" u="none" strike="noStrike" cap="none" normalizeH="0" baseline="0" dirty="0">
                <a:ln>
                  <a:noFill/>
                </a:ln>
                <a:solidFill>
                  <a:schemeClr val="tx1"/>
                </a:solidFill>
                <a:effectLst/>
                <a:latin typeface="Arial" panose="020B0604020202020204" pitchFamily="34" charset="0"/>
              </a:rPr>
              <a:t>Backend: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Django:</a:t>
            </a:r>
            <a:r>
              <a:rPr kumimoji="0" lang="en-US" altLang="en-US" sz="1800" b="0" i="0" u="none" strike="noStrike" cap="none" normalizeH="0" baseline="0" dirty="0">
                <a:ln>
                  <a:noFill/>
                </a:ln>
                <a:solidFill>
                  <a:schemeClr val="tx1"/>
                </a:solidFill>
                <a:effectLst/>
                <a:latin typeface="Arial" panose="020B0604020202020204" pitchFamily="34" charset="0"/>
              </a:rPr>
              <a:t> A powerful framework used for backend development, managing database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operations, user authentication, and complex API integrations.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AutoNum type="arabicParenR" startAt="3"/>
              <a:tabLst/>
            </a:pPr>
            <a:r>
              <a:rPr kumimoji="0" lang="en-US" altLang="en-US" sz="2000" b="1" i="0" u="none" strike="noStrike" cap="none" normalizeH="0" baseline="0" dirty="0">
                <a:ln>
                  <a:noFill/>
                </a:ln>
                <a:solidFill>
                  <a:schemeClr val="tx1"/>
                </a:solidFill>
                <a:effectLst/>
                <a:latin typeface="Arial" panose="020B0604020202020204" pitchFamily="34" charset="0"/>
              </a:rPr>
              <a:t>API Integration: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REST API:</a:t>
            </a:r>
            <a:r>
              <a:rPr kumimoji="0" lang="en-US" altLang="en-US" sz="1800" b="0" i="0" u="none" strike="noStrike" cap="none" normalizeH="0" baseline="0" dirty="0">
                <a:ln>
                  <a:noFill/>
                </a:ln>
                <a:solidFill>
                  <a:schemeClr val="tx1"/>
                </a:solidFill>
                <a:effectLst/>
                <a:latin typeface="Arial" panose="020B0604020202020204" pitchFamily="34" charset="0"/>
              </a:rPr>
              <a:t> Enables smooth communication between the frontend (Flask)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backend (Django) for real-time data processing, such as donor registration,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blood inventory management, and scheduling.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AutoNum type="arabicParenR" startAt="4"/>
              <a:tabLst/>
            </a:pPr>
            <a:r>
              <a:rPr kumimoji="0" lang="en-US" altLang="en-US" sz="2000" b="1" i="0" u="none" strike="noStrike" cap="none" normalizeH="0" baseline="0" dirty="0">
                <a:ln>
                  <a:noFill/>
                </a:ln>
                <a:solidFill>
                  <a:schemeClr val="tx1"/>
                </a:solidFill>
                <a:effectLst/>
                <a:latin typeface="Arial" panose="020B0604020202020204" pitchFamily="34" charset="0"/>
              </a:rPr>
              <a:t>Database: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SQLite :</a:t>
            </a:r>
            <a:r>
              <a:rPr lang="en-US" altLang="en-US" sz="1800" dirty="0">
                <a:latin typeface="Arial" panose="020B0604020202020204" pitchFamily="34" charset="0"/>
              </a:rPr>
              <a:t> Used </a:t>
            </a:r>
            <a:r>
              <a:rPr kumimoji="0" lang="en-US" altLang="en-US" sz="1800" b="0" i="0" u="none" strike="noStrike" cap="none" normalizeH="0" baseline="0" dirty="0">
                <a:ln>
                  <a:noFill/>
                </a:ln>
                <a:solidFill>
                  <a:schemeClr val="tx1"/>
                </a:solidFill>
                <a:effectLst/>
                <a:latin typeface="Arial" panose="020B0604020202020204" pitchFamily="34" charset="0"/>
              </a:rPr>
              <a:t>for securely storing donor information, blood inventory, and other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critical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1488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64D5-C713-D20C-5DD0-45F568B5B3B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Key Features</a:t>
            </a:r>
          </a:p>
        </p:txBody>
      </p:sp>
      <p:sp>
        <p:nvSpPr>
          <p:cNvPr id="4" name="Rectangle 1">
            <a:extLst>
              <a:ext uri="{FF2B5EF4-FFF2-40B4-BE49-F238E27FC236}">
                <a16:creationId xmlns:a16="http://schemas.microsoft.com/office/drawing/2014/main" id="{40FD4F3A-FD7B-FE5F-1E93-4669D907CE89}"/>
              </a:ext>
            </a:extLst>
          </p:cNvPr>
          <p:cNvSpPr>
            <a:spLocks noGrp="1" noChangeArrowheads="1"/>
          </p:cNvSpPr>
          <p:nvPr>
            <p:ph type="subTitle"/>
          </p:nvPr>
        </p:nvSpPr>
        <p:spPr bwMode="auto">
          <a:xfrm>
            <a:off x="341376" y="1369156"/>
            <a:ext cx="599269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Registration and Management: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Donor signup/login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Track past donations and upcoming schedules.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Blood Inventory Management: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Track stock levels of different blood types.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Appointment Scheduling: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Allow donors to schedule donation appointments.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Automated reminders.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Notifications and Alerts: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Real-time updates on blood stock and donor status.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632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18C5-9B94-66B7-7439-CF00423036CA}"/>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    Project Highlight</a:t>
            </a:r>
          </a:p>
        </p:txBody>
      </p:sp>
      <p:sp>
        <p:nvSpPr>
          <p:cNvPr id="3" name="Subtitle 2">
            <a:extLst>
              <a:ext uri="{FF2B5EF4-FFF2-40B4-BE49-F238E27FC236}">
                <a16:creationId xmlns:a16="http://schemas.microsoft.com/office/drawing/2014/main" id="{5362C82E-0E4E-F88A-692D-6F553A46680F}"/>
              </a:ext>
            </a:extLst>
          </p:cNvPr>
          <p:cNvSpPr>
            <a:spLocks noGrp="1"/>
          </p:cNvSpPr>
          <p:nvPr>
            <p:ph type="subTitle"/>
          </p:nvPr>
        </p:nvSpPr>
        <p:spPr>
          <a:xfrm>
            <a:off x="212103" y="986443"/>
            <a:ext cx="8229240" cy="493566"/>
          </a:xfrm>
        </p:spPr>
        <p:txBody>
          <a:bodyPr/>
          <a:lstStyle/>
          <a:p>
            <a:r>
              <a:rPr lang="en-IN" sz="2000" dirty="0">
                <a:latin typeface="Times New Roman" panose="02020603050405020304" pitchFamily="18" charset="0"/>
                <a:cs typeface="Times New Roman" panose="02020603050405020304" pitchFamily="18" charset="0"/>
              </a:rPr>
              <a:t>Landing Page</a:t>
            </a:r>
          </a:p>
        </p:txBody>
      </p:sp>
      <p:pic>
        <p:nvPicPr>
          <p:cNvPr id="7" name="Picture 6">
            <a:extLst>
              <a:ext uri="{FF2B5EF4-FFF2-40B4-BE49-F238E27FC236}">
                <a16:creationId xmlns:a16="http://schemas.microsoft.com/office/drawing/2014/main" id="{288107C1-5EB3-DEC5-5734-947F6E1AC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102" y="1480008"/>
            <a:ext cx="8719795" cy="4806491"/>
          </a:xfrm>
          <a:prstGeom prst="rect">
            <a:avLst/>
          </a:prstGeom>
        </p:spPr>
      </p:pic>
    </p:spTree>
    <p:extLst>
      <p:ext uri="{BB962C8B-B14F-4D97-AF65-F5344CB8AC3E}">
        <p14:creationId xmlns:p14="http://schemas.microsoft.com/office/powerpoint/2010/main" val="5810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60AA-C506-453A-8CD1-13756B7AE0EA}"/>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Project</a:t>
            </a:r>
            <a:r>
              <a:rPr lang="en-IN" sz="44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Highlight</a:t>
            </a:r>
            <a:endParaRPr lang="en-IN" sz="3200" dirty="0"/>
          </a:p>
        </p:txBody>
      </p:sp>
      <p:sp>
        <p:nvSpPr>
          <p:cNvPr id="3" name="Subtitle 2">
            <a:extLst>
              <a:ext uri="{FF2B5EF4-FFF2-40B4-BE49-F238E27FC236}">
                <a16:creationId xmlns:a16="http://schemas.microsoft.com/office/drawing/2014/main" id="{46642CC9-5A1F-714E-7E16-028D277CE6B3}"/>
              </a:ext>
            </a:extLst>
          </p:cNvPr>
          <p:cNvSpPr>
            <a:spLocks noGrp="1"/>
          </p:cNvSpPr>
          <p:nvPr>
            <p:ph type="subTitle"/>
          </p:nvPr>
        </p:nvSpPr>
        <p:spPr>
          <a:xfrm>
            <a:off x="183823" y="1131576"/>
            <a:ext cx="8229240" cy="441096"/>
          </a:xfrm>
        </p:spPr>
        <p:txBody>
          <a:bodyPr/>
          <a:lstStyle/>
          <a:p>
            <a:r>
              <a:rPr lang="en-IN" sz="2000" dirty="0" err="1">
                <a:latin typeface="Times New Roman" panose="02020603050405020304" pitchFamily="18" charset="0"/>
                <a:cs typeface="Times New Roman" panose="02020603050405020304" pitchFamily="18" charset="0"/>
              </a:rPr>
              <a:t>SignUp</a:t>
            </a:r>
            <a:r>
              <a:rPr lang="en-IN" sz="2000" dirty="0">
                <a:latin typeface="Times New Roman" panose="02020603050405020304" pitchFamily="18" charset="0"/>
                <a:cs typeface="Times New Roman" panose="02020603050405020304" pitchFamily="18" charset="0"/>
              </a:rPr>
              <a:t> Page</a:t>
            </a:r>
          </a:p>
        </p:txBody>
      </p:sp>
      <p:pic>
        <p:nvPicPr>
          <p:cNvPr id="5" name="Picture 4">
            <a:extLst>
              <a:ext uri="{FF2B5EF4-FFF2-40B4-BE49-F238E27FC236}">
                <a16:creationId xmlns:a16="http://schemas.microsoft.com/office/drawing/2014/main" id="{B105035F-483F-2CCE-EF70-359EC5C2B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822" y="1672629"/>
            <a:ext cx="8776355" cy="4166915"/>
          </a:xfrm>
          <a:prstGeom prst="rect">
            <a:avLst/>
          </a:prstGeom>
        </p:spPr>
      </p:pic>
    </p:spTree>
    <p:extLst>
      <p:ext uri="{BB962C8B-B14F-4D97-AF65-F5344CB8AC3E}">
        <p14:creationId xmlns:p14="http://schemas.microsoft.com/office/powerpoint/2010/main" val="1127507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2A602-78C1-468C-BB25-57CD481DB741}">
  <ds:schemaRefs>
    <ds:schemaRef ds:uri="http://purl.org/dc/terms/"/>
    <ds:schemaRef ds:uri="http://www.w3.org/XML/1998/namespace"/>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37ED6F0-5E4C-4CD0-9B68-9C53F925A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34801</TotalTime>
  <Words>864</Words>
  <Application>Microsoft Office PowerPoint</Application>
  <PresentationFormat>On-screen Show (4:3)</PresentationFormat>
  <Paragraphs>138</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Arial,Sans-Serif</vt:lpstr>
      <vt:lpstr>Calibri</vt:lpstr>
      <vt:lpstr>Times New Roman</vt:lpstr>
      <vt:lpstr>Office Theme</vt:lpstr>
      <vt:lpstr>PowerPoint Presentation</vt:lpstr>
      <vt:lpstr>    Tables of Content </vt:lpstr>
      <vt:lpstr>PowerPoint Presentation</vt:lpstr>
      <vt:lpstr>     Problem Statement</vt:lpstr>
      <vt:lpstr>    Objectives of the Project</vt:lpstr>
      <vt:lpstr>   Technical Details</vt:lpstr>
      <vt:lpstr>    Key Features</vt:lpstr>
      <vt:lpstr>    Project Highlight</vt:lpstr>
      <vt:lpstr>   Project Highlight</vt:lpstr>
      <vt:lpstr>   Project Highlight</vt:lpstr>
      <vt:lpstr>   Project Highlight</vt:lpstr>
      <vt:lpstr>   Project Highlight</vt:lpstr>
      <vt:lpstr>   Project Highlight</vt:lpstr>
      <vt:lpstr>    Conclusion</vt:lpstr>
      <vt:lpstr>    Links and References Used</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Parul Singla</cp:lastModifiedBy>
  <cp:revision>2303</cp:revision>
  <dcterms:created xsi:type="dcterms:W3CDTF">2010-04-09T07:36:15Z</dcterms:created>
  <dcterms:modified xsi:type="dcterms:W3CDTF">2025-05-09T11:39:29Z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