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6c5ea5c6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6c5ea5c6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56c5ea5c6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56c5ea5c6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6c5ea5c6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56c5ea5c6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6c5ea5c63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6c5ea5c63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6c5ea5c63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6c5ea5c6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6c5ea5c63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6c5ea5c6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6c5ea5c63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6c5ea5c63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6c5ea5c6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56c5ea5c6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6c5ea5c6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6c5ea5c6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425300" y="256225"/>
            <a:ext cx="8520600" cy="1842900"/>
          </a:xfrm>
          <a:prstGeom prst="rect">
            <a:avLst/>
          </a:prstGeom>
        </p:spPr>
        <p:txBody>
          <a:bodyPr anchorCtr="0" anchor="b" bIns="91425" lIns="91425" spcFirstLastPara="1" rIns="91425" wrap="square" tIns="91425">
            <a:normAutofit/>
          </a:bodyPr>
          <a:lstStyle/>
          <a:p>
            <a:pPr indent="342900" lvl="0" marL="2857500" rtl="0" algn="l">
              <a:lnSpc>
                <a:spcPct val="150000"/>
              </a:lnSpc>
              <a:spcBef>
                <a:spcPts val="0"/>
              </a:spcBef>
              <a:spcAft>
                <a:spcPts val="0"/>
              </a:spcAft>
              <a:buClr>
                <a:schemeClr val="dk1"/>
              </a:buClr>
              <a:buSzPts val="1100"/>
              <a:buFont typeface="Arial"/>
              <a:buNone/>
            </a:pPr>
            <a:r>
              <a:rPr b="1" lang="en" sz="1750"/>
              <a:t>EMOTION-BASED </a:t>
            </a:r>
            <a:endParaRPr b="1" sz="1750"/>
          </a:p>
          <a:p>
            <a:pPr indent="0" lvl="0" marL="1943100" rtl="0" algn="l">
              <a:lnSpc>
                <a:spcPct val="150000"/>
              </a:lnSpc>
              <a:spcBef>
                <a:spcPts val="0"/>
              </a:spcBef>
              <a:spcAft>
                <a:spcPts val="0"/>
              </a:spcAft>
              <a:buClr>
                <a:schemeClr val="dk1"/>
              </a:buClr>
              <a:buSzPts val="1100"/>
              <a:buFont typeface="Arial"/>
              <a:buNone/>
            </a:pPr>
            <a:r>
              <a:rPr b="1" lang="en" sz="1750"/>
              <a:t>        MUSIC RECOMMENDATION  SYSTEM      </a:t>
            </a:r>
            <a:endParaRPr b="1" sz="1750"/>
          </a:p>
          <a:p>
            <a:pPr indent="0" lvl="0" marL="1943100" rtl="0" algn="l">
              <a:lnSpc>
                <a:spcPct val="200000"/>
              </a:lnSpc>
              <a:spcBef>
                <a:spcPts val="0"/>
              </a:spcBef>
              <a:spcAft>
                <a:spcPts val="0"/>
              </a:spcAft>
              <a:buClr>
                <a:schemeClr val="dk1"/>
              </a:buClr>
              <a:buSzPts val="1100"/>
              <a:buFont typeface="Arial"/>
              <a:buNone/>
            </a:pPr>
            <a:r>
              <a:rPr b="1" lang="en" sz="1750"/>
              <a:t>USING CONVOLUTIONAL NEURAL NETWORKS</a:t>
            </a:r>
            <a:endParaRPr b="1"/>
          </a:p>
        </p:txBody>
      </p:sp>
      <p:sp>
        <p:nvSpPr>
          <p:cNvPr id="64" name="Google Shape;64;p13"/>
          <p:cNvSpPr txBox="1"/>
          <p:nvPr>
            <p:ph idx="1" type="subTitle"/>
          </p:nvPr>
        </p:nvSpPr>
        <p:spPr>
          <a:xfrm>
            <a:off x="545225" y="2938450"/>
            <a:ext cx="8520600" cy="19122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b="1" lang="en"/>
              <a:t>Team Members</a:t>
            </a:r>
            <a:endParaRPr b="1"/>
          </a:p>
          <a:p>
            <a:pPr indent="0" lvl="0" marL="0" rtl="0" algn="ctr">
              <a:spcBef>
                <a:spcPts val="0"/>
              </a:spcBef>
              <a:spcAft>
                <a:spcPts val="0"/>
              </a:spcAft>
              <a:buNone/>
            </a:pPr>
            <a:r>
              <a:t/>
            </a:r>
            <a:endParaRPr/>
          </a:p>
          <a:p>
            <a:pPr indent="0" lvl="0" marL="0" rtl="0" algn="ctr">
              <a:spcBef>
                <a:spcPts val="0"/>
              </a:spcBef>
              <a:spcAft>
                <a:spcPts val="0"/>
              </a:spcAft>
              <a:buNone/>
            </a:pPr>
            <a:r>
              <a:rPr lang="en"/>
              <a:t>Saurav Thakur</a:t>
            </a:r>
            <a:endParaRPr/>
          </a:p>
          <a:p>
            <a:pPr indent="0" lvl="0" marL="0" rtl="0" algn="ctr">
              <a:spcBef>
                <a:spcPts val="0"/>
              </a:spcBef>
              <a:spcAft>
                <a:spcPts val="0"/>
              </a:spcAft>
              <a:buNone/>
            </a:pPr>
            <a:r>
              <a:rPr lang="en"/>
              <a:t>Aayush Shakya</a:t>
            </a:r>
            <a:endParaRPr/>
          </a:p>
          <a:p>
            <a:pPr indent="0" lvl="0" marL="0" rtl="0" algn="ctr">
              <a:spcBef>
                <a:spcPts val="0"/>
              </a:spcBef>
              <a:spcAft>
                <a:spcPts val="0"/>
              </a:spcAft>
              <a:buNone/>
            </a:pPr>
            <a:r>
              <a:rPr lang="en"/>
              <a:t>Yashuv Baskota</a:t>
            </a:r>
            <a:endParaRPr/>
          </a:p>
          <a:p>
            <a:pPr indent="0" lvl="0" marL="0" rtl="0" algn="ctr">
              <a:spcBef>
                <a:spcPts val="0"/>
              </a:spcBef>
              <a:spcAft>
                <a:spcPts val="0"/>
              </a:spcAft>
              <a:buNone/>
            </a:pPr>
            <a:r>
              <a:rPr lang="en"/>
              <a:t>Bibek Thapa</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20" name="Google Shape;120;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Clr>
                <a:schemeClr val="dk1"/>
              </a:buClr>
              <a:buSzPct val="61111"/>
              <a:buFont typeface="Arial"/>
              <a:buNone/>
            </a:pPr>
            <a:r>
              <a:rPr lang="en"/>
              <a:t>In conclusion, emotion-based music recommendation systems have the potential to revolutionize the way we discover and enjoy music. By taking into account the emotional impact of music on listeners, these systems can provide personalized recommendations that truly resonate with each individual user.</a:t>
            </a:r>
            <a:endParaRPr/>
          </a:p>
          <a:p>
            <a:pPr indent="0" lvl="0" marL="0" rtl="0" algn="l">
              <a:spcBef>
                <a:spcPts val="1200"/>
              </a:spcBef>
              <a:spcAft>
                <a:spcPts val="0"/>
              </a:spcAft>
              <a:buClr>
                <a:schemeClr val="dk1"/>
              </a:buClr>
              <a:buSzPct val="61111"/>
              <a:buFont typeface="Arial"/>
              <a:buNone/>
            </a:pPr>
            <a:r>
              <a:rPr lang="en"/>
              <a:t>Not only do these systems improve the user experience, but they also have the potential to increase engagement and revenue for music streaming platforms. As the technology continues to evolve and improve, we can expect to see even more innovative applications of emotion-based music recommendation systems in the future.</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36550" lvl="0" marL="457200" rtl="0" algn="l">
              <a:spcBef>
                <a:spcPts val="1800"/>
              </a:spcBef>
              <a:spcAft>
                <a:spcPts val="0"/>
              </a:spcAft>
              <a:buClr>
                <a:schemeClr val="dk1"/>
              </a:buClr>
              <a:buSzPts val="1700"/>
              <a:buAutoNum type="arabicPeriod"/>
            </a:pPr>
            <a:r>
              <a:rPr b="1" lang="en" sz="1700">
                <a:solidFill>
                  <a:schemeClr val="dk1"/>
                </a:solidFill>
              </a:rPr>
              <a:t>Introduction</a:t>
            </a:r>
            <a:endParaRPr b="1" sz="1700">
              <a:solidFill>
                <a:schemeClr val="dk1"/>
              </a:solidFill>
            </a:endParaRPr>
          </a:p>
          <a:p>
            <a:pPr indent="-336550" lvl="0" marL="457200" rtl="0" algn="l">
              <a:spcBef>
                <a:spcPts val="0"/>
              </a:spcBef>
              <a:spcAft>
                <a:spcPts val="0"/>
              </a:spcAft>
              <a:buClr>
                <a:schemeClr val="dk1"/>
              </a:buClr>
              <a:buSzPts val="1700"/>
              <a:buAutoNum type="arabicPeriod"/>
            </a:pPr>
            <a:r>
              <a:rPr b="1" lang="en" sz="1700"/>
              <a:t>The Importance of Emotion in Music</a:t>
            </a:r>
            <a:endParaRPr b="1" sz="1700"/>
          </a:p>
          <a:p>
            <a:pPr indent="-336550" lvl="0" marL="457200" rtl="0" algn="l">
              <a:spcBef>
                <a:spcPts val="0"/>
              </a:spcBef>
              <a:spcAft>
                <a:spcPts val="0"/>
              </a:spcAft>
              <a:buClr>
                <a:schemeClr val="dk1"/>
              </a:buClr>
              <a:buSzPts val="1700"/>
              <a:buAutoNum type="arabicPeriod"/>
            </a:pPr>
            <a:r>
              <a:rPr b="1" lang="en" sz="1700"/>
              <a:t>Dataset</a:t>
            </a:r>
            <a:endParaRPr b="1" sz="1700">
              <a:solidFill>
                <a:schemeClr val="dk1"/>
              </a:solidFill>
            </a:endParaRPr>
          </a:p>
          <a:p>
            <a:pPr indent="-336550" lvl="0" marL="457200" rtl="0" algn="l">
              <a:spcBef>
                <a:spcPts val="0"/>
              </a:spcBef>
              <a:spcAft>
                <a:spcPts val="0"/>
              </a:spcAft>
              <a:buClr>
                <a:schemeClr val="dk1"/>
              </a:buClr>
              <a:buSzPts val="1700"/>
              <a:buAutoNum type="arabicPeriod"/>
            </a:pPr>
            <a:r>
              <a:rPr b="1" lang="en" sz="1700">
                <a:solidFill>
                  <a:schemeClr val="dk1"/>
                </a:solidFill>
              </a:rPr>
              <a:t>How Emotion-Based Music Recommendation Systems Works</a:t>
            </a:r>
            <a:endParaRPr b="1" sz="1700">
              <a:solidFill>
                <a:schemeClr val="dk1"/>
              </a:solidFill>
            </a:endParaRPr>
          </a:p>
          <a:p>
            <a:pPr indent="-336550" lvl="0" marL="457200" rtl="0" algn="l">
              <a:spcBef>
                <a:spcPts val="0"/>
              </a:spcBef>
              <a:spcAft>
                <a:spcPts val="0"/>
              </a:spcAft>
              <a:buClr>
                <a:schemeClr val="dk1"/>
              </a:buClr>
              <a:buSzPts val="1700"/>
              <a:buAutoNum type="arabicPeriod"/>
            </a:pPr>
            <a:r>
              <a:rPr b="1" lang="en" sz="1700"/>
              <a:t>Dataset Samples</a:t>
            </a:r>
            <a:endParaRPr b="1" sz="1700"/>
          </a:p>
          <a:p>
            <a:pPr indent="-336550" lvl="0" marL="457200" rtl="0" algn="l">
              <a:spcBef>
                <a:spcPts val="0"/>
              </a:spcBef>
              <a:spcAft>
                <a:spcPts val="0"/>
              </a:spcAft>
              <a:buClr>
                <a:schemeClr val="dk1"/>
              </a:buClr>
              <a:buSzPts val="1700"/>
              <a:buAutoNum type="arabicPeriod"/>
            </a:pPr>
            <a:r>
              <a:rPr b="1" lang="en" sz="1700"/>
              <a:t>A Possible Approach</a:t>
            </a:r>
            <a:endParaRPr b="1" sz="1700"/>
          </a:p>
          <a:p>
            <a:pPr indent="-336550" lvl="0" marL="457200" rtl="0" algn="l">
              <a:spcBef>
                <a:spcPts val="0"/>
              </a:spcBef>
              <a:spcAft>
                <a:spcPts val="0"/>
              </a:spcAft>
              <a:buSzPts val="1700"/>
              <a:buAutoNum type="arabicPeriod"/>
            </a:pPr>
            <a:r>
              <a:rPr b="1" lang="en" sz="1700"/>
              <a:t>Experiment Tracking</a:t>
            </a:r>
            <a:endParaRPr b="1" sz="1700"/>
          </a:p>
          <a:p>
            <a:pPr indent="-336550" lvl="0" marL="457200" rtl="0" algn="l">
              <a:spcBef>
                <a:spcPts val="0"/>
              </a:spcBef>
              <a:spcAft>
                <a:spcPts val="0"/>
              </a:spcAft>
              <a:buSzPts val="1700"/>
              <a:buAutoNum type="arabicPeriod"/>
            </a:pPr>
            <a:r>
              <a:rPr b="1" lang="en" sz="1700"/>
              <a:t>Conclusion</a:t>
            </a:r>
            <a:endParaRPr b="1" sz="1700"/>
          </a:p>
          <a:p>
            <a:pPr indent="0" lvl="0" marL="0" rtl="0" algn="l">
              <a:spcBef>
                <a:spcPts val="4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Music has always been a way for us to express our emotions, whether it's through singing along to a favorite song or dancing to a catchy beat. But what if there was a way for technology to help us find music that matches our mood?</a:t>
            </a:r>
            <a:endParaRPr/>
          </a:p>
          <a:p>
            <a:pPr indent="0" lvl="0" marL="0" rtl="0" algn="l">
              <a:spcBef>
                <a:spcPts val="1200"/>
              </a:spcBef>
              <a:spcAft>
                <a:spcPts val="1200"/>
              </a:spcAft>
              <a:buNone/>
            </a:pPr>
            <a:r>
              <a:rPr lang="en"/>
              <a:t>This is where emotion-based music recommendation systems enters. These innovative systems use advanced technologies like convolutional neural networks to analyze the emotion of the user and recommends music that matches your current mood. In this presentation, we'll explore how these systems work, why they're important, and the benefits they offer to listeners.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Importance of Emotion in Music</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a:t>Music has the power to evoke a wide range of emotions in listeners. From joy and happiness to sadness and melancholy, music has the ability to connect with us on a deep emotional level.</a:t>
            </a:r>
            <a:endParaRPr/>
          </a:p>
          <a:p>
            <a:pPr indent="0" lvl="0" marL="0" rtl="0" algn="l">
              <a:spcBef>
                <a:spcPts val="1200"/>
              </a:spcBef>
              <a:spcAft>
                <a:spcPts val="0"/>
              </a:spcAft>
              <a:buNone/>
            </a:pPr>
            <a:r>
              <a:rPr lang="en"/>
              <a:t>When it comes to recommending music to listeners, it's important to consider the role of emotion. After all, music is not just about sound - it's about feeling. By taking into account the emotional impact of different songs and genres, we can create more personalized and meaningful music recommendations for our users.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dataset that we will be using for this project is downloaded from kaggle and is </a:t>
            </a:r>
            <a:r>
              <a:rPr lang="en"/>
              <a:t>called FER-2013, one of the most popular datasets for facial expression recognition research. The dataset was created by collecting the results of a Google image search for various emotions. The dataset provides a valuable resource for training emotion recognition models.</a:t>
            </a:r>
            <a:endParaRPr/>
          </a:p>
          <a:p>
            <a:pPr indent="0" lvl="0" marL="0" rtl="0" algn="l">
              <a:spcBef>
                <a:spcPts val="1200"/>
              </a:spcBef>
              <a:spcAft>
                <a:spcPts val="1200"/>
              </a:spcAft>
              <a:buNone/>
            </a:pPr>
            <a:r>
              <a:rPr lang="en"/>
              <a:t>Similarly, for the music recommendation component of the project, the music dataset used to identify moods is sourced from Kaggle and is titled "Spotify Music Data to Identify Moods."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7378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320"/>
              <a:t>How Emotion-based Music recommendation systems works</a:t>
            </a:r>
            <a:endParaRPr sz="2320"/>
          </a:p>
        </p:txBody>
      </p:sp>
      <p:sp>
        <p:nvSpPr>
          <p:cNvPr id="94" name="Google Shape;94;p18"/>
          <p:cNvSpPr txBox="1"/>
          <p:nvPr>
            <p:ph idx="1" type="body"/>
          </p:nvPr>
        </p:nvSpPr>
        <p:spPr>
          <a:xfrm>
            <a:off x="387425" y="1436400"/>
            <a:ext cx="8520600" cy="3126000"/>
          </a:xfrm>
          <a:prstGeom prst="rect">
            <a:avLst/>
          </a:prstGeom>
        </p:spPr>
        <p:txBody>
          <a:bodyPr anchorCtr="0" anchor="t" bIns="91425" lIns="91425" spcFirstLastPara="1" rIns="91425" wrap="square" tIns="91425">
            <a:normAutofit fontScale="85000" lnSpcReduction="20000"/>
          </a:bodyPr>
          <a:lstStyle/>
          <a:p>
            <a:pPr indent="0" lvl="0" marL="0" rtl="0" algn="l">
              <a:spcBef>
                <a:spcPts val="1200"/>
              </a:spcBef>
              <a:spcAft>
                <a:spcPts val="0"/>
              </a:spcAft>
              <a:buNone/>
            </a:pPr>
            <a:r>
              <a:rPr lang="en"/>
              <a:t>We will train a CNN model where our dataset consists of </a:t>
            </a:r>
            <a:r>
              <a:rPr lang="en"/>
              <a:t>wide range of</a:t>
            </a:r>
            <a:r>
              <a:rPr lang="en"/>
              <a:t> facial expressions representing seven different classes of emotions: Angry, Disgust, Fear, Happy, Sad, Surprise, and Neutral.</a:t>
            </a:r>
            <a:endParaRPr/>
          </a:p>
          <a:p>
            <a:pPr indent="0" lvl="0" marL="0" rtl="0" algn="l">
              <a:spcBef>
                <a:spcPts val="1200"/>
              </a:spcBef>
              <a:spcAft>
                <a:spcPts val="0"/>
              </a:spcAft>
              <a:buNone/>
            </a:pPr>
            <a:r>
              <a:rPr lang="en"/>
              <a:t>Based on the model we trained, we will capture the emotion of the user and the model will  analyze the emotions of the user and then the music is then suggested using the music dataset. The music dataset consists of 19 columns, each providing valuable information for identifying the moods associated with music tracks.</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Samples</a:t>
            </a:r>
            <a:endParaRPr/>
          </a:p>
        </p:txBody>
      </p:sp>
      <p:sp>
        <p:nvSpPr>
          <p:cNvPr id="100" name="Google Shape;100;p19"/>
          <p:cNvSpPr txBox="1"/>
          <p:nvPr>
            <p:ph idx="1" type="body"/>
          </p:nvPr>
        </p:nvSpPr>
        <p:spPr>
          <a:xfrm>
            <a:off x="311700" y="1152475"/>
            <a:ext cx="8520600" cy="368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a:off x="311700" y="1106025"/>
            <a:ext cx="6688125" cy="3143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p</a:t>
            </a:r>
            <a:r>
              <a:rPr lang="en"/>
              <a:t>ossible approach</a:t>
            </a:r>
            <a:endParaRPr/>
          </a:p>
        </p:txBody>
      </p:sp>
      <p:pic>
        <p:nvPicPr>
          <p:cNvPr id="107" name="Google Shape;107;p20"/>
          <p:cNvPicPr preferRelativeResize="0"/>
          <p:nvPr/>
        </p:nvPicPr>
        <p:blipFill>
          <a:blip r:embed="rId3">
            <a:alphaModFix/>
          </a:blip>
          <a:stretch>
            <a:fillRect/>
          </a:stretch>
        </p:blipFill>
        <p:spPr>
          <a:xfrm>
            <a:off x="1886375" y="1383750"/>
            <a:ext cx="6134351" cy="3614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Experiment Tracking</a:t>
            </a:r>
            <a:endParaRPr/>
          </a:p>
        </p:txBody>
      </p:sp>
      <p:sp>
        <p:nvSpPr>
          <p:cNvPr id="113" name="Google Shape;113;p21"/>
          <p:cNvSpPr txBox="1"/>
          <p:nvPr>
            <p:ph idx="1" type="body"/>
          </p:nvPr>
        </p:nvSpPr>
        <p:spPr>
          <a:xfrm>
            <a:off x="4884100" y="1636700"/>
            <a:ext cx="3948000" cy="293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intend to monitor the experimentation phase of our project using ML Flow, an in-depth </a:t>
            </a:r>
            <a:r>
              <a:rPr lang="en"/>
              <a:t>e</a:t>
            </a:r>
            <a:r>
              <a:rPr lang="en"/>
              <a:t>xperiment tracking tool. It will make it simple for us to keep track of the many settings and configurations we employ in our tests, as well as the results of those studies.</a:t>
            </a:r>
            <a:endParaRPr/>
          </a:p>
        </p:txBody>
      </p:sp>
      <p:pic>
        <p:nvPicPr>
          <p:cNvPr id="114" name="Google Shape;114;p21"/>
          <p:cNvPicPr preferRelativeResize="0"/>
          <p:nvPr/>
        </p:nvPicPr>
        <p:blipFill>
          <a:blip r:embed="rId3">
            <a:alphaModFix/>
          </a:blip>
          <a:stretch>
            <a:fillRect/>
          </a:stretch>
        </p:blipFill>
        <p:spPr>
          <a:xfrm>
            <a:off x="283350" y="1636701"/>
            <a:ext cx="4600750" cy="293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