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62" r:id="rId5"/>
    <p:sldId id="265" r:id="rId6"/>
    <p:sldId id="266" r:id="rId7"/>
    <p:sldId id="267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F6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CPU</a:t>
            </a:r>
            <a:r>
              <a:rPr lang="en-US" baseline="0"/>
              <a:t> vs GPU - FPS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CPU (FPS)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Sheet1!$A$3:$A$8</c:f>
              <c:strCache>
                <c:ptCount val="6"/>
                <c:pt idx="0">
                  <c:v>240p</c:v>
                </c:pt>
                <c:pt idx="1">
                  <c:v>480p</c:v>
                </c:pt>
                <c:pt idx="2">
                  <c:v>720p</c:v>
                </c:pt>
                <c:pt idx="3">
                  <c:v>1080p</c:v>
                </c:pt>
                <c:pt idx="4">
                  <c:v>2k</c:v>
                </c:pt>
                <c:pt idx="5">
                  <c:v>4k</c:v>
                </c:pt>
              </c:strCache>
            </c:strRef>
          </c:cat>
          <c:val>
            <c:numRef>
              <c:f>Sheet1!$B$3:$B$8</c:f>
              <c:numCache>
                <c:formatCode>General</c:formatCode>
                <c:ptCount val="6"/>
                <c:pt idx="0">
                  <c:v>94</c:v>
                </c:pt>
                <c:pt idx="1">
                  <c:v>57</c:v>
                </c:pt>
                <c:pt idx="2">
                  <c:v>34</c:v>
                </c:pt>
                <c:pt idx="3">
                  <c:v>11</c:v>
                </c:pt>
                <c:pt idx="4">
                  <c:v>7</c:v>
                </c:pt>
                <c:pt idx="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F3-4B4D-9008-F719F95890F2}"/>
            </c:ext>
          </c:extLst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GPU (FPS)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Sheet1!$A$3:$A$8</c:f>
              <c:strCache>
                <c:ptCount val="6"/>
                <c:pt idx="0">
                  <c:v>240p</c:v>
                </c:pt>
                <c:pt idx="1">
                  <c:v>480p</c:v>
                </c:pt>
                <c:pt idx="2">
                  <c:v>720p</c:v>
                </c:pt>
                <c:pt idx="3">
                  <c:v>1080p</c:v>
                </c:pt>
                <c:pt idx="4">
                  <c:v>2k</c:v>
                </c:pt>
                <c:pt idx="5">
                  <c:v>4k</c:v>
                </c:pt>
              </c:strCache>
            </c:strRef>
          </c:cat>
          <c:val>
            <c:numRef>
              <c:f>Sheet1!$C$3:$C$8</c:f>
              <c:numCache>
                <c:formatCode>General</c:formatCode>
                <c:ptCount val="6"/>
                <c:pt idx="0">
                  <c:v>42</c:v>
                </c:pt>
                <c:pt idx="1">
                  <c:v>46</c:v>
                </c:pt>
                <c:pt idx="2">
                  <c:v>36</c:v>
                </c:pt>
                <c:pt idx="3">
                  <c:v>17</c:v>
                </c:pt>
                <c:pt idx="4">
                  <c:v>12</c:v>
                </c:pt>
                <c:pt idx="5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6F3-4B4D-9008-F719F95890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3399439"/>
        <c:axId val="403399855"/>
      </c:barChart>
      <c:catAx>
        <c:axId val="4033994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3399855"/>
        <c:crosses val="autoZero"/>
        <c:auto val="1"/>
        <c:lblAlgn val="ctr"/>
        <c:lblOffset val="100"/>
        <c:noMultiLvlLbl val="0"/>
      </c:catAx>
      <c:valAx>
        <c:axId val="403399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33994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Speedup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Sheet1!$A$3:$A$8</c:f>
              <c:strCache>
                <c:ptCount val="6"/>
                <c:pt idx="0">
                  <c:v>240p</c:v>
                </c:pt>
                <c:pt idx="1">
                  <c:v>480p</c:v>
                </c:pt>
                <c:pt idx="2">
                  <c:v>720p</c:v>
                </c:pt>
                <c:pt idx="3">
                  <c:v>1080p</c:v>
                </c:pt>
                <c:pt idx="4">
                  <c:v>2k</c:v>
                </c:pt>
                <c:pt idx="5">
                  <c:v>4k</c:v>
                </c:pt>
              </c:strCache>
            </c:strRef>
          </c:cat>
          <c:val>
            <c:numRef>
              <c:f>Sheet1!$I$3:$I$8</c:f>
              <c:numCache>
                <c:formatCode>General</c:formatCode>
                <c:ptCount val="6"/>
                <c:pt idx="0">
                  <c:v>0.44680851063829785</c:v>
                </c:pt>
                <c:pt idx="1">
                  <c:v>0.80701754385964908</c:v>
                </c:pt>
                <c:pt idx="2">
                  <c:v>1.0588235294117647</c:v>
                </c:pt>
                <c:pt idx="3">
                  <c:v>1.5454545454545454</c:v>
                </c:pt>
                <c:pt idx="4">
                  <c:v>1.7142857142857142</c:v>
                </c:pt>
                <c:pt idx="5">
                  <c:v>2.3333333333333335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431-47FB-80AB-F80BB9AE4A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70890527"/>
        <c:axId val="670890943"/>
      </c:lineChart>
      <c:catAx>
        <c:axId val="6708905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0890943"/>
        <c:crosses val="autoZero"/>
        <c:auto val="1"/>
        <c:lblAlgn val="ctr"/>
        <c:lblOffset val="100"/>
        <c:noMultiLvlLbl val="0"/>
      </c:catAx>
      <c:valAx>
        <c:axId val="670890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08905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With Bank Conflicts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CPU (FPS)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Sheet1!$A$3:$A$8</c:f>
              <c:strCache>
                <c:ptCount val="6"/>
                <c:pt idx="0">
                  <c:v>240p</c:v>
                </c:pt>
                <c:pt idx="1">
                  <c:v>480p</c:v>
                </c:pt>
                <c:pt idx="2">
                  <c:v>720p</c:v>
                </c:pt>
                <c:pt idx="3">
                  <c:v>1080p</c:v>
                </c:pt>
                <c:pt idx="4">
                  <c:v>2k</c:v>
                </c:pt>
                <c:pt idx="5">
                  <c:v>4k</c:v>
                </c:pt>
              </c:strCache>
            </c:strRef>
          </c:cat>
          <c:val>
            <c:numRef>
              <c:f>Sheet1!$B$3:$B$8</c:f>
              <c:numCache>
                <c:formatCode>General</c:formatCode>
                <c:ptCount val="6"/>
                <c:pt idx="0">
                  <c:v>94</c:v>
                </c:pt>
                <c:pt idx="1">
                  <c:v>57</c:v>
                </c:pt>
                <c:pt idx="2">
                  <c:v>34</c:v>
                </c:pt>
                <c:pt idx="3">
                  <c:v>11</c:v>
                </c:pt>
                <c:pt idx="4">
                  <c:v>7</c:v>
                </c:pt>
                <c:pt idx="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A5-47F8-94F4-9E0A9EF8A8C8}"/>
            </c:ext>
          </c:extLst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GPU (FPS)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Sheet1!$A$3:$A$8</c:f>
              <c:strCache>
                <c:ptCount val="6"/>
                <c:pt idx="0">
                  <c:v>240p</c:v>
                </c:pt>
                <c:pt idx="1">
                  <c:v>480p</c:v>
                </c:pt>
                <c:pt idx="2">
                  <c:v>720p</c:v>
                </c:pt>
                <c:pt idx="3">
                  <c:v>1080p</c:v>
                </c:pt>
                <c:pt idx="4">
                  <c:v>2k</c:v>
                </c:pt>
                <c:pt idx="5">
                  <c:v>4k</c:v>
                </c:pt>
              </c:strCache>
            </c:strRef>
          </c:cat>
          <c:val>
            <c:numRef>
              <c:f>Sheet1!$C$3:$C$8</c:f>
              <c:numCache>
                <c:formatCode>General</c:formatCode>
                <c:ptCount val="6"/>
                <c:pt idx="0">
                  <c:v>42</c:v>
                </c:pt>
                <c:pt idx="1">
                  <c:v>46</c:v>
                </c:pt>
                <c:pt idx="2">
                  <c:v>36</c:v>
                </c:pt>
                <c:pt idx="3">
                  <c:v>17</c:v>
                </c:pt>
                <c:pt idx="4">
                  <c:v>12</c:v>
                </c:pt>
                <c:pt idx="5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2A5-47F8-94F4-9E0A9EF8A8C8}"/>
            </c:ext>
          </c:extLst>
        </c:ser>
        <c:ser>
          <c:idx val="2"/>
          <c:order val="2"/>
          <c:tx>
            <c:strRef>
              <c:f>Sheet1!$D$2</c:f>
              <c:strCache>
                <c:ptCount val="1"/>
                <c:pt idx="0">
                  <c:v>with Bank Conflicts (FPS)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Sheet1!$A$3:$A$8</c:f>
              <c:strCache>
                <c:ptCount val="6"/>
                <c:pt idx="0">
                  <c:v>240p</c:v>
                </c:pt>
                <c:pt idx="1">
                  <c:v>480p</c:v>
                </c:pt>
                <c:pt idx="2">
                  <c:v>720p</c:v>
                </c:pt>
                <c:pt idx="3">
                  <c:v>1080p</c:v>
                </c:pt>
                <c:pt idx="4">
                  <c:v>2k</c:v>
                </c:pt>
                <c:pt idx="5">
                  <c:v>4k</c:v>
                </c:pt>
              </c:strCache>
            </c:strRef>
          </c:cat>
          <c:val>
            <c:numRef>
              <c:f>Sheet1!$D$3:$D$8</c:f>
              <c:numCache>
                <c:formatCode>General</c:formatCode>
                <c:ptCount val="6"/>
                <c:pt idx="0">
                  <c:v>38</c:v>
                </c:pt>
                <c:pt idx="1">
                  <c:v>41</c:v>
                </c:pt>
                <c:pt idx="2">
                  <c:v>28</c:v>
                </c:pt>
                <c:pt idx="3">
                  <c:v>11</c:v>
                </c:pt>
                <c:pt idx="4">
                  <c:v>6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2A5-47F8-94F4-9E0A9EF8A8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71288383"/>
        <c:axId val="671291711"/>
      </c:barChart>
      <c:catAx>
        <c:axId val="6712883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1291711"/>
        <c:crosses val="autoZero"/>
        <c:auto val="1"/>
        <c:lblAlgn val="ctr"/>
        <c:lblOffset val="100"/>
        <c:noMultiLvlLbl val="0"/>
      </c:catAx>
      <c:valAx>
        <c:axId val="6712917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12883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Using</a:t>
            </a:r>
            <a:r>
              <a:rPr lang="en-US" baseline="0"/>
              <a:t> Streams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CPU (FPS)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Sheet1!$A$3:$A$8</c:f>
              <c:strCache>
                <c:ptCount val="6"/>
                <c:pt idx="0">
                  <c:v>240p</c:v>
                </c:pt>
                <c:pt idx="1">
                  <c:v>480p</c:v>
                </c:pt>
                <c:pt idx="2">
                  <c:v>720p</c:v>
                </c:pt>
                <c:pt idx="3">
                  <c:v>1080p</c:v>
                </c:pt>
                <c:pt idx="4">
                  <c:v>2k</c:v>
                </c:pt>
                <c:pt idx="5">
                  <c:v>4k</c:v>
                </c:pt>
              </c:strCache>
            </c:strRef>
          </c:cat>
          <c:val>
            <c:numRef>
              <c:f>Sheet1!$B$3:$B$8</c:f>
              <c:numCache>
                <c:formatCode>General</c:formatCode>
                <c:ptCount val="6"/>
                <c:pt idx="0">
                  <c:v>94</c:v>
                </c:pt>
                <c:pt idx="1">
                  <c:v>57</c:v>
                </c:pt>
                <c:pt idx="2">
                  <c:v>34</c:v>
                </c:pt>
                <c:pt idx="3">
                  <c:v>11</c:v>
                </c:pt>
                <c:pt idx="4">
                  <c:v>7</c:v>
                </c:pt>
                <c:pt idx="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A8-4494-94C1-4E83A0DA6170}"/>
            </c:ext>
          </c:extLst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GPU (FPS)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Sheet1!$A$3:$A$8</c:f>
              <c:strCache>
                <c:ptCount val="6"/>
                <c:pt idx="0">
                  <c:v>240p</c:v>
                </c:pt>
                <c:pt idx="1">
                  <c:v>480p</c:v>
                </c:pt>
                <c:pt idx="2">
                  <c:v>720p</c:v>
                </c:pt>
                <c:pt idx="3">
                  <c:v>1080p</c:v>
                </c:pt>
                <c:pt idx="4">
                  <c:v>2k</c:v>
                </c:pt>
                <c:pt idx="5">
                  <c:v>4k</c:v>
                </c:pt>
              </c:strCache>
            </c:strRef>
          </c:cat>
          <c:val>
            <c:numRef>
              <c:f>Sheet1!$C$3:$C$8</c:f>
              <c:numCache>
                <c:formatCode>General</c:formatCode>
                <c:ptCount val="6"/>
                <c:pt idx="0">
                  <c:v>42</c:v>
                </c:pt>
                <c:pt idx="1">
                  <c:v>46</c:v>
                </c:pt>
                <c:pt idx="2">
                  <c:v>36</c:v>
                </c:pt>
                <c:pt idx="3">
                  <c:v>17</c:v>
                </c:pt>
                <c:pt idx="4">
                  <c:v>12</c:v>
                </c:pt>
                <c:pt idx="5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DA8-4494-94C1-4E83A0DA6170}"/>
            </c:ext>
          </c:extLst>
        </c:ser>
        <c:ser>
          <c:idx val="2"/>
          <c:order val="2"/>
          <c:tx>
            <c:strRef>
              <c:f>Sheet1!$E$2</c:f>
              <c:strCache>
                <c:ptCount val="1"/>
                <c:pt idx="0">
                  <c:v>with Streams (FPS)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Sheet1!$A$3:$A$8</c:f>
              <c:strCache>
                <c:ptCount val="6"/>
                <c:pt idx="0">
                  <c:v>240p</c:v>
                </c:pt>
                <c:pt idx="1">
                  <c:v>480p</c:v>
                </c:pt>
                <c:pt idx="2">
                  <c:v>720p</c:v>
                </c:pt>
                <c:pt idx="3">
                  <c:v>1080p</c:v>
                </c:pt>
                <c:pt idx="4">
                  <c:v>2k</c:v>
                </c:pt>
                <c:pt idx="5">
                  <c:v>4k</c:v>
                </c:pt>
              </c:strCache>
            </c:strRef>
          </c:cat>
          <c:val>
            <c:numRef>
              <c:f>Sheet1!$E$3:$E$8</c:f>
              <c:numCache>
                <c:formatCode>General</c:formatCode>
                <c:ptCount val="6"/>
                <c:pt idx="0">
                  <c:v>54</c:v>
                </c:pt>
                <c:pt idx="1">
                  <c:v>58</c:v>
                </c:pt>
                <c:pt idx="2">
                  <c:v>40</c:v>
                </c:pt>
                <c:pt idx="3">
                  <c:v>22</c:v>
                </c:pt>
                <c:pt idx="4">
                  <c:v>16</c:v>
                </c:pt>
                <c:pt idx="5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DA8-4494-94C1-4E83A0DA61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47536319"/>
        <c:axId val="747535487"/>
      </c:barChart>
      <c:catAx>
        <c:axId val="7475363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7535487"/>
        <c:crosses val="autoZero"/>
        <c:auto val="1"/>
        <c:lblAlgn val="ctr"/>
        <c:lblOffset val="100"/>
        <c:noMultiLvlLbl val="0"/>
      </c:catAx>
      <c:valAx>
        <c:axId val="7475354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75363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Stream</a:t>
            </a:r>
            <a:r>
              <a:rPr lang="en-US" baseline="0"/>
              <a:t> Speedup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Sheet1!$A$3:$A$8</c:f>
              <c:strCache>
                <c:ptCount val="6"/>
                <c:pt idx="0">
                  <c:v>240p</c:v>
                </c:pt>
                <c:pt idx="1">
                  <c:v>480p</c:v>
                </c:pt>
                <c:pt idx="2">
                  <c:v>720p</c:v>
                </c:pt>
                <c:pt idx="3">
                  <c:v>1080p</c:v>
                </c:pt>
                <c:pt idx="4">
                  <c:v>2k</c:v>
                </c:pt>
                <c:pt idx="5">
                  <c:v>4k</c:v>
                </c:pt>
              </c:strCache>
            </c:strRef>
          </c:cat>
          <c:val>
            <c:numRef>
              <c:f>Sheet1!$F$3:$F$8</c:f>
              <c:numCache>
                <c:formatCode>General</c:formatCode>
                <c:ptCount val="6"/>
                <c:pt idx="0">
                  <c:v>0.57446808510638303</c:v>
                </c:pt>
                <c:pt idx="1">
                  <c:v>1.0175438596491229</c:v>
                </c:pt>
                <c:pt idx="2">
                  <c:v>1.1764705882352942</c:v>
                </c:pt>
                <c:pt idx="3">
                  <c:v>2</c:v>
                </c:pt>
                <c:pt idx="4">
                  <c:v>2.2857142857142856</c:v>
                </c:pt>
                <c:pt idx="5">
                  <c:v>3.3333333333333335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1A0-4BD7-A4FE-B8911B5CFC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3519727"/>
        <c:axId val="633520143"/>
      </c:lineChart>
      <c:catAx>
        <c:axId val="6335197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3520143"/>
        <c:crosses val="autoZero"/>
        <c:auto val="1"/>
        <c:lblAlgn val="ctr"/>
        <c:lblOffset val="100"/>
        <c:noMultiLvlLbl val="0"/>
      </c:catAx>
      <c:valAx>
        <c:axId val="6335201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35197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36D2283-E7D4-4DA2-ADCA-6D981BFFDCE3}" type="datetimeFigureOut">
              <a:rPr lang="en-US" smtClean="0"/>
              <a:t>27/11/2017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7230BE0-1558-4C6F-9592-0746C7E2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93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2283-E7D4-4DA2-ADCA-6D981BFFDCE3}" type="datetimeFigureOut">
              <a:rPr lang="en-US" smtClean="0"/>
              <a:t>27/11/2017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0BE0-1558-4C6F-9592-0746C7E2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10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36D2283-E7D4-4DA2-ADCA-6D981BFFDCE3}" type="datetimeFigureOut">
              <a:rPr lang="en-US" smtClean="0"/>
              <a:t>27/11/2017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7230BE0-1558-4C6F-9592-0746C7E2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37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36D2283-E7D4-4DA2-ADCA-6D981BFFDCE3}" type="datetimeFigureOut">
              <a:rPr lang="en-US" smtClean="0"/>
              <a:t>27/11/2017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7230BE0-1558-4C6F-9592-0746C7E2002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9209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36D2283-E7D4-4DA2-ADCA-6D981BFFDCE3}" type="datetimeFigureOut">
              <a:rPr lang="en-US" smtClean="0"/>
              <a:t>27/11/2017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7230BE0-1558-4C6F-9592-0746C7E2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49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2283-E7D4-4DA2-ADCA-6D981BFFDCE3}" type="datetimeFigureOut">
              <a:rPr lang="en-US" smtClean="0"/>
              <a:t>27/11/2017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0BE0-1558-4C6F-9592-0746C7E2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62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2283-E7D4-4DA2-ADCA-6D981BFFDCE3}" type="datetimeFigureOut">
              <a:rPr lang="en-US" smtClean="0"/>
              <a:t>27/11/2017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0BE0-1558-4C6F-9592-0746C7E2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10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2283-E7D4-4DA2-ADCA-6D981BFFDCE3}" type="datetimeFigureOut">
              <a:rPr lang="en-US" smtClean="0"/>
              <a:t>27/11/2017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0BE0-1558-4C6F-9592-0746C7E2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48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36D2283-E7D4-4DA2-ADCA-6D981BFFDCE3}" type="datetimeFigureOut">
              <a:rPr lang="en-US" smtClean="0"/>
              <a:t>27/11/2017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7230BE0-1558-4C6F-9592-0746C7E2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7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2283-E7D4-4DA2-ADCA-6D981BFFDCE3}" type="datetimeFigureOut">
              <a:rPr lang="en-US" smtClean="0"/>
              <a:t>27/11/2017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0BE0-1558-4C6F-9592-0746C7E2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36D2283-E7D4-4DA2-ADCA-6D981BFFDCE3}" type="datetimeFigureOut">
              <a:rPr lang="en-US" smtClean="0"/>
              <a:t>27/11/2017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7230BE0-1558-4C6F-9592-0746C7E2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361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2283-E7D4-4DA2-ADCA-6D981BFFDCE3}" type="datetimeFigureOut">
              <a:rPr lang="en-US" smtClean="0"/>
              <a:t>27/11/2017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0BE0-1558-4C6F-9592-0746C7E2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95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2283-E7D4-4DA2-ADCA-6D981BFFDCE3}" type="datetimeFigureOut">
              <a:rPr lang="en-US" smtClean="0"/>
              <a:t>27/11/2017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0BE0-1558-4C6F-9592-0746C7E2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71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2283-E7D4-4DA2-ADCA-6D981BFFDCE3}" type="datetimeFigureOut">
              <a:rPr lang="en-US" smtClean="0"/>
              <a:t>27/11/2017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0BE0-1558-4C6F-9592-0746C7E2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63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2283-E7D4-4DA2-ADCA-6D981BFFDCE3}" type="datetimeFigureOut">
              <a:rPr lang="en-US" smtClean="0"/>
              <a:t>27/11/2017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0BE0-1558-4C6F-9592-0746C7E2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92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2283-E7D4-4DA2-ADCA-6D981BFFDCE3}" type="datetimeFigureOut">
              <a:rPr lang="en-US" smtClean="0"/>
              <a:t>27/11/2017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0BE0-1558-4C6F-9592-0746C7E2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81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2283-E7D4-4DA2-ADCA-6D981BFFDCE3}" type="datetimeFigureOut">
              <a:rPr lang="en-US" smtClean="0"/>
              <a:t>27/11/2017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0BE0-1558-4C6F-9592-0746C7E2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10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D2283-E7D4-4DA2-ADCA-6D981BFFDCE3}" type="datetimeFigureOut">
              <a:rPr lang="en-US" smtClean="0"/>
              <a:t>27/11/2017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30BE0-1558-4C6F-9592-0746C7E2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0000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2239" y="2623617"/>
            <a:ext cx="9981062" cy="2387600"/>
          </a:xfrm>
        </p:spPr>
        <p:txBody>
          <a:bodyPr>
            <a:normAutofit fontScale="90000"/>
          </a:bodyPr>
          <a:lstStyle/>
          <a:p>
            <a:r>
              <a:rPr lang="en-US" sz="4900" dirty="0"/>
              <a:t>CIS 565 </a:t>
            </a:r>
            <a:r>
              <a:rPr lang="en-US" sz="4900" cap="none" dirty="0"/>
              <a:t>FINAL PROJECT</a:t>
            </a:r>
            <a:br>
              <a:rPr lang="en-US" sz="4900" cap="none" dirty="0"/>
            </a:br>
            <a:br>
              <a:rPr lang="en-US" sz="1200" cap="none" dirty="0"/>
            </a:br>
            <a:r>
              <a:rPr lang="en-US" dirty="0"/>
              <a:t>CUDA F</a:t>
            </a:r>
            <a:r>
              <a:rPr lang="en-US" cap="none" dirty="0"/>
              <a:t>eature</a:t>
            </a:r>
            <a:r>
              <a:rPr lang="en-US" dirty="0"/>
              <a:t> M</a:t>
            </a:r>
            <a:r>
              <a:rPr lang="en-US" cap="none" dirty="0"/>
              <a:t>atching</a:t>
            </a:r>
            <a:r>
              <a:rPr lang="en-US" dirty="0"/>
              <a:t> </a:t>
            </a:r>
            <a:r>
              <a:rPr lang="en-US" sz="4400" cap="none" dirty="0"/>
              <a:t>and</a:t>
            </a:r>
            <a:r>
              <a:rPr lang="en-US" dirty="0"/>
              <a:t> O</a:t>
            </a:r>
            <a:r>
              <a:rPr lang="en-US" cap="none" dirty="0"/>
              <a:t>bject</a:t>
            </a:r>
            <a:r>
              <a:rPr lang="en-US" dirty="0"/>
              <a:t> T</a:t>
            </a:r>
            <a:r>
              <a:rPr lang="en-US" cap="none" dirty="0"/>
              <a:t>racking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</a:t>
            </a:r>
            <a:r>
              <a:rPr lang="en-US" cap="none" dirty="0"/>
              <a:t>ilestone</a:t>
            </a:r>
            <a:r>
              <a:rPr lang="en-US" dirty="0"/>
              <a:t> 2 </a:t>
            </a:r>
            <a:r>
              <a:rPr lang="en-US" sz="4000" cap="none" dirty="0"/>
              <a:t>by</a:t>
            </a:r>
            <a:r>
              <a:rPr lang="en-US" dirty="0"/>
              <a:t> </a:t>
            </a:r>
            <a:r>
              <a:rPr lang="en-US" sz="4400" dirty="0"/>
              <a:t>Y</a:t>
            </a:r>
            <a:r>
              <a:rPr lang="en-US" sz="4400" cap="none" dirty="0"/>
              <a:t>ash</a:t>
            </a:r>
            <a:r>
              <a:rPr lang="en-US" sz="4400" dirty="0"/>
              <a:t> </a:t>
            </a:r>
            <a:r>
              <a:rPr lang="en-US" sz="4400" dirty="0" err="1"/>
              <a:t>V</a:t>
            </a:r>
            <a:r>
              <a:rPr lang="en-US" sz="4400" cap="none" dirty="0" err="1"/>
              <a:t>ardhan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954205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8F613"/>
                </a:solidFill>
              </a:rPr>
              <a:t>Week 1 – Object Tracking on CPU</a:t>
            </a:r>
          </a:p>
          <a:p>
            <a:r>
              <a:rPr lang="en-US" sz="2800" dirty="0">
                <a:solidFill>
                  <a:srgbClr val="FF0000"/>
                </a:solidFill>
              </a:rPr>
              <a:t>Week 2 – Object Tracking on GPU and optimizations.</a:t>
            </a:r>
          </a:p>
          <a:p>
            <a:r>
              <a:rPr lang="en-US" sz="2800" dirty="0"/>
              <a:t>Week 3 – Feature Matching on CPU</a:t>
            </a:r>
          </a:p>
          <a:p>
            <a:r>
              <a:rPr lang="en-US" sz="2800" dirty="0"/>
              <a:t>Week 4 – Feature Matching on GPU and optimizations.</a:t>
            </a:r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806" y="2194560"/>
            <a:ext cx="328187" cy="34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645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TO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most time intensive part – getting the GPU implementation to get the same correct results as CPU (completed by Friday morning !)</a:t>
            </a:r>
          </a:p>
          <a:p>
            <a:r>
              <a:rPr lang="en-US" sz="2400" dirty="0"/>
              <a:t>Computing Gaussian Filters through changing </a:t>
            </a:r>
            <a:r>
              <a:rPr lang="en-US" sz="2400" dirty="0" err="1"/>
              <a:t>openCV’s</a:t>
            </a:r>
            <a:r>
              <a:rPr lang="en-US" sz="2400" dirty="0"/>
              <a:t> FFT calls to </a:t>
            </a:r>
            <a:r>
              <a:rPr lang="en-US" sz="2400" dirty="0" err="1"/>
              <a:t>cuFFT</a:t>
            </a:r>
            <a:r>
              <a:rPr lang="en-US" sz="2400" dirty="0"/>
              <a:t> calls such that spatial to frequency domain transform included DOUBLE instead of FLOAT to be later used in frequency to spatial transform – 18 </a:t>
            </a:r>
            <a:r>
              <a:rPr lang="en-US" sz="2400" dirty="0" err="1"/>
              <a:t>ms</a:t>
            </a:r>
            <a:r>
              <a:rPr lang="en-US" sz="2400" dirty="0"/>
              <a:t> saved locally (2.3x speedup)</a:t>
            </a:r>
          </a:p>
          <a:p>
            <a:r>
              <a:rPr lang="en-US" sz="2400" dirty="0"/>
              <a:t>Used </a:t>
            </a:r>
            <a:r>
              <a:rPr lang="en-US" sz="2400" dirty="0" err="1"/>
              <a:t>openCV’s</a:t>
            </a:r>
            <a:r>
              <a:rPr lang="en-US" sz="2400" dirty="0"/>
              <a:t> </a:t>
            </a:r>
            <a:r>
              <a:rPr lang="en-US" sz="2400" dirty="0" err="1"/>
              <a:t>GpuMat</a:t>
            </a:r>
            <a:r>
              <a:rPr lang="en-US" sz="2400" dirty="0"/>
              <a:t> instead of Mat when calling kernels – 3ms saved</a:t>
            </a:r>
          </a:p>
          <a:p>
            <a:r>
              <a:rPr lang="en-US" sz="2400" dirty="0"/>
              <a:t>Calculating Covariance Matrix to update input features(PCA) a.k.a. matrix multiplication of X (input pixels) and X-transpose – 11 </a:t>
            </a:r>
            <a:r>
              <a:rPr lang="en-US" sz="2400" dirty="0" err="1"/>
              <a:t>ms</a:t>
            </a:r>
            <a:r>
              <a:rPr lang="en-US" sz="2400" dirty="0"/>
              <a:t> saved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981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3657" y="328357"/>
            <a:ext cx="8610600" cy="1293028"/>
          </a:xfrm>
        </p:spPr>
        <p:txBody>
          <a:bodyPr/>
          <a:lstStyle/>
          <a:p>
            <a:r>
              <a:rPr lang="en-US" dirty="0"/>
              <a:t>PERFORMANCE ANALYSIS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4321630"/>
              </p:ext>
            </p:extLst>
          </p:nvPr>
        </p:nvGraphicFramePr>
        <p:xfrm>
          <a:off x="467436" y="1948932"/>
          <a:ext cx="5496636" cy="3916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6426302"/>
              </p:ext>
            </p:extLst>
          </p:nvPr>
        </p:nvGraphicFramePr>
        <p:xfrm>
          <a:off x="6121430" y="2195245"/>
          <a:ext cx="5561054" cy="34238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24823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565 OPTIMIZATIONS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1957962"/>
              </p:ext>
            </p:extLst>
          </p:nvPr>
        </p:nvGraphicFramePr>
        <p:xfrm>
          <a:off x="1637127" y="1703767"/>
          <a:ext cx="8694228" cy="50177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56658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565 OPTIMIZATIONS Part 2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9814266"/>
              </p:ext>
            </p:extLst>
          </p:nvPr>
        </p:nvGraphicFramePr>
        <p:xfrm>
          <a:off x="207025" y="1822758"/>
          <a:ext cx="5838933" cy="4264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6885559"/>
              </p:ext>
            </p:extLst>
          </p:nvPr>
        </p:nvGraphicFramePr>
        <p:xfrm>
          <a:off x="6141493" y="2040342"/>
          <a:ext cx="5609230" cy="3770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59609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3657" y="328357"/>
            <a:ext cx="8610600" cy="1293028"/>
          </a:xfrm>
        </p:spPr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5" name="car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572368" y="1798139"/>
            <a:ext cx="7154863" cy="4024313"/>
          </a:xfrm>
        </p:spPr>
      </p:pic>
    </p:spTree>
    <p:extLst>
      <p:ext uri="{BB962C8B-B14F-4D97-AF65-F5344CB8AC3E}">
        <p14:creationId xmlns:p14="http://schemas.microsoft.com/office/powerpoint/2010/main" val="271303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149905"/>
            <a:ext cx="10820400" cy="174964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Feature Matching !! (Maybe CPU First)</a:t>
            </a:r>
          </a:p>
        </p:txBody>
      </p:sp>
    </p:spTree>
    <p:extLst>
      <p:ext uri="{BB962C8B-B14F-4D97-AF65-F5344CB8AC3E}">
        <p14:creationId xmlns:p14="http://schemas.microsoft.com/office/powerpoint/2010/main" val="374073581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216</TotalTime>
  <Words>175</Words>
  <Application>Microsoft Office PowerPoint</Application>
  <PresentationFormat>Widescreen</PresentationFormat>
  <Paragraphs>23</Paragraphs>
  <Slides>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Vapor Trail</vt:lpstr>
      <vt:lpstr>CIS 565 FINAL PROJECT  CUDA Feature Matching and Object Tracking  Milestone 2 by Yash Vardhan</vt:lpstr>
      <vt:lpstr>MILESTONES</vt:lpstr>
      <vt:lpstr>CHALLENGES TO Changes</vt:lpstr>
      <vt:lpstr>PERFORMANCE ANALYSIS</vt:lpstr>
      <vt:lpstr>565 OPTIMIZATIONS</vt:lpstr>
      <vt:lpstr>565 OPTIMIZATIONS Part 2</vt:lpstr>
      <vt:lpstr>RESULT</vt:lpstr>
      <vt:lpstr>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565 FINAL PROJECT  CUDA Feature Matching and Object Tracking  Milestone 1</dc:title>
  <dc:creator>Yash</dc:creator>
  <cp:lastModifiedBy>Yash</cp:lastModifiedBy>
  <cp:revision>20</cp:revision>
  <dcterms:created xsi:type="dcterms:W3CDTF">2017-11-20T20:35:35Z</dcterms:created>
  <dcterms:modified xsi:type="dcterms:W3CDTF">2017-11-27T22:34:22Z</dcterms:modified>
</cp:coreProperties>
</file>