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76" r:id="rId1"/>
  </p:sldMasterIdLst>
  <p:notesMasterIdLst>
    <p:notesMasterId r:id="rId11"/>
  </p:notesMasterIdLst>
  <p:sldIdLst>
    <p:sldId id="256" r:id="rId2"/>
    <p:sldId id="263" r:id="rId3"/>
    <p:sldId id="268" r:id="rId4"/>
    <p:sldId id="269" r:id="rId5"/>
    <p:sldId id="270" r:id="rId6"/>
    <p:sldId id="271" r:id="rId7"/>
    <p:sldId id="272" r:id="rId8"/>
    <p:sldId id="273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F6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Speedup</a:t>
            </a:r>
            <a:r>
              <a:rPr lang="en-US" baseline="0"/>
              <a:t> - Naive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Speedup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Sheet1!$A$3:$A$6</c:f>
              <c:strCache>
                <c:ptCount val="4"/>
                <c:pt idx="0">
                  <c:v>640x480</c:v>
                </c:pt>
                <c:pt idx="1">
                  <c:v>1280x720</c:v>
                </c:pt>
                <c:pt idx="2">
                  <c:v>1920x1080</c:v>
                </c:pt>
                <c:pt idx="3">
                  <c:v>2560x1440</c:v>
                </c:pt>
              </c:strCache>
            </c:strRef>
          </c:cat>
          <c:val>
            <c:numRef>
              <c:f>Sheet1!$B$3:$B$6</c:f>
              <c:numCache>
                <c:formatCode>General</c:formatCode>
                <c:ptCount val="4"/>
                <c:pt idx="0">
                  <c:v>1.3</c:v>
                </c:pt>
                <c:pt idx="1">
                  <c:v>1.71</c:v>
                </c:pt>
                <c:pt idx="2">
                  <c:v>1.6</c:v>
                </c:pt>
                <c:pt idx="3">
                  <c:v>1.84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97-4BC3-A9B9-EF740E2FC3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0211023"/>
        <c:axId val="420211855"/>
      </c:lineChart>
      <c:catAx>
        <c:axId val="420211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211855"/>
        <c:crosses val="autoZero"/>
        <c:auto val="1"/>
        <c:lblAlgn val="ctr"/>
        <c:lblOffset val="100"/>
        <c:noMultiLvlLbl val="0"/>
      </c:catAx>
      <c:valAx>
        <c:axId val="420211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0211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22F72D-5082-4900-BF2B-87BF05E9DF48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08C58-4EAA-4158-AE1E-43EF577AE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0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608C58-4EAA-4158-AE1E-43EF577AE9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84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6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3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62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0623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25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94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941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8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99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34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36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816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55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84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78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60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93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D2283-E7D4-4DA2-ADCA-6D981BFFDCE3}" type="datetimeFigureOut">
              <a:rPr lang="en-US" smtClean="0"/>
              <a:t>4/12/2017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30BE0-1558-4C6F-9592-0746C7E20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89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7" r:id="rId1"/>
    <p:sldLayoutId id="2147484278" r:id="rId2"/>
    <p:sldLayoutId id="2147484279" r:id="rId3"/>
    <p:sldLayoutId id="2147484280" r:id="rId4"/>
    <p:sldLayoutId id="2147484281" r:id="rId5"/>
    <p:sldLayoutId id="2147484282" r:id="rId6"/>
    <p:sldLayoutId id="2147484283" r:id="rId7"/>
    <p:sldLayoutId id="2147484284" r:id="rId8"/>
    <p:sldLayoutId id="2147484285" r:id="rId9"/>
    <p:sldLayoutId id="2147484286" r:id="rId10"/>
    <p:sldLayoutId id="2147484287" r:id="rId11"/>
    <p:sldLayoutId id="2147484288" r:id="rId12"/>
    <p:sldLayoutId id="2147484289" r:id="rId13"/>
    <p:sldLayoutId id="2147484290" r:id="rId14"/>
    <p:sldLayoutId id="2147484291" r:id="rId15"/>
    <p:sldLayoutId id="2147484292" r:id="rId16"/>
    <p:sldLayoutId id="214748429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2239" y="2623617"/>
            <a:ext cx="9981062" cy="2387600"/>
          </a:xfrm>
        </p:spPr>
        <p:txBody>
          <a:bodyPr>
            <a:normAutofit fontScale="90000"/>
          </a:bodyPr>
          <a:lstStyle/>
          <a:p>
            <a:r>
              <a:rPr lang="en-US" sz="4900" dirty="0"/>
              <a:t>CIS 565 </a:t>
            </a:r>
            <a:r>
              <a:rPr lang="en-US" sz="4900" cap="none" dirty="0"/>
              <a:t>FINAL PROJECT</a:t>
            </a:r>
            <a:br>
              <a:rPr lang="en-US" sz="4900" cap="none" dirty="0"/>
            </a:br>
            <a:br>
              <a:rPr lang="en-US" sz="1200" cap="none" dirty="0"/>
            </a:br>
            <a:r>
              <a:rPr lang="en-US" dirty="0"/>
              <a:t>CUDA F</a:t>
            </a:r>
            <a:r>
              <a:rPr lang="en-US" cap="none" dirty="0"/>
              <a:t>eature</a:t>
            </a:r>
            <a:r>
              <a:rPr lang="en-US" dirty="0"/>
              <a:t> M</a:t>
            </a:r>
            <a:r>
              <a:rPr lang="en-US" cap="none" dirty="0"/>
              <a:t>atching</a:t>
            </a:r>
            <a:r>
              <a:rPr lang="en-US" dirty="0"/>
              <a:t> </a:t>
            </a:r>
            <a:r>
              <a:rPr lang="en-US" sz="4400" cap="none" dirty="0"/>
              <a:t>and</a:t>
            </a:r>
            <a:r>
              <a:rPr lang="en-US" dirty="0"/>
              <a:t> O</a:t>
            </a:r>
            <a:r>
              <a:rPr lang="en-US" cap="none" dirty="0"/>
              <a:t>bject</a:t>
            </a:r>
            <a:r>
              <a:rPr lang="en-US" dirty="0"/>
              <a:t> T</a:t>
            </a:r>
            <a:r>
              <a:rPr lang="en-US" cap="none" dirty="0"/>
              <a:t>racking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</a:t>
            </a:r>
            <a:r>
              <a:rPr lang="en-US" cap="none" dirty="0"/>
              <a:t>ilestone</a:t>
            </a:r>
            <a:r>
              <a:rPr lang="en-US" dirty="0"/>
              <a:t> 3 </a:t>
            </a:r>
            <a:r>
              <a:rPr lang="en-US" sz="4000" cap="none" dirty="0"/>
              <a:t>by</a:t>
            </a:r>
            <a:r>
              <a:rPr lang="en-US" dirty="0"/>
              <a:t> </a:t>
            </a:r>
            <a:r>
              <a:rPr lang="en-US" sz="4400" dirty="0"/>
              <a:t>Y</a:t>
            </a:r>
            <a:r>
              <a:rPr lang="en-US" sz="4400" cap="none" dirty="0"/>
              <a:t>ash</a:t>
            </a:r>
            <a:r>
              <a:rPr lang="en-US" sz="4400" dirty="0"/>
              <a:t> </a:t>
            </a:r>
            <a:r>
              <a:rPr lang="en-US" sz="4400" dirty="0" err="1"/>
              <a:t>V</a:t>
            </a:r>
            <a:r>
              <a:rPr lang="en-US" sz="4400" cap="none" dirty="0" err="1"/>
              <a:t>ardhan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54205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8F613"/>
                </a:solidFill>
              </a:rPr>
              <a:t>Week 1 – Object Tracking on CPU</a:t>
            </a:r>
          </a:p>
          <a:p>
            <a:r>
              <a:rPr lang="en-US" sz="2800" dirty="0">
                <a:solidFill>
                  <a:srgbClr val="08F613"/>
                </a:solidFill>
              </a:rPr>
              <a:t>Week 2 – Object Tracking on GPU and optimizations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Week 3 – Feature Matching on CPU and GPU setup</a:t>
            </a:r>
          </a:p>
          <a:p>
            <a:r>
              <a:rPr lang="en-US" sz="2800" dirty="0"/>
              <a:t>Week 4 – Feature Matching on videos and GPU optimizations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806" y="2194560"/>
            <a:ext cx="328187" cy="3420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066" y="2729098"/>
            <a:ext cx="328187" cy="34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45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MATCHING pipeline using </a:t>
            </a:r>
            <a:r>
              <a:rPr lang="en-US" dirty="0" err="1"/>
              <a:t>opencv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Feature Detection</a:t>
            </a:r>
            <a:br>
              <a:rPr lang="en-US" sz="3200" dirty="0"/>
            </a:br>
            <a:r>
              <a:rPr lang="en-US" sz="2400" dirty="0"/>
              <a:t>-- Corner points (movement invariant) </a:t>
            </a:r>
          </a:p>
          <a:p>
            <a:endParaRPr lang="en-US" sz="2400" dirty="0"/>
          </a:p>
          <a:p>
            <a:r>
              <a:rPr lang="en-US" sz="3200" dirty="0"/>
              <a:t>Feature Description</a:t>
            </a:r>
            <a:br>
              <a:rPr lang="en-US" sz="2400" dirty="0"/>
            </a:br>
            <a:r>
              <a:rPr lang="en-US" sz="2400" dirty="0"/>
              <a:t>-- Describe area around detected corner points between 2 images to be matched</a:t>
            </a:r>
          </a:p>
          <a:p>
            <a:endParaRPr lang="en-US" sz="2400" dirty="0"/>
          </a:p>
          <a:p>
            <a:r>
              <a:rPr lang="en-US" sz="3200" dirty="0"/>
              <a:t>Feature Matching</a:t>
            </a:r>
            <a:br>
              <a:rPr lang="en-US" sz="3200" dirty="0"/>
            </a:br>
            <a:r>
              <a:rPr lang="en-US" sz="2400" dirty="0"/>
              <a:t>-- Match </a:t>
            </a:r>
            <a:r>
              <a:rPr lang="en-US" sz="2400" dirty="0" err="1"/>
              <a:t>keypoints</a:t>
            </a:r>
            <a:r>
              <a:rPr lang="en-US" sz="2400" dirty="0"/>
              <a:t> between 2 images while removing outliers.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4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Difference of Gaussians (</a:t>
            </a:r>
            <a:r>
              <a:rPr lang="en-US" dirty="0" err="1"/>
              <a:t>DoG</a:t>
            </a:r>
            <a:r>
              <a:rPr lang="en-US" dirty="0"/>
              <a:t>) with different width parameters (</a:t>
            </a:r>
            <a:r>
              <a:rPr lang="el-GR" dirty="0"/>
              <a:t>σ</a:t>
            </a:r>
            <a:r>
              <a:rPr lang="en-US" dirty="0"/>
              <a:t>) to detect corner points.</a:t>
            </a:r>
          </a:p>
          <a:p>
            <a:r>
              <a:rPr lang="en-US" dirty="0"/>
              <a:t>Scan for local minima/maxima, calculate Hessian and apply curve test. </a:t>
            </a:r>
          </a:p>
          <a:p>
            <a:pPr marL="2286000" lvl="5" indent="0">
              <a:buNone/>
            </a:pPr>
            <a:r>
              <a:rPr lang="en-US" dirty="0"/>
              <a:t>   </a:t>
            </a:r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r>
              <a:rPr lang="en-US" dirty="0"/>
              <a:t>   </a:t>
            </a:r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r>
              <a:rPr lang="en-US" dirty="0"/>
              <a:t>	             </a:t>
            </a:r>
          </a:p>
          <a:p>
            <a:pPr marL="2286000" lvl="5" indent="0">
              <a:buNone/>
            </a:pPr>
            <a:r>
              <a:rPr lang="en-US" dirty="0"/>
              <a:t>                    </a:t>
            </a:r>
            <a:r>
              <a:rPr lang="el-GR" dirty="0"/>
              <a:t>σ </a:t>
            </a:r>
            <a:r>
              <a:rPr lang="en-US" dirty="0"/>
              <a:t>= 2		</a:t>
            </a:r>
            <a:r>
              <a:rPr lang="el-GR" dirty="0"/>
              <a:t> </a:t>
            </a:r>
            <a:r>
              <a:rPr lang="en-US" dirty="0"/>
              <a:t>    </a:t>
            </a:r>
            <a:r>
              <a:rPr lang="el-GR" dirty="0"/>
              <a:t>σ </a:t>
            </a:r>
            <a:r>
              <a:rPr lang="en-US" dirty="0"/>
              <a:t>= 4 </a:t>
            </a:r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  <a:p>
            <a:pPr marL="2286000" lvl="5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325" y="3633890"/>
            <a:ext cx="2245958" cy="22572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272" y="3633890"/>
            <a:ext cx="1117250" cy="11454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196" y="3620665"/>
            <a:ext cx="1095429" cy="11467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5821" y="3620665"/>
            <a:ext cx="2291969" cy="2280393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452342" y="4206621"/>
            <a:ext cx="4497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957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8977" y="764373"/>
            <a:ext cx="9947223" cy="1293028"/>
          </a:xfrm>
        </p:spPr>
        <p:txBody>
          <a:bodyPr/>
          <a:lstStyle/>
          <a:p>
            <a:r>
              <a:rPr lang="en-US" dirty="0"/>
              <a:t>Feature description and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/>
              <a:t>Description – BRIEF descriptors</a:t>
            </a:r>
            <a:endParaRPr lang="en-US" sz="3000" dirty="0"/>
          </a:p>
          <a:p>
            <a:r>
              <a:rPr lang="en-US" dirty="0"/>
              <a:t>Create a patch by taking 256 points around </a:t>
            </a:r>
            <a:r>
              <a:rPr lang="en-US" dirty="0" err="1"/>
              <a:t>keypoint</a:t>
            </a:r>
            <a:r>
              <a:rPr lang="en-US" dirty="0"/>
              <a:t>.</a:t>
            </a:r>
          </a:p>
          <a:p>
            <a:r>
              <a:rPr lang="en-US" dirty="0"/>
              <a:t>For all pairs in patch create binary string by: Intensity(p1) &gt; Intensity(p2).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b="1" dirty="0"/>
              <a:t>Matching</a:t>
            </a:r>
            <a:endParaRPr lang="en-US" sz="3000" dirty="0"/>
          </a:p>
          <a:p>
            <a:r>
              <a:rPr lang="en-US" dirty="0"/>
              <a:t>Calculate Hamming distance between all </a:t>
            </a:r>
            <a:r>
              <a:rPr lang="en-US" dirty="0" err="1"/>
              <a:t>keypoint</a:t>
            </a:r>
            <a:r>
              <a:rPr lang="en-US" dirty="0"/>
              <a:t> descriptors in 2 images.</a:t>
            </a:r>
          </a:p>
          <a:p>
            <a:r>
              <a:rPr lang="en-US" dirty="0"/>
              <a:t>Use k-Nearest Neighbors to get nearest match and remove outliers by applying False Positive Ratio Test.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13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24" y="1693887"/>
            <a:ext cx="11897152" cy="4452079"/>
          </a:xfrm>
        </p:spPr>
      </p:pic>
    </p:spTree>
    <p:extLst>
      <p:ext uri="{BB962C8B-B14F-4D97-AF65-F5344CB8AC3E}">
        <p14:creationId xmlns:p14="http://schemas.microsoft.com/office/powerpoint/2010/main" val="12569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CUDA – Naïve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781414"/>
            <a:ext cx="10820400" cy="2500270"/>
          </a:xfrm>
        </p:spPr>
        <p:txBody>
          <a:bodyPr>
            <a:normAutofit/>
          </a:bodyPr>
          <a:lstStyle/>
          <a:p>
            <a:r>
              <a:rPr lang="en-US" sz="2800" dirty="0"/>
              <a:t>Computing each </a:t>
            </a:r>
            <a:r>
              <a:rPr lang="en-US" sz="2800" dirty="0" err="1"/>
              <a:t>keypoint</a:t>
            </a:r>
            <a:r>
              <a:rPr lang="en-US" sz="2800" dirty="0"/>
              <a:t> independently.</a:t>
            </a:r>
          </a:p>
          <a:p>
            <a:r>
              <a:rPr lang="en-US" sz="2800" dirty="0"/>
              <a:t>Invoked 1 thread per pixel.</a:t>
            </a:r>
          </a:p>
          <a:p>
            <a:r>
              <a:rPr lang="en-US" sz="2800" dirty="0"/>
              <a:t>Used shared memory whenever possible.</a:t>
            </a:r>
          </a:p>
          <a:p>
            <a:r>
              <a:rPr lang="en-US" sz="2800" dirty="0"/>
              <a:t>Avoided redundant computations again and again.</a:t>
            </a:r>
          </a:p>
        </p:txBody>
      </p:sp>
    </p:spTree>
    <p:extLst>
      <p:ext uri="{BB962C8B-B14F-4D97-AF65-F5344CB8AC3E}">
        <p14:creationId xmlns:p14="http://schemas.microsoft.com/office/powerpoint/2010/main" val="2921916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798086"/>
              </p:ext>
            </p:extLst>
          </p:nvPr>
        </p:nvGraphicFramePr>
        <p:xfrm>
          <a:off x="1514901" y="1323833"/>
          <a:ext cx="9280478" cy="4872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124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658586"/>
            <a:ext cx="10820400" cy="33408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Feature Matching on Videos and performance optimizations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Stretch Goals –&gt; In Real Time!!</a:t>
            </a:r>
          </a:p>
        </p:txBody>
      </p:sp>
    </p:spTree>
    <p:extLst>
      <p:ext uri="{BB962C8B-B14F-4D97-AF65-F5344CB8AC3E}">
        <p14:creationId xmlns:p14="http://schemas.microsoft.com/office/powerpoint/2010/main" val="37407358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400</TotalTime>
  <Words>194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Vapor Trail</vt:lpstr>
      <vt:lpstr>CIS 565 FINAL PROJECT  CUDA Feature Matching and Object Tracking  Milestone 3 by Yash Vardhan</vt:lpstr>
      <vt:lpstr>MILESTONES</vt:lpstr>
      <vt:lpstr>FEATURE MATCHING pipeline using opencv</vt:lpstr>
      <vt:lpstr>FEATURE DETECTION</vt:lpstr>
      <vt:lpstr>Feature description and matching</vt:lpstr>
      <vt:lpstr>PowerPoint Presentation</vt:lpstr>
      <vt:lpstr>USING CUDA – Naïve approach</vt:lpstr>
      <vt:lpstr>PowerPoint Presentation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565 FINAL PROJECT  CUDA Feature Matching and Object Tracking  Milestone 1</dc:title>
  <dc:creator>Yash</dc:creator>
  <cp:lastModifiedBy>Yash</cp:lastModifiedBy>
  <cp:revision>44</cp:revision>
  <dcterms:created xsi:type="dcterms:W3CDTF">2017-11-20T20:35:35Z</dcterms:created>
  <dcterms:modified xsi:type="dcterms:W3CDTF">2017-12-04T23:50:11Z</dcterms:modified>
</cp:coreProperties>
</file>