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ADEE2-93D4-44A1-AAB3-7D3464CCBE61}" type="datetimeFigureOut">
              <a:rPr lang="en-IN" smtClean="0"/>
              <a:t>27-05-2024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2CFA62-03D0-4890-BEB2-62106B218266}" type="slidenum">
              <a:rPr lang="en-IN" smtClean="0"/>
              <a:t>‹#›</a:t>
            </a:fld>
            <a:endParaRPr lang="en-IN"/>
          </a:p>
        </p:txBody>
      </p:sp>
    </p:spTree>
    <p:extLst>
      <p:ext uri="{BB962C8B-B14F-4D97-AF65-F5344CB8AC3E}">
        <p14:creationId xmlns:p14="http://schemas.microsoft.com/office/powerpoint/2010/main" val="14250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AB204-D579-4C5F-9AA9-670C7822E899}"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315481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AB204-D579-4C5F-9AA9-670C7822E899}"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102305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AB204-D579-4C5F-9AA9-670C7822E899}"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1987101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AB204-D579-4C5F-9AA9-670C7822E899}"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72541-5EC6-4ED9-B17E-0A40C4E3358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0837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AB204-D579-4C5F-9AA9-670C7822E899}"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142383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0AB204-D579-4C5F-9AA9-670C7822E899}"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418856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0AB204-D579-4C5F-9AA9-670C7822E899}"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339819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AB204-D579-4C5F-9AA9-670C7822E899}"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1091376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AB204-D579-4C5F-9AA9-670C7822E899}"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48477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AB204-D579-4C5F-9AA9-670C7822E899}"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360222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AB204-D579-4C5F-9AA9-670C7822E899}"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2945564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AB204-D579-4C5F-9AA9-670C7822E899}"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173441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AB204-D579-4C5F-9AA9-670C7822E899}"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366701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AB204-D579-4C5F-9AA9-670C7822E899}"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3879871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AB204-D579-4C5F-9AA9-670C7822E899}"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331785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AB204-D579-4C5F-9AA9-670C7822E899}"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253219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AB204-D579-4C5F-9AA9-670C7822E899}"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972541-5EC6-4ED9-B17E-0A40C4E33580}" type="slidenum">
              <a:rPr lang="en-IN" smtClean="0"/>
              <a:t>‹#›</a:t>
            </a:fld>
            <a:endParaRPr lang="en-IN"/>
          </a:p>
        </p:txBody>
      </p:sp>
    </p:spTree>
    <p:extLst>
      <p:ext uri="{BB962C8B-B14F-4D97-AF65-F5344CB8AC3E}">
        <p14:creationId xmlns:p14="http://schemas.microsoft.com/office/powerpoint/2010/main" val="252356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40AB204-D579-4C5F-9AA9-670C7822E899}" type="datetimeFigureOut">
              <a:rPr lang="en-IN" smtClean="0"/>
              <a:t>27-05-2024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7972541-5EC6-4ED9-B17E-0A40C4E33580}" type="slidenum">
              <a:rPr lang="en-IN" smtClean="0"/>
              <a:t>‹#›</a:t>
            </a:fld>
            <a:endParaRPr lang="en-IN"/>
          </a:p>
        </p:txBody>
      </p:sp>
    </p:spTree>
    <p:extLst>
      <p:ext uri="{BB962C8B-B14F-4D97-AF65-F5344CB8AC3E}">
        <p14:creationId xmlns:p14="http://schemas.microsoft.com/office/powerpoint/2010/main" val="11651104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620377-0D1C-41C7-8A83-1C5C9D99E1BF}"/>
              </a:ext>
            </a:extLst>
          </p:cNvPr>
          <p:cNvSpPr/>
          <p:nvPr/>
        </p:nvSpPr>
        <p:spPr>
          <a:xfrm>
            <a:off x="1708482" y="2596274"/>
            <a:ext cx="8616013" cy="923330"/>
          </a:xfrm>
          <a:prstGeom prst="rect">
            <a:avLst/>
          </a:prstGeom>
          <a:noFill/>
          <a:ln>
            <a:noFill/>
          </a:ln>
          <a:effectLst>
            <a:innerShdw blurRad="63500" dist="50800" dir="16200000">
              <a:prstClr val="black">
                <a:alpha val="50000"/>
              </a:prstClr>
            </a:innerShdw>
            <a:softEdge rad="63500"/>
          </a:effectLst>
          <a:scene3d>
            <a:camera prst="obliqueTopRight"/>
            <a:lightRig rig="chilly" dir="t">
              <a:rot lat="0" lon="0" rev="18480000"/>
            </a:lightRig>
          </a:scene3d>
          <a:sp3d prstMaterial="clear">
            <a:bevelT h="63500"/>
          </a:sp3d>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tx2">
                      <a:lumMod val="10000"/>
                    </a:schemeClr>
                  </a:solidFill>
                </a:ln>
                <a:solidFill>
                  <a:schemeClr val="accent4">
                    <a:lumMod val="20000"/>
                    <a:lumOff val="80000"/>
                  </a:schemeClr>
                </a:solidFill>
              </a:rPr>
              <a:t>BUTTONS-BOOKMARKS</a:t>
            </a:r>
          </a:p>
        </p:txBody>
      </p:sp>
      <p:sp>
        <p:nvSpPr>
          <p:cNvPr id="7" name="Rectangle 6">
            <a:extLst>
              <a:ext uri="{FF2B5EF4-FFF2-40B4-BE49-F238E27FC236}">
                <a16:creationId xmlns:a16="http://schemas.microsoft.com/office/drawing/2014/main" id="{818D2551-EF5E-493C-8EB2-04D67E726AC5}"/>
              </a:ext>
            </a:extLst>
          </p:cNvPr>
          <p:cNvSpPr/>
          <p:nvPr/>
        </p:nvSpPr>
        <p:spPr>
          <a:xfrm>
            <a:off x="4174817" y="3378150"/>
            <a:ext cx="3497817" cy="923330"/>
          </a:xfrm>
          <a:prstGeom prst="rect">
            <a:avLst/>
          </a:prstGeom>
          <a:noFill/>
          <a:ln>
            <a:noFill/>
          </a:ln>
          <a:effectLst>
            <a:glow rad="63500">
              <a:schemeClr val="accent4">
                <a:satMod val="175000"/>
                <a:alpha val="40000"/>
              </a:schemeClr>
            </a:glow>
            <a:outerShdw blurRad="50800" dist="38100" dir="16200000" rotWithShape="0">
              <a:prstClr val="black">
                <a:alpha val="40000"/>
              </a:prstClr>
            </a:outerShdw>
          </a:effectLst>
          <a:scene3d>
            <a:camera prst="perspectiveFront"/>
            <a:lightRig rig="glow" dir="t">
              <a:rot lat="0" lon="0" rev="4800000"/>
            </a:lightRig>
          </a:scene3d>
          <a:sp3d prstMaterial="matte">
            <a:bevelT w="127000" h="63500"/>
          </a:sp3d>
        </p:spPr>
        <p:txBody>
          <a:bodyPr wrap="none" lIns="91440" tIns="45720" rIns="91440" bIns="45720">
            <a:spAutoFit/>
          </a:bodyPr>
          <a:lstStyle/>
          <a:p>
            <a:pPr algn="ctr"/>
            <a:r>
              <a:rPr lang="en-US" sz="5400" dirty="0">
                <a:ln w="0"/>
                <a:solidFill>
                  <a:schemeClr val="accent4">
                    <a:lumMod val="60000"/>
                    <a:lumOff val="40000"/>
                  </a:schemeClr>
                </a:solidFill>
                <a:effectLst>
                  <a:reflection blurRad="6350" stA="53000" endA="300" endPos="35500" dir="5400000" sy="-90000" algn="bl" rotWithShape="0"/>
                </a:effectLst>
              </a:rPr>
              <a:t>POWER</a:t>
            </a:r>
            <a:r>
              <a:rPr lang="en-US" sz="5400" b="0" cap="none" spc="0" dirty="0">
                <a:ln w="0"/>
                <a:solidFill>
                  <a:schemeClr val="accent4">
                    <a:lumMod val="60000"/>
                    <a:lumOff val="40000"/>
                  </a:schemeClr>
                </a:solidFill>
                <a:effectLst>
                  <a:reflection blurRad="6350" stA="53000" endA="300" endPos="35500" dir="5400000" sy="-90000" algn="bl" rotWithShape="0"/>
                </a:effectLst>
              </a:rPr>
              <a:t>-BI</a:t>
            </a:r>
          </a:p>
        </p:txBody>
      </p:sp>
      <p:pic>
        <p:nvPicPr>
          <p:cNvPr id="13" name="Graphic 12" descr="Bar graph with upward trend with solid fill">
            <a:extLst>
              <a:ext uri="{FF2B5EF4-FFF2-40B4-BE49-F238E27FC236}">
                <a16:creationId xmlns:a16="http://schemas.microsoft.com/office/drawing/2014/main" id="{3C22B7EA-31D2-4B0D-84A6-19B07FD802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6964" y="3456654"/>
            <a:ext cx="914400" cy="914400"/>
          </a:xfrm>
          <a:prstGeom prst="rect">
            <a:avLst/>
          </a:prstGeom>
          <a:scene3d>
            <a:camera prst="perspectiveLeft"/>
            <a:lightRig rig="threePt" dir="t"/>
          </a:scene3d>
        </p:spPr>
      </p:pic>
      <p:pic>
        <p:nvPicPr>
          <p:cNvPr id="17" name="Graphic 16" descr="Bar graph with upward trend with solid fill">
            <a:extLst>
              <a:ext uri="{FF2B5EF4-FFF2-40B4-BE49-F238E27FC236}">
                <a16:creationId xmlns:a16="http://schemas.microsoft.com/office/drawing/2014/main" id="{A1147608-8A44-431B-B2BB-A361462B06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06087" y="3456654"/>
            <a:ext cx="914400" cy="914400"/>
          </a:xfrm>
          <a:prstGeom prst="rect">
            <a:avLst/>
          </a:prstGeom>
          <a:scene3d>
            <a:camera prst="perspectiveLeft"/>
            <a:lightRig rig="threePt" dir="t"/>
          </a:scene3d>
        </p:spPr>
      </p:pic>
    </p:spTree>
    <p:extLst>
      <p:ext uri="{BB962C8B-B14F-4D97-AF65-F5344CB8AC3E}">
        <p14:creationId xmlns:p14="http://schemas.microsoft.com/office/powerpoint/2010/main" val="195269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B75CBC-5B5C-43CA-B20C-ADE27EF0BB78}"/>
              </a:ext>
            </a:extLst>
          </p:cNvPr>
          <p:cNvSpPr/>
          <p:nvPr/>
        </p:nvSpPr>
        <p:spPr>
          <a:xfrm>
            <a:off x="2837049" y="251791"/>
            <a:ext cx="6040821" cy="923330"/>
          </a:xfrm>
          <a:prstGeom prst="rect">
            <a:avLst/>
          </a:prstGeom>
          <a:noFill/>
        </p:spPr>
        <p:txBody>
          <a:bodyPr wrap="none" lIns="91440" tIns="45720" rIns="91440" bIns="45720">
            <a:spAutoFit/>
          </a:bodyPr>
          <a:lstStyle/>
          <a:p>
            <a:pPr algn="ctr"/>
            <a:r>
              <a:rPr lang="en-US" sz="5400" b="1" u="sng"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INTRODUCTION</a:t>
            </a:r>
            <a:endParaRPr lang="en-US" sz="5400" b="1" u="sng"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TextBox 2">
            <a:extLst>
              <a:ext uri="{FF2B5EF4-FFF2-40B4-BE49-F238E27FC236}">
                <a16:creationId xmlns:a16="http://schemas.microsoft.com/office/drawing/2014/main" id="{75DC36B8-22A4-4ECD-A4B5-1B004FDB9D71}"/>
              </a:ext>
            </a:extLst>
          </p:cNvPr>
          <p:cNvSpPr txBox="1"/>
          <p:nvPr/>
        </p:nvSpPr>
        <p:spPr>
          <a:xfrm>
            <a:off x="1" y="1338470"/>
            <a:ext cx="12192000" cy="5632311"/>
          </a:xfrm>
          <a:prstGeom prst="rect">
            <a:avLst/>
          </a:prstGeom>
          <a:noFill/>
        </p:spPr>
        <p:txBody>
          <a:bodyPr wrap="square" rtlCol="0">
            <a:spAutoFit/>
          </a:bodyPr>
          <a:lstStyle/>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In Power BI, bookmarks are a feature that allows you to capture and save the current state of a report page, including filters, slicers, visibility of visuals, and the arrangement of data. This feature enables users to quickly return to specific views or configurations of their report.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Buttons in Power BI are interactive elements that users can click to trigger actions. When combined with bookmarks, buttons can significantly enhance the interactivity of a report.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By assigning bookmarks to buttons, you can create a seamless navigation experience where users can switch between different views or states of the report with a simple click.</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By combination is particularly useful for creating guided analytics, storytelling, and dynamic reporting environments, allowing users to explore data from various perspectives without needing to manually adjust filters or settings.</a:t>
            </a:r>
          </a:p>
        </p:txBody>
      </p:sp>
    </p:spTree>
    <p:extLst>
      <p:ext uri="{BB962C8B-B14F-4D97-AF65-F5344CB8AC3E}">
        <p14:creationId xmlns:p14="http://schemas.microsoft.com/office/powerpoint/2010/main" val="2500894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3BC64B-98A6-42CB-8CD6-B4AB249007B0}"/>
              </a:ext>
            </a:extLst>
          </p:cNvPr>
          <p:cNvSpPr/>
          <p:nvPr/>
        </p:nvSpPr>
        <p:spPr>
          <a:xfrm>
            <a:off x="0" y="157877"/>
            <a:ext cx="12191999" cy="923330"/>
          </a:xfrm>
          <a:prstGeom prst="rect">
            <a:avLst/>
          </a:prstGeom>
          <a:noFill/>
        </p:spPr>
        <p:txBody>
          <a:bodyPr wrap="square" lIns="91440" tIns="45720" rIns="91440" bIns="45720">
            <a:spAutoFit/>
          </a:bodyPr>
          <a:lstStyle/>
          <a:p>
            <a:pPr algn="ctr"/>
            <a:r>
              <a:rPr lang="en-US" sz="5400" b="1" u="sng"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STEPS</a:t>
            </a:r>
          </a:p>
        </p:txBody>
      </p:sp>
      <p:sp>
        <p:nvSpPr>
          <p:cNvPr id="3" name="TextBox 2">
            <a:extLst>
              <a:ext uri="{FF2B5EF4-FFF2-40B4-BE49-F238E27FC236}">
                <a16:creationId xmlns:a16="http://schemas.microsoft.com/office/drawing/2014/main" id="{89E1815B-EC30-4171-AFA0-F8C581F4EF04}"/>
              </a:ext>
            </a:extLst>
          </p:cNvPr>
          <p:cNvSpPr txBox="1"/>
          <p:nvPr/>
        </p:nvSpPr>
        <p:spPr>
          <a:xfrm>
            <a:off x="0" y="1563758"/>
            <a:ext cx="12191999" cy="4247317"/>
          </a:xfrm>
          <a:prstGeom prst="rect">
            <a:avLst/>
          </a:prstGeom>
          <a:noFill/>
        </p:spPr>
        <p:txBody>
          <a:bodyPr wrap="square" rtlCol="0">
            <a:spAutoFit/>
          </a:bodyPr>
          <a:lstStyle/>
          <a:p>
            <a:r>
              <a:rPr lang="en-US" sz="2000" dirty="0"/>
              <a:t> </a:t>
            </a:r>
            <a:r>
              <a:rPr lang="en-US" sz="2400" b="1" dirty="0">
                <a:solidFill>
                  <a:schemeClr val="tx2"/>
                </a:solidFill>
              </a:rPr>
              <a:t>Step 1: Create Your Visuals :-</a:t>
            </a:r>
          </a:p>
          <a:p>
            <a:endParaRPr lang="en-US" sz="2400" b="1" dirty="0">
              <a:solidFill>
                <a:schemeClr val="tx2"/>
              </a:solidFill>
            </a:endParaRPr>
          </a:p>
          <a:p>
            <a:pPr marL="285750" indent="-285750">
              <a:buFont typeface="Wingdings" panose="05000000000000000000" pitchFamily="2" charset="2"/>
              <a:buChar char="v"/>
            </a:pPr>
            <a:r>
              <a:rPr lang="en-US" dirty="0"/>
              <a:t>Ensure you have all the visuals ready on different report pages or within the same page. For example, you might have visuals for yearly, quarterly, and monthly data.</a:t>
            </a:r>
          </a:p>
          <a:p>
            <a:endParaRPr lang="en-US" dirty="0"/>
          </a:p>
          <a:p>
            <a:r>
              <a:rPr lang="en-US" dirty="0"/>
              <a:t> </a:t>
            </a:r>
            <a:r>
              <a:rPr lang="en-US" sz="2400" b="1" dirty="0">
                <a:solidFill>
                  <a:schemeClr val="tx2"/>
                </a:solidFill>
              </a:rPr>
              <a:t>Step 2: Create Bookmarks :- </a:t>
            </a:r>
          </a:p>
          <a:p>
            <a:pPr marL="285750" indent="-285750">
              <a:buFont typeface="Wingdings" panose="05000000000000000000" pitchFamily="2" charset="2"/>
              <a:buChar char="v"/>
            </a:pPr>
            <a:endParaRPr lang="en-US" b="1" dirty="0">
              <a:solidFill>
                <a:schemeClr val="tx2"/>
              </a:solidFill>
            </a:endParaRPr>
          </a:p>
          <a:p>
            <a:pPr marL="285750" indent="-285750">
              <a:buFont typeface="Wingdings" panose="05000000000000000000" pitchFamily="2" charset="2"/>
              <a:buChar char="v"/>
            </a:pPr>
            <a:r>
              <a:rPr lang="en-US" dirty="0"/>
              <a:t> Go to the "View" tab and enable the "Bookmarks Pane" and "Selection Pane.“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Set up your report view as you want it to be saved in the bookmark (e.g., showing yearly data)</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In the "Bookmarks Pane," click "Add" to create a new bookmark and name it (e.g., "Yearly Data").</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Repeat these steps to create bookmarks for Quarterly and Monthly views.</a:t>
            </a:r>
            <a:endParaRPr lang="en-IN" dirty="0"/>
          </a:p>
        </p:txBody>
      </p:sp>
    </p:spTree>
    <p:extLst>
      <p:ext uri="{BB962C8B-B14F-4D97-AF65-F5344CB8AC3E}">
        <p14:creationId xmlns:p14="http://schemas.microsoft.com/office/powerpoint/2010/main" val="1615589500"/>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9F26E-8156-42D6-B645-91E18948A090}"/>
              </a:ext>
            </a:extLst>
          </p:cNvPr>
          <p:cNvSpPr txBox="1"/>
          <p:nvPr/>
        </p:nvSpPr>
        <p:spPr>
          <a:xfrm>
            <a:off x="0" y="271582"/>
            <a:ext cx="12192000" cy="6309420"/>
          </a:xfrm>
          <a:prstGeom prst="rect">
            <a:avLst/>
          </a:prstGeom>
          <a:noFill/>
        </p:spPr>
        <p:txBody>
          <a:bodyPr wrap="square" rtlCol="0">
            <a:spAutoFit/>
          </a:bodyPr>
          <a:lstStyle/>
          <a:p>
            <a:r>
              <a:rPr lang="en-US" dirty="0"/>
              <a:t>  </a:t>
            </a:r>
            <a:r>
              <a:rPr lang="en-US" sz="2000" b="1" dirty="0">
                <a:solidFill>
                  <a:schemeClr val="tx2"/>
                </a:solidFill>
              </a:rPr>
              <a:t>Step 3: Create Buttons</a:t>
            </a:r>
          </a:p>
          <a:p>
            <a:endParaRPr lang="en-US" sz="2000" b="1" dirty="0">
              <a:solidFill>
                <a:schemeClr val="tx2"/>
              </a:solidFill>
            </a:endParaRPr>
          </a:p>
          <a:p>
            <a:pPr marL="285750" indent="-285750">
              <a:buFont typeface="Wingdings" panose="05000000000000000000" pitchFamily="2" charset="2"/>
              <a:buChar char="v"/>
            </a:pPr>
            <a:r>
              <a:rPr lang="en-US" dirty="0"/>
              <a:t> Go to the "Insert" tab and click on "Buttons.“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Choose a button type (e.g., Blank, Left Arrow, Right Arrow,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Place the button on your report canvas and resize/move it as needed.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Right-click the button and select "Edit text" to label it (e.g., "Yearly Data," "Quarterly Data," "Monthly Data").</a:t>
            </a:r>
          </a:p>
          <a:p>
            <a:endParaRPr lang="en-US" dirty="0"/>
          </a:p>
          <a:p>
            <a:r>
              <a:rPr lang="en-US" sz="2000" b="1" dirty="0">
                <a:solidFill>
                  <a:schemeClr val="tx2"/>
                </a:solidFill>
              </a:rPr>
              <a:t>  Step 4: Assign Bookmarks to Buttons</a:t>
            </a:r>
          </a:p>
          <a:p>
            <a:endParaRPr lang="en-US" sz="2000" b="1" dirty="0">
              <a:solidFill>
                <a:schemeClr val="tx2"/>
              </a:solidFill>
            </a:endParaRPr>
          </a:p>
          <a:p>
            <a:pPr marL="285750" indent="-285750">
              <a:buFont typeface="Wingdings" panose="05000000000000000000" pitchFamily="2" charset="2"/>
              <a:buChar char="v"/>
            </a:pPr>
            <a:r>
              <a:rPr lang="en-US" dirty="0"/>
              <a:t> Select the button you want to assign a bookmark to.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In the "Visualizations" pane, go to the "Action" tab and toggle "Action" to 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In the "Type" dropdown, select "Bookmark.“</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In the "Bookmark" dropdown, select the corresponding bookmark (e.g., "Yearly Data" for the Yearly Data button).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Repeat these steps for each button, assigning them to their respective bookmarks.</a:t>
            </a:r>
            <a:endParaRPr lang="en-IN" dirty="0"/>
          </a:p>
        </p:txBody>
      </p:sp>
    </p:spTree>
    <p:extLst>
      <p:ext uri="{BB962C8B-B14F-4D97-AF65-F5344CB8AC3E}">
        <p14:creationId xmlns:p14="http://schemas.microsoft.com/office/powerpoint/2010/main" val="3158404414"/>
      </p:ext>
    </p:extLst>
  </p:cSld>
  <p:clrMapOvr>
    <a:masterClrMapping/>
  </p:clrMapOvr>
  <p:transition spd="slow">
    <p:comb/>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C4F3E8-D444-4632-9566-C56E2CA8EF0A}"/>
              </a:ext>
            </a:extLst>
          </p:cNvPr>
          <p:cNvSpPr txBox="1"/>
          <p:nvPr/>
        </p:nvSpPr>
        <p:spPr>
          <a:xfrm>
            <a:off x="0" y="861392"/>
            <a:ext cx="12192000" cy="5201424"/>
          </a:xfrm>
          <a:prstGeom prst="rect">
            <a:avLst/>
          </a:prstGeom>
          <a:noFill/>
        </p:spPr>
        <p:txBody>
          <a:bodyPr wrap="square" rtlCol="0">
            <a:spAutoFit/>
          </a:bodyPr>
          <a:lstStyle/>
          <a:p>
            <a:r>
              <a:rPr lang="en-US" dirty="0"/>
              <a:t> </a:t>
            </a:r>
            <a:r>
              <a:rPr lang="en-US" sz="2000" dirty="0">
                <a:solidFill>
                  <a:schemeClr val="tx2"/>
                </a:solidFill>
              </a:rPr>
              <a:t>Step 5: Test Your Buttons :-</a:t>
            </a:r>
          </a:p>
          <a:p>
            <a:endParaRPr lang="en-US" sz="2000" dirty="0">
              <a:solidFill>
                <a:schemeClr val="tx2"/>
              </a:solidFill>
            </a:endParaRPr>
          </a:p>
          <a:p>
            <a:pPr marL="285750" indent="-285750">
              <a:buFont typeface="Wingdings" panose="05000000000000000000" pitchFamily="2" charset="2"/>
              <a:buChar char="v"/>
            </a:pPr>
            <a:r>
              <a:rPr lang="en-US" sz="2000" b="1" dirty="0">
                <a:solidFill>
                  <a:srgbClr val="FF0000"/>
                </a:solidFill>
              </a:rPr>
              <a:t>Click on each button with CTRL key </a:t>
            </a:r>
            <a:r>
              <a:rPr lang="en-US" dirty="0"/>
              <a:t>to ensure they navigate to the correct bookmarks and update the visuals accordingly.</a:t>
            </a:r>
          </a:p>
          <a:p>
            <a:endParaRPr lang="en-US" dirty="0"/>
          </a:p>
          <a:p>
            <a:r>
              <a:rPr lang="en-US" dirty="0"/>
              <a:t> </a:t>
            </a:r>
            <a:r>
              <a:rPr lang="en-US" sz="2000" dirty="0">
                <a:solidFill>
                  <a:schemeClr val="tx2"/>
                </a:solidFill>
              </a:rPr>
              <a:t>Optional Step: Create a Toggle Effect :-</a:t>
            </a:r>
          </a:p>
          <a:p>
            <a:endParaRPr lang="en-US" sz="2000" dirty="0">
              <a:solidFill>
                <a:schemeClr val="tx2"/>
              </a:solidFill>
            </a:endParaRPr>
          </a:p>
          <a:p>
            <a:pPr marL="285750" indent="-285750">
              <a:buFont typeface="Wingdings" panose="05000000000000000000" pitchFamily="2" charset="2"/>
              <a:buChar char="v"/>
            </a:pPr>
            <a:r>
              <a:rPr lang="en-US" dirty="0"/>
              <a:t>You can create a toggle effect between different bookmarks for a more dynamic experience: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Create two buttons (e.g., "Show Yearly Data" and "Show Monthly Data").</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Set up the bookmarks so that one hides the yearly data visual and shows the monthly data visual, and vice versa.</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In the "Selection Pane," manage the visibility of visuals to match each bookmark’s state.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Assign the appropriate bookmarks to each button as described above.</a:t>
            </a:r>
          </a:p>
          <a:p>
            <a:endParaRPr lang="en-IN" dirty="0"/>
          </a:p>
        </p:txBody>
      </p:sp>
    </p:spTree>
    <p:extLst>
      <p:ext uri="{BB962C8B-B14F-4D97-AF65-F5344CB8AC3E}">
        <p14:creationId xmlns:p14="http://schemas.microsoft.com/office/powerpoint/2010/main" val="308364630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E36788-E4C0-4170-883E-CB60CF022AA7}"/>
              </a:ext>
            </a:extLst>
          </p:cNvPr>
          <p:cNvSpPr/>
          <p:nvPr/>
        </p:nvSpPr>
        <p:spPr>
          <a:xfrm>
            <a:off x="0" y="2690"/>
            <a:ext cx="12192000" cy="523220"/>
          </a:xfrm>
          <a:prstGeom prst="rect">
            <a:avLst/>
          </a:prstGeom>
          <a:noFill/>
        </p:spPr>
        <p:txBody>
          <a:bodyPr wrap="square" lIns="91440" tIns="45720" rIns="91440" bIns="45720">
            <a:spAutoFit/>
          </a:bodyPr>
          <a:lstStyle/>
          <a:p>
            <a:pPr algn="ctr"/>
            <a:r>
              <a:rPr lang="en-US" sz="2800" b="1" u="sng"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EXAMPLE</a:t>
            </a:r>
            <a:endParaRPr lang="en-US" sz="4400" b="1" u="sng"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TextBox 2">
            <a:extLst>
              <a:ext uri="{FF2B5EF4-FFF2-40B4-BE49-F238E27FC236}">
                <a16:creationId xmlns:a16="http://schemas.microsoft.com/office/drawing/2014/main" id="{BA1C3948-AC2C-4225-8F6E-06D6C8C5081F}"/>
              </a:ext>
            </a:extLst>
          </p:cNvPr>
          <p:cNvSpPr txBox="1"/>
          <p:nvPr/>
        </p:nvSpPr>
        <p:spPr>
          <a:xfrm>
            <a:off x="159026" y="525910"/>
            <a:ext cx="12032974" cy="6647974"/>
          </a:xfrm>
          <a:prstGeom prst="rect">
            <a:avLst/>
          </a:prstGeom>
          <a:noFill/>
        </p:spPr>
        <p:txBody>
          <a:bodyPr wrap="square" rtlCol="0">
            <a:spAutoFit/>
          </a:bodyPr>
          <a:lstStyle/>
          <a:p>
            <a:r>
              <a:rPr lang="en-US" dirty="0"/>
              <a:t>Here's a practical example assuming you have visuals for yearly, quarterly, and monthly data:</a:t>
            </a:r>
          </a:p>
          <a:p>
            <a:endParaRPr lang="en-US" dirty="0"/>
          </a:p>
          <a:p>
            <a:pPr marL="457200" indent="-457200">
              <a:buAutoNum type="arabicPeriod"/>
            </a:pPr>
            <a:r>
              <a:rPr lang="en-US" sz="2000" dirty="0">
                <a:solidFill>
                  <a:schemeClr val="tx2"/>
                </a:solidFill>
              </a:rPr>
              <a:t>Set up the Yearly Data view:</a:t>
            </a:r>
          </a:p>
          <a:p>
            <a:pPr marL="457200" indent="-457200">
              <a:buAutoNum type="arabicPeriod"/>
            </a:pPr>
            <a:endParaRPr lang="en-US" sz="2000" dirty="0">
              <a:solidFill>
                <a:schemeClr val="tx2"/>
              </a:solidFill>
            </a:endParaRPr>
          </a:p>
          <a:p>
            <a:pPr marL="285750" indent="-285750">
              <a:buFont typeface="Wingdings" panose="05000000000000000000" pitchFamily="2" charset="2"/>
              <a:buChar char="v"/>
            </a:pPr>
            <a:r>
              <a:rPr lang="en-US" dirty="0"/>
              <a:t>    Show only the Yearly Data visual.</a:t>
            </a:r>
          </a:p>
          <a:p>
            <a:pPr marL="285750" indent="-285750">
              <a:buFont typeface="Wingdings" panose="05000000000000000000" pitchFamily="2" charset="2"/>
              <a:buChar char="v"/>
            </a:pPr>
            <a:r>
              <a:rPr lang="en-US" dirty="0"/>
              <a:t>Create a bookmark named "Yearly Data.</a:t>
            </a:r>
          </a:p>
          <a:p>
            <a:pPr marL="285750" indent="-285750">
              <a:buFont typeface="Wingdings" panose="05000000000000000000" pitchFamily="2" charset="2"/>
              <a:buChar char="v"/>
            </a:pPr>
            <a:endParaRPr lang="en-US" dirty="0"/>
          </a:p>
          <a:p>
            <a:pPr marL="457200" indent="-457200">
              <a:buAutoNum type="arabicPeriod" startAt="2"/>
            </a:pPr>
            <a:r>
              <a:rPr lang="en-US" sz="2000" dirty="0">
                <a:solidFill>
                  <a:schemeClr val="tx2"/>
                </a:solidFill>
              </a:rPr>
              <a:t>Set up the Quarterly Data view:</a:t>
            </a:r>
          </a:p>
          <a:p>
            <a:pPr marL="342900" indent="-342900">
              <a:buAutoNum type="arabicPeriod" startAt="2"/>
            </a:pPr>
            <a:endParaRPr lang="en-US" dirty="0">
              <a:solidFill>
                <a:schemeClr val="tx2"/>
              </a:solidFill>
            </a:endParaRPr>
          </a:p>
          <a:p>
            <a:pPr marL="285750" indent="-285750">
              <a:buFont typeface="Wingdings" panose="05000000000000000000" pitchFamily="2" charset="2"/>
              <a:buChar char="v"/>
            </a:pPr>
            <a:r>
              <a:rPr lang="en-US" dirty="0"/>
              <a:t>    Show only the Quarterly Data visual.</a:t>
            </a:r>
          </a:p>
          <a:p>
            <a:pPr marL="285750" indent="-285750">
              <a:buFont typeface="Wingdings" panose="05000000000000000000" pitchFamily="2" charset="2"/>
              <a:buChar char="v"/>
            </a:pPr>
            <a:r>
              <a:rPr lang="en-US" dirty="0"/>
              <a:t>    Create a bookmark named "Quarterly Data.</a:t>
            </a:r>
          </a:p>
          <a:p>
            <a:pPr marL="285750" indent="-285750">
              <a:buFont typeface="Wingdings" panose="05000000000000000000" pitchFamily="2" charset="2"/>
              <a:buChar char="v"/>
            </a:pPr>
            <a:endParaRPr lang="en-US" sz="2000" dirty="0">
              <a:solidFill>
                <a:schemeClr val="tx2"/>
              </a:solidFill>
            </a:endParaRPr>
          </a:p>
          <a:p>
            <a:r>
              <a:rPr lang="en-US" sz="2000" dirty="0">
                <a:solidFill>
                  <a:schemeClr val="tx2"/>
                </a:solidFill>
              </a:rPr>
              <a:t>3.   Set up the Monthly Data view: </a:t>
            </a:r>
          </a:p>
          <a:p>
            <a:endParaRPr lang="en-US" dirty="0"/>
          </a:p>
          <a:p>
            <a:pPr marL="285750" indent="-285750">
              <a:buFont typeface="Wingdings" panose="05000000000000000000" pitchFamily="2" charset="2"/>
              <a:buChar char="v"/>
            </a:pPr>
            <a:r>
              <a:rPr lang="en-US" dirty="0"/>
              <a:t>   Show only the Monthly Data visual.</a:t>
            </a:r>
          </a:p>
          <a:p>
            <a:pPr marL="285750" indent="-285750">
              <a:buFont typeface="Wingdings" panose="05000000000000000000" pitchFamily="2" charset="2"/>
              <a:buChar char="v"/>
            </a:pPr>
            <a:r>
              <a:rPr lang="en-US" dirty="0"/>
              <a:t>   Create a bookmark named "Monthly Data.</a:t>
            </a:r>
          </a:p>
          <a:p>
            <a:endParaRPr lang="en-US" dirty="0"/>
          </a:p>
          <a:p>
            <a:r>
              <a:rPr lang="en-US" sz="2000" dirty="0">
                <a:solidFill>
                  <a:schemeClr val="tx2"/>
                </a:solidFill>
              </a:rPr>
              <a:t>4.   Insert and configure buttons:</a:t>
            </a:r>
            <a:endParaRPr lang="en-US" dirty="0">
              <a:solidFill>
                <a:schemeClr val="tx2"/>
              </a:solidFill>
            </a:endParaRP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Insert three buttons and label them "Yearly Data," "Quarterly Data," and "Monthly Data."</a:t>
            </a:r>
          </a:p>
          <a:p>
            <a:pPr marL="285750" indent="-285750">
              <a:buFont typeface="Wingdings" panose="05000000000000000000" pitchFamily="2" charset="2"/>
              <a:buChar char="v"/>
            </a:pPr>
            <a:r>
              <a:rPr lang="en-US" dirty="0"/>
              <a:t>   Assign the "Yearly Data" bookmark to the "Yearly Data" button, "Quarterly Data" bookmark to the "Quarterly Data" button, and "Monthly Data" bookmark to the "Monthly Data" button.</a:t>
            </a:r>
          </a:p>
          <a:p>
            <a:endParaRPr lang="en-IN" dirty="0"/>
          </a:p>
        </p:txBody>
      </p:sp>
    </p:spTree>
    <p:extLst>
      <p:ext uri="{BB962C8B-B14F-4D97-AF65-F5344CB8AC3E}">
        <p14:creationId xmlns:p14="http://schemas.microsoft.com/office/powerpoint/2010/main" val="484670736"/>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B13476-F9AF-48F0-85CD-647BEC2F8924}"/>
              </a:ext>
            </a:extLst>
          </p:cNvPr>
          <p:cNvSpPr/>
          <p:nvPr/>
        </p:nvSpPr>
        <p:spPr>
          <a:xfrm>
            <a:off x="4527763" y="0"/>
            <a:ext cx="2420855" cy="646331"/>
          </a:xfrm>
          <a:prstGeom prst="rect">
            <a:avLst/>
          </a:prstGeom>
          <a:noFill/>
        </p:spPr>
        <p:txBody>
          <a:bodyPr wrap="none" lIns="91440" tIns="45720" rIns="91440" bIns="45720">
            <a:spAutoFit/>
          </a:bodyPr>
          <a:lstStyle/>
          <a:p>
            <a:pPr algn="ctr"/>
            <a:r>
              <a:rPr lang="en-US" sz="3600" b="1" u="sng"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PREVIEW</a:t>
            </a:r>
            <a:endParaRPr lang="en-US" sz="5400" b="1" u="sng"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pic>
        <p:nvPicPr>
          <p:cNvPr id="6" name="Picture 5">
            <a:extLst>
              <a:ext uri="{FF2B5EF4-FFF2-40B4-BE49-F238E27FC236}">
                <a16:creationId xmlns:a16="http://schemas.microsoft.com/office/drawing/2014/main" id="{094A17E9-DB9E-41CC-9796-AD82D5613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4896"/>
            <a:ext cx="12192000" cy="6203104"/>
          </a:xfrm>
          <a:prstGeom prst="rect">
            <a:avLst/>
          </a:prstGeom>
          <a:ln>
            <a:noFill/>
          </a:ln>
          <a:effectLst>
            <a:softEdge rad="112500"/>
          </a:effectLst>
        </p:spPr>
      </p:pic>
    </p:spTree>
    <p:extLst>
      <p:ext uri="{BB962C8B-B14F-4D97-AF65-F5344CB8AC3E}">
        <p14:creationId xmlns:p14="http://schemas.microsoft.com/office/powerpoint/2010/main" val="3063120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D4E51-FAD8-45DB-9D65-0A31444F963F}"/>
              </a:ext>
            </a:extLst>
          </p:cNvPr>
          <p:cNvSpPr txBox="1"/>
          <p:nvPr/>
        </p:nvSpPr>
        <p:spPr>
          <a:xfrm>
            <a:off x="0" y="1590261"/>
            <a:ext cx="12192000" cy="3416320"/>
          </a:xfrm>
          <a:prstGeom prst="rect">
            <a:avLst/>
          </a:prstGeom>
          <a:noFill/>
        </p:spPr>
        <p:txBody>
          <a:bodyPr wrap="square" rtlCol="0">
            <a:spAutoFit/>
          </a:bodyPr>
          <a:lstStyle/>
          <a:p>
            <a:endParaRPr lang="en-US" dirty="0"/>
          </a:p>
          <a:p>
            <a:endParaRPr lang="en-US" dirty="0"/>
          </a:p>
          <a:p>
            <a:pPr marL="285750" indent="-285750">
              <a:buFont typeface="Wingdings" panose="05000000000000000000" pitchFamily="2" charset="2"/>
              <a:buChar char="v"/>
            </a:pPr>
            <a:r>
              <a:rPr lang="en-US" dirty="0"/>
              <a:t>By following these steps, you create a Power BI report with interactive buttons that navigate to different bookmarks, enhancing the user's ability to switch between different views of the data. This approach improves the user experience, making it easier to explore and analyze the report content.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Using buttons and bookmarks together in Power BI allows you to create a dynamic and interactive reporting experience. Users can easily navigate through different views and states of the report with a single click, making it easier to analyze data from various perspectives. This combination is particularly powerful for storytelling, guided analytics, and enhancing the overall usability of your Power BI reports.</a:t>
            </a:r>
          </a:p>
          <a:p>
            <a:endParaRPr lang="en-IN" dirty="0"/>
          </a:p>
        </p:txBody>
      </p:sp>
      <p:sp>
        <p:nvSpPr>
          <p:cNvPr id="3" name="Rectangle 2">
            <a:extLst>
              <a:ext uri="{FF2B5EF4-FFF2-40B4-BE49-F238E27FC236}">
                <a16:creationId xmlns:a16="http://schemas.microsoft.com/office/drawing/2014/main" id="{DC6C497C-FDF6-4073-8B82-B6D842A07344}"/>
              </a:ext>
            </a:extLst>
          </p:cNvPr>
          <p:cNvSpPr/>
          <p:nvPr/>
        </p:nvSpPr>
        <p:spPr>
          <a:xfrm>
            <a:off x="3691431" y="0"/>
            <a:ext cx="3907993" cy="923330"/>
          </a:xfrm>
          <a:prstGeom prst="rect">
            <a:avLst/>
          </a:prstGeom>
          <a:noFill/>
        </p:spPr>
        <p:txBody>
          <a:bodyPr wrap="none" lIns="91440" tIns="45720" rIns="91440" bIns="45720">
            <a:spAutoFit/>
          </a:bodyPr>
          <a:lstStyle/>
          <a:p>
            <a:pPr algn="ctr"/>
            <a:r>
              <a:rPr lang="en-US" sz="5400" b="1" u="sng"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SUMMARY</a:t>
            </a:r>
          </a:p>
        </p:txBody>
      </p:sp>
    </p:spTree>
    <p:extLst>
      <p:ext uri="{BB962C8B-B14F-4D97-AF65-F5344CB8AC3E}">
        <p14:creationId xmlns:p14="http://schemas.microsoft.com/office/powerpoint/2010/main" val="41205019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39422A-40F0-4E13-96D0-ADBB81B1913A}"/>
              </a:ext>
            </a:extLst>
          </p:cNvPr>
          <p:cNvSpPr/>
          <p:nvPr/>
        </p:nvSpPr>
        <p:spPr>
          <a:xfrm>
            <a:off x="0" y="2781807"/>
            <a:ext cx="1219200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u="sng" dirty="0">
                <a:ln/>
                <a:solidFill>
                  <a:schemeClr val="bg2">
                    <a:lumMod val="20000"/>
                    <a:lumOff val="80000"/>
                  </a:schemeClr>
                </a:solidFill>
              </a:rPr>
              <a:t>THANK</a:t>
            </a:r>
            <a:r>
              <a:rPr lang="en-US" sz="5400" b="1" u="sng" dirty="0">
                <a:ln/>
                <a:solidFill>
                  <a:schemeClr val="accent3"/>
                </a:solidFill>
              </a:rPr>
              <a:t> </a:t>
            </a:r>
            <a:r>
              <a:rPr lang="en-US" sz="5400" b="1" u="sng" dirty="0">
                <a:ln/>
                <a:solidFill>
                  <a:schemeClr val="bg2">
                    <a:lumMod val="20000"/>
                    <a:lumOff val="80000"/>
                  </a:schemeClr>
                </a:solidFill>
              </a:rPr>
              <a:t>YOU</a:t>
            </a:r>
          </a:p>
        </p:txBody>
      </p:sp>
    </p:spTree>
    <p:extLst>
      <p:ext uri="{BB962C8B-B14F-4D97-AF65-F5344CB8AC3E}">
        <p14:creationId xmlns:p14="http://schemas.microsoft.com/office/powerpoint/2010/main" val="7501683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186</TotalTime>
  <Words>881</Words>
  <Application>Microsoft Office PowerPoint</Application>
  <PresentationFormat>Widescreen</PresentationFormat>
  <Paragraphs>98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varma</dc:creator>
  <cp:lastModifiedBy>yash varma</cp:lastModifiedBy>
  <cp:revision>16</cp:revision>
  <dcterms:created xsi:type="dcterms:W3CDTF">2024-05-24T10:19:23Z</dcterms:created>
  <dcterms:modified xsi:type="dcterms:W3CDTF">2024-05-27T18:09:35Z</dcterms:modified>
</cp:coreProperties>
</file>