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93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20BAA8B-BDDF-47E4-AA98-8C123FAE6DF8}" type="datetimeFigureOut">
              <a:rPr lang="en-IN" smtClean="0"/>
              <a:t>12-06-2024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5E64332A-4E3E-46ED-881F-FDF10723691D}" type="slidenum">
              <a:rPr lang="en-IN" smtClean="0"/>
              <a:t>‹#›</a:t>
            </a:fld>
            <a:endParaRPr lang="en-IN"/>
          </a:p>
        </p:txBody>
      </p:sp>
    </p:spTree>
    <p:extLst>
      <p:ext uri="{BB962C8B-B14F-4D97-AF65-F5344CB8AC3E}">
        <p14:creationId xmlns:p14="http://schemas.microsoft.com/office/powerpoint/2010/main" val="363761890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0BAA8B-BDDF-47E4-AA98-8C123FAE6DF8}"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64332A-4E3E-46ED-881F-FDF10723691D}" type="slidenum">
              <a:rPr lang="en-IN" smtClean="0"/>
              <a:t>‹#›</a:t>
            </a:fld>
            <a:endParaRPr lang="en-IN"/>
          </a:p>
        </p:txBody>
      </p:sp>
    </p:spTree>
    <p:extLst>
      <p:ext uri="{BB962C8B-B14F-4D97-AF65-F5344CB8AC3E}">
        <p14:creationId xmlns:p14="http://schemas.microsoft.com/office/powerpoint/2010/main" val="3508663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BAA8B-BDDF-47E4-AA98-8C123FAE6DF8}"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64332A-4E3E-46ED-881F-FDF10723691D}" type="slidenum">
              <a:rPr lang="en-IN" smtClean="0"/>
              <a:t>‹#›</a:t>
            </a:fld>
            <a:endParaRPr lang="en-IN"/>
          </a:p>
        </p:txBody>
      </p:sp>
    </p:spTree>
    <p:extLst>
      <p:ext uri="{BB962C8B-B14F-4D97-AF65-F5344CB8AC3E}">
        <p14:creationId xmlns:p14="http://schemas.microsoft.com/office/powerpoint/2010/main" val="781755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BAA8B-BDDF-47E4-AA98-8C123FAE6DF8}"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64332A-4E3E-46ED-881F-FDF10723691D}" type="slidenum">
              <a:rPr lang="en-IN" smtClean="0"/>
              <a:t>‹#›</a:t>
            </a:fld>
            <a:endParaRPr lang="en-IN"/>
          </a:p>
        </p:txBody>
      </p:sp>
    </p:spTree>
    <p:extLst>
      <p:ext uri="{BB962C8B-B14F-4D97-AF65-F5344CB8AC3E}">
        <p14:creationId xmlns:p14="http://schemas.microsoft.com/office/powerpoint/2010/main" val="856117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BAA8B-BDDF-47E4-AA98-8C123FAE6DF8}"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64332A-4E3E-46ED-881F-FDF10723691D}" type="slidenum">
              <a:rPr lang="en-IN" smtClean="0"/>
              <a:t>‹#›</a:t>
            </a:fld>
            <a:endParaRPr lang="en-IN"/>
          </a:p>
        </p:txBody>
      </p:sp>
    </p:spTree>
    <p:extLst>
      <p:ext uri="{BB962C8B-B14F-4D97-AF65-F5344CB8AC3E}">
        <p14:creationId xmlns:p14="http://schemas.microsoft.com/office/powerpoint/2010/main" val="3053987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BAA8B-BDDF-47E4-AA98-8C123FAE6DF8}"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64332A-4E3E-46ED-881F-FDF10723691D}" type="slidenum">
              <a:rPr lang="en-IN" smtClean="0"/>
              <a:t>‹#›</a:t>
            </a:fld>
            <a:endParaRPr lang="en-IN"/>
          </a:p>
        </p:txBody>
      </p:sp>
    </p:spTree>
    <p:extLst>
      <p:ext uri="{BB962C8B-B14F-4D97-AF65-F5344CB8AC3E}">
        <p14:creationId xmlns:p14="http://schemas.microsoft.com/office/powerpoint/2010/main" val="1439532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BAA8B-BDDF-47E4-AA98-8C123FAE6DF8}"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64332A-4E3E-46ED-881F-FDF10723691D}" type="slidenum">
              <a:rPr lang="en-IN" smtClean="0"/>
              <a:t>‹#›</a:t>
            </a:fld>
            <a:endParaRPr lang="en-IN"/>
          </a:p>
        </p:txBody>
      </p:sp>
    </p:spTree>
    <p:extLst>
      <p:ext uri="{BB962C8B-B14F-4D97-AF65-F5344CB8AC3E}">
        <p14:creationId xmlns:p14="http://schemas.microsoft.com/office/powerpoint/2010/main" val="4252687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BAA8B-BDDF-47E4-AA98-8C123FAE6DF8}"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64332A-4E3E-46ED-881F-FDF10723691D}" type="slidenum">
              <a:rPr lang="en-IN" smtClean="0"/>
              <a:t>‹#›</a:t>
            </a:fld>
            <a:endParaRPr lang="en-IN"/>
          </a:p>
        </p:txBody>
      </p:sp>
    </p:spTree>
    <p:extLst>
      <p:ext uri="{BB962C8B-B14F-4D97-AF65-F5344CB8AC3E}">
        <p14:creationId xmlns:p14="http://schemas.microsoft.com/office/powerpoint/2010/main" val="2860767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BAA8B-BDDF-47E4-AA98-8C123FAE6DF8}"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64332A-4E3E-46ED-881F-FDF10723691D}" type="slidenum">
              <a:rPr lang="en-IN" smtClean="0"/>
              <a:t>‹#›</a:t>
            </a:fld>
            <a:endParaRPr lang="en-IN"/>
          </a:p>
        </p:txBody>
      </p:sp>
    </p:spTree>
    <p:extLst>
      <p:ext uri="{BB962C8B-B14F-4D97-AF65-F5344CB8AC3E}">
        <p14:creationId xmlns:p14="http://schemas.microsoft.com/office/powerpoint/2010/main" val="3777393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BAA8B-BDDF-47E4-AA98-8C123FAE6DF8}"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64332A-4E3E-46ED-881F-FDF10723691D}" type="slidenum">
              <a:rPr lang="en-IN" smtClean="0"/>
              <a:t>‹#›</a:t>
            </a:fld>
            <a:endParaRPr lang="en-IN"/>
          </a:p>
        </p:txBody>
      </p:sp>
    </p:spTree>
    <p:extLst>
      <p:ext uri="{BB962C8B-B14F-4D97-AF65-F5344CB8AC3E}">
        <p14:creationId xmlns:p14="http://schemas.microsoft.com/office/powerpoint/2010/main" val="560021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BAA8B-BDDF-47E4-AA98-8C123FAE6DF8}"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64332A-4E3E-46ED-881F-FDF10723691D}" type="slidenum">
              <a:rPr lang="en-IN" smtClean="0"/>
              <a:t>‹#›</a:t>
            </a:fld>
            <a:endParaRPr lang="en-IN"/>
          </a:p>
        </p:txBody>
      </p:sp>
    </p:spTree>
    <p:extLst>
      <p:ext uri="{BB962C8B-B14F-4D97-AF65-F5344CB8AC3E}">
        <p14:creationId xmlns:p14="http://schemas.microsoft.com/office/powerpoint/2010/main" val="3944093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0BAA8B-BDDF-47E4-AA98-8C123FAE6DF8}"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64332A-4E3E-46ED-881F-FDF10723691D}" type="slidenum">
              <a:rPr lang="en-IN" smtClean="0"/>
              <a:t>‹#›</a:t>
            </a:fld>
            <a:endParaRPr lang="en-IN"/>
          </a:p>
        </p:txBody>
      </p:sp>
    </p:spTree>
    <p:extLst>
      <p:ext uri="{BB962C8B-B14F-4D97-AF65-F5344CB8AC3E}">
        <p14:creationId xmlns:p14="http://schemas.microsoft.com/office/powerpoint/2010/main" val="361606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0BAA8B-BDDF-47E4-AA98-8C123FAE6DF8}" type="datetimeFigureOut">
              <a:rPr lang="en-IN" smtClean="0"/>
              <a:t>12-06-2024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64332A-4E3E-46ED-881F-FDF10723691D}" type="slidenum">
              <a:rPr lang="en-IN" smtClean="0"/>
              <a:t>‹#›</a:t>
            </a:fld>
            <a:endParaRPr lang="en-IN"/>
          </a:p>
        </p:txBody>
      </p:sp>
    </p:spTree>
    <p:extLst>
      <p:ext uri="{BB962C8B-B14F-4D97-AF65-F5344CB8AC3E}">
        <p14:creationId xmlns:p14="http://schemas.microsoft.com/office/powerpoint/2010/main" val="753570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0BAA8B-BDDF-47E4-AA98-8C123FAE6DF8}" type="datetimeFigureOut">
              <a:rPr lang="en-IN" smtClean="0"/>
              <a:t>12-06-2024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64332A-4E3E-46ED-881F-FDF10723691D}" type="slidenum">
              <a:rPr lang="en-IN" smtClean="0"/>
              <a:t>‹#›</a:t>
            </a:fld>
            <a:endParaRPr lang="en-IN"/>
          </a:p>
        </p:txBody>
      </p:sp>
    </p:spTree>
    <p:extLst>
      <p:ext uri="{BB962C8B-B14F-4D97-AF65-F5344CB8AC3E}">
        <p14:creationId xmlns:p14="http://schemas.microsoft.com/office/powerpoint/2010/main" val="3760531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20BAA8B-BDDF-47E4-AA98-8C123FAE6DF8}" type="datetimeFigureOut">
              <a:rPr lang="en-IN" smtClean="0"/>
              <a:t>12-06-2024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64332A-4E3E-46ED-881F-FDF10723691D}" type="slidenum">
              <a:rPr lang="en-IN" smtClean="0"/>
              <a:t>‹#›</a:t>
            </a:fld>
            <a:endParaRPr lang="en-IN"/>
          </a:p>
        </p:txBody>
      </p:sp>
    </p:spTree>
    <p:extLst>
      <p:ext uri="{BB962C8B-B14F-4D97-AF65-F5344CB8AC3E}">
        <p14:creationId xmlns:p14="http://schemas.microsoft.com/office/powerpoint/2010/main" val="1006608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0BAA8B-BDDF-47E4-AA98-8C123FAE6DF8}"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64332A-4E3E-46ED-881F-FDF10723691D}" type="slidenum">
              <a:rPr lang="en-IN" smtClean="0"/>
              <a:t>‹#›</a:t>
            </a:fld>
            <a:endParaRPr lang="en-IN"/>
          </a:p>
        </p:txBody>
      </p:sp>
    </p:spTree>
    <p:extLst>
      <p:ext uri="{BB962C8B-B14F-4D97-AF65-F5344CB8AC3E}">
        <p14:creationId xmlns:p14="http://schemas.microsoft.com/office/powerpoint/2010/main" val="133998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0BAA8B-BDDF-47E4-AA98-8C123FAE6DF8}"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64332A-4E3E-46ED-881F-FDF10723691D}" type="slidenum">
              <a:rPr lang="en-IN" smtClean="0"/>
              <a:t>‹#›</a:t>
            </a:fld>
            <a:endParaRPr lang="en-IN"/>
          </a:p>
        </p:txBody>
      </p:sp>
    </p:spTree>
    <p:extLst>
      <p:ext uri="{BB962C8B-B14F-4D97-AF65-F5344CB8AC3E}">
        <p14:creationId xmlns:p14="http://schemas.microsoft.com/office/powerpoint/2010/main" val="3028346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0BAA8B-BDDF-47E4-AA98-8C123FAE6DF8}" type="datetimeFigureOut">
              <a:rPr lang="en-IN" smtClean="0"/>
              <a:t>12-06-2024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E64332A-4E3E-46ED-881F-FDF10723691D}" type="slidenum">
              <a:rPr lang="en-IN" smtClean="0"/>
              <a:t>‹#›</a:t>
            </a:fld>
            <a:endParaRPr lang="en-IN"/>
          </a:p>
        </p:txBody>
      </p:sp>
    </p:spTree>
    <p:extLst>
      <p:ext uri="{BB962C8B-B14F-4D97-AF65-F5344CB8AC3E}">
        <p14:creationId xmlns:p14="http://schemas.microsoft.com/office/powerpoint/2010/main" val="82308190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3797D3C-85F4-44E1-BA61-51EDEEB23C34}"/>
              </a:ext>
            </a:extLst>
          </p:cNvPr>
          <p:cNvSpPr/>
          <p:nvPr/>
        </p:nvSpPr>
        <p:spPr>
          <a:xfrm>
            <a:off x="2" y="3612369"/>
            <a:ext cx="12191998" cy="769441"/>
          </a:xfrm>
          <a:prstGeom prst="rect">
            <a:avLst/>
          </a:prstGeom>
          <a:noFill/>
          <a:ln>
            <a:noFill/>
          </a:ln>
        </p:spPr>
        <p:txBody>
          <a:bodyPr wrap="square" lIns="91440" tIns="45720" rIns="91440" bIns="45720">
            <a:spAutoFit/>
          </a:bodyPr>
          <a:lstStyle/>
          <a:p>
            <a:pPr algn="ctr"/>
            <a: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 MYSQL</a:t>
            </a:r>
            <a:endParaRPr 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Rectangle 3">
            <a:extLst>
              <a:ext uri="{FF2B5EF4-FFF2-40B4-BE49-F238E27FC236}">
                <a16:creationId xmlns:a16="http://schemas.microsoft.com/office/drawing/2014/main" id="{8344186F-5AEF-4EB1-BE54-C1848055A4CA}"/>
              </a:ext>
            </a:extLst>
          </p:cNvPr>
          <p:cNvSpPr/>
          <p:nvPr/>
        </p:nvSpPr>
        <p:spPr>
          <a:xfrm>
            <a:off x="2832295" y="2844225"/>
            <a:ext cx="6527409" cy="769441"/>
          </a:xfrm>
          <a:prstGeom prst="rect">
            <a:avLst/>
          </a:prstGeom>
          <a:noFill/>
          <a:ln>
            <a:solidFill>
              <a:srgbClr val="FFC000"/>
            </a:solidFill>
          </a:ln>
          <a:effectLst>
            <a:glow rad="228600">
              <a:schemeClr val="accent2">
                <a:satMod val="175000"/>
                <a:alpha val="40000"/>
              </a:schemeClr>
            </a:glow>
            <a:outerShdw blurRad="50800" dist="38100" dir="2700000" algn="tl" rotWithShape="0">
              <a:prstClr val="black">
                <a:alpha val="40000"/>
              </a:prstClr>
            </a:outerShdw>
          </a:effectLst>
          <a:scene3d>
            <a:camera prst="obliqueTopLeft"/>
            <a:lightRig rig="threePt" dir="t"/>
          </a:scene3d>
          <a:sp3d>
            <a:bevelT/>
          </a:sp3d>
        </p:spPr>
        <p:txBody>
          <a:bodyPr wrap="square" lIns="91440" tIns="45720" rIns="91440" bIns="45720">
            <a:spAutoFit/>
          </a:bodyPr>
          <a:lstStyle/>
          <a:p>
            <a:pPr algn="ctr"/>
            <a:r>
              <a:rPr lang="en-US" sz="4400" b="1" dirty="0">
                <a:ln w="10160">
                  <a:solidFill>
                    <a:schemeClr val="accent5"/>
                  </a:solidFill>
                  <a:prstDash val="solid"/>
                </a:ln>
                <a:solidFill>
                  <a:srgbClr val="FFFF00"/>
                </a:solidFill>
                <a:effectLst>
                  <a:outerShdw blurRad="38100" dist="22860" dir="5400000" algn="tl" rotWithShape="0">
                    <a:srgbClr val="000000">
                      <a:alpha val="30000"/>
                    </a:srgbClr>
                  </a:outerShdw>
                </a:effectLst>
                <a:latin typeface="Bahnschrift SemiBold" panose="020B0502040204020203" pitchFamily="34" charset="0"/>
              </a:rPr>
              <a:t>DDL &amp; DML COMMANDS</a:t>
            </a:r>
            <a:endParaRPr lang="en-IN" sz="4400" b="1" dirty="0">
              <a:ln w="10160">
                <a:solidFill>
                  <a:schemeClr val="accent5"/>
                </a:solidFill>
                <a:prstDash val="solid"/>
              </a:ln>
              <a:solidFill>
                <a:srgbClr val="FFFF00"/>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8350802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37533C-6424-406B-8E08-A6149C549EFA}"/>
              </a:ext>
            </a:extLst>
          </p:cNvPr>
          <p:cNvSpPr/>
          <p:nvPr/>
        </p:nvSpPr>
        <p:spPr>
          <a:xfrm>
            <a:off x="3648223" y="0"/>
            <a:ext cx="3376245" cy="923330"/>
          </a:xfrm>
          <a:prstGeom prst="rect">
            <a:avLst/>
          </a:prstGeom>
          <a:noFill/>
        </p:spPr>
        <p:txBody>
          <a:bodyPr wrap="none" lIns="91440" tIns="45720" rIns="91440" bIns="45720">
            <a:spAutoFit/>
          </a:bodyPr>
          <a:lstStyle/>
          <a:p>
            <a:pPr algn="ctr"/>
            <a:r>
              <a:rPr lang="en-US" sz="5400" b="1" dirty="0">
                <a:ln w="10160">
                  <a:solidFill>
                    <a:schemeClr val="accent2"/>
                  </a:solidFill>
                  <a:prstDash val="solid"/>
                </a:ln>
                <a:solidFill>
                  <a:srgbClr val="FFFFFF"/>
                </a:solidFill>
                <a:effectLst>
                  <a:outerShdw blurRad="38100" dist="22860" dir="5400000" algn="tl" rotWithShape="0">
                    <a:srgbClr val="000000">
                      <a:alpha val="30000"/>
                    </a:srgbClr>
                  </a:outerShdw>
                </a:effectLst>
              </a:rPr>
              <a:t>SUMMARY</a:t>
            </a:r>
          </a:p>
        </p:txBody>
      </p:sp>
      <p:sp>
        <p:nvSpPr>
          <p:cNvPr id="5" name="TextBox 4">
            <a:extLst>
              <a:ext uri="{FF2B5EF4-FFF2-40B4-BE49-F238E27FC236}">
                <a16:creationId xmlns:a16="http://schemas.microsoft.com/office/drawing/2014/main" id="{C2F6736F-D224-420F-98EF-310B53DA1929}"/>
              </a:ext>
            </a:extLst>
          </p:cNvPr>
          <p:cNvSpPr txBox="1"/>
          <p:nvPr/>
        </p:nvSpPr>
        <p:spPr>
          <a:xfrm>
            <a:off x="1425528" y="1406769"/>
            <a:ext cx="3910817" cy="4308872"/>
          </a:xfrm>
          <a:prstGeom prst="rect">
            <a:avLst/>
          </a:prstGeom>
          <a:noFill/>
        </p:spPr>
        <p:txBody>
          <a:bodyPr wrap="square">
            <a:spAutoFit/>
          </a:bodyPr>
          <a:lstStyle/>
          <a:p>
            <a:r>
              <a:rPr kumimoji="0" lang="en-US" altLang="en-US" sz="2000" b="1" i="0" u="none" strike="noStrike" cap="none" normalizeH="0" baseline="0" dirty="0">
                <a:ln>
                  <a:noFill/>
                </a:ln>
                <a:solidFill>
                  <a:schemeClr val="accent2">
                    <a:lumMod val="60000"/>
                    <a:lumOff val="40000"/>
                  </a:schemeClr>
                </a:solidFill>
                <a:effectLst/>
                <a:latin typeface="Arial" panose="020B0604020202020204" pitchFamily="34" charset="0"/>
              </a:rPr>
              <a:t>DDL Commands</a:t>
            </a:r>
            <a:r>
              <a:rPr kumimoji="0" lang="en-US" altLang="en-US" sz="2000" b="0" i="0" u="none" strike="noStrike" cap="none" normalizeH="0" baseline="0" dirty="0">
                <a:ln>
                  <a:noFill/>
                </a:ln>
                <a:solidFill>
                  <a:schemeClr val="accent2">
                    <a:lumMod val="60000"/>
                    <a:lumOff val="40000"/>
                  </a:schemeClr>
                </a:solidFill>
                <a:effectLst/>
                <a:latin typeface="Arial" panose="020B0604020202020204" pitchFamily="34" charset="0"/>
              </a:rPr>
              <a:t>: </a:t>
            </a:r>
          </a:p>
          <a:p>
            <a:endParaRPr kumimoji="0" lang="en-US" altLang="en-US" sz="2000" b="0" i="0" u="none" strike="noStrike" cap="none" normalizeH="0" baseline="0" dirty="0">
              <a:ln>
                <a:noFill/>
              </a:ln>
              <a:solidFill>
                <a:schemeClr val="accent2">
                  <a:lumMod val="60000"/>
                  <a:lumOff val="40000"/>
                </a:schemeClr>
              </a:solidFill>
              <a:effectLst/>
              <a:latin typeface="Arial" panose="020B0604020202020204" pitchFamily="34" charset="0"/>
            </a:endParaRPr>
          </a:p>
          <a:p>
            <a:pPr marL="285750" indent="-285750">
              <a:buFont typeface="Wingdings" panose="05000000000000000000" pitchFamily="2" charset="2"/>
              <a:buChar char="v"/>
            </a:pPr>
            <a:r>
              <a:rPr kumimoji="0" lang="en-US" altLang="en-US" sz="2400" b="0" i="0" u="none" strike="noStrike" cap="none" normalizeH="0" baseline="0" dirty="0">
                <a:ln>
                  <a:noFill/>
                </a:ln>
                <a:solidFill>
                  <a:schemeClr val="tx1"/>
                </a:solidFill>
                <a:effectLst/>
                <a:latin typeface="Arial Unicode MS"/>
              </a:rPr>
              <a:t> CREATE</a:t>
            </a:r>
          </a:p>
          <a:p>
            <a:pPr marL="285750" indent="-285750">
              <a:buFont typeface="Wingdings" panose="05000000000000000000" pitchFamily="2" charset="2"/>
              <a:buChar char="v"/>
            </a:pPr>
            <a:endParaRPr lang="en-US" altLang="en-US" sz="2400" dirty="0">
              <a:latin typeface="Arial Unicode MS"/>
            </a:endParaRPr>
          </a:p>
          <a:p>
            <a:pPr marL="342900" indent="-342900">
              <a:buFont typeface="Wingdings" panose="05000000000000000000" pitchFamily="2" charset="2"/>
              <a:buChar char="v"/>
            </a:pPr>
            <a:r>
              <a:rPr kumimoji="0" lang="en-US" altLang="en-US" sz="2400" b="0" i="0" u="none" strike="noStrike" cap="none" normalizeH="0" baseline="0" dirty="0">
                <a:ln>
                  <a:noFill/>
                </a:ln>
                <a:solidFill>
                  <a:schemeClr val="tx1"/>
                </a:solidFill>
                <a:effectLst/>
                <a:latin typeface="Arial Unicode MS"/>
              </a:rPr>
              <a:t>ALTER</a:t>
            </a:r>
          </a:p>
          <a:p>
            <a:pPr marL="342900" indent="-342900">
              <a:buFont typeface="Wingdings" panose="05000000000000000000" pitchFamily="2" charset="2"/>
              <a:buChar char="v"/>
            </a:pPr>
            <a:endParaRPr lang="en-US" altLang="en-US" sz="2400" dirty="0">
              <a:latin typeface="Arial Unicode MS"/>
            </a:endParaRPr>
          </a:p>
          <a:p>
            <a:pPr marL="285750" indent="-285750">
              <a:buFont typeface="Wingdings" panose="05000000000000000000" pitchFamily="2" charset="2"/>
              <a:buChar char="v"/>
            </a:pPr>
            <a:r>
              <a:rPr kumimoji="0" lang="en-US" altLang="en-US" sz="2400" b="0" i="0" u="none" strike="noStrike" cap="none" normalizeH="0" baseline="0" dirty="0">
                <a:ln>
                  <a:noFill/>
                </a:ln>
                <a:solidFill>
                  <a:schemeClr val="tx1"/>
                </a:solidFill>
                <a:effectLst/>
                <a:latin typeface="Arial Unicode MS"/>
              </a:rPr>
              <a:t> DROP</a:t>
            </a:r>
          </a:p>
          <a:p>
            <a:pPr marL="285750" indent="-285750">
              <a:buFont typeface="Wingdings" panose="05000000000000000000" pitchFamily="2" charset="2"/>
              <a:buChar char="v"/>
            </a:pPr>
            <a:endParaRPr lang="en-US" altLang="en-US" sz="2400" dirty="0">
              <a:latin typeface="Arial Unicode MS"/>
            </a:endParaRPr>
          </a:p>
          <a:p>
            <a:pPr marL="342900" indent="-342900">
              <a:buFont typeface="Wingdings" panose="05000000000000000000" pitchFamily="2" charset="2"/>
              <a:buChar char="v"/>
            </a:pPr>
            <a:r>
              <a:rPr kumimoji="0" lang="en-US" altLang="en-US" sz="2400" b="0" i="0" u="none" strike="noStrike" cap="none" normalizeH="0" baseline="0" dirty="0">
                <a:ln>
                  <a:noFill/>
                </a:ln>
                <a:solidFill>
                  <a:schemeClr val="tx1"/>
                </a:solidFill>
                <a:effectLst/>
                <a:latin typeface="Arial Unicode MS"/>
              </a:rPr>
              <a:t>TRUNCATE</a:t>
            </a:r>
          </a:p>
          <a:p>
            <a:pPr marL="342900" indent="-342900">
              <a:buFont typeface="Wingdings" panose="05000000000000000000" pitchFamily="2" charset="2"/>
              <a:buChar char="v"/>
            </a:pPr>
            <a:endParaRPr lang="en-US" altLang="en-US" sz="2400" dirty="0">
              <a:latin typeface="Arial Unicode MS"/>
            </a:endParaRPr>
          </a:p>
          <a:p>
            <a:pPr marL="342900" indent="-342900">
              <a:buFont typeface="Wingdings" panose="05000000000000000000" pitchFamily="2" charset="2"/>
              <a:buChar char="v"/>
            </a:pP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RENAME</a:t>
            </a:r>
            <a:endParaRPr kumimoji="0" lang="en-US" altLang="en-US" sz="2400" b="0" i="0" u="none" strike="noStrike" cap="none" normalizeH="0" baseline="0" dirty="0">
              <a:ln>
                <a:noFill/>
              </a:ln>
              <a:solidFill>
                <a:schemeClr val="tx1"/>
              </a:solidFill>
              <a:effectLst/>
            </a:endParaRPr>
          </a:p>
          <a:p>
            <a:endParaRPr lang="en-IN" dirty="0"/>
          </a:p>
        </p:txBody>
      </p:sp>
      <p:sp>
        <p:nvSpPr>
          <p:cNvPr id="7" name="TextBox 6">
            <a:extLst>
              <a:ext uri="{FF2B5EF4-FFF2-40B4-BE49-F238E27FC236}">
                <a16:creationId xmlns:a16="http://schemas.microsoft.com/office/drawing/2014/main" id="{4C49A968-3131-4DEA-8BDE-D6CB47B153A9}"/>
              </a:ext>
            </a:extLst>
          </p:cNvPr>
          <p:cNvSpPr txBox="1"/>
          <p:nvPr/>
        </p:nvSpPr>
        <p:spPr>
          <a:xfrm>
            <a:off x="5486399" y="1406769"/>
            <a:ext cx="5948289" cy="5016758"/>
          </a:xfrm>
          <a:prstGeom prst="rect">
            <a:avLst/>
          </a:prstGeom>
          <a:noFill/>
        </p:spPr>
        <p:txBody>
          <a:bodyPr wrap="square">
            <a:spAutoFit/>
          </a:bodyPr>
          <a:lstStyle/>
          <a:p>
            <a:r>
              <a:rPr kumimoji="0" lang="en-US" altLang="en-US" sz="2000" b="1" i="0" u="none" strike="noStrike" cap="none" normalizeH="0" baseline="0" dirty="0">
                <a:ln>
                  <a:noFill/>
                </a:ln>
                <a:solidFill>
                  <a:schemeClr val="accent2">
                    <a:lumMod val="60000"/>
                    <a:lumOff val="40000"/>
                  </a:schemeClr>
                </a:solidFill>
                <a:effectLst/>
                <a:latin typeface="Arial" panose="020B0604020202020204" pitchFamily="34" charset="0"/>
              </a:rPr>
              <a:t>DML Commands</a:t>
            </a:r>
            <a:r>
              <a:rPr kumimoji="0" lang="en-US" altLang="en-US" sz="2000" b="0" i="0" u="none" strike="noStrike" cap="none" normalizeH="0" baseline="0" dirty="0">
                <a:ln>
                  <a:noFill/>
                </a:ln>
                <a:solidFill>
                  <a:schemeClr val="accent2">
                    <a:lumMod val="60000"/>
                    <a:lumOff val="40000"/>
                  </a:schemeClr>
                </a:solidFill>
                <a:effectLst/>
                <a:latin typeface="Arial" panose="020B0604020202020204" pitchFamily="34" charset="0"/>
              </a:rPr>
              <a:t>:</a:t>
            </a:r>
          </a:p>
          <a:p>
            <a:r>
              <a:rPr kumimoji="0" lang="en-US" altLang="en-US" sz="2000" b="0" i="0" u="none" strike="noStrike" cap="none" normalizeH="0" baseline="0" dirty="0">
                <a:ln>
                  <a:noFill/>
                </a:ln>
                <a:solidFill>
                  <a:schemeClr val="tx1"/>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latin typeface="Arial Unicode MS"/>
              </a:rPr>
              <a:t> SELECT</a:t>
            </a:r>
            <a:endParaRPr lang="en-US" altLang="en-US" sz="2400" dirty="0">
              <a:latin typeface="Arial Unicode MS"/>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latin typeface="Arial Unicode MS"/>
              </a:rPr>
              <a:t> INSERT</a:t>
            </a:r>
            <a:endParaRPr lang="en-US" altLang="en-US" sz="2400" dirty="0">
              <a:latin typeface="Arial Unicode MS"/>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UPDATE</a:t>
            </a:r>
            <a:endParaRPr lang="en-US" altLang="en-US" sz="2400" dirty="0">
              <a:latin typeface="Arial Unicode MS"/>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DELETE</a:t>
            </a:r>
            <a:endParaRPr lang="en-US" altLang="en-US" sz="2400" dirty="0">
              <a:latin typeface="Arial Unicode MS"/>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REPLACE</a:t>
            </a:r>
            <a:endParaRPr lang="en-US" altLang="en-US" sz="2400" dirty="0">
              <a:latin typeface="Arial Unicode MS"/>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CALL</a:t>
            </a:r>
            <a:endParaRPr lang="en-US" altLang="en-US" sz="2400" dirty="0">
              <a:latin typeface="Arial Unicode MS"/>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LOCK/UNLOCK</a:t>
            </a:r>
            <a:endParaRPr lang="en-US" altLang="en-US" sz="2400" dirty="0">
              <a:latin typeface="Arial Unicode MS"/>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LOAD/EXPORT</a:t>
            </a:r>
            <a:endParaRPr lang="en-US" altLang="en-US" sz="2400" dirty="0">
              <a:latin typeface="Arial Unicode MS"/>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MERGE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chemeClr val="tx1"/>
              </a:solidFill>
              <a:effectLst/>
              <a:latin typeface="Arial" panose="020B0604020202020204" pitchFamily="34" charset="0"/>
            </a:endParaRPr>
          </a:p>
          <a:p>
            <a:endParaRPr lang="en-IN" sz="2000" dirty="0"/>
          </a:p>
        </p:txBody>
      </p:sp>
    </p:spTree>
    <p:extLst>
      <p:ext uri="{BB962C8B-B14F-4D97-AF65-F5344CB8AC3E}">
        <p14:creationId xmlns:p14="http://schemas.microsoft.com/office/powerpoint/2010/main" val="41450304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42978F-74D5-4EDD-A95B-D2F76B09946C}"/>
              </a:ext>
            </a:extLst>
          </p:cNvPr>
          <p:cNvSpPr/>
          <p:nvPr/>
        </p:nvSpPr>
        <p:spPr>
          <a:xfrm>
            <a:off x="2602523" y="2967335"/>
            <a:ext cx="5627077" cy="923330"/>
          </a:xfrm>
          <a:prstGeom prst="rect">
            <a:avLst/>
          </a:prstGeom>
          <a:noFill/>
          <a:ln>
            <a:solidFill>
              <a:srgbClr val="FFC000"/>
            </a:solidFill>
          </a:ln>
          <a:effectLst>
            <a:glow rad="228600">
              <a:schemeClr val="accent2">
                <a:satMod val="175000"/>
                <a:alpha val="40000"/>
              </a:schemeClr>
            </a:glow>
            <a:outerShdw blurRad="50800" dist="38100" dir="2700000" algn="tl" rotWithShape="0">
              <a:prstClr val="black">
                <a:alpha val="40000"/>
              </a:prstClr>
            </a:outerShdw>
          </a:effectLst>
          <a:scene3d>
            <a:camera prst="obliqueTopLeft"/>
            <a:lightRig rig="threePt" dir="t"/>
          </a:scene3d>
          <a:sp3d>
            <a:bevelT/>
          </a:sp3d>
        </p:spPr>
        <p:txBody>
          <a:bodyPr wrap="square" lIns="91440" tIns="45720" rIns="91440" bIns="45720">
            <a:spAutoFit/>
          </a:bodyPr>
          <a:lstStyle/>
          <a:p>
            <a:pPr algn="ctr"/>
            <a:r>
              <a:rPr lang="en-US" sz="5400" b="1" dirty="0">
                <a:ln w="10160">
                  <a:solidFill>
                    <a:schemeClr val="accent5"/>
                  </a:solidFill>
                  <a:prstDash val="solid"/>
                </a:ln>
                <a:solidFill>
                  <a:srgbClr val="FFFF00"/>
                </a:solidFill>
                <a:effectLst>
                  <a:outerShdw blurRad="38100" dist="22860" dir="5400000" algn="tl" rotWithShape="0">
                    <a:srgbClr val="000000">
                      <a:alpha val="30000"/>
                    </a:srgbClr>
                  </a:outerShdw>
                </a:effectLst>
              </a:rPr>
              <a:t>THANK YOU</a:t>
            </a:r>
            <a:endParaRPr lang="en-US" sz="5400" b="1" cap="none" spc="0" dirty="0">
              <a:ln w="10160">
                <a:solidFill>
                  <a:schemeClr val="accent5"/>
                </a:solidFill>
                <a:prstDash val="solid"/>
              </a:ln>
              <a:solidFill>
                <a:srgbClr val="FFFF00"/>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984977244"/>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297D91-A36B-4AF5-9547-DA4672645DDA}"/>
              </a:ext>
            </a:extLst>
          </p:cNvPr>
          <p:cNvSpPr txBox="1"/>
          <p:nvPr/>
        </p:nvSpPr>
        <p:spPr>
          <a:xfrm>
            <a:off x="0" y="57273"/>
            <a:ext cx="12192000" cy="2123658"/>
          </a:xfrm>
          <a:prstGeom prst="rect">
            <a:avLst/>
          </a:prstGeom>
          <a:noFill/>
        </p:spPr>
        <p:txBody>
          <a:bodyPr wrap="square" rtlCol="0">
            <a:spAutoFit/>
          </a:bodyPr>
          <a:lstStyle/>
          <a:p>
            <a:pPr marL="457200" indent="-457200">
              <a:buFont typeface="Wingdings" panose="05000000000000000000" pitchFamily="2" charset="2"/>
              <a:buChar char="v"/>
            </a:pPr>
            <a:r>
              <a:rPr lang="en-IN" sz="2800" b="1" dirty="0">
                <a:solidFill>
                  <a:schemeClr val="accent4">
                    <a:lumMod val="60000"/>
                    <a:lumOff val="40000"/>
                  </a:schemeClr>
                </a:solidFill>
              </a:rPr>
              <a:t>Data Definition Language (DDL) :-</a:t>
            </a:r>
          </a:p>
          <a:p>
            <a:r>
              <a:rPr lang="en-IN" sz="2800" b="1" dirty="0"/>
              <a:t>                         </a:t>
            </a:r>
            <a:r>
              <a:rPr lang="en-US" sz="2000" b="1" dirty="0"/>
              <a:t>DDL commands are used to define, alter, and manage the structure of database objects such as tables, indexes, and schemas. This are the following functions in DDL command are as follows.</a:t>
            </a:r>
            <a:r>
              <a:rPr lang="en-IN" sz="2000" b="1" dirty="0"/>
              <a:t> </a:t>
            </a:r>
            <a:endParaRPr lang="en-IN" sz="2800" b="1" dirty="0"/>
          </a:p>
          <a:p>
            <a:endParaRPr lang="en-IN" sz="2800" b="1" dirty="0">
              <a:solidFill>
                <a:schemeClr val="bg1"/>
              </a:solidFill>
            </a:endParaRPr>
          </a:p>
          <a:p>
            <a:endParaRPr lang="en-IN" sz="2800" b="1" dirty="0">
              <a:solidFill>
                <a:schemeClr val="bg1"/>
              </a:solidFill>
            </a:endParaRPr>
          </a:p>
        </p:txBody>
      </p:sp>
      <p:sp>
        <p:nvSpPr>
          <p:cNvPr id="2" name="Rectangle 1">
            <a:extLst>
              <a:ext uri="{FF2B5EF4-FFF2-40B4-BE49-F238E27FC236}">
                <a16:creationId xmlns:a16="http://schemas.microsoft.com/office/drawing/2014/main" id="{050258CF-F3A6-4B2D-8633-10AE173561CC}"/>
              </a:ext>
            </a:extLst>
          </p:cNvPr>
          <p:cNvSpPr>
            <a:spLocks noChangeArrowheads="1"/>
          </p:cNvSpPr>
          <p:nvPr/>
        </p:nvSpPr>
        <p:spPr bwMode="auto">
          <a:xfrm>
            <a:off x="0" y="1556872"/>
            <a:ext cx="1219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accent4">
                    <a:lumMod val="60000"/>
                    <a:lumOff val="40000"/>
                  </a:schemeClr>
                </a:solidFill>
                <a:effectLst/>
                <a:latin typeface="Arial" panose="020B0604020202020204" pitchFamily="34" charset="0"/>
              </a:rPr>
              <a:t>CREATE :-</a:t>
            </a:r>
            <a:r>
              <a:rPr lang="en-US" altLang="en-US" sz="2400" b="1" dirty="0">
                <a:solidFill>
                  <a:schemeClr val="accent4">
                    <a:lumMod val="60000"/>
                    <a:lumOff val="40000"/>
                  </a:schemeClr>
                </a:solidFill>
                <a:latin typeface="Arial" panose="020B0604020202020204" pitchFamily="34" charset="0"/>
              </a:rPr>
              <a:t>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accent3">
                    <a:lumMod val="60000"/>
                    <a:lumOff val="40000"/>
                  </a:schemeClr>
                </a:solidFill>
                <a:effectLst/>
                <a:latin typeface="Arial Unicode MS"/>
              </a:rPr>
              <a:t>CREATE DATABASE</a:t>
            </a:r>
            <a:r>
              <a:rPr kumimoji="0" lang="en-US" altLang="en-US" sz="2000" b="0" i="0" u="none" strike="noStrike" cap="none" normalizeH="0" baseline="0" dirty="0">
                <a:ln>
                  <a:noFill/>
                </a:ln>
                <a:solidFill>
                  <a:schemeClr val="accent3">
                    <a:lumMod val="60000"/>
                    <a:lumOff val="40000"/>
                  </a:schemeClr>
                </a:solidFill>
                <a:effectLst/>
              </a:rPr>
              <a:t>: </a:t>
            </a:r>
            <a:r>
              <a:rPr kumimoji="0" lang="en-US" altLang="en-US" sz="2400" b="0" i="0" u="none" strike="noStrike" cap="none" normalizeH="0" baseline="0" dirty="0">
                <a:ln>
                  <a:noFill/>
                </a:ln>
                <a:effectLst/>
              </a:rPr>
              <a:t>Creates a new database</a:t>
            </a:r>
            <a:endParaRPr kumimoji="0" lang="en-US" altLang="en-US" sz="2400" b="0" i="0" u="none" strike="noStrike" cap="none" normalizeH="0" baseline="0" dirty="0">
              <a:ln>
                <a:noFill/>
              </a:ln>
              <a:effectLst/>
              <a:latin typeface="Arial" panose="020B0604020202020204" pitchFamily="34" charset="0"/>
            </a:endParaRPr>
          </a:p>
        </p:txBody>
      </p:sp>
      <p:sp>
        <p:nvSpPr>
          <p:cNvPr id="5" name="TextBox 4">
            <a:extLst>
              <a:ext uri="{FF2B5EF4-FFF2-40B4-BE49-F238E27FC236}">
                <a16:creationId xmlns:a16="http://schemas.microsoft.com/office/drawing/2014/main" id="{649709EE-213C-46C2-BB24-7CB22EFC8CDF}"/>
              </a:ext>
            </a:extLst>
          </p:cNvPr>
          <p:cNvSpPr txBox="1"/>
          <p:nvPr/>
        </p:nvSpPr>
        <p:spPr>
          <a:xfrm>
            <a:off x="1466021" y="2501444"/>
            <a:ext cx="6930887" cy="400110"/>
          </a:xfrm>
          <a:prstGeom prst="rect">
            <a:avLst/>
          </a:prstGeom>
          <a:noFill/>
          <a:ln>
            <a:solidFill>
              <a:srgbClr val="FFC000"/>
            </a:solidFill>
          </a:ln>
        </p:spPr>
        <p:txBody>
          <a:bodyPr wrap="square">
            <a:spAutoFit/>
          </a:bodyPr>
          <a:lstStyle/>
          <a:p>
            <a:pPr algn="ctr"/>
            <a:r>
              <a:rPr lang="en-IN" sz="2000" dirty="0"/>
              <a:t>   </a:t>
            </a:r>
            <a:r>
              <a:rPr lang="en-IN" sz="2000" b="1" dirty="0">
                <a:solidFill>
                  <a:schemeClr val="accent2">
                    <a:lumMod val="75000"/>
                  </a:schemeClr>
                </a:solidFill>
              </a:rPr>
              <a:t>SYNTAX :- </a:t>
            </a:r>
            <a:r>
              <a:rPr lang="en-IN" sz="2000" dirty="0"/>
              <a:t>CREATE DATABASE database_name;</a:t>
            </a:r>
          </a:p>
        </p:txBody>
      </p:sp>
      <p:sp>
        <p:nvSpPr>
          <p:cNvPr id="6" name="Rectangle 2">
            <a:extLst>
              <a:ext uri="{FF2B5EF4-FFF2-40B4-BE49-F238E27FC236}">
                <a16:creationId xmlns:a16="http://schemas.microsoft.com/office/drawing/2014/main" id="{D5335B7E-5BB5-41CE-9755-A38D244D441F}"/>
              </a:ext>
            </a:extLst>
          </p:cNvPr>
          <p:cNvSpPr>
            <a:spLocks noChangeArrowheads="1"/>
          </p:cNvSpPr>
          <p:nvPr/>
        </p:nvSpPr>
        <p:spPr bwMode="auto">
          <a:xfrm>
            <a:off x="0" y="3249741"/>
            <a:ext cx="120859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accent3">
                    <a:lumMod val="60000"/>
                    <a:lumOff val="40000"/>
                  </a:schemeClr>
                </a:solidFill>
                <a:effectLst/>
                <a:latin typeface="Arial Unicode MS"/>
              </a:rPr>
              <a:t>CREATE TABLE</a:t>
            </a:r>
            <a:r>
              <a:rPr kumimoji="0" lang="en-US" altLang="en-US" sz="2400" b="0" i="0" u="none" strike="noStrike" cap="none" normalizeH="0" baseline="0" dirty="0">
                <a:ln>
                  <a:noFill/>
                </a:ln>
                <a:solidFill>
                  <a:schemeClr val="accent3">
                    <a:lumMod val="60000"/>
                    <a:lumOff val="40000"/>
                  </a:schemeClr>
                </a:solidFill>
                <a:effectLst/>
              </a:rPr>
              <a:t>: </a:t>
            </a:r>
            <a:r>
              <a:rPr kumimoji="0" lang="en-US" altLang="en-US" sz="2400" b="0" i="0" u="none" strike="noStrike" cap="none" normalizeH="0" baseline="0" dirty="0">
                <a:ln>
                  <a:noFill/>
                </a:ln>
                <a:effectLst/>
              </a:rPr>
              <a:t>Creates a new table. </a:t>
            </a:r>
            <a:endParaRPr kumimoji="0" lang="en-US" altLang="en-US" sz="4000" b="0" i="0" u="none" strike="noStrike" cap="none" normalizeH="0" baseline="0" dirty="0">
              <a:ln>
                <a:noFill/>
              </a:ln>
              <a:effectLst/>
              <a:latin typeface="Arial" panose="020B0604020202020204" pitchFamily="34" charset="0"/>
            </a:endParaRPr>
          </a:p>
        </p:txBody>
      </p:sp>
      <p:sp>
        <p:nvSpPr>
          <p:cNvPr id="8" name="TextBox 7">
            <a:extLst>
              <a:ext uri="{FF2B5EF4-FFF2-40B4-BE49-F238E27FC236}">
                <a16:creationId xmlns:a16="http://schemas.microsoft.com/office/drawing/2014/main" id="{FC9D11C8-081E-420E-97B6-6F77705FBB04}"/>
              </a:ext>
            </a:extLst>
          </p:cNvPr>
          <p:cNvSpPr txBox="1"/>
          <p:nvPr/>
        </p:nvSpPr>
        <p:spPr>
          <a:xfrm>
            <a:off x="1351721" y="3887743"/>
            <a:ext cx="8004313" cy="369332"/>
          </a:xfrm>
          <a:prstGeom prst="rect">
            <a:avLst/>
          </a:prstGeom>
          <a:noFill/>
          <a:ln>
            <a:solidFill>
              <a:srgbClr val="FFC000"/>
            </a:solidFill>
          </a:ln>
        </p:spPr>
        <p:txBody>
          <a:bodyPr wrap="square">
            <a:spAutoFit/>
          </a:bodyPr>
          <a:lstStyle/>
          <a:p>
            <a:pPr algn="ctr"/>
            <a:r>
              <a:rPr lang="en-IN" sz="1800" b="1" dirty="0">
                <a:solidFill>
                  <a:schemeClr val="accent2">
                    <a:lumMod val="75000"/>
                  </a:schemeClr>
                </a:solidFill>
              </a:rPr>
              <a:t>SYNTAX :- </a:t>
            </a:r>
            <a:r>
              <a:rPr lang="en-IN" dirty="0"/>
              <a:t>CREATE TABLE table_name ( column1 datatype, column2 datatype, ...);</a:t>
            </a:r>
          </a:p>
        </p:txBody>
      </p:sp>
      <p:sp>
        <p:nvSpPr>
          <p:cNvPr id="9" name="Rectangle 3">
            <a:extLst>
              <a:ext uri="{FF2B5EF4-FFF2-40B4-BE49-F238E27FC236}">
                <a16:creationId xmlns:a16="http://schemas.microsoft.com/office/drawing/2014/main" id="{48D8A163-7E01-45CA-A541-841F8CFFEF51}"/>
              </a:ext>
            </a:extLst>
          </p:cNvPr>
          <p:cNvSpPr>
            <a:spLocks noChangeArrowheads="1"/>
          </p:cNvSpPr>
          <p:nvPr/>
        </p:nvSpPr>
        <p:spPr bwMode="auto">
          <a:xfrm>
            <a:off x="0" y="4537289"/>
            <a:ext cx="12192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accent3">
                    <a:lumMod val="60000"/>
                    <a:lumOff val="40000"/>
                  </a:schemeClr>
                </a:solidFill>
                <a:effectLst/>
                <a:latin typeface="Arial Unicode MS"/>
              </a:rPr>
              <a:t>CREATE INDEX</a:t>
            </a:r>
            <a:r>
              <a:rPr kumimoji="0" lang="en-US" altLang="en-US" sz="2000" b="0" i="0" u="none" strike="noStrike" cap="none" normalizeH="0" baseline="0" dirty="0">
                <a:ln>
                  <a:noFill/>
                </a:ln>
                <a:solidFill>
                  <a:schemeClr val="accent3">
                    <a:lumMod val="60000"/>
                    <a:lumOff val="40000"/>
                  </a:schemeClr>
                </a:solidFill>
                <a:effectLst/>
              </a:rPr>
              <a:t>: </a:t>
            </a:r>
            <a:r>
              <a:rPr kumimoji="0" lang="en-US" altLang="en-US" sz="2400" b="0" i="0" u="none" strike="noStrike" cap="none" normalizeH="0" baseline="0" dirty="0">
                <a:ln>
                  <a:noFill/>
                </a:ln>
                <a:effectLst/>
              </a:rPr>
              <a:t>Creates an index on a table </a:t>
            </a:r>
            <a:endParaRPr kumimoji="0" lang="en-US" altLang="en-US" sz="3600" b="0" i="0" u="none" strike="noStrike" cap="none" normalizeH="0" baseline="0" dirty="0">
              <a:ln>
                <a:noFill/>
              </a:ln>
              <a:effectLst/>
              <a:latin typeface="Arial" panose="020B0604020202020204" pitchFamily="34" charset="0"/>
            </a:endParaRPr>
          </a:p>
        </p:txBody>
      </p:sp>
      <p:sp>
        <p:nvSpPr>
          <p:cNvPr id="11" name="TextBox 10">
            <a:extLst>
              <a:ext uri="{FF2B5EF4-FFF2-40B4-BE49-F238E27FC236}">
                <a16:creationId xmlns:a16="http://schemas.microsoft.com/office/drawing/2014/main" id="{226D2265-B3F6-43AC-A164-1C1C82BDD298}"/>
              </a:ext>
            </a:extLst>
          </p:cNvPr>
          <p:cNvSpPr txBox="1"/>
          <p:nvPr/>
        </p:nvSpPr>
        <p:spPr>
          <a:xfrm>
            <a:off x="1351721" y="5187571"/>
            <a:ext cx="7477540" cy="369332"/>
          </a:xfrm>
          <a:prstGeom prst="rect">
            <a:avLst/>
          </a:prstGeom>
          <a:noFill/>
          <a:ln>
            <a:solidFill>
              <a:srgbClr val="FFC000"/>
            </a:solidFill>
          </a:ln>
        </p:spPr>
        <p:txBody>
          <a:bodyPr wrap="square">
            <a:spAutoFit/>
          </a:bodyPr>
          <a:lstStyle/>
          <a:p>
            <a:pPr algn="ctr"/>
            <a:r>
              <a:rPr lang="en-IN" sz="1800" b="1" dirty="0">
                <a:solidFill>
                  <a:schemeClr val="accent2">
                    <a:lumMod val="75000"/>
                  </a:schemeClr>
                </a:solidFill>
              </a:rPr>
              <a:t>SYNTAX </a:t>
            </a:r>
            <a:r>
              <a:rPr lang="en-IN" sz="1800" b="1" dirty="0">
                <a:solidFill>
                  <a:schemeClr val="accent2"/>
                </a:solidFill>
              </a:rPr>
              <a:t>:-</a:t>
            </a:r>
            <a:r>
              <a:rPr lang="en-US" dirty="0">
                <a:solidFill>
                  <a:schemeClr val="accent2"/>
                </a:solidFill>
              </a:rPr>
              <a:t> </a:t>
            </a:r>
            <a:r>
              <a:rPr lang="en-US" dirty="0"/>
              <a:t>INDEX index_name ON table_name (column1, column2, ...);</a:t>
            </a:r>
          </a:p>
        </p:txBody>
      </p:sp>
      <p:sp>
        <p:nvSpPr>
          <p:cNvPr id="13" name="TextBox 12">
            <a:extLst>
              <a:ext uri="{FF2B5EF4-FFF2-40B4-BE49-F238E27FC236}">
                <a16:creationId xmlns:a16="http://schemas.microsoft.com/office/drawing/2014/main" id="{5258EF78-87B3-4D37-ADE1-A639C1DB3A1F}"/>
              </a:ext>
            </a:extLst>
          </p:cNvPr>
          <p:cNvSpPr txBox="1"/>
          <p:nvPr/>
        </p:nvSpPr>
        <p:spPr>
          <a:xfrm>
            <a:off x="0" y="5726190"/>
            <a:ext cx="12192000" cy="400110"/>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accent3">
                    <a:lumMod val="60000"/>
                    <a:lumOff val="40000"/>
                  </a:schemeClr>
                </a:solidFill>
              </a:rPr>
              <a:t>CREATE VIEW: </a:t>
            </a:r>
            <a:r>
              <a:rPr lang="en-US" sz="2000" dirty="0"/>
              <a:t>Creates a virtual table based on the result set of a SELECT statement.</a:t>
            </a:r>
            <a:endParaRPr lang="en-IN" dirty="0"/>
          </a:p>
        </p:txBody>
      </p:sp>
      <p:sp>
        <p:nvSpPr>
          <p:cNvPr id="15" name="TextBox 14">
            <a:extLst>
              <a:ext uri="{FF2B5EF4-FFF2-40B4-BE49-F238E27FC236}">
                <a16:creationId xmlns:a16="http://schemas.microsoft.com/office/drawing/2014/main" id="{0016DEC7-706D-42B3-921A-2393560BF8E6}"/>
              </a:ext>
            </a:extLst>
          </p:cNvPr>
          <p:cNvSpPr txBox="1"/>
          <p:nvPr/>
        </p:nvSpPr>
        <p:spPr>
          <a:xfrm>
            <a:off x="960782" y="6295587"/>
            <a:ext cx="9203635" cy="369332"/>
          </a:xfrm>
          <a:prstGeom prst="rect">
            <a:avLst/>
          </a:prstGeom>
          <a:noFill/>
          <a:ln>
            <a:solidFill>
              <a:srgbClr val="FFC000"/>
            </a:solidFill>
          </a:ln>
        </p:spPr>
        <p:txBody>
          <a:bodyPr wrap="square">
            <a:spAutoFit/>
          </a:bodyPr>
          <a:lstStyle/>
          <a:p>
            <a:r>
              <a:rPr lang="en-IN" sz="1800" b="1" dirty="0">
                <a:solidFill>
                  <a:schemeClr val="accent2">
                    <a:lumMod val="75000"/>
                  </a:schemeClr>
                </a:solidFill>
              </a:rPr>
              <a:t>SYNTAX :- </a:t>
            </a:r>
            <a:r>
              <a:rPr lang="en-IN" dirty="0"/>
              <a:t>CREATE VIEW view_name AS SELECT columns FROM table_name WHERE conditions;</a:t>
            </a:r>
          </a:p>
        </p:txBody>
      </p:sp>
    </p:spTree>
    <p:extLst>
      <p:ext uri="{BB962C8B-B14F-4D97-AF65-F5344CB8AC3E}">
        <p14:creationId xmlns:p14="http://schemas.microsoft.com/office/powerpoint/2010/main" val="753111408"/>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E1ABAB-1E8D-4399-9E85-47F9BB9F9577}"/>
              </a:ext>
            </a:extLst>
          </p:cNvPr>
          <p:cNvSpPr>
            <a:spLocks noChangeArrowheads="1"/>
          </p:cNvSpPr>
          <p:nvPr/>
        </p:nvSpPr>
        <p:spPr bwMode="auto">
          <a:xfrm>
            <a:off x="0" y="674400"/>
            <a:ext cx="121920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4">
                    <a:lumMod val="60000"/>
                    <a:lumOff val="40000"/>
                  </a:schemeClr>
                </a:solidFill>
                <a:effectLst/>
                <a:latin typeface="Arial" panose="020B0604020202020204" pitchFamily="34" charset="0"/>
              </a:rPr>
              <a:t>2. ALTER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accent4">
                  <a:lumMod val="60000"/>
                  <a:lumOff val="40000"/>
                </a:schemeClr>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accent2">
                    <a:lumMod val="60000"/>
                    <a:lumOff val="40000"/>
                  </a:schemeClr>
                </a:solidFill>
                <a:effectLst/>
                <a:latin typeface="Arial Unicode MS"/>
              </a:rPr>
              <a:t>ALTER DATABASE</a:t>
            </a:r>
            <a:r>
              <a:rPr kumimoji="0" lang="en-US" altLang="en-US" sz="2400" b="0" i="0" u="none" strike="noStrike" cap="none" normalizeH="0" baseline="0" dirty="0">
                <a:ln>
                  <a:noFill/>
                </a:ln>
                <a:solidFill>
                  <a:schemeClr val="accent2">
                    <a:lumMod val="60000"/>
                    <a:lumOff val="40000"/>
                  </a:schemeClr>
                </a:solidFill>
                <a:effectLst/>
              </a:rPr>
              <a:t>: </a:t>
            </a:r>
            <a:r>
              <a:rPr kumimoji="0" lang="en-US" altLang="en-US" sz="2400" b="0" i="0" u="none" strike="noStrike" cap="none" normalizeH="0" baseline="0" dirty="0">
                <a:ln>
                  <a:noFill/>
                </a:ln>
                <a:solidFill>
                  <a:schemeClr val="tx1"/>
                </a:solidFill>
                <a:effectLst/>
              </a:rPr>
              <a:t>Modifies a database.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rPr>
              <a:t>         </a:t>
            </a:r>
            <a:r>
              <a:rPr kumimoji="0" lang="en-US" altLang="en-US" sz="2000" b="1" i="0" u="none" strike="noStrike" cap="none" normalizeH="0" baseline="0" dirty="0">
                <a:ln>
                  <a:noFill/>
                </a:ln>
                <a:solidFill>
                  <a:schemeClr val="accent2">
                    <a:lumMod val="75000"/>
                  </a:schemeClr>
                </a:solidFill>
                <a:effectLst/>
                <a:latin typeface="Arial Unicode MS"/>
              </a:rPr>
              <a:t>SYNTAX :-  </a:t>
            </a:r>
            <a:r>
              <a:rPr kumimoji="0" lang="en-US" altLang="en-US" sz="2000" b="0" i="0" u="none" strike="noStrike" cap="none" normalizeH="0" baseline="0" dirty="0">
                <a:ln>
                  <a:noFill/>
                </a:ln>
                <a:solidFill>
                  <a:schemeClr val="tx1"/>
                </a:solidFill>
                <a:effectLst/>
                <a:latin typeface="Arial Unicode MS"/>
              </a:rPr>
              <a:t>ALTER DATABASE database_name CHARACTER SET = utf8mb4;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accent2">
                    <a:lumMod val="60000"/>
                    <a:lumOff val="40000"/>
                  </a:schemeClr>
                </a:solidFill>
                <a:effectLst/>
                <a:latin typeface="Arial Unicode MS"/>
              </a:rPr>
              <a:t>ALTER TABLE</a:t>
            </a:r>
            <a:r>
              <a:rPr kumimoji="0" lang="en-US" altLang="en-US" sz="2400" b="0" i="0" u="none" strike="noStrike" cap="none" normalizeH="0" baseline="0" dirty="0">
                <a:ln>
                  <a:noFill/>
                </a:ln>
                <a:solidFill>
                  <a:schemeClr val="accent2">
                    <a:lumMod val="60000"/>
                    <a:lumOff val="40000"/>
                  </a:schemeClr>
                </a:solidFill>
                <a:effectLst/>
              </a:rPr>
              <a:t>: </a:t>
            </a:r>
            <a:r>
              <a:rPr kumimoji="0" lang="en-US" altLang="en-US" sz="2400" b="0" i="0" u="none" strike="noStrike" cap="none" normalizeH="0" baseline="0" dirty="0">
                <a:ln>
                  <a:noFill/>
                </a:ln>
                <a:solidFill>
                  <a:schemeClr val="tx1"/>
                </a:solidFill>
                <a:effectLst/>
              </a:rPr>
              <a:t>Modifies a table structure.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2">
                    <a:lumMod val="75000"/>
                  </a:schemeClr>
                </a:solidFill>
                <a:effectLst/>
                <a:latin typeface="Arial Unicode MS"/>
              </a:rPr>
              <a:t>SYNTAX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2">
                  <a:lumMod val="75000"/>
                </a:schemeClr>
              </a:solidFill>
              <a:effectLst/>
              <a:latin typeface="Arial Unicode MS"/>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Unicode MS"/>
              </a:rPr>
              <a:t>    ALTER TABLE table_name MODIFY column_name new_datatype;</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Unicode MS"/>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Unicode MS"/>
              </a:rPr>
              <a:t>    ALTER TABLE table_name DROP COLUMN column_name;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    ALTER TABLE table_nameADD column_name datatype;</a:t>
            </a:r>
          </a:p>
        </p:txBody>
      </p:sp>
      <p:sp>
        <p:nvSpPr>
          <p:cNvPr id="3" name="Rectangle: Rounded Corners 2">
            <a:extLst>
              <a:ext uri="{FF2B5EF4-FFF2-40B4-BE49-F238E27FC236}">
                <a16:creationId xmlns:a16="http://schemas.microsoft.com/office/drawing/2014/main" id="{A142AA61-AC41-4FBE-A52A-02A6D0F9CF28}"/>
              </a:ext>
            </a:extLst>
          </p:cNvPr>
          <p:cNvSpPr/>
          <p:nvPr/>
        </p:nvSpPr>
        <p:spPr>
          <a:xfrm>
            <a:off x="251791" y="2080591"/>
            <a:ext cx="10217426" cy="55659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ectangle: Rounded Corners 3">
            <a:extLst>
              <a:ext uri="{FF2B5EF4-FFF2-40B4-BE49-F238E27FC236}">
                <a16:creationId xmlns:a16="http://schemas.microsoft.com/office/drawing/2014/main" id="{EED38FFF-4C8C-4379-8B3C-B8E8FB2036CE}"/>
              </a:ext>
            </a:extLst>
          </p:cNvPr>
          <p:cNvSpPr/>
          <p:nvPr/>
        </p:nvSpPr>
        <p:spPr>
          <a:xfrm>
            <a:off x="0" y="4132095"/>
            <a:ext cx="10217426" cy="55659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Rectangle: Rounded Corners 4">
            <a:extLst>
              <a:ext uri="{FF2B5EF4-FFF2-40B4-BE49-F238E27FC236}">
                <a16:creationId xmlns:a16="http://schemas.microsoft.com/office/drawing/2014/main" id="{CBFA8B9A-9F35-4BB3-B943-B425E7D0E540}"/>
              </a:ext>
            </a:extLst>
          </p:cNvPr>
          <p:cNvSpPr/>
          <p:nvPr/>
        </p:nvSpPr>
        <p:spPr>
          <a:xfrm>
            <a:off x="0" y="5633633"/>
            <a:ext cx="10217426" cy="55659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ectangle: Rounded Corners 5">
            <a:extLst>
              <a:ext uri="{FF2B5EF4-FFF2-40B4-BE49-F238E27FC236}">
                <a16:creationId xmlns:a16="http://schemas.microsoft.com/office/drawing/2014/main" id="{42BC618F-6195-429E-A2E8-03A36B250DE6}"/>
              </a:ext>
            </a:extLst>
          </p:cNvPr>
          <p:cNvSpPr/>
          <p:nvPr/>
        </p:nvSpPr>
        <p:spPr>
          <a:xfrm>
            <a:off x="9939" y="4879551"/>
            <a:ext cx="10217426" cy="55659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112801163"/>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84D65D-ED24-4D44-9862-28671812CC9E}"/>
              </a:ext>
            </a:extLst>
          </p:cNvPr>
          <p:cNvSpPr>
            <a:spLocks noChangeArrowheads="1"/>
          </p:cNvSpPr>
          <p:nvPr/>
        </p:nvSpPr>
        <p:spPr bwMode="auto">
          <a:xfrm>
            <a:off x="0" y="190303"/>
            <a:ext cx="12192000" cy="627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accent4"/>
                </a:solidFill>
                <a:effectLst/>
                <a:latin typeface="Arial" panose="020B0604020202020204" pitchFamily="34" charset="0"/>
              </a:rPr>
              <a:t>3. DROP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accent4"/>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accent2">
                    <a:lumMod val="60000"/>
                    <a:lumOff val="40000"/>
                  </a:schemeClr>
                </a:solidFill>
                <a:effectLst/>
                <a:latin typeface="Arial Unicode MS"/>
              </a:rPr>
              <a:t>DROP DATABASE</a:t>
            </a:r>
            <a:r>
              <a:rPr kumimoji="0" lang="en-US" altLang="en-US" sz="2400" b="0" i="0" u="none" strike="noStrike" cap="none" normalizeH="0" baseline="0" dirty="0">
                <a:ln>
                  <a:noFill/>
                </a:ln>
                <a:solidFill>
                  <a:schemeClr val="accent2">
                    <a:lumMod val="60000"/>
                    <a:lumOff val="40000"/>
                  </a:schemeClr>
                </a:solidFill>
                <a:effectLst/>
              </a:rPr>
              <a:t>: </a:t>
            </a:r>
            <a:r>
              <a:rPr kumimoji="0" lang="en-US" altLang="en-US" sz="2400" b="0" i="0" u="none" strike="noStrike" cap="none" normalizeH="0" baseline="0" dirty="0">
                <a:ln>
                  <a:noFill/>
                </a:ln>
                <a:solidFill>
                  <a:schemeClr val="tx1"/>
                </a:solidFill>
                <a:effectLst/>
              </a:rPr>
              <a:t>Deletes an existing database.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                  </a:t>
            </a:r>
            <a:r>
              <a:rPr kumimoji="0" lang="en-US" altLang="en-US" b="1" i="0" u="none" strike="noStrike" cap="none" normalizeH="0" baseline="0" dirty="0">
                <a:ln>
                  <a:noFill/>
                </a:ln>
                <a:solidFill>
                  <a:srgbClr val="FF0000"/>
                </a:solidFill>
                <a:effectLst/>
                <a:latin typeface="Arial Unicode MS"/>
              </a:rPr>
              <a:t>SYNTAX :-</a:t>
            </a:r>
            <a:r>
              <a:rPr kumimoji="0" lang="en-US" altLang="en-US" b="0" i="0" u="none" strike="noStrike" cap="none" normalizeH="0" baseline="0" dirty="0">
                <a:ln>
                  <a:noFill/>
                </a:ln>
                <a:solidFill>
                  <a:schemeClr val="tx1"/>
                </a:solidFill>
                <a:effectLst/>
                <a:latin typeface="Arial Unicode MS"/>
              </a:rPr>
              <a:t>DROP DATABASE database_name;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accent2">
                    <a:lumMod val="60000"/>
                    <a:lumOff val="40000"/>
                  </a:schemeClr>
                </a:solidFill>
                <a:effectLst/>
                <a:latin typeface="Arial Unicode MS"/>
              </a:rPr>
              <a:t>DROP TABLE</a:t>
            </a:r>
            <a:r>
              <a:rPr kumimoji="0" lang="en-US" altLang="en-US" sz="2400" b="0" i="0" u="none" strike="noStrike" cap="none" normalizeH="0" baseline="0" dirty="0">
                <a:ln>
                  <a:noFill/>
                </a:ln>
                <a:solidFill>
                  <a:schemeClr val="accent2">
                    <a:lumMod val="60000"/>
                    <a:lumOff val="40000"/>
                  </a:schemeClr>
                </a:solidFill>
                <a:effectLst/>
              </a:rPr>
              <a:t>: </a:t>
            </a:r>
            <a:r>
              <a:rPr kumimoji="0" lang="en-US" altLang="en-US" sz="2400" b="0" i="0" u="none" strike="noStrike" cap="none" normalizeH="0" baseline="0" dirty="0">
                <a:ln>
                  <a:noFill/>
                </a:ln>
                <a:solidFill>
                  <a:schemeClr val="tx1"/>
                </a:solidFill>
                <a:effectLst/>
              </a:rPr>
              <a:t>Deletes an existing table.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Arial Unicode MS"/>
              </a:rPr>
              <a:t>                 SYNTAX :- </a:t>
            </a:r>
            <a:r>
              <a:rPr kumimoji="0" lang="en-US" altLang="en-US" b="0" i="0" u="none" strike="noStrike" cap="none" normalizeH="0" baseline="0" dirty="0">
                <a:ln>
                  <a:noFill/>
                </a:ln>
                <a:solidFill>
                  <a:schemeClr val="tx1"/>
                </a:solidFill>
                <a:effectLst/>
                <a:latin typeface="Arial Unicode MS"/>
              </a:rPr>
              <a:t>DROP TABLE table_name;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accent2">
                    <a:lumMod val="60000"/>
                    <a:lumOff val="40000"/>
                  </a:schemeClr>
                </a:solidFill>
                <a:effectLst/>
                <a:latin typeface="Arial Unicode MS"/>
              </a:rPr>
              <a:t>DROP INDEX</a:t>
            </a:r>
            <a:r>
              <a:rPr kumimoji="0" lang="en-US" altLang="en-US" sz="2400" b="0" i="0" u="none" strike="noStrike" cap="none" normalizeH="0" baseline="0" dirty="0">
                <a:ln>
                  <a:noFill/>
                </a:ln>
                <a:solidFill>
                  <a:schemeClr val="accent2">
                    <a:lumMod val="60000"/>
                    <a:lumOff val="40000"/>
                  </a:schemeClr>
                </a:solidFill>
                <a:effectLst/>
              </a:rPr>
              <a:t>: </a:t>
            </a:r>
            <a:r>
              <a:rPr kumimoji="0" lang="en-US" altLang="en-US" sz="2400" b="0" i="0" u="none" strike="noStrike" cap="none" normalizeH="0" baseline="0" dirty="0">
                <a:ln>
                  <a:noFill/>
                </a:ln>
                <a:solidFill>
                  <a:schemeClr val="tx1"/>
                </a:solidFill>
                <a:effectLst/>
              </a:rPr>
              <a:t>Deletes an index.</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Arial Unicode MS"/>
              </a:rPr>
              <a:t>                 </a:t>
            </a:r>
            <a:r>
              <a:rPr kumimoji="0" lang="en-US" altLang="en-US" b="1" i="0" u="none" strike="noStrike" cap="none" normalizeH="0" baseline="0" dirty="0">
                <a:ln>
                  <a:noFill/>
                </a:ln>
                <a:solidFill>
                  <a:srgbClr val="FF0000"/>
                </a:solidFill>
                <a:effectLst/>
                <a:latin typeface="Arial Unicode MS"/>
              </a:rPr>
              <a:t>SYNTAX :- </a:t>
            </a:r>
            <a:r>
              <a:rPr kumimoji="0" lang="en-US" altLang="en-US" b="0" i="0" u="none" strike="noStrike" cap="none" normalizeH="0" baseline="0" dirty="0">
                <a:ln>
                  <a:noFill/>
                </a:ln>
                <a:solidFill>
                  <a:schemeClr val="tx1"/>
                </a:solidFill>
                <a:effectLst/>
                <a:latin typeface="Arial Unicode MS"/>
              </a:rPr>
              <a:t>DROP INDEX index_name ON table_name;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 </a:t>
            </a:r>
            <a:endParaRPr kumimoji="0" lang="en-US" altLang="en-US" sz="24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accent2">
                    <a:lumMod val="60000"/>
                    <a:lumOff val="40000"/>
                  </a:schemeClr>
                </a:solidFill>
                <a:effectLst/>
                <a:latin typeface="Arial Unicode MS"/>
              </a:rPr>
              <a:t>DROP VIEW</a:t>
            </a:r>
            <a:r>
              <a:rPr kumimoji="0" lang="en-US" altLang="en-US" sz="2400" b="0" i="0" u="none" strike="noStrike" cap="none" normalizeH="0" baseline="0" dirty="0">
                <a:ln>
                  <a:noFill/>
                </a:ln>
                <a:solidFill>
                  <a:schemeClr val="accent2">
                    <a:lumMod val="60000"/>
                    <a:lumOff val="40000"/>
                  </a:schemeClr>
                </a:solidFill>
                <a:effectLst/>
              </a:rPr>
              <a:t>: </a:t>
            </a:r>
            <a:r>
              <a:rPr kumimoji="0" lang="en-US" altLang="en-US" sz="2400" b="0" i="0" u="none" strike="noStrike" cap="none" normalizeH="0" baseline="0" dirty="0">
                <a:ln>
                  <a:noFill/>
                </a:ln>
                <a:solidFill>
                  <a:schemeClr val="tx1"/>
                </a:solidFill>
                <a:effectLst/>
              </a:rPr>
              <a:t>Deletes a view.</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Arial Unicode MS"/>
              </a:rPr>
              <a:t>                  </a:t>
            </a:r>
            <a:r>
              <a:rPr kumimoji="0" lang="en-US" altLang="en-US" b="1" i="0" u="none" strike="noStrike" cap="none" normalizeH="0" baseline="0" dirty="0">
                <a:ln>
                  <a:noFill/>
                </a:ln>
                <a:solidFill>
                  <a:srgbClr val="FF0000"/>
                </a:solidFill>
                <a:effectLst/>
                <a:latin typeface="Arial Unicode MS"/>
              </a:rPr>
              <a:t>SYNTAX :- </a:t>
            </a:r>
            <a:r>
              <a:rPr kumimoji="0" lang="en-US" altLang="en-US" b="0" i="0" u="none" strike="noStrike" cap="none" normalizeH="0" baseline="0" dirty="0">
                <a:ln>
                  <a:noFill/>
                </a:ln>
                <a:solidFill>
                  <a:schemeClr val="tx1"/>
                </a:solidFill>
                <a:effectLst/>
                <a:latin typeface="Arial Unicode MS"/>
              </a:rPr>
              <a:t>DROP VIEW view_name;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3" name="Rectangle: Rounded Corners 2">
            <a:extLst>
              <a:ext uri="{FF2B5EF4-FFF2-40B4-BE49-F238E27FC236}">
                <a16:creationId xmlns:a16="http://schemas.microsoft.com/office/drawing/2014/main" id="{649366D6-BA7D-413D-9CEA-7BD28D67F989}"/>
              </a:ext>
            </a:extLst>
          </p:cNvPr>
          <p:cNvSpPr/>
          <p:nvPr/>
        </p:nvSpPr>
        <p:spPr>
          <a:xfrm>
            <a:off x="655983" y="4140210"/>
            <a:ext cx="6526695" cy="55659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ectangle: Rounded Corners 3">
            <a:extLst>
              <a:ext uri="{FF2B5EF4-FFF2-40B4-BE49-F238E27FC236}">
                <a16:creationId xmlns:a16="http://schemas.microsoft.com/office/drawing/2014/main" id="{FD62F767-5050-4086-937E-1BEABF226788}"/>
              </a:ext>
            </a:extLst>
          </p:cNvPr>
          <p:cNvSpPr/>
          <p:nvPr/>
        </p:nvSpPr>
        <p:spPr>
          <a:xfrm>
            <a:off x="655983" y="2868351"/>
            <a:ext cx="5771321" cy="55659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Rectangle: Rounded Corners 4">
            <a:extLst>
              <a:ext uri="{FF2B5EF4-FFF2-40B4-BE49-F238E27FC236}">
                <a16:creationId xmlns:a16="http://schemas.microsoft.com/office/drawing/2014/main" id="{986C2555-DE67-4C40-8296-DF491685DC85}"/>
              </a:ext>
            </a:extLst>
          </p:cNvPr>
          <p:cNvSpPr/>
          <p:nvPr/>
        </p:nvSpPr>
        <p:spPr>
          <a:xfrm>
            <a:off x="655983" y="5366751"/>
            <a:ext cx="5082208" cy="55659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ectangle: Rounded Corners 5">
            <a:extLst>
              <a:ext uri="{FF2B5EF4-FFF2-40B4-BE49-F238E27FC236}">
                <a16:creationId xmlns:a16="http://schemas.microsoft.com/office/drawing/2014/main" id="{7BB342D9-777D-41C1-8507-587188B366EA}"/>
              </a:ext>
            </a:extLst>
          </p:cNvPr>
          <p:cNvSpPr/>
          <p:nvPr/>
        </p:nvSpPr>
        <p:spPr>
          <a:xfrm>
            <a:off x="655983" y="1604607"/>
            <a:ext cx="5771321" cy="55659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3821381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72F11A-44C3-4FEA-99AB-1930FC935E12}"/>
              </a:ext>
            </a:extLst>
          </p:cNvPr>
          <p:cNvSpPr>
            <a:spLocks noChangeArrowheads="1"/>
          </p:cNvSpPr>
          <p:nvPr/>
        </p:nvSpPr>
        <p:spPr bwMode="auto">
          <a:xfrm>
            <a:off x="172280" y="1082444"/>
            <a:ext cx="1140190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accent4">
                    <a:lumMod val="60000"/>
                    <a:lumOff val="40000"/>
                  </a:schemeClr>
                </a:solidFill>
                <a:effectLst/>
                <a:latin typeface="Arial" panose="020B0604020202020204" pitchFamily="34" charset="0"/>
              </a:rPr>
              <a:t>4. TRUNCATE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accent4">
                  <a:lumMod val="60000"/>
                  <a:lumOff val="40000"/>
                </a:schemeClr>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accent2">
                    <a:lumMod val="60000"/>
                    <a:lumOff val="40000"/>
                  </a:schemeClr>
                </a:solidFill>
                <a:effectLst/>
                <a:latin typeface="Arial Unicode MS"/>
              </a:rPr>
              <a:t>TRUNCATE TABLE</a:t>
            </a:r>
            <a:r>
              <a:rPr kumimoji="0" lang="en-US" altLang="en-US" sz="2800" b="0" i="0" u="none" strike="noStrike" cap="none" normalizeH="0" baseline="0" dirty="0">
                <a:ln>
                  <a:noFill/>
                </a:ln>
                <a:solidFill>
                  <a:schemeClr val="accent2">
                    <a:lumMod val="60000"/>
                    <a:lumOff val="40000"/>
                  </a:schemeClr>
                </a:solidFill>
                <a:effectLst/>
              </a:rPr>
              <a:t>: </a:t>
            </a:r>
            <a:r>
              <a:rPr kumimoji="0" lang="en-US" altLang="en-US" sz="2800" b="0" i="0" u="none" strike="noStrike" cap="none" normalizeH="0" baseline="0" dirty="0">
                <a:ln>
                  <a:noFill/>
                </a:ln>
                <a:solidFill>
                  <a:schemeClr val="tx1"/>
                </a:solidFill>
                <a:effectLst/>
              </a:rPr>
              <a:t>Empties a table completely, but keeps the table structure.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0000"/>
                </a:solidFill>
                <a:effectLst/>
                <a:latin typeface="Arial Unicode MS"/>
              </a:rPr>
              <a:t>    SYNTAX:-</a:t>
            </a:r>
            <a:r>
              <a:rPr kumimoji="0" lang="en-US" altLang="en-US" sz="2000" b="0" i="0" u="none" strike="noStrike" cap="none" normalizeH="0" baseline="0" dirty="0">
                <a:ln>
                  <a:noFill/>
                </a:ln>
                <a:solidFill>
                  <a:schemeClr val="tx1"/>
                </a:solidFill>
                <a:effectLst/>
                <a:latin typeface="Arial Unicode MS"/>
              </a:rPr>
              <a:t>TRUNCATE TABLE table_name;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accent4">
                    <a:lumMod val="60000"/>
                    <a:lumOff val="40000"/>
                  </a:schemeClr>
                </a:solidFill>
                <a:effectLst/>
                <a:latin typeface="Arial" panose="020B0604020202020204" pitchFamily="34" charset="0"/>
              </a:rPr>
              <a:t>5. RENAME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accent4">
                  <a:lumMod val="60000"/>
                  <a:lumOff val="40000"/>
                </a:schemeClr>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accent2">
                    <a:lumMod val="60000"/>
                    <a:lumOff val="40000"/>
                  </a:schemeClr>
                </a:solidFill>
                <a:effectLst/>
                <a:latin typeface="Arial Unicode MS"/>
              </a:rPr>
              <a:t>RENAME TABLE</a:t>
            </a:r>
            <a:r>
              <a:rPr kumimoji="0" lang="en-US" altLang="en-US" sz="2800" b="0" i="0" u="none" strike="noStrike" cap="none" normalizeH="0" baseline="0" dirty="0">
                <a:ln>
                  <a:noFill/>
                </a:ln>
                <a:solidFill>
                  <a:schemeClr val="accent2">
                    <a:lumMod val="60000"/>
                    <a:lumOff val="40000"/>
                  </a:schemeClr>
                </a:solidFill>
                <a:effectLst/>
              </a:rPr>
              <a:t>: </a:t>
            </a:r>
            <a:r>
              <a:rPr kumimoji="0" lang="en-US" altLang="en-US" sz="2800" b="0" i="0" u="none" strike="noStrike" cap="none" normalizeH="0" baseline="0" dirty="0">
                <a:ln>
                  <a:noFill/>
                </a:ln>
                <a:solidFill>
                  <a:schemeClr val="tx1"/>
                </a:solidFill>
                <a:effectLst/>
              </a:rPr>
              <a:t>Renames a table.</a:t>
            </a:r>
            <a:r>
              <a:rPr kumimoji="0" lang="en-US" altLang="en-US" sz="2800" b="1" i="0" u="none" strike="noStrike" cap="none" normalizeH="0" baseline="0" dirty="0">
                <a:ln>
                  <a:noFill/>
                </a:ln>
                <a:solidFill>
                  <a:srgbClr val="FF0000"/>
                </a:solidFill>
                <a:effectLst/>
                <a:latin typeface="Arial Unicode MS"/>
              </a:rPr>
              <a:t> </a:t>
            </a:r>
            <a:endParaRPr kumimoji="0" lang="en-US" altLang="en-US" sz="28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0000"/>
                </a:solidFill>
                <a:effectLst/>
                <a:latin typeface="Arial Unicode MS"/>
              </a:rPr>
              <a:t>   SYNTAX:- </a:t>
            </a:r>
            <a:r>
              <a:rPr kumimoji="0" lang="en-US" altLang="en-US" sz="2000" b="0" i="0" u="none" strike="noStrike" cap="none" normalizeH="0" baseline="0" dirty="0">
                <a:ln>
                  <a:noFill/>
                </a:ln>
                <a:solidFill>
                  <a:schemeClr val="tx1"/>
                </a:solidFill>
                <a:effectLst/>
                <a:latin typeface="Arial Unicode MS"/>
              </a:rPr>
              <a:t>RENAME TABLE old_table_name TO new_table_name;</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3" name="Rectangle: Rounded Corners 2">
            <a:extLst>
              <a:ext uri="{FF2B5EF4-FFF2-40B4-BE49-F238E27FC236}">
                <a16:creationId xmlns:a16="http://schemas.microsoft.com/office/drawing/2014/main" id="{E3A5767A-93FD-4936-9BD5-0396ADEF3FA5}"/>
              </a:ext>
            </a:extLst>
          </p:cNvPr>
          <p:cNvSpPr/>
          <p:nvPr/>
        </p:nvSpPr>
        <p:spPr>
          <a:xfrm>
            <a:off x="172279" y="5218964"/>
            <a:ext cx="8189843" cy="55659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ectangle: Rounded Corners 3">
            <a:extLst>
              <a:ext uri="{FF2B5EF4-FFF2-40B4-BE49-F238E27FC236}">
                <a16:creationId xmlns:a16="http://schemas.microsoft.com/office/drawing/2014/main" id="{639608DA-9206-419A-83F8-DB3AE2C255B1}"/>
              </a:ext>
            </a:extLst>
          </p:cNvPr>
          <p:cNvSpPr/>
          <p:nvPr/>
        </p:nvSpPr>
        <p:spPr>
          <a:xfrm>
            <a:off x="172280" y="2717790"/>
            <a:ext cx="6526695" cy="55659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610449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B9DCC0-61A5-46F7-9EE0-45DC49D568EA}"/>
              </a:ext>
            </a:extLst>
          </p:cNvPr>
          <p:cNvSpPr txBox="1"/>
          <p:nvPr/>
        </p:nvSpPr>
        <p:spPr>
          <a:xfrm>
            <a:off x="0" y="0"/>
            <a:ext cx="12192000" cy="1446550"/>
          </a:xfrm>
          <a:prstGeom prst="rect">
            <a:avLst/>
          </a:prstGeom>
          <a:noFill/>
        </p:spPr>
        <p:txBody>
          <a:bodyPr wrap="square">
            <a:spAutoFit/>
          </a:bodyPr>
          <a:lstStyle/>
          <a:p>
            <a:pPr marL="285750" indent="-285750">
              <a:buFont typeface="Wingdings" panose="05000000000000000000" pitchFamily="2" charset="2"/>
              <a:buChar char="v"/>
            </a:pPr>
            <a:r>
              <a:rPr lang="en-US" sz="3200" b="1" dirty="0">
                <a:solidFill>
                  <a:schemeClr val="accent4">
                    <a:lumMod val="60000"/>
                    <a:lumOff val="40000"/>
                  </a:schemeClr>
                </a:solidFill>
              </a:rPr>
              <a:t>    Data Manipulation Language (DML)</a:t>
            </a:r>
          </a:p>
          <a:p>
            <a:pPr marL="285750" indent="-285750">
              <a:buFont typeface="Wingdings" panose="05000000000000000000" pitchFamily="2" charset="2"/>
              <a:buChar char="v"/>
            </a:pPr>
            <a:endParaRPr lang="en-US" sz="3200" b="1" dirty="0">
              <a:solidFill>
                <a:schemeClr val="accent4">
                  <a:lumMod val="60000"/>
                  <a:lumOff val="40000"/>
                </a:schemeClr>
              </a:solidFill>
            </a:endParaRPr>
          </a:p>
          <a:p>
            <a:r>
              <a:rPr lang="en-US" sz="2400" dirty="0"/>
              <a:t>      DML commands are used to retrieve and manipulate data stored in database objects.</a:t>
            </a:r>
          </a:p>
        </p:txBody>
      </p:sp>
      <p:sp>
        <p:nvSpPr>
          <p:cNvPr id="4" name="Rectangle 1">
            <a:extLst>
              <a:ext uri="{FF2B5EF4-FFF2-40B4-BE49-F238E27FC236}">
                <a16:creationId xmlns:a16="http://schemas.microsoft.com/office/drawing/2014/main" id="{BF0E06E5-6074-4B9D-A474-F26E511E5537}"/>
              </a:ext>
            </a:extLst>
          </p:cNvPr>
          <p:cNvSpPr>
            <a:spLocks noChangeArrowheads="1"/>
          </p:cNvSpPr>
          <p:nvPr/>
        </p:nvSpPr>
        <p:spPr bwMode="auto">
          <a:xfrm>
            <a:off x="0" y="1642546"/>
            <a:ext cx="12192000"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accent4">
                    <a:lumMod val="40000"/>
                    <a:lumOff val="60000"/>
                  </a:schemeClr>
                </a:solidFill>
                <a:effectLst/>
                <a:latin typeface="Arial" panose="020B0604020202020204" pitchFamily="34" charset="0"/>
              </a:rPr>
              <a:t>SELECT :- </a:t>
            </a:r>
          </a:p>
          <a:p>
            <a:pPr marR="0" lvl="0" algn="l" defTabSz="914400" rtl="0" eaLnBrk="0" fontAlgn="base" latinLnBrk="0" hangingPunct="0">
              <a:lnSpc>
                <a:spcPct val="100000"/>
              </a:lnSpc>
              <a:spcBef>
                <a:spcPct val="0"/>
              </a:spcBef>
              <a:spcAft>
                <a:spcPct val="0"/>
              </a:spcAft>
              <a:buClrTx/>
              <a:buSzTx/>
              <a:tabLst/>
            </a:pPr>
            <a:r>
              <a:rPr lang="en-US" altLang="en-US" sz="2400" b="1" dirty="0">
                <a:solidFill>
                  <a:schemeClr val="accent2">
                    <a:lumMod val="60000"/>
                    <a:lumOff val="40000"/>
                  </a:schemeClr>
                </a:solidFill>
                <a:latin typeface="Arial" panose="020B0604020202020204" pitchFamily="34" charset="0"/>
              </a:rPr>
              <a:t>         </a:t>
            </a:r>
            <a:r>
              <a:rPr kumimoji="0" lang="en-US" altLang="en-US" b="1" i="0" u="none" strike="noStrike" cap="none" normalizeH="0" baseline="0" dirty="0">
                <a:ln>
                  <a:noFill/>
                </a:ln>
                <a:solidFill>
                  <a:schemeClr val="accent2">
                    <a:lumMod val="60000"/>
                    <a:lumOff val="40000"/>
                  </a:schemeClr>
                </a:solidFill>
                <a:effectLst/>
                <a:latin typeface="Arial Unicode MS"/>
              </a:rPr>
              <a:t>SELECT</a:t>
            </a:r>
            <a:r>
              <a:rPr kumimoji="0" lang="en-US" altLang="en-US" sz="2400" b="0" i="0" u="none" strike="noStrike" cap="none" normalizeH="0" baseline="0" dirty="0">
                <a:ln>
                  <a:noFill/>
                </a:ln>
                <a:solidFill>
                  <a:schemeClr val="accent2">
                    <a:lumMod val="60000"/>
                    <a:lumOff val="40000"/>
                  </a:schemeClr>
                </a:solidFill>
                <a:effectLst/>
              </a:rPr>
              <a:t>: </a:t>
            </a:r>
            <a:r>
              <a:rPr kumimoji="0" lang="en-US" altLang="en-US" sz="2400" b="0" i="0" u="none" strike="noStrike" cap="none" normalizeH="0" baseline="0" dirty="0">
                <a:ln>
                  <a:noFill/>
                </a:ln>
                <a:solidFill>
                  <a:schemeClr val="tx1"/>
                </a:solidFill>
                <a:effectLst/>
              </a:rPr>
              <a:t>Retrieves data from one or more tables.</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rgbClr val="FF0000"/>
                </a:solidFill>
                <a:effectLst/>
                <a:latin typeface="Arial Unicode MS"/>
              </a:rPr>
              <a:t>SYNTAX:-</a:t>
            </a:r>
            <a:r>
              <a:rPr kumimoji="0" lang="en-US" altLang="en-US" sz="1600" b="0" i="0" u="none" strike="noStrike" cap="none" normalizeH="0" baseline="0" dirty="0">
                <a:ln>
                  <a:noFill/>
                </a:ln>
                <a:solidFill>
                  <a:schemeClr val="tx1"/>
                </a:solidFill>
                <a:effectLst/>
                <a:latin typeface="Arial Unicode MS"/>
              </a:rPr>
              <a:t>SELECT column1, column2, ... FROM table_name WHERE conditions;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4">
                    <a:lumMod val="40000"/>
                    <a:lumOff val="60000"/>
                  </a:schemeClr>
                </a:solidFill>
                <a:effectLst/>
                <a:latin typeface="Arial" panose="020B0604020202020204" pitchFamily="34" charset="0"/>
              </a:rPr>
              <a:t>2. INSERT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accent2">
                    <a:lumMod val="60000"/>
                    <a:lumOff val="40000"/>
                  </a:schemeClr>
                </a:solidFill>
                <a:effectLst/>
                <a:latin typeface="Arial Unicode MS"/>
              </a:rPr>
              <a:t>INSERT INTO</a:t>
            </a:r>
            <a:r>
              <a:rPr kumimoji="0" lang="en-US" altLang="en-US" sz="2000" b="0" i="0" u="none" strike="noStrike" cap="none" normalizeH="0" baseline="0" dirty="0">
                <a:ln>
                  <a:noFill/>
                </a:ln>
                <a:solidFill>
                  <a:schemeClr val="accent2">
                    <a:lumMod val="60000"/>
                    <a:lumOff val="40000"/>
                  </a:schemeClr>
                </a:solidFill>
                <a:effectLst/>
              </a:rPr>
              <a:t>: </a:t>
            </a:r>
            <a:r>
              <a:rPr kumimoji="0" lang="en-US" altLang="en-US" sz="2000" b="0" i="0" u="none" strike="noStrike" cap="none" normalizeH="0" baseline="0" dirty="0">
                <a:ln>
                  <a:noFill/>
                </a:ln>
                <a:solidFill>
                  <a:schemeClr val="tx1"/>
                </a:solidFill>
                <a:effectLst/>
              </a:rPr>
              <a:t>Adds new rows of data to a table.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Unicode MS"/>
              </a:rPr>
              <a:t>SYNTAX:- </a:t>
            </a:r>
            <a:r>
              <a:rPr kumimoji="0" lang="en-US" altLang="en-US" sz="1600" b="0" i="0" u="none" strike="noStrike" cap="none" normalizeH="0" baseline="0" dirty="0">
                <a:ln>
                  <a:noFill/>
                </a:ln>
                <a:solidFill>
                  <a:schemeClr val="tx1"/>
                </a:solidFill>
                <a:effectLst/>
                <a:latin typeface="Arial Unicode MS"/>
              </a:rPr>
              <a:t>INSERT INTO table_name (column1, column2, ...) VALUES (value1, value2,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Unicode M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accent2">
                    <a:lumMod val="60000"/>
                    <a:lumOff val="40000"/>
                  </a:schemeClr>
                </a:solidFill>
                <a:effectLst/>
                <a:latin typeface="Arial Unicode MS"/>
              </a:rPr>
              <a:t>INSERT INTO ... SELECT</a:t>
            </a:r>
            <a:r>
              <a:rPr kumimoji="0" lang="en-US" altLang="en-US" sz="2000" b="0" i="0" u="none" strike="noStrike" cap="none" normalizeH="0" baseline="0" dirty="0">
                <a:ln>
                  <a:noFill/>
                </a:ln>
                <a:solidFill>
                  <a:schemeClr val="tx1"/>
                </a:solidFill>
                <a:effectLst/>
              </a:rPr>
              <a:t>: Copies data from one table to another.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Unicode MS"/>
              </a:rPr>
              <a:t>SYNTAX</a:t>
            </a:r>
            <a:r>
              <a:rPr kumimoji="0" lang="en-US" altLang="en-US" sz="1400" b="1" i="0" u="none" strike="noStrike" cap="none" normalizeH="0" baseline="0" dirty="0">
                <a:ln>
                  <a:noFill/>
                </a:ln>
                <a:solidFill>
                  <a:srgbClr val="FF0000"/>
                </a:solidFill>
                <a:effectLst/>
                <a:latin typeface="Arial Unicode MS"/>
              </a:rPr>
              <a:t>:- </a:t>
            </a:r>
            <a:r>
              <a:rPr kumimoji="0" lang="en-US" altLang="en-US" sz="1400" b="0" i="0" u="none" strike="noStrike" cap="none" normalizeH="0" baseline="0" dirty="0">
                <a:ln>
                  <a:noFill/>
                </a:ln>
                <a:solidFill>
                  <a:schemeClr val="tx1"/>
                </a:solidFill>
                <a:effectLst/>
                <a:latin typeface="Arial Unicode MS"/>
              </a:rPr>
              <a:t>INSERT INTO table_name (column1, column2, ...) SELECT column1, column2, ... FROM another_table WHERE conditions;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5" name="Rectangle: Rounded Corners 4">
            <a:extLst>
              <a:ext uri="{FF2B5EF4-FFF2-40B4-BE49-F238E27FC236}">
                <a16:creationId xmlns:a16="http://schemas.microsoft.com/office/drawing/2014/main" id="{7EC44128-AEB2-4B70-92CA-33D8CE4E0D2E}"/>
              </a:ext>
            </a:extLst>
          </p:cNvPr>
          <p:cNvSpPr/>
          <p:nvPr/>
        </p:nvSpPr>
        <p:spPr>
          <a:xfrm>
            <a:off x="0" y="2506109"/>
            <a:ext cx="7709095" cy="55659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ectangle: Rounded Corners 5">
            <a:extLst>
              <a:ext uri="{FF2B5EF4-FFF2-40B4-BE49-F238E27FC236}">
                <a16:creationId xmlns:a16="http://schemas.microsoft.com/office/drawing/2014/main" id="{DFB62D83-4B33-4867-B119-0226D3F52BE2}"/>
              </a:ext>
            </a:extLst>
          </p:cNvPr>
          <p:cNvSpPr/>
          <p:nvPr/>
        </p:nvSpPr>
        <p:spPr>
          <a:xfrm>
            <a:off x="0" y="4372452"/>
            <a:ext cx="8862646" cy="55659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Rectangle: Rounded Corners 6">
            <a:extLst>
              <a:ext uri="{FF2B5EF4-FFF2-40B4-BE49-F238E27FC236}">
                <a16:creationId xmlns:a16="http://schemas.microsoft.com/office/drawing/2014/main" id="{77FD0882-BFD4-486E-938D-06EDBCF301A4}"/>
              </a:ext>
            </a:extLst>
          </p:cNvPr>
          <p:cNvSpPr/>
          <p:nvPr/>
        </p:nvSpPr>
        <p:spPr>
          <a:xfrm>
            <a:off x="0" y="5747539"/>
            <a:ext cx="11000935" cy="55659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4454722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1E97C7-64CD-410C-B7C0-085F63DE4D5C}"/>
              </a:ext>
            </a:extLst>
          </p:cNvPr>
          <p:cNvSpPr>
            <a:spLocks noChangeArrowheads="1"/>
          </p:cNvSpPr>
          <p:nvPr/>
        </p:nvSpPr>
        <p:spPr bwMode="auto">
          <a:xfrm>
            <a:off x="0" y="202379"/>
            <a:ext cx="1219200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4">
                    <a:lumMod val="60000"/>
                    <a:lumOff val="40000"/>
                  </a:schemeClr>
                </a:solidFill>
                <a:effectLst/>
                <a:latin typeface="Arial" panose="020B0604020202020204" pitchFamily="34" charset="0"/>
              </a:rPr>
              <a:t>3. UPDATE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accent4">
                  <a:lumMod val="60000"/>
                  <a:lumOff val="40000"/>
                </a:schemeClr>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accent2">
                    <a:lumMod val="60000"/>
                    <a:lumOff val="40000"/>
                  </a:schemeClr>
                </a:solidFill>
                <a:effectLst/>
                <a:latin typeface="Arial Unicode MS"/>
              </a:rPr>
              <a:t>UPDATE</a:t>
            </a:r>
            <a:r>
              <a:rPr kumimoji="0" lang="en-US" altLang="en-US" b="0" i="0" u="none" strike="noStrike" cap="none" normalizeH="0" baseline="0" dirty="0">
                <a:ln>
                  <a:noFill/>
                </a:ln>
                <a:solidFill>
                  <a:schemeClr val="accent2">
                    <a:lumMod val="60000"/>
                    <a:lumOff val="40000"/>
                  </a:schemeClr>
                </a:solidFill>
                <a:effectLst/>
              </a:rPr>
              <a:t>: </a:t>
            </a:r>
            <a:r>
              <a:rPr kumimoji="0" lang="en-US" altLang="en-US" b="0" i="0" u="none" strike="noStrike" cap="none" normalizeH="0" baseline="0" dirty="0">
                <a:ln>
                  <a:noFill/>
                </a:ln>
                <a:solidFill>
                  <a:schemeClr val="tx1"/>
                </a:solidFill>
                <a:effectLst/>
              </a:rPr>
              <a:t>Modifies existing data in a table.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Arial Unicode MS"/>
              </a:rPr>
              <a:t> SYNTAX:-</a:t>
            </a:r>
            <a:r>
              <a:rPr kumimoji="0" lang="en-US" altLang="en-US" sz="1400" b="0" i="0" u="none" strike="noStrike" cap="none" normalizeH="0" baseline="0" dirty="0">
                <a:ln>
                  <a:noFill/>
                </a:ln>
                <a:solidFill>
                  <a:schemeClr val="tx1"/>
                </a:solidFill>
                <a:effectLst/>
                <a:latin typeface="Arial Unicode MS"/>
              </a:rPr>
              <a:t>UPDATE table_name SET column1 = value1, column2 = value2, ... WHERE conditions;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4">
                    <a:lumMod val="60000"/>
                    <a:lumOff val="40000"/>
                  </a:schemeClr>
                </a:solidFill>
                <a:effectLst/>
                <a:latin typeface="Arial" panose="020B0604020202020204" pitchFamily="34" charset="0"/>
              </a:rPr>
              <a:t>4. DELETE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accent4">
                  <a:lumMod val="60000"/>
                  <a:lumOff val="40000"/>
                </a:schemeClr>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accent2">
                    <a:lumMod val="60000"/>
                    <a:lumOff val="40000"/>
                  </a:schemeClr>
                </a:solidFill>
                <a:effectLst/>
                <a:latin typeface="Arial Unicode MS"/>
              </a:rPr>
              <a:t>DELETE</a:t>
            </a:r>
            <a:r>
              <a:rPr kumimoji="0" lang="en-US" altLang="en-US" b="0" i="0" u="none" strike="noStrike" cap="none" normalizeH="0" baseline="0" dirty="0">
                <a:ln>
                  <a:noFill/>
                </a:ln>
                <a:solidFill>
                  <a:schemeClr val="accent2">
                    <a:lumMod val="60000"/>
                    <a:lumOff val="40000"/>
                  </a:schemeClr>
                </a:solidFill>
                <a:effectLst/>
              </a:rPr>
              <a:t>: </a:t>
            </a:r>
            <a:r>
              <a:rPr kumimoji="0" lang="en-US" altLang="en-US" b="0" i="0" u="none" strike="noStrike" cap="none" normalizeH="0" baseline="0" dirty="0">
                <a:ln>
                  <a:noFill/>
                </a:ln>
                <a:solidFill>
                  <a:schemeClr val="tx1"/>
                </a:solidFill>
                <a:effectLst/>
              </a:rPr>
              <a:t>Removes rows from a table.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Arial Unicode MS"/>
              </a:rPr>
              <a:t> SYNTAX:- </a:t>
            </a:r>
            <a:r>
              <a:rPr kumimoji="0" lang="en-US" altLang="en-US" sz="1400" b="0" i="0" u="none" strike="noStrike" cap="none" normalizeH="0" baseline="0" dirty="0">
                <a:ln>
                  <a:noFill/>
                </a:ln>
                <a:solidFill>
                  <a:schemeClr val="tx1"/>
                </a:solidFill>
                <a:effectLst/>
                <a:latin typeface="Arial Unicode MS"/>
              </a:rPr>
              <a:t>DELETE FROM table_name WHERE conditions;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4">
                    <a:lumMod val="60000"/>
                    <a:lumOff val="40000"/>
                  </a:schemeClr>
                </a:solidFill>
                <a:effectLst/>
                <a:latin typeface="Arial" panose="020B0604020202020204" pitchFamily="34" charset="0"/>
              </a:rPr>
              <a:t>5. REPLACE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accent4">
                  <a:lumMod val="60000"/>
                  <a:lumOff val="40000"/>
                </a:schemeClr>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accent2">
                    <a:lumMod val="60000"/>
                    <a:lumOff val="40000"/>
                  </a:schemeClr>
                </a:solidFill>
                <a:effectLst/>
                <a:latin typeface="Arial Unicode MS"/>
              </a:rPr>
              <a:t>REPLACE INTO</a:t>
            </a:r>
            <a:r>
              <a:rPr kumimoji="0" lang="en-US" altLang="en-US" b="0" i="0" u="none" strike="noStrike" cap="none" normalizeH="0" baseline="0" dirty="0">
                <a:ln>
                  <a:noFill/>
                </a:ln>
                <a:solidFill>
                  <a:schemeClr val="accent2">
                    <a:lumMod val="60000"/>
                    <a:lumOff val="40000"/>
                  </a:schemeClr>
                </a:solidFill>
                <a:effectLst/>
              </a:rPr>
              <a:t>: </a:t>
            </a:r>
            <a:r>
              <a:rPr kumimoji="0" lang="en-US" altLang="en-US" b="0" i="0" u="none" strike="noStrike" cap="none" normalizeH="0" baseline="0" dirty="0">
                <a:ln>
                  <a:noFill/>
                </a:ln>
                <a:solidFill>
                  <a:schemeClr val="tx1"/>
                </a:solidFill>
                <a:effectLst/>
              </a:rPr>
              <a:t>Inserts data if not present; if present, it deletes the existing row and inserts the new row.</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Arial Unicode MS"/>
              </a:rPr>
              <a:t> SYNTAX:- </a:t>
            </a:r>
            <a:r>
              <a:rPr kumimoji="0" lang="en-US" altLang="en-US" sz="1400" b="0" i="0" u="none" strike="noStrike" cap="none" normalizeH="0" baseline="0" dirty="0">
                <a:ln>
                  <a:noFill/>
                </a:ln>
                <a:solidFill>
                  <a:schemeClr val="tx1"/>
                </a:solidFill>
                <a:effectLst/>
                <a:latin typeface="Arial Unicode MS"/>
              </a:rPr>
              <a:t>REPLACE INTO table_name (column1, column2, ...) VALUES (value1, value2,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AFEA07EB-2575-44F8-A050-BB56F5555E8D}"/>
              </a:ext>
            </a:extLst>
          </p:cNvPr>
          <p:cNvSpPr>
            <a:spLocks noChangeArrowheads="1"/>
          </p:cNvSpPr>
          <p:nvPr/>
        </p:nvSpPr>
        <p:spPr bwMode="auto">
          <a:xfrm>
            <a:off x="98473" y="5164087"/>
            <a:ext cx="1234674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accent4">
                    <a:lumMod val="60000"/>
                    <a:lumOff val="40000"/>
                  </a:schemeClr>
                </a:solidFill>
                <a:effectLst/>
                <a:latin typeface="Arial" panose="020B0604020202020204" pitchFamily="34" charset="0"/>
              </a:rPr>
              <a:t>6. CALL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accent2">
                    <a:lumMod val="60000"/>
                    <a:lumOff val="40000"/>
                  </a:schemeClr>
                </a:solidFill>
                <a:effectLst/>
                <a:latin typeface="Arial Unicode MS"/>
              </a:rPr>
              <a:t>CALL</a:t>
            </a:r>
            <a:r>
              <a:rPr kumimoji="0" lang="en-US" altLang="en-US" sz="2400" b="0" i="0" u="none" strike="noStrike" cap="none" normalizeH="0" baseline="0" dirty="0">
                <a:ln>
                  <a:noFill/>
                </a:ln>
                <a:solidFill>
                  <a:schemeClr val="accent2">
                    <a:lumMod val="60000"/>
                    <a:lumOff val="40000"/>
                  </a:schemeClr>
                </a:solidFill>
                <a:effectLst/>
              </a:rPr>
              <a:t>: </a:t>
            </a:r>
            <a:r>
              <a:rPr kumimoji="0" lang="en-US" altLang="en-US" sz="2400" b="0" i="0" u="none" strike="noStrike" cap="none" normalizeH="0" baseline="0" dirty="0">
                <a:ln>
                  <a:noFill/>
                </a:ln>
                <a:solidFill>
                  <a:schemeClr val="tx1"/>
                </a:solidFill>
                <a:effectLst/>
              </a:rPr>
              <a:t>Executes a stored procedure.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Arial Unicode MS"/>
              </a:rPr>
              <a:t>SYNTAX:- </a:t>
            </a:r>
            <a:r>
              <a:rPr kumimoji="0" lang="en-US" altLang="en-US" b="0" i="0" u="none" strike="noStrike" cap="none" normalizeH="0" baseline="0" dirty="0">
                <a:ln>
                  <a:noFill/>
                </a:ln>
                <a:solidFill>
                  <a:schemeClr val="tx1"/>
                </a:solidFill>
                <a:effectLst/>
                <a:latin typeface="Arial Unicode MS"/>
              </a:rPr>
              <a:t>CALL procedure_name(parameters);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Rectangle: Rounded Corners 3">
            <a:extLst>
              <a:ext uri="{FF2B5EF4-FFF2-40B4-BE49-F238E27FC236}">
                <a16:creationId xmlns:a16="http://schemas.microsoft.com/office/drawing/2014/main" id="{145E0BBE-0D12-4411-96F9-C787122B1634}"/>
              </a:ext>
            </a:extLst>
          </p:cNvPr>
          <p:cNvSpPr/>
          <p:nvPr/>
        </p:nvSpPr>
        <p:spPr>
          <a:xfrm>
            <a:off x="98473" y="1246215"/>
            <a:ext cx="7877909" cy="55659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Rectangle: Rounded Corners 4">
            <a:extLst>
              <a:ext uri="{FF2B5EF4-FFF2-40B4-BE49-F238E27FC236}">
                <a16:creationId xmlns:a16="http://schemas.microsoft.com/office/drawing/2014/main" id="{B51003B1-AFEB-41B8-9AAE-FC05B1ACD2C8}"/>
              </a:ext>
            </a:extLst>
          </p:cNvPr>
          <p:cNvSpPr/>
          <p:nvPr/>
        </p:nvSpPr>
        <p:spPr>
          <a:xfrm>
            <a:off x="98473" y="2848720"/>
            <a:ext cx="5050302" cy="55659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ectangle: Rounded Corners 5">
            <a:extLst>
              <a:ext uri="{FF2B5EF4-FFF2-40B4-BE49-F238E27FC236}">
                <a16:creationId xmlns:a16="http://schemas.microsoft.com/office/drawing/2014/main" id="{6790592E-F7FD-4211-828D-9718E4EC8E17}"/>
              </a:ext>
            </a:extLst>
          </p:cNvPr>
          <p:cNvSpPr/>
          <p:nvPr/>
        </p:nvSpPr>
        <p:spPr>
          <a:xfrm>
            <a:off x="98473" y="4444985"/>
            <a:ext cx="7709095" cy="55659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Rectangle: Rounded Corners 6">
            <a:extLst>
              <a:ext uri="{FF2B5EF4-FFF2-40B4-BE49-F238E27FC236}">
                <a16:creationId xmlns:a16="http://schemas.microsoft.com/office/drawing/2014/main" id="{CB7CCE7A-84DB-4464-9388-C0D4895CA844}"/>
              </a:ext>
            </a:extLst>
          </p:cNvPr>
          <p:cNvSpPr/>
          <p:nvPr/>
        </p:nvSpPr>
        <p:spPr>
          <a:xfrm>
            <a:off x="98473" y="6099029"/>
            <a:ext cx="5190978" cy="55659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16598180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27288D-69B7-443D-8F58-5CDA705BA50E}"/>
              </a:ext>
            </a:extLst>
          </p:cNvPr>
          <p:cNvSpPr>
            <a:spLocks noChangeArrowheads="1"/>
          </p:cNvSpPr>
          <p:nvPr/>
        </p:nvSpPr>
        <p:spPr bwMode="auto">
          <a:xfrm>
            <a:off x="0" y="279822"/>
            <a:ext cx="121920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4">
                    <a:lumMod val="60000"/>
                    <a:lumOff val="40000"/>
                  </a:schemeClr>
                </a:solidFill>
                <a:effectLst/>
                <a:latin typeface="Arial" panose="020B0604020202020204" pitchFamily="34" charset="0"/>
              </a:rPr>
              <a:t>7. LOCK/UNLOCK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accent4">
                  <a:lumMod val="60000"/>
                  <a:lumOff val="40000"/>
                </a:schemeClr>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accent2">
                    <a:lumMod val="60000"/>
                    <a:lumOff val="40000"/>
                  </a:schemeClr>
                </a:solidFill>
                <a:effectLst/>
                <a:latin typeface="Arial Unicode MS"/>
              </a:rPr>
              <a:t>LOCK TABLES</a:t>
            </a:r>
            <a:r>
              <a:rPr kumimoji="0" lang="en-US" altLang="en-US" sz="2000" b="0" i="0" u="none" strike="noStrike" cap="none" normalizeH="0" baseline="0" dirty="0">
                <a:ln>
                  <a:noFill/>
                </a:ln>
                <a:solidFill>
                  <a:schemeClr val="accent2">
                    <a:lumMod val="60000"/>
                    <a:lumOff val="40000"/>
                  </a:schemeClr>
                </a:solidFill>
                <a:effectLst/>
              </a:rPr>
              <a:t>:</a:t>
            </a:r>
            <a:r>
              <a:rPr kumimoji="0" lang="en-US" altLang="en-US" sz="2000" b="0" i="0" u="none" strike="noStrike" cap="none" normalizeH="0" baseline="0" dirty="0">
                <a:ln>
                  <a:noFill/>
                </a:ln>
                <a:solidFill>
                  <a:schemeClr val="tx1"/>
                </a:solidFill>
                <a:effectLst/>
              </a:rPr>
              <a:t> Locks a table to control concurrent access.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Unicode MS"/>
              </a:rPr>
              <a:t>  SYNTAX:- </a:t>
            </a:r>
            <a:r>
              <a:rPr kumimoji="0" lang="en-US" altLang="en-US" sz="1600" b="0" i="0" u="none" strike="noStrike" cap="none" normalizeH="0" baseline="0" dirty="0">
                <a:ln>
                  <a:noFill/>
                </a:ln>
                <a:solidFill>
                  <a:schemeClr val="tx1"/>
                </a:solidFill>
                <a:effectLst/>
                <a:latin typeface="Arial Unicode MS"/>
              </a:rPr>
              <a:t>LOCK TABLES table_name WRITE;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 </a:t>
            </a:r>
            <a:endParaRPr kumimoji="0" lang="en-US" altLang="en-US" sz="20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accent2">
                    <a:lumMod val="60000"/>
                    <a:lumOff val="40000"/>
                  </a:schemeClr>
                </a:solidFill>
                <a:effectLst/>
                <a:latin typeface="Arial Unicode MS"/>
              </a:rPr>
              <a:t>UNLOCK TABLES</a:t>
            </a:r>
            <a:r>
              <a:rPr kumimoji="0" lang="en-US" altLang="en-US" sz="2000" b="0" i="0" u="none" strike="noStrike" cap="none" normalizeH="0" baseline="0" dirty="0">
                <a:ln>
                  <a:noFill/>
                </a:ln>
                <a:solidFill>
                  <a:schemeClr val="accent2">
                    <a:lumMod val="60000"/>
                    <a:lumOff val="40000"/>
                  </a:schemeClr>
                </a:solidFill>
                <a:effectLst/>
              </a:rPr>
              <a:t>: </a:t>
            </a:r>
            <a:r>
              <a:rPr kumimoji="0" lang="en-US" altLang="en-US" sz="2000" b="0" i="0" u="none" strike="noStrike" cap="none" normalizeH="0" baseline="0" dirty="0">
                <a:ln>
                  <a:noFill/>
                </a:ln>
                <a:solidFill>
                  <a:schemeClr val="tx1"/>
                </a:solidFill>
                <a:effectLst/>
              </a:rPr>
              <a:t>Unlocks the tables that were previously locked.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Unicode MS"/>
              </a:rPr>
              <a:t>  SYNTAX:- </a:t>
            </a:r>
            <a:r>
              <a:rPr kumimoji="0" lang="en-US" altLang="en-US" sz="1600" b="0" i="0" u="none" strike="noStrike" cap="none" normalizeH="0" baseline="0" dirty="0">
                <a:ln>
                  <a:noFill/>
                </a:ln>
                <a:solidFill>
                  <a:schemeClr val="tx1"/>
                </a:solidFill>
                <a:effectLst/>
                <a:latin typeface="Arial Unicode MS"/>
              </a:rPr>
              <a:t>UNLOCK TABLES;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4">
                    <a:lumMod val="60000"/>
                    <a:lumOff val="40000"/>
                  </a:schemeClr>
                </a:solidFill>
                <a:effectLst/>
                <a:latin typeface="Arial" panose="020B0604020202020204" pitchFamily="34" charset="0"/>
              </a:rPr>
              <a:t>8. LOAD/EXPORT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accent4">
                  <a:lumMod val="60000"/>
                  <a:lumOff val="40000"/>
                </a:schemeClr>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accent2">
                    <a:lumMod val="60000"/>
                    <a:lumOff val="40000"/>
                  </a:schemeClr>
                </a:solidFill>
                <a:effectLst/>
                <a:latin typeface="Arial Unicode MS"/>
              </a:rPr>
              <a:t>LOAD DATA INFILE</a:t>
            </a:r>
            <a:r>
              <a:rPr kumimoji="0" lang="en-US" altLang="en-US" sz="2000" b="0" i="0" u="none" strike="noStrike" cap="none" normalizeH="0" baseline="0" dirty="0">
                <a:ln>
                  <a:noFill/>
                </a:ln>
                <a:solidFill>
                  <a:schemeClr val="accent2">
                    <a:lumMod val="60000"/>
                    <a:lumOff val="40000"/>
                  </a:schemeClr>
                </a:solidFill>
                <a:effectLst/>
              </a:rPr>
              <a:t>: </a:t>
            </a:r>
            <a:r>
              <a:rPr kumimoji="0" lang="en-US" altLang="en-US" sz="2000" b="0" i="0" u="none" strike="noStrike" cap="none" normalizeH="0" baseline="0" dirty="0">
                <a:ln>
                  <a:noFill/>
                </a:ln>
                <a:solidFill>
                  <a:schemeClr val="tx1"/>
                </a:solidFill>
                <a:effectLst/>
              </a:rPr>
              <a:t>Loads data from a file into a table.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Unicode MS"/>
              </a:rPr>
              <a:t>  SYNTAX:- </a:t>
            </a:r>
            <a:r>
              <a:rPr kumimoji="0" lang="en-US" altLang="en-US" sz="1600" b="0" i="0" u="none" strike="noStrike" cap="none" normalizeH="0" baseline="0" dirty="0">
                <a:ln>
                  <a:noFill/>
                </a:ln>
                <a:solidFill>
                  <a:schemeClr val="tx1"/>
                </a:solidFill>
                <a:effectLst/>
                <a:latin typeface="Arial Unicode MS"/>
              </a:rPr>
              <a:t>LOAD DATA INFILE '</a:t>
            </a:r>
            <a:r>
              <a:rPr kumimoji="0" lang="en-US" altLang="en-US" sz="1600" b="0" i="0" u="none" strike="noStrike" cap="none" normalizeH="0" baseline="0" dirty="0" err="1">
                <a:ln>
                  <a:noFill/>
                </a:ln>
                <a:solidFill>
                  <a:schemeClr val="tx1"/>
                </a:solidFill>
                <a:effectLst/>
                <a:latin typeface="Arial Unicode MS"/>
              </a:rPr>
              <a:t>file_path</a:t>
            </a:r>
            <a:r>
              <a:rPr kumimoji="0" lang="en-US" altLang="en-US" sz="1600" b="0" i="0" u="none" strike="noStrike" cap="none" normalizeH="0" baseline="0" dirty="0">
                <a:ln>
                  <a:noFill/>
                </a:ln>
                <a:solidFill>
                  <a:schemeClr val="tx1"/>
                </a:solidFill>
                <a:effectLst/>
                <a:latin typeface="Arial Unicode MS"/>
              </a:rPr>
              <a:t>' INTO TABLE table_name FIELDS TERMINATED BY ',' LINES TERMINATED BY '\n’;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accent2">
                    <a:lumMod val="60000"/>
                    <a:lumOff val="40000"/>
                  </a:schemeClr>
                </a:solidFill>
                <a:effectLst/>
                <a:latin typeface="Arial Unicode MS"/>
              </a:rPr>
              <a:t>SELECT INTO OUTFILE</a:t>
            </a:r>
            <a:r>
              <a:rPr kumimoji="0" lang="en-US" altLang="en-US" sz="2000" b="0" i="0" u="none" strike="noStrike" cap="none" normalizeH="0" baseline="0" dirty="0">
                <a:ln>
                  <a:noFill/>
                </a:ln>
                <a:solidFill>
                  <a:schemeClr val="accent2">
                    <a:lumMod val="60000"/>
                    <a:lumOff val="40000"/>
                  </a:schemeClr>
                </a:solidFill>
                <a:effectLst/>
              </a:rPr>
              <a:t>: </a:t>
            </a:r>
            <a:r>
              <a:rPr kumimoji="0" lang="en-US" altLang="en-US" sz="2000" b="0" i="0" u="none" strike="noStrike" cap="none" normalizeH="0" baseline="0" dirty="0">
                <a:ln>
                  <a:noFill/>
                </a:ln>
                <a:solidFill>
                  <a:schemeClr val="tx1"/>
                </a:solidFill>
                <a:effectLst/>
              </a:rPr>
              <a:t>Exports data from a table to a file.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Unicode MS"/>
              </a:rPr>
              <a:t>  SYNTAX:- </a:t>
            </a:r>
            <a:r>
              <a:rPr kumimoji="0" lang="en-US" altLang="en-US" sz="1600" b="0" i="0" u="none" strike="noStrike" cap="none" normalizeH="0" baseline="0" dirty="0">
                <a:ln>
                  <a:noFill/>
                </a:ln>
                <a:solidFill>
                  <a:schemeClr val="tx1"/>
                </a:solidFill>
                <a:effectLst/>
                <a:latin typeface="Arial Unicode MS"/>
              </a:rPr>
              <a:t>SELECT * FROM table_name INTO OUTFILE '</a:t>
            </a:r>
            <a:r>
              <a:rPr kumimoji="0" lang="en-US" altLang="en-US" sz="1600" b="0" i="0" u="none" strike="noStrike" cap="none" normalizeH="0" baseline="0" dirty="0" err="1">
                <a:ln>
                  <a:noFill/>
                </a:ln>
                <a:solidFill>
                  <a:schemeClr val="tx1"/>
                </a:solidFill>
                <a:effectLst/>
                <a:latin typeface="Arial Unicode MS"/>
              </a:rPr>
              <a:t>file_path</a:t>
            </a:r>
            <a:r>
              <a:rPr kumimoji="0" lang="en-US" altLang="en-US" sz="1600" b="0" i="0" u="none" strike="noStrike" cap="none" normalizeH="0" baseline="0" dirty="0">
                <a:ln>
                  <a:noFill/>
                </a:ln>
                <a:solidFill>
                  <a:schemeClr val="tx1"/>
                </a:solidFill>
                <a:effectLst/>
                <a:latin typeface="Arial Unicode MS"/>
              </a:rPr>
              <a:t>' FIELDS TERMINATED BY ',' LINES TERMINATED BY '\n’;</a:t>
            </a:r>
          </a:p>
        </p:txBody>
      </p:sp>
      <p:sp>
        <p:nvSpPr>
          <p:cNvPr id="3" name="Rectangle: Rounded Corners 2">
            <a:extLst>
              <a:ext uri="{FF2B5EF4-FFF2-40B4-BE49-F238E27FC236}">
                <a16:creationId xmlns:a16="http://schemas.microsoft.com/office/drawing/2014/main" id="{43509E50-7EA7-43B1-907B-19C4A3DBC56F}"/>
              </a:ext>
            </a:extLst>
          </p:cNvPr>
          <p:cNvSpPr/>
          <p:nvPr/>
        </p:nvSpPr>
        <p:spPr>
          <a:xfrm>
            <a:off x="98473" y="1478816"/>
            <a:ext cx="4726746" cy="55659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ectangle: Rounded Corners 3">
            <a:extLst>
              <a:ext uri="{FF2B5EF4-FFF2-40B4-BE49-F238E27FC236}">
                <a16:creationId xmlns:a16="http://schemas.microsoft.com/office/drawing/2014/main" id="{1B562DD6-51FD-4B96-920C-5C8000BD9136}"/>
              </a:ext>
            </a:extLst>
          </p:cNvPr>
          <p:cNvSpPr/>
          <p:nvPr/>
        </p:nvSpPr>
        <p:spPr>
          <a:xfrm>
            <a:off x="98474" y="2490904"/>
            <a:ext cx="3249638" cy="55659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Rectangle: Rounded Corners 4">
            <a:extLst>
              <a:ext uri="{FF2B5EF4-FFF2-40B4-BE49-F238E27FC236}">
                <a16:creationId xmlns:a16="http://schemas.microsoft.com/office/drawing/2014/main" id="{3C47530F-5688-4B83-9608-6025ABC4F07C}"/>
              </a:ext>
            </a:extLst>
          </p:cNvPr>
          <p:cNvSpPr/>
          <p:nvPr/>
        </p:nvSpPr>
        <p:spPr>
          <a:xfrm>
            <a:off x="98473" y="5470906"/>
            <a:ext cx="11662118" cy="55659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ectangle: Rounded Corners 5">
            <a:extLst>
              <a:ext uri="{FF2B5EF4-FFF2-40B4-BE49-F238E27FC236}">
                <a16:creationId xmlns:a16="http://schemas.microsoft.com/office/drawing/2014/main" id="{BBD9598E-19BF-4C8A-84AE-58C30B878CD8}"/>
              </a:ext>
            </a:extLst>
          </p:cNvPr>
          <p:cNvSpPr/>
          <p:nvPr/>
        </p:nvSpPr>
        <p:spPr>
          <a:xfrm>
            <a:off x="98472" y="4341311"/>
            <a:ext cx="11662118" cy="55659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25463067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5ABD34-3BAE-4747-A725-EB483D6C2207}"/>
              </a:ext>
            </a:extLst>
          </p:cNvPr>
          <p:cNvSpPr>
            <a:spLocks noChangeArrowheads="1"/>
          </p:cNvSpPr>
          <p:nvPr/>
        </p:nvSpPr>
        <p:spPr bwMode="auto">
          <a:xfrm>
            <a:off x="0" y="341124"/>
            <a:ext cx="12192000"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accent4">
                    <a:lumMod val="40000"/>
                    <a:lumOff val="60000"/>
                  </a:schemeClr>
                </a:solidFill>
                <a:effectLst/>
                <a:latin typeface="Arial" panose="020B0604020202020204" pitchFamily="34" charset="0"/>
              </a:rPr>
              <a:t>Examples: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accent4">
                  <a:lumMod val="40000"/>
                  <a:lumOff val="60000"/>
                </a:schemeClr>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accent2">
                    <a:lumMod val="60000"/>
                    <a:lumOff val="40000"/>
                  </a:schemeClr>
                </a:solidFill>
                <a:effectLst/>
                <a:latin typeface="Arial" panose="020B0604020202020204" pitchFamily="34" charset="0"/>
              </a:rPr>
              <a:t>Create a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CREATE TABLE employees ( id INT AUTO_INCREMENT, name VARCHAR(100), position VARCHAR(50), salary DECIMAL(10, 2), PRIMARY KEY (id)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a:t>
            </a:r>
            <a:endParaRPr kumimoji="0" lang="en-US" altLang="en-US" b="1"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accent2">
                    <a:lumMod val="60000"/>
                    <a:lumOff val="40000"/>
                  </a:schemeClr>
                </a:solidFill>
                <a:effectLst/>
                <a:latin typeface="Arial" panose="020B0604020202020204" pitchFamily="34" charset="0"/>
              </a:rPr>
              <a:t>Insert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INSERT INTO employees (name, position, salary) VALUES ('John Doe', 'Manager', 60000.00);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accent2">
                    <a:lumMod val="60000"/>
                    <a:lumOff val="40000"/>
                  </a:schemeClr>
                </a:solidFill>
                <a:effectLst/>
                <a:latin typeface="Arial" panose="020B0604020202020204" pitchFamily="34" charset="0"/>
              </a:rPr>
              <a:t>Update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UPDATE employees SET salary = 65000.00 WHERE name = 'John Doe’;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accent2">
                    <a:lumMod val="60000"/>
                    <a:lumOff val="40000"/>
                  </a:schemeClr>
                </a:solidFill>
                <a:effectLst/>
                <a:latin typeface="Arial" panose="020B0604020202020204" pitchFamily="34" charset="0"/>
              </a:rPr>
              <a:t>Delete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DELETE FROM employees WHERE name = 'John Doe’;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accent2">
                    <a:lumMod val="60000"/>
                    <a:lumOff val="40000"/>
                  </a:schemeClr>
                </a:solidFill>
                <a:effectLst/>
                <a:latin typeface="Arial" panose="020B0604020202020204" pitchFamily="34" charset="0"/>
              </a:rPr>
              <a:t>Select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SELECT * FROM employees WHERE salary &gt; 50000;</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31231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133</TotalTime>
  <Words>855</Words>
  <Application>Microsoft Office PowerPoint</Application>
  <PresentationFormat>Widescreen</PresentationFormat>
  <Paragraphs>158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Unicode MS</vt:lpstr>
      <vt:lpstr>Bahnschrift SemiBold</vt:lpstr>
      <vt:lpstr>Calibri</vt:lpstr>
      <vt:lpstr>Calibri Light</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varma</dc:creator>
  <cp:lastModifiedBy>yash varma</cp:lastModifiedBy>
  <cp:revision>17</cp:revision>
  <dcterms:created xsi:type="dcterms:W3CDTF">2024-06-11T16:27:26Z</dcterms:created>
  <dcterms:modified xsi:type="dcterms:W3CDTF">2024-06-12T17:41:17Z</dcterms:modified>
</cp:coreProperties>
</file>