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 varma" initials="yv" lastIdx="1" clrIdx="0">
    <p:extLst>
      <p:ext uri="{19B8F6BF-5375-455C-9EA6-DF929625EA0E}">
        <p15:presenceInfo xmlns:p15="http://schemas.microsoft.com/office/powerpoint/2012/main" userId="e89d17c1b9d379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snapToGrid="0">
      <p:cViewPr varScale="1">
        <p:scale>
          <a:sx n="68" d="100"/>
          <a:sy n="68" d="100"/>
        </p:scale>
        <p:origin x="82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9889AB-D89B-419E-84D8-23BE4424C28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CCEFD-DC5E-48B1-A4F0-CB5353A63F23}" type="slidenum">
              <a:rPr lang="en-IN" smtClean="0"/>
              <a:t>‹#›</a:t>
            </a:fld>
            <a:endParaRPr lang="en-IN"/>
          </a:p>
        </p:txBody>
      </p:sp>
    </p:spTree>
    <p:extLst>
      <p:ext uri="{BB962C8B-B14F-4D97-AF65-F5344CB8AC3E}">
        <p14:creationId xmlns:p14="http://schemas.microsoft.com/office/powerpoint/2010/main" val="2247045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9889AB-D89B-419E-84D8-23BE4424C28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1CCEFD-DC5E-48B1-A4F0-CB5353A63F23}" type="slidenum">
              <a:rPr lang="en-IN" smtClean="0"/>
              <a:t>‹#›</a:t>
            </a:fld>
            <a:endParaRPr lang="en-IN"/>
          </a:p>
        </p:txBody>
      </p:sp>
    </p:spTree>
    <p:extLst>
      <p:ext uri="{BB962C8B-B14F-4D97-AF65-F5344CB8AC3E}">
        <p14:creationId xmlns:p14="http://schemas.microsoft.com/office/powerpoint/2010/main" val="275530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9889AB-D89B-419E-84D8-23BE4424C28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CCEFD-DC5E-48B1-A4F0-CB5353A63F23}" type="slidenum">
              <a:rPr lang="en-IN" smtClean="0"/>
              <a:t>‹#›</a:t>
            </a:fld>
            <a:endParaRPr lang="en-IN"/>
          </a:p>
        </p:txBody>
      </p:sp>
    </p:spTree>
    <p:extLst>
      <p:ext uri="{BB962C8B-B14F-4D97-AF65-F5344CB8AC3E}">
        <p14:creationId xmlns:p14="http://schemas.microsoft.com/office/powerpoint/2010/main" val="774745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9889AB-D89B-419E-84D8-23BE4424C28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CCEFD-DC5E-48B1-A4F0-CB5353A63F2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015178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9889AB-D89B-419E-84D8-23BE4424C28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CCEFD-DC5E-48B1-A4F0-CB5353A63F23}" type="slidenum">
              <a:rPr lang="en-IN" smtClean="0"/>
              <a:t>‹#›</a:t>
            </a:fld>
            <a:endParaRPr lang="en-IN"/>
          </a:p>
        </p:txBody>
      </p:sp>
    </p:spTree>
    <p:extLst>
      <p:ext uri="{BB962C8B-B14F-4D97-AF65-F5344CB8AC3E}">
        <p14:creationId xmlns:p14="http://schemas.microsoft.com/office/powerpoint/2010/main" val="2923880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9889AB-D89B-419E-84D8-23BE4424C281}" type="datetimeFigureOut">
              <a:rPr lang="en-IN" smtClean="0"/>
              <a:t>29-04-2024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CCEFD-DC5E-48B1-A4F0-CB5353A63F23}" type="slidenum">
              <a:rPr lang="en-IN" smtClean="0"/>
              <a:t>‹#›</a:t>
            </a:fld>
            <a:endParaRPr lang="en-IN"/>
          </a:p>
        </p:txBody>
      </p:sp>
    </p:spTree>
    <p:extLst>
      <p:ext uri="{BB962C8B-B14F-4D97-AF65-F5344CB8AC3E}">
        <p14:creationId xmlns:p14="http://schemas.microsoft.com/office/powerpoint/2010/main" val="471665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9889AB-D89B-419E-84D8-23BE4424C281}" type="datetimeFigureOut">
              <a:rPr lang="en-IN" smtClean="0"/>
              <a:t>29-04-2024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CCEFD-DC5E-48B1-A4F0-CB5353A63F23}" type="slidenum">
              <a:rPr lang="en-IN" smtClean="0"/>
              <a:t>‹#›</a:t>
            </a:fld>
            <a:endParaRPr lang="en-IN"/>
          </a:p>
        </p:txBody>
      </p:sp>
    </p:spTree>
    <p:extLst>
      <p:ext uri="{BB962C8B-B14F-4D97-AF65-F5344CB8AC3E}">
        <p14:creationId xmlns:p14="http://schemas.microsoft.com/office/powerpoint/2010/main" val="1591505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889AB-D89B-419E-84D8-23BE4424C28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CCEFD-DC5E-48B1-A4F0-CB5353A63F23}" type="slidenum">
              <a:rPr lang="en-IN" smtClean="0"/>
              <a:t>‹#›</a:t>
            </a:fld>
            <a:endParaRPr lang="en-IN"/>
          </a:p>
        </p:txBody>
      </p:sp>
    </p:spTree>
    <p:extLst>
      <p:ext uri="{BB962C8B-B14F-4D97-AF65-F5344CB8AC3E}">
        <p14:creationId xmlns:p14="http://schemas.microsoft.com/office/powerpoint/2010/main" val="2859616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889AB-D89B-419E-84D8-23BE4424C28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CCEFD-DC5E-48B1-A4F0-CB5353A63F23}" type="slidenum">
              <a:rPr lang="en-IN" smtClean="0"/>
              <a:t>‹#›</a:t>
            </a:fld>
            <a:endParaRPr lang="en-IN"/>
          </a:p>
        </p:txBody>
      </p:sp>
    </p:spTree>
    <p:extLst>
      <p:ext uri="{BB962C8B-B14F-4D97-AF65-F5344CB8AC3E}">
        <p14:creationId xmlns:p14="http://schemas.microsoft.com/office/powerpoint/2010/main" val="936071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889AB-D89B-419E-84D8-23BE4424C28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CCEFD-DC5E-48B1-A4F0-CB5353A63F23}" type="slidenum">
              <a:rPr lang="en-IN" smtClean="0"/>
              <a:t>‹#›</a:t>
            </a:fld>
            <a:endParaRPr lang="en-IN"/>
          </a:p>
        </p:txBody>
      </p:sp>
    </p:spTree>
    <p:extLst>
      <p:ext uri="{BB962C8B-B14F-4D97-AF65-F5344CB8AC3E}">
        <p14:creationId xmlns:p14="http://schemas.microsoft.com/office/powerpoint/2010/main" val="869372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9889AB-D89B-419E-84D8-23BE4424C28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CCEFD-DC5E-48B1-A4F0-CB5353A63F23}" type="slidenum">
              <a:rPr lang="en-IN" smtClean="0"/>
              <a:t>‹#›</a:t>
            </a:fld>
            <a:endParaRPr lang="en-IN"/>
          </a:p>
        </p:txBody>
      </p:sp>
    </p:spTree>
    <p:extLst>
      <p:ext uri="{BB962C8B-B14F-4D97-AF65-F5344CB8AC3E}">
        <p14:creationId xmlns:p14="http://schemas.microsoft.com/office/powerpoint/2010/main" val="357304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9889AB-D89B-419E-84D8-23BE4424C28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1CCEFD-DC5E-48B1-A4F0-CB5353A63F23}" type="slidenum">
              <a:rPr lang="en-IN" smtClean="0"/>
              <a:t>‹#›</a:t>
            </a:fld>
            <a:endParaRPr lang="en-IN"/>
          </a:p>
        </p:txBody>
      </p:sp>
    </p:spTree>
    <p:extLst>
      <p:ext uri="{BB962C8B-B14F-4D97-AF65-F5344CB8AC3E}">
        <p14:creationId xmlns:p14="http://schemas.microsoft.com/office/powerpoint/2010/main" val="1263568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9889AB-D89B-419E-84D8-23BE4424C281}"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1CCEFD-DC5E-48B1-A4F0-CB5353A63F23}" type="slidenum">
              <a:rPr lang="en-IN" smtClean="0"/>
              <a:t>‹#›</a:t>
            </a:fld>
            <a:endParaRPr lang="en-IN"/>
          </a:p>
        </p:txBody>
      </p:sp>
    </p:spTree>
    <p:extLst>
      <p:ext uri="{BB962C8B-B14F-4D97-AF65-F5344CB8AC3E}">
        <p14:creationId xmlns:p14="http://schemas.microsoft.com/office/powerpoint/2010/main" val="341897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C9889AB-D89B-419E-84D8-23BE4424C281}" type="datetimeFigureOut">
              <a:rPr lang="en-IN" smtClean="0"/>
              <a:t>29-04-2024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71CCEFD-DC5E-48B1-A4F0-CB5353A63F23}" type="slidenum">
              <a:rPr lang="en-IN" smtClean="0"/>
              <a:t>‹#›</a:t>
            </a:fld>
            <a:endParaRPr lang="en-IN"/>
          </a:p>
        </p:txBody>
      </p:sp>
    </p:spTree>
    <p:extLst>
      <p:ext uri="{BB962C8B-B14F-4D97-AF65-F5344CB8AC3E}">
        <p14:creationId xmlns:p14="http://schemas.microsoft.com/office/powerpoint/2010/main" val="69687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9889AB-D89B-419E-84D8-23BE4424C281}" type="datetimeFigureOut">
              <a:rPr lang="en-IN" smtClean="0"/>
              <a:t>29-04-2024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71CCEFD-DC5E-48B1-A4F0-CB5353A63F23}" type="slidenum">
              <a:rPr lang="en-IN" smtClean="0"/>
              <a:t>‹#›</a:t>
            </a:fld>
            <a:endParaRPr lang="en-IN"/>
          </a:p>
        </p:txBody>
      </p:sp>
    </p:spTree>
    <p:extLst>
      <p:ext uri="{BB962C8B-B14F-4D97-AF65-F5344CB8AC3E}">
        <p14:creationId xmlns:p14="http://schemas.microsoft.com/office/powerpoint/2010/main" val="101915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C9889AB-D89B-419E-84D8-23BE4424C281}" type="datetimeFigureOut">
              <a:rPr lang="en-IN" smtClean="0"/>
              <a:t>29-04-2024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71CCEFD-DC5E-48B1-A4F0-CB5353A63F23}" type="slidenum">
              <a:rPr lang="en-IN" smtClean="0"/>
              <a:t>‹#›</a:t>
            </a:fld>
            <a:endParaRPr lang="en-IN"/>
          </a:p>
        </p:txBody>
      </p:sp>
    </p:spTree>
    <p:extLst>
      <p:ext uri="{BB962C8B-B14F-4D97-AF65-F5344CB8AC3E}">
        <p14:creationId xmlns:p14="http://schemas.microsoft.com/office/powerpoint/2010/main" val="2610686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9889AB-D89B-419E-84D8-23BE4424C28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1CCEFD-DC5E-48B1-A4F0-CB5353A63F23}" type="slidenum">
              <a:rPr lang="en-IN" smtClean="0"/>
              <a:t>‹#›</a:t>
            </a:fld>
            <a:endParaRPr lang="en-IN"/>
          </a:p>
        </p:txBody>
      </p:sp>
    </p:spTree>
    <p:extLst>
      <p:ext uri="{BB962C8B-B14F-4D97-AF65-F5344CB8AC3E}">
        <p14:creationId xmlns:p14="http://schemas.microsoft.com/office/powerpoint/2010/main" val="1033113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9889AB-D89B-419E-84D8-23BE4424C281}" type="datetimeFigureOut">
              <a:rPr lang="en-IN" smtClean="0"/>
              <a:t>29-04-2024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71CCEFD-DC5E-48B1-A4F0-CB5353A63F23}" type="slidenum">
              <a:rPr lang="en-IN" smtClean="0"/>
              <a:t>‹#›</a:t>
            </a:fld>
            <a:endParaRPr lang="en-IN"/>
          </a:p>
        </p:txBody>
      </p:sp>
    </p:spTree>
    <p:extLst>
      <p:ext uri="{BB962C8B-B14F-4D97-AF65-F5344CB8AC3E}">
        <p14:creationId xmlns:p14="http://schemas.microsoft.com/office/powerpoint/2010/main" val="180944935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14DBD78-4D0B-2548-27DA-B4D403F73BED}"/>
              </a:ext>
            </a:extLst>
          </p:cNvPr>
          <p:cNvSpPr>
            <a:spLocks noGrp="1"/>
          </p:cNvSpPr>
          <p:nvPr>
            <p:ph type="subTitle" idx="1"/>
          </p:nvPr>
        </p:nvSpPr>
        <p:spPr>
          <a:xfrm>
            <a:off x="1524000" y="3718213"/>
            <a:ext cx="9144000" cy="1655762"/>
          </a:xfrm>
        </p:spPr>
        <p:txBody>
          <a:bodyPr/>
          <a:lstStyle/>
          <a:p>
            <a:pPr algn="ctr"/>
            <a:r>
              <a:rPr lang="en-US" dirty="0">
                <a:latin typeface="Bahnschrift" panose="020B0502040204020203" pitchFamily="34" charset="0"/>
              </a:rPr>
              <a:t>[Excel Functions]</a:t>
            </a:r>
            <a:endParaRPr lang="en-IN" dirty="0">
              <a:latin typeface="Bahnschrift" panose="020B0502040204020203" pitchFamily="34" charset="0"/>
            </a:endParaRPr>
          </a:p>
        </p:txBody>
      </p:sp>
      <p:sp>
        <p:nvSpPr>
          <p:cNvPr id="7" name="TextBox 6">
            <a:extLst>
              <a:ext uri="{FF2B5EF4-FFF2-40B4-BE49-F238E27FC236}">
                <a16:creationId xmlns:a16="http://schemas.microsoft.com/office/drawing/2014/main" id="{26E085DD-E1C0-4A77-BADF-757CAE196576}"/>
              </a:ext>
            </a:extLst>
          </p:cNvPr>
          <p:cNvSpPr txBox="1"/>
          <p:nvPr/>
        </p:nvSpPr>
        <p:spPr>
          <a:xfrm>
            <a:off x="2978247" y="2413337"/>
            <a:ext cx="6235505" cy="1015663"/>
          </a:xfrm>
          <a:prstGeom prst="rect">
            <a:avLst/>
          </a:prstGeom>
          <a:noFill/>
        </p:spPr>
        <p:txBody>
          <a:bodyPr wrap="square">
            <a:spAutoFit/>
          </a:bodyPr>
          <a:lstStyle/>
          <a:p>
            <a:pPr algn="ctr"/>
            <a:r>
              <a:rPr lang="en-US" sz="6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panose="020B0502040204020203" pitchFamily="34" charset="0"/>
              </a:rPr>
              <a:t>Lookup Family</a:t>
            </a:r>
            <a:endParaRPr lang="en-IN" sz="6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188001306"/>
      </p:ext>
    </p:extLst>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236E7-0687-4854-85A1-C234CD659618}"/>
              </a:ext>
            </a:extLst>
          </p:cNvPr>
          <p:cNvSpPr/>
          <p:nvPr/>
        </p:nvSpPr>
        <p:spPr>
          <a:xfrm>
            <a:off x="4065442" y="83457"/>
            <a:ext cx="3385863" cy="923330"/>
          </a:xfrm>
          <a:prstGeom prst="rect">
            <a:avLst/>
          </a:prstGeom>
          <a:noFill/>
        </p:spPr>
        <p:txBody>
          <a:bodyPr wrap="none" lIns="91440" tIns="45720" rIns="91440" bIns="45720">
            <a:spAutoFit/>
          </a:bodyPr>
          <a:lstStyle/>
          <a:p>
            <a:pPr algn="ctr"/>
            <a:r>
              <a:rPr lang="en-US" sz="54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XLOOKUP</a:t>
            </a:r>
          </a:p>
        </p:txBody>
      </p:sp>
      <p:sp>
        <p:nvSpPr>
          <p:cNvPr id="3" name="TextBox 2">
            <a:extLst>
              <a:ext uri="{FF2B5EF4-FFF2-40B4-BE49-F238E27FC236}">
                <a16:creationId xmlns:a16="http://schemas.microsoft.com/office/drawing/2014/main" id="{F56249B1-B09E-48F1-84EE-EEBDBEA7E860}"/>
              </a:ext>
            </a:extLst>
          </p:cNvPr>
          <p:cNvSpPr txBox="1"/>
          <p:nvPr/>
        </p:nvSpPr>
        <p:spPr>
          <a:xfrm>
            <a:off x="295422" y="1153550"/>
            <a:ext cx="12238892" cy="1569660"/>
          </a:xfrm>
          <a:prstGeom prst="rect">
            <a:avLst/>
          </a:prstGeom>
          <a:noFill/>
        </p:spPr>
        <p:txBody>
          <a:bodyPr wrap="square" rtlCol="0">
            <a:spAutoFit/>
          </a:bodyPr>
          <a:lstStyle/>
          <a:p>
            <a:r>
              <a:rPr lang="en-US" sz="2400" b="1" dirty="0"/>
              <a:t>SYNTEX :-</a:t>
            </a:r>
          </a:p>
          <a:p>
            <a:r>
              <a:rPr lang="en-US" sz="2400" b="1" dirty="0"/>
              <a:t>=XLOOKUP(</a:t>
            </a:r>
            <a:r>
              <a:rPr lang="en-US" sz="2400" b="1" dirty="0" err="1">
                <a:solidFill>
                  <a:schemeClr val="bg1"/>
                </a:solidFill>
                <a:highlight>
                  <a:srgbClr val="FFFF00"/>
                </a:highlight>
              </a:rPr>
              <a:t>lookup_value</a:t>
            </a:r>
            <a:r>
              <a:rPr lang="en-US" sz="2400" b="1" dirty="0"/>
              <a:t>, </a:t>
            </a:r>
            <a:r>
              <a:rPr lang="en-US" sz="2400" b="1" dirty="0" err="1">
                <a:solidFill>
                  <a:schemeClr val="bg1"/>
                </a:solidFill>
                <a:highlight>
                  <a:srgbClr val="00FF00"/>
                </a:highlight>
              </a:rPr>
              <a:t>lookup_array</a:t>
            </a:r>
            <a:r>
              <a:rPr lang="en-US" sz="2400" b="1" dirty="0"/>
              <a:t>, </a:t>
            </a:r>
            <a:r>
              <a:rPr lang="en-US" sz="2400" b="1" dirty="0" err="1">
                <a:solidFill>
                  <a:schemeClr val="bg1"/>
                </a:solidFill>
                <a:highlight>
                  <a:srgbClr val="00FFFF"/>
                </a:highlight>
              </a:rPr>
              <a:t>return_array</a:t>
            </a:r>
            <a:r>
              <a:rPr lang="en-US" sz="2400" b="1" dirty="0">
                <a:solidFill>
                  <a:schemeClr val="bg1"/>
                </a:solidFill>
              </a:rPr>
              <a:t>,</a:t>
            </a:r>
            <a:r>
              <a:rPr lang="en-US" sz="2400" b="1" dirty="0">
                <a:solidFill>
                  <a:schemeClr val="bg1"/>
                </a:solidFill>
                <a:highlight>
                  <a:srgbClr val="FF0000"/>
                </a:highlight>
              </a:rPr>
              <a:t> [</a:t>
            </a:r>
            <a:r>
              <a:rPr lang="en-US" sz="2400" b="1" dirty="0" err="1">
                <a:solidFill>
                  <a:schemeClr val="bg1"/>
                </a:solidFill>
                <a:highlight>
                  <a:srgbClr val="FF0000"/>
                </a:highlight>
              </a:rPr>
              <a:t>if_not_found</a:t>
            </a:r>
            <a:r>
              <a:rPr lang="en-US" sz="2400" b="1" dirty="0">
                <a:solidFill>
                  <a:schemeClr val="bg1"/>
                </a:solidFill>
                <a:highlight>
                  <a:srgbClr val="FF0000"/>
                </a:highlight>
              </a:rPr>
              <a:t>]</a:t>
            </a:r>
            <a:r>
              <a:rPr lang="en-US" sz="2400" b="1" dirty="0"/>
              <a:t>, </a:t>
            </a:r>
            <a:r>
              <a:rPr lang="en-US" sz="2400" b="1" dirty="0">
                <a:solidFill>
                  <a:schemeClr val="bg1"/>
                </a:solidFill>
                <a:highlight>
                  <a:srgbClr val="FF00FF"/>
                </a:highlight>
              </a:rPr>
              <a:t>[</a:t>
            </a:r>
            <a:r>
              <a:rPr lang="en-US" sz="2400" b="1" dirty="0" err="1">
                <a:solidFill>
                  <a:schemeClr val="bg1"/>
                </a:solidFill>
                <a:highlight>
                  <a:srgbClr val="FF00FF"/>
                </a:highlight>
              </a:rPr>
              <a:t>match_mode</a:t>
            </a:r>
            <a:r>
              <a:rPr lang="en-US" sz="2400" b="1" dirty="0">
                <a:solidFill>
                  <a:schemeClr val="bg1"/>
                </a:solidFill>
                <a:highlight>
                  <a:srgbClr val="FF00FF"/>
                </a:highlight>
              </a:rPr>
              <a:t>]</a:t>
            </a:r>
            <a:r>
              <a:rPr lang="en-US" sz="2400" b="1" dirty="0"/>
              <a:t>, </a:t>
            </a:r>
            <a:r>
              <a:rPr lang="en-US" sz="2400" b="1" dirty="0">
                <a:solidFill>
                  <a:schemeClr val="bg1"/>
                </a:solidFill>
                <a:highlight>
                  <a:srgbClr val="C0C0C0"/>
                </a:highlight>
              </a:rPr>
              <a:t>[</a:t>
            </a:r>
            <a:r>
              <a:rPr lang="en-US" sz="2400" b="1" dirty="0" err="1">
                <a:solidFill>
                  <a:schemeClr val="bg1"/>
                </a:solidFill>
                <a:highlight>
                  <a:srgbClr val="C0C0C0"/>
                </a:highlight>
              </a:rPr>
              <a:t>search_mode</a:t>
            </a:r>
            <a:r>
              <a:rPr lang="en-US" sz="2400" b="1" dirty="0">
                <a:solidFill>
                  <a:schemeClr val="bg1"/>
                </a:solidFill>
                <a:highlight>
                  <a:srgbClr val="C0C0C0"/>
                </a:highlight>
              </a:rPr>
              <a:t>]</a:t>
            </a:r>
            <a:r>
              <a:rPr lang="en-US" sz="2400" b="1" dirty="0"/>
              <a:t>)</a:t>
            </a:r>
          </a:p>
          <a:p>
            <a:endParaRPr lang="en-IN" sz="2400" b="1" dirty="0"/>
          </a:p>
        </p:txBody>
      </p:sp>
      <p:sp>
        <p:nvSpPr>
          <p:cNvPr id="4" name="TextBox 3">
            <a:extLst>
              <a:ext uri="{FF2B5EF4-FFF2-40B4-BE49-F238E27FC236}">
                <a16:creationId xmlns:a16="http://schemas.microsoft.com/office/drawing/2014/main" id="{C60C0C0D-14A2-470F-8B5F-D3A0F82ADF2B}"/>
              </a:ext>
            </a:extLst>
          </p:cNvPr>
          <p:cNvSpPr txBox="1"/>
          <p:nvPr/>
        </p:nvSpPr>
        <p:spPr>
          <a:xfrm>
            <a:off x="436098" y="2827606"/>
            <a:ext cx="11141613" cy="4093428"/>
          </a:xfrm>
          <a:prstGeom prst="rect">
            <a:avLst/>
          </a:prstGeom>
          <a:noFill/>
        </p:spPr>
        <p:txBody>
          <a:bodyPr wrap="square" rtlCol="0">
            <a:spAutoFit/>
          </a:bodyPr>
          <a:lstStyle/>
          <a:p>
            <a:r>
              <a:rPr lang="en-US" sz="2000" b="1" dirty="0" err="1">
                <a:solidFill>
                  <a:schemeClr val="bg1"/>
                </a:solidFill>
                <a:highlight>
                  <a:srgbClr val="FFFF00"/>
                </a:highlight>
              </a:rPr>
              <a:t>lookup_value</a:t>
            </a:r>
            <a:r>
              <a:rPr lang="en-US" sz="2000" b="1" dirty="0">
                <a:solidFill>
                  <a:schemeClr val="bg1"/>
                </a:solidFill>
                <a:highlight>
                  <a:srgbClr val="FFFF00"/>
                </a:highlight>
              </a:rPr>
              <a:t>: </a:t>
            </a:r>
            <a:r>
              <a:rPr lang="en-US" dirty="0"/>
              <a:t>The value you want to search for.</a:t>
            </a:r>
          </a:p>
          <a:p>
            <a:endParaRPr lang="en-US" dirty="0"/>
          </a:p>
          <a:p>
            <a:r>
              <a:rPr lang="en-US" sz="2000" b="1" dirty="0" err="1">
                <a:solidFill>
                  <a:schemeClr val="bg1"/>
                </a:solidFill>
                <a:highlight>
                  <a:srgbClr val="00FF00"/>
                </a:highlight>
              </a:rPr>
              <a:t>lookup_array</a:t>
            </a:r>
            <a:r>
              <a:rPr lang="en-US" sz="2000" b="1" dirty="0">
                <a:solidFill>
                  <a:schemeClr val="bg1"/>
                </a:solidFill>
                <a:highlight>
                  <a:srgbClr val="00FF00"/>
                </a:highlight>
              </a:rPr>
              <a:t>: </a:t>
            </a:r>
            <a:r>
              <a:rPr lang="en-US" dirty="0"/>
              <a:t>The range or array to search.</a:t>
            </a:r>
          </a:p>
          <a:p>
            <a:endParaRPr lang="en-US" dirty="0"/>
          </a:p>
          <a:p>
            <a:r>
              <a:rPr lang="en-US" sz="2000" b="1" dirty="0" err="1">
                <a:solidFill>
                  <a:schemeClr val="bg1"/>
                </a:solidFill>
                <a:highlight>
                  <a:srgbClr val="00FFFF"/>
                </a:highlight>
              </a:rPr>
              <a:t>return_array</a:t>
            </a:r>
            <a:r>
              <a:rPr lang="en-US" sz="2000" b="1" dirty="0">
                <a:solidFill>
                  <a:schemeClr val="bg1"/>
                </a:solidFill>
                <a:highlight>
                  <a:srgbClr val="00FFFF"/>
                </a:highlight>
              </a:rPr>
              <a:t>: </a:t>
            </a:r>
            <a:r>
              <a:rPr lang="en-US" dirty="0"/>
              <a:t>The range or array containing the values to return.</a:t>
            </a:r>
          </a:p>
          <a:p>
            <a:endParaRPr lang="en-US" dirty="0"/>
          </a:p>
          <a:p>
            <a:r>
              <a:rPr lang="en-US" sz="2000" b="1" dirty="0">
                <a:solidFill>
                  <a:schemeClr val="bg1"/>
                </a:solidFill>
                <a:highlight>
                  <a:srgbClr val="FF0000"/>
                </a:highlight>
              </a:rPr>
              <a:t>[</a:t>
            </a:r>
            <a:r>
              <a:rPr lang="en-US" sz="2000" b="1" dirty="0" err="1">
                <a:solidFill>
                  <a:schemeClr val="bg1"/>
                </a:solidFill>
                <a:highlight>
                  <a:srgbClr val="FF0000"/>
                </a:highlight>
              </a:rPr>
              <a:t>if_not_found</a:t>
            </a:r>
            <a:r>
              <a:rPr lang="en-US" sz="2000" b="1" dirty="0">
                <a:solidFill>
                  <a:schemeClr val="bg1"/>
                </a:solidFill>
                <a:highlight>
                  <a:srgbClr val="FF0000"/>
                </a:highlight>
              </a:rPr>
              <a:t>]: </a:t>
            </a:r>
            <a:r>
              <a:rPr lang="en-US" dirty="0"/>
              <a:t>Optional. The value to return if no match is found. If omitted, XLOOKUP returns #N/A.</a:t>
            </a:r>
          </a:p>
          <a:p>
            <a:endParaRPr lang="en-US" dirty="0"/>
          </a:p>
          <a:p>
            <a:r>
              <a:rPr lang="en-US" b="1" dirty="0">
                <a:solidFill>
                  <a:schemeClr val="bg1"/>
                </a:solidFill>
                <a:highlight>
                  <a:srgbClr val="FF00FF"/>
                </a:highlight>
              </a:rPr>
              <a:t>[</a:t>
            </a:r>
            <a:r>
              <a:rPr lang="en-US" b="1" dirty="0" err="1">
                <a:solidFill>
                  <a:schemeClr val="bg1"/>
                </a:solidFill>
                <a:highlight>
                  <a:srgbClr val="FF00FF"/>
                </a:highlight>
              </a:rPr>
              <a:t>match_mode</a:t>
            </a:r>
            <a:r>
              <a:rPr lang="en-US" b="1" dirty="0">
                <a:solidFill>
                  <a:schemeClr val="bg1"/>
                </a:solidFill>
                <a:highlight>
                  <a:srgbClr val="FF00FF"/>
                </a:highlight>
              </a:rPr>
              <a:t>]: </a:t>
            </a:r>
            <a:r>
              <a:rPr lang="en-US" dirty="0"/>
              <a:t>Optional. 0 for exact match, -1 for exact match or next smaller item, 1 for exact match or next larger item. (Default is 1)</a:t>
            </a:r>
          </a:p>
          <a:p>
            <a:endParaRPr lang="en-US" dirty="0"/>
          </a:p>
          <a:p>
            <a:r>
              <a:rPr lang="en-US" sz="2000" b="1" dirty="0">
                <a:solidFill>
                  <a:schemeClr val="bg1"/>
                </a:solidFill>
                <a:highlight>
                  <a:srgbClr val="C0C0C0"/>
                </a:highlight>
              </a:rPr>
              <a:t>[</a:t>
            </a:r>
            <a:r>
              <a:rPr lang="en-US" sz="2000" b="1" dirty="0" err="1">
                <a:solidFill>
                  <a:schemeClr val="bg1"/>
                </a:solidFill>
                <a:highlight>
                  <a:srgbClr val="C0C0C0"/>
                </a:highlight>
              </a:rPr>
              <a:t>search_mode</a:t>
            </a:r>
            <a:r>
              <a:rPr lang="en-US" sz="2000" b="1" dirty="0">
                <a:solidFill>
                  <a:schemeClr val="bg1"/>
                </a:solidFill>
                <a:highlight>
                  <a:srgbClr val="C0C0C0"/>
                </a:highlight>
              </a:rPr>
              <a:t>]: </a:t>
            </a:r>
            <a:r>
              <a:rPr lang="en-US" dirty="0"/>
              <a:t>Optional. 1 for first-to-last search (default), -1 for last-to-first search, 2 for binary search. (Default is 1)</a:t>
            </a:r>
            <a:endParaRPr lang="en-IN" dirty="0"/>
          </a:p>
        </p:txBody>
      </p:sp>
    </p:spTree>
    <p:extLst>
      <p:ext uri="{BB962C8B-B14F-4D97-AF65-F5344CB8AC3E}">
        <p14:creationId xmlns:p14="http://schemas.microsoft.com/office/powerpoint/2010/main" val="217774747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B2F711-6E1D-4F8F-8565-C7936F63899E}"/>
              </a:ext>
            </a:extLst>
          </p:cNvPr>
          <p:cNvSpPr/>
          <p:nvPr/>
        </p:nvSpPr>
        <p:spPr>
          <a:xfrm>
            <a:off x="3944196" y="27185"/>
            <a:ext cx="3206327" cy="923330"/>
          </a:xfrm>
          <a:prstGeom prst="rect">
            <a:avLst/>
          </a:prstGeom>
          <a:noFill/>
        </p:spPr>
        <p:txBody>
          <a:bodyPr wrap="none" lIns="91440" tIns="45720" rIns="91440" bIns="45720">
            <a:spAutoFit/>
          </a:bodyPr>
          <a:lstStyle/>
          <a:p>
            <a:pPr algn="ctr"/>
            <a:r>
              <a:rPr lang="en-US" sz="54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EXAMPLE</a:t>
            </a:r>
          </a:p>
        </p:txBody>
      </p:sp>
      <p:pic>
        <p:nvPicPr>
          <p:cNvPr id="4" name="Picture 3">
            <a:extLst>
              <a:ext uri="{FF2B5EF4-FFF2-40B4-BE49-F238E27FC236}">
                <a16:creationId xmlns:a16="http://schemas.microsoft.com/office/drawing/2014/main" id="{6A86085E-C437-48D1-8E24-603DB2ABA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114" y="1280160"/>
            <a:ext cx="10818055" cy="5120640"/>
          </a:xfrm>
          <a:prstGeom prst="rect">
            <a:avLst/>
          </a:prstGeom>
          <a:ln>
            <a:solidFill>
              <a:schemeClr val="accent1">
                <a:lumMod val="50000"/>
              </a:schemeClr>
            </a:solidFill>
          </a:ln>
          <a:effectLst>
            <a:softEdge rad="112500"/>
          </a:effectLst>
        </p:spPr>
      </p:pic>
    </p:spTree>
    <p:extLst>
      <p:ext uri="{BB962C8B-B14F-4D97-AF65-F5344CB8AC3E}">
        <p14:creationId xmlns:p14="http://schemas.microsoft.com/office/powerpoint/2010/main" val="385414884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0786F0-3E88-4FE7-A23E-0149D2C3D94D}"/>
              </a:ext>
            </a:extLst>
          </p:cNvPr>
          <p:cNvSpPr/>
          <p:nvPr/>
        </p:nvSpPr>
        <p:spPr>
          <a:xfrm>
            <a:off x="2745441" y="2460896"/>
            <a:ext cx="5744521" cy="1200329"/>
          </a:xfrm>
          <a:prstGeom prst="rect">
            <a:avLst/>
          </a:prstGeom>
          <a:noFill/>
        </p:spPr>
        <p:txBody>
          <a:bodyPr wrap="none" lIns="91440" tIns="45720" rIns="91440" bIns="45720">
            <a:spAutoFit/>
          </a:bodyPr>
          <a:lstStyle/>
          <a:p>
            <a:pPr algn="ctr"/>
            <a:r>
              <a:rPr lang="en-US" sz="7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Rounded MT Bold" panose="020F0704030504030204" pitchFamily="34" charset="0"/>
              </a:rPr>
              <a:t>THANK YOU</a:t>
            </a:r>
            <a:endParaRPr lang="en-US" sz="7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Rounded MT Bold" panose="020F0704030504030204" pitchFamily="34" charset="0"/>
            </a:endParaRPr>
          </a:p>
        </p:txBody>
      </p:sp>
    </p:spTree>
    <p:extLst>
      <p:ext uri="{BB962C8B-B14F-4D97-AF65-F5344CB8AC3E}">
        <p14:creationId xmlns:p14="http://schemas.microsoft.com/office/powerpoint/2010/main" val="10002552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EABD05-DD74-DF97-A51A-ED8B983B6DFA}"/>
              </a:ext>
            </a:extLst>
          </p:cNvPr>
          <p:cNvSpPr txBox="1"/>
          <p:nvPr/>
        </p:nvSpPr>
        <p:spPr>
          <a:xfrm>
            <a:off x="0" y="1648918"/>
            <a:ext cx="12142033"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In Excel, a lookup function helps you find specific information within a table or range of cells.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 It's like searching for a particular piece of data, such as a name or a number, in a large set of information.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It's handy for tasks like finding prices for products, matching names with corresponding IDs, or retrieving any other related information based on what you're looking for.</a:t>
            </a:r>
            <a:endParaRPr lang="en-IN" sz="2800" dirty="0"/>
          </a:p>
        </p:txBody>
      </p:sp>
      <p:sp>
        <p:nvSpPr>
          <p:cNvPr id="4" name="Rectangle 3">
            <a:extLst>
              <a:ext uri="{FF2B5EF4-FFF2-40B4-BE49-F238E27FC236}">
                <a16:creationId xmlns:a16="http://schemas.microsoft.com/office/drawing/2014/main" id="{E226A89A-F54C-4602-AA4B-595A161B4A4F}"/>
              </a:ext>
            </a:extLst>
          </p:cNvPr>
          <p:cNvSpPr/>
          <p:nvPr/>
        </p:nvSpPr>
        <p:spPr>
          <a:xfrm>
            <a:off x="3354043" y="421082"/>
            <a:ext cx="4217821" cy="923330"/>
          </a:xfrm>
          <a:prstGeom prst="rect">
            <a:avLst/>
          </a:prstGeom>
          <a:noFill/>
        </p:spPr>
        <p:txBody>
          <a:bodyPr wrap="none" lIns="91440" tIns="45720" rIns="91440" bIns="45720">
            <a:spAutoFit/>
          </a:bodyPr>
          <a:lstStyle/>
          <a:p>
            <a:pPr algn="ctr"/>
            <a:r>
              <a:rPr lang="en-US" sz="54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Introduction</a:t>
            </a:r>
            <a:endParaRPr lang="en-I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033748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5824BBF9-C6F0-A1C6-143B-C98DCA4D7631}"/>
              </a:ext>
            </a:extLst>
          </p:cNvPr>
          <p:cNvSpPr/>
          <p:nvPr/>
        </p:nvSpPr>
        <p:spPr>
          <a:xfrm>
            <a:off x="451248" y="1965310"/>
            <a:ext cx="1690862" cy="485907"/>
          </a:xfrm>
          <a:prstGeom prst="roundRect">
            <a:avLst/>
          </a:prstGeom>
          <a:solidFill>
            <a:schemeClr val="accent1">
              <a:lumMod val="60000"/>
              <a:lumOff val="40000"/>
            </a:schemeClr>
          </a:solidFill>
          <a:scene3d>
            <a:camera prst="perspectiveBelow"/>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perspectiveBelow"/>
              <a:lightRig rig="threePt" dir="t"/>
            </a:scene3d>
          </a:bodyPr>
          <a:lstStyle/>
          <a:p>
            <a:pPr algn="ctr"/>
            <a:endParaRPr lang="en-IN"/>
          </a:p>
        </p:txBody>
      </p:sp>
      <p:sp>
        <p:nvSpPr>
          <p:cNvPr id="3" name="TextBox 2">
            <a:extLst>
              <a:ext uri="{FF2B5EF4-FFF2-40B4-BE49-F238E27FC236}">
                <a16:creationId xmlns:a16="http://schemas.microsoft.com/office/drawing/2014/main" id="{B2F0557F-86FE-2E5F-8A5E-1A14DD64B4F0}"/>
              </a:ext>
            </a:extLst>
          </p:cNvPr>
          <p:cNvSpPr txBox="1"/>
          <p:nvPr/>
        </p:nvSpPr>
        <p:spPr>
          <a:xfrm>
            <a:off x="451248" y="1965310"/>
            <a:ext cx="1690862" cy="400110"/>
          </a:xfrm>
          <a:prstGeom prst="rect">
            <a:avLst/>
          </a:prstGeom>
          <a:noFill/>
        </p:spPr>
        <p:txBody>
          <a:bodyPr wrap="square" rtlCol="0">
            <a:spAutoFit/>
          </a:bodyPr>
          <a:lstStyle/>
          <a:p>
            <a:pPr algn="ctr"/>
            <a:r>
              <a:rPr lang="en-US" sz="2000" dirty="0"/>
              <a:t>VLOOKUP</a:t>
            </a:r>
            <a:endParaRPr lang="en-IN" sz="2000" dirty="0"/>
          </a:p>
        </p:txBody>
      </p:sp>
      <p:sp>
        <p:nvSpPr>
          <p:cNvPr id="39" name="Rectangle: Rounded Corners 38">
            <a:extLst>
              <a:ext uri="{FF2B5EF4-FFF2-40B4-BE49-F238E27FC236}">
                <a16:creationId xmlns:a16="http://schemas.microsoft.com/office/drawing/2014/main" id="{4D6326FC-A5B7-ADDD-7673-D2BD241B271E}"/>
              </a:ext>
            </a:extLst>
          </p:cNvPr>
          <p:cNvSpPr/>
          <p:nvPr/>
        </p:nvSpPr>
        <p:spPr>
          <a:xfrm>
            <a:off x="9353862" y="1853360"/>
            <a:ext cx="2192026" cy="664988"/>
          </a:xfrm>
          <a:prstGeom prst="roundRect">
            <a:avLst/>
          </a:prstGeom>
          <a:solidFill>
            <a:schemeClr val="accent1">
              <a:lumMod val="60000"/>
              <a:lumOff val="40000"/>
            </a:schemeClr>
          </a:solidFill>
          <a:scene3d>
            <a:camera prst="perspectiveBelow"/>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perspectiveBelow"/>
              <a:lightRig rig="threePt" dir="t"/>
            </a:scene3d>
          </a:bodyPr>
          <a:lstStyle/>
          <a:p>
            <a:pPr algn="ctr"/>
            <a:endParaRPr lang="en-IN"/>
          </a:p>
        </p:txBody>
      </p:sp>
      <p:sp>
        <p:nvSpPr>
          <p:cNvPr id="38" name="Rectangle: Rounded Corners 37">
            <a:extLst>
              <a:ext uri="{FF2B5EF4-FFF2-40B4-BE49-F238E27FC236}">
                <a16:creationId xmlns:a16="http://schemas.microsoft.com/office/drawing/2014/main" id="{E22D0D4E-5B25-B23E-8D95-7F909456D170}"/>
              </a:ext>
            </a:extLst>
          </p:cNvPr>
          <p:cNvSpPr/>
          <p:nvPr/>
        </p:nvSpPr>
        <p:spPr>
          <a:xfrm>
            <a:off x="6096000" y="1898330"/>
            <a:ext cx="2475359" cy="664988"/>
          </a:xfrm>
          <a:prstGeom prst="roundRect">
            <a:avLst/>
          </a:prstGeom>
          <a:solidFill>
            <a:schemeClr val="accent1">
              <a:lumMod val="60000"/>
              <a:lumOff val="40000"/>
            </a:schemeClr>
          </a:solidFill>
          <a:scene3d>
            <a:camera prst="perspectiveBelow"/>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673802DA-1A4C-AEB5-C54A-3BB40B6429F4}"/>
              </a:ext>
            </a:extLst>
          </p:cNvPr>
          <p:cNvSpPr/>
          <p:nvPr/>
        </p:nvSpPr>
        <p:spPr>
          <a:xfrm>
            <a:off x="3095999" y="1920340"/>
            <a:ext cx="1865746" cy="485907"/>
          </a:xfrm>
          <a:prstGeom prst="roundRect">
            <a:avLst/>
          </a:prstGeom>
          <a:solidFill>
            <a:schemeClr val="accent1">
              <a:lumMod val="60000"/>
              <a:lumOff val="40000"/>
            </a:schemeClr>
          </a:solidFill>
          <a:scene3d>
            <a:camera prst="perspective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1570325-6550-B3E6-7AC3-3FB51CC93F55}"/>
              </a:ext>
            </a:extLst>
          </p:cNvPr>
          <p:cNvSpPr txBox="1"/>
          <p:nvPr/>
        </p:nvSpPr>
        <p:spPr>
          <a:xfrm>
            <a:off x="3155959" y="1918745"/>
            <a:ext cx="1690862" cy="461665"/>
          </a:xfrm>
          <a:prstGeom prst="rect">
            <a:avLst/>
          </a:prstGeom>
          <a:noFill/>
        </p:spPr>
        <p:txBody>
          <a:bodyPr wrap="square" rtlCol="0">
            <a:spAutoFit/>
          </a:bodyPr>
          <a:lstStyle/>
          <a:p>
            <a:pPr algn="ctr"/>
            <a:r>
              <a:rPr lang="en-US" sz="2400" dirty="0"/>
              <a:t>HLOOKUP</a:t>
            </a:r>
            <a:endParaRPr lang="en-IN" sz="2000" dirty="0"/>
          </a:p>
        </p:txBody>
      </p:sp>
      <p:sp>
        <p:nvSpPr>
          <p:cNvPr id="5" name="TextBox 4">
            <a:extLst>
              <a:ext uri="{FF2B5EF4-FFF2-40B4-BE49-F238E27FC236}">
                <a16:creationId xmlns:a16="http://schemas.microsoft.com/office/drawing/2014/main" id="{F346108F-A906-6A7C-474B-5A6D7D9C06C9}"/>
              </a:ext>
            </a:extLst>
          </p:cNvPr>
          <p:cNvSpPr txBox="1"/>
          <p:nvPr/>
        </p:nvSpPr>
        <p:spPr>
          <a:xfrm>
            <a:off x="6235911" y="1958290"/>
            <a:ext cx="2164375" cy="461665"/>
          </a:xfrm>
          <a:prstGeom prst="rect">
            <a:avLst/>
          </a:prstGeom>
          <a:noFill/>
        </p:spPr>
        <p:txBody>
          <a:bodyPr wrap="none" rtlCol="0">
            <a:spAutoFit/>
          </a:bodyPr>
          <a:lstStyle/>
          <a:p>
            <a:pPr algn="ctr"/>
            <a:r>
              <a:rPr lang="en-US" sz="2400" dirty="0"/>
              <a:t>INDEXMATCH</a:t>
            </a:r>
            <a:endParaRPr lang="en-IN" sz="2400" dirty="0"/>
          </a:p>
        </p:txBody>
      </p:sp>
      <p:sp>
        <p:nvSpPr>
          <p:cNvPr id="6" name="TextBox 5">
            <a:extLst>
              <a:ext uri="{FF2B5EF4-FFF2-40B4-BE49-F238E27FC236}">
                <a16:creationId xmlns:a16="http://schemas.microsoft.com/office/drawing/2014/main" id="{0CC6E2D7-9CF5-7893-B72C-C903452F49E7}"/>
              </a:ext>
            </a:extLst>
          </p:cNvPr>
          <p:cNvSpPr txBox="1"/>
          <p:nvPr/>
        </p:nvSpPr>
        <p:spPr>
          <a:xfrm>
            <a:off x="9713618" y="1918745"/>
            <a:ext cx="1616148" cy="461665"/>
          </a:xfrm>
          <a:prstGeom prst="rect">
            <a:avLst/>
          </a:prstGeom>
          <a:noFill/>
        </p:spPr>
        <p:txBody>
          <a:bodyPr wrap="none" rtlCol="0">
            <a:spAutoFit/>
          </a:bodyPr>
          <a:lstStyle/>
          <a:p>
            <a:pPr algn="ctr"/>
            <a:r>
              <a:rPr lang="en-US" sz="2400" dirty="0"/>
              <a:t>XLOOKUP</a:t>
            </a:r>
            <a:endParaRPr lang="en-IN" sz="2400" dirty="0"/>
          </a:p>
        </p:txBody>
      </p:sp>
      <p:cxnSp>
        <p:nvCxnSpPr>
          <p:cNvPr id="13" name="Connector: Elbow 12">
            <a:extLst>
              <a:ext uri="{FF2B5EF4-FFF2-40B4-BE49-F238E27FC236}">
                <a16:creationId xmlns:a16="http://schemas.microsoft.com/office/drawing/2014/main" id="{EC64F013-C726-0529-C0C3-1F2F902F9BD9}"/>
              </a:ext>
            </a:extLst>
          </p:cNvPr>
          <p:cNvCxnSpPr>
            <a:cxnSpLocks/>
          </p:cNvCxnSpPr>
          <p:nvPr/>
        </p:nvCxnSpPr>
        <p:spPr>
          <a:xfrm rot="10800000" flipV="1">
            <a:off x="1169232" y="1088859"/>
            <a:ext cx="4179239" cy="759078"/>
          </a:xfrm>
          <a:prstGeom prst="bentConnector3">
            <a:avLst>
              <a:gd name="adj1" fmla="val 75466"/>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653DE44F-A70C-819F-96B1-B09ACEFE4AA1}"/>
              </a:ext>
            </a:extLst>
          </p:cNvPr>
          <p:cNvCxnSpPr>
            <a:cxnSpLocks/>
          </p:cNvCxnSpPr>
          <p:nvPr/>
        </p:nvCxnSpPr>
        <p:spPr>
          <a:xfrm flipH="1">
            <a:off x="4392118" y="1109274"/>
            <a:ext cx="956355" cy="78905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6C0D2AD0-4C33-6905-5CD2-E23E5DD96B89}"/>
              </a:ext>
            </a:extLst>
          </p:cNvPr>
          <p:cNvCxnSpPr>
            <a:cxnSpLocks/>
          </p:cNvCxnSpPr>
          <p:nvPr/>
        </p:nvCxnSpPr>
        <p:spPr>
          <a:xfrm>
            <a:off x="5348473" y="1109274"/>
            <a:ext cx="1292170" cy="8094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Connector: Elbow 20">
            <a:extLst>
              <a:ext uri="{FF2B5EF4-FFF2-40B4-BE49-F238E27FC236}">
                <a16:creationId xmlns:a16="http://schemas.microsoft.com/office/drawing/2014/main" id="{13B22C1C-3520-929B-DAE1-56DD88F4E6CF}"/>
              </a:ext>
            </a:extLst>
          </p:cNvPr>
          <p:cNvCxnSpPr>
            <a:cxnSpLocks/>
          </p:cNvCxnSpPr>
          <p:nvPr/>
        </p:nvCxnSpPr>
        <p:spPr>
          <a:xfrm>
            <a:off x="5348471" y="1087756"/>
            <a:ext cx="5054700" cy="516359"/>
          </a:xfrm>
          <a:prstGeom prst="bentConnector3">
            <a:avLst>
              <a:gd name="adj1" fmla="val 73428"/>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DEFEAAC3-09F2-6095-BA36-C5B06D74E774}"/>
              </a:ext>
            </a:extLst>
          </p:cNvPr>
          <p:cNvCxnSpPr>
            <a:cxnSpLocks/>
          </p:cNvCxnSpPr>
          <p:nvPr/>
        </p:nvCxnSpPr>
        <p:spPr>
          <a:xfrm>
            <a:off x="1229193" y="1793400"/>
            <a:ext cx="0" cy="2308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3B5349B2-536E-AA55-1933-15F79C9D8D08}"/>
              </a:ext>
            </a:extLst>
          </p:cNvPr>
          <p:cNvCxnSpPr/>
          <p:nvPr/>
        </p:nvCxnSpPr>
        <p:spPr>
          <a:xfrm>
            <a:off x="10371792" y="1599966"/>
            <a:ext cx="0" cy="2104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E562BBC8-AC19-45BB-B3E7-87A9495A77AB}"/>
              </a:ext>
            </a:extLst>
          </p:cNvPr>
          <p:cNvSpPr txBox="1"/>
          <p:nvPr/>
        </p:nvSpPr>
        <p:spPr>
          <a:xfrm>
            <a:off x="337625" y="2855738"/>
            <a:ext cx="1955409" cy="3416320"/>
          </a:xfrm>
          <a:prstGeom prst="rect">
            <a:avLst/>
          </a:prstGeom>
          <a:noFill/>
        </p:spPr>
        <p:txBody>
          <a:bodyPr wrap="square" rtlCol="0">
            <a:spAutoFit/>
          </a:bodyPr>
          <a:lstStyle/>
          <a:p>
            <a:r>
              <a:rPr lang="en-US" dirty="0"/>
              <a:t> Stands for "Vertical Lookup." It searches for a value in the first column of a table and returns a value in the same row from a specified column.</a:t>
            </a:r>
            <a:endParaRPr lang="en-IN" dirty="0"/>
          </a:p>
        </p:txBody>
      </p:sp>
      <p:cxnSp>
        <p:nvCxnSpPr>
          <p:cNvPr id="9" name="Straight Connector 8">
            <a:extLst>
              <a:ext uri="{FF2B5EF4-FFF2-40B4-BE49-F238E27FC236}">
                <a16:creationId xmlns:a16="http://schemas.microsoft.com/office/drawing/2014/main" id="{CC721649-5AA7-4113-8E99-2C300BF9E61A}"/>
              </a:ext>
            </a:extLst>
          </p:cNvPr>
          <p:cNvCxnSpPr/>
          <p:nvPr/>
        </p:nvCxnSpPr>
        <p:spPr>
          <a:xfrm>
            <a:off x="2532185" y="2686929"/>
            <a:ext cx="0" cy="3798277"/>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pic>
        <p:nvPicPr>
          <p:cNvPr id="10" name="Picture 9">
            <a:extLst>
              <a:ext uri="{FF2B5EF4-FFF2-40B4-BE49-F238E27FC236}">
                <a16:creationId xmlns:a16="http://schemas.microsoft.com/office/drawing/2014/main" id="{AE54FF5B-6635-42F1-8E7C-4CB7FC031C6C}"/>
              </a:ext>
            </a:extLst>
          </p:cNvPr>
          <p:cNvPicPr>
            <a:picLocks noChangeAspect="1"/>
          </p:cNvPicPr>
          <p:nvPr/>
        </p:nvPicPr>
        <p:blipFill>
          <a:blip r:embed="rId2"/>
          <a:stretch>
            <a:fillRect/>
          </a:stretch>
        </p:blipFill>
        <p:spPr>
          <a:xfrm>
            <a:off x="5522776" y="2655684"/>
            <a:ext cx="12193" cy="3816427"/>
          </a:xfrm>
          <a:prstGeom prst="rect">
            <a:avLst/>
          </a:prstGeom>
        </p:spPr>
      </p:pic>
      <p:pic>
        <p:nvPicPr>
          <p:cNvPr id="11" name="Picture 10">
            <a:extLst>
              <a:ext uri="{FF2B5EF4-FFF2-40B4-BE49-F238E27FC236}">
                <a16:creationId xmlns:a16="http://schemas.microsoft.com/office/drawing/2014/main" id="{6D50F96A-7640-49B8-A751-E705FFD9BAC1}"/>
              </a:ext>
            </a:extLst>
          </p:cNvPr>
          <p:cNvPicPr>
            <a:picLocks noChangeAspect="1"/>
          </p:cNvPicPr>
          <p:nvPr/>
        </p:nvPicPr>
        <p:blipFill>
          <a:blip r:embed="rId2"/>
          <a:stretch>
            <a:fillRect/>
          </a:stretch>
        </p:blipFill>
        <p:spPr>
          <a:xfrm>
            <a:off x="8987845" y="2677853"/>
            <a:ext cx="12193" cy="3816427"/>
          </a:xfrm>
          <a:prstGeom prst="rect">
            <a:avLst/>
          </a:prstGeom>
        </p:spPr>
      </p:pic>
      <p:sp>
        <p:nvSpPr>
          <p:cNvPr id="12" name="TextBox 11">
            <a:extLst>
              <a:ext uri="{FF2B5EF4-FFF2-40B4-BE49-F238E27FC236}">
                <a16:creationId xmlns:a16="http://schemas.microsoft.com/office/drawing/2014/main" id="{FE0E1E5B-4785-42F7-8628-32F488992F39}"/>
              </a:ext>
            </a:extLst>
          </p:cNvPr>
          <p:cNvSpPr txBox="1"/>
          <p:nvPr/>
        </p:nvSpPr>
        <p:spPr>
          <a:xfrm>
            <a:off x="2841674" y="2855738"/>
            <a:ext cx="2222688" cy="3516927"/>
          </a:xfrm>
          <a:prstGeom prst="rect">
            <a:avLst/>
          </a:prstGeom>
          <a:noFill/>
        </p:spPr>
        <p:txBody>
          <a:bodyPr wrap="square" rtlCol="0">
            <a:spAutoFit/>
          </a:bodyPr>
          <a:lstStyle/>
          <a:p>
            <a:r>
              <a:rPr lang="en-US"/>
              <a:t>Stands for "Horizontal Lookup." It works similarly to VLOOKUP but searches for the value in the first row of a table and returns a value in the same column from a specified row.</a:t>
            </a:r>
            <a:endParaRPr lang="en-IN" dirty="0"/>
          </a:p>
        </p:txBody>
      </p:sp>
      <p:sp>
        <p:nvSpPr>
          <p:cNvPr id="15" name="TextBox 14">
            <a:extLst>
              <a:ext uri="{FF2B5EF4-FFF2-40B4-BE49-F238E27FC236}">
                <a16:creationId xmlns:a16="http://schemas.microsoft.com/office/drawing/2014/main" id="{6CE7438F-6A4F-445B-BA5E-70D06041C9CE}"/>
              </a:ext>
            </a:extLst>
          </p:cNvPr>
          <p:cNvSpPr txBox="1"/>
          <p:nvPr/>
        </p:nvSpPr>
        <p:spPr>
          <a:xfrm>
            <a:off x="5753686" y="2897942"/>
            <a:ext cx="3135687" cy="3416320"/>
          </a:xfrm>
          <a:prstGeom prst="rect">
            <a:avLst/>
          </a:prstGeom>
          <a:noFill/>
        </p:spPr>
        <p:txBody>
          <a:bodyPr wrap="square" rtlCol="0">
            <a:spAutoFit/>
          </a:bodyPr>
          <a:lstStyle/>
          <a:p>
            <a:r>
              <a:rPr lang="en-US" dirty="0"/>
              <a:t>This combination of functions allows you to find a value in a table based on its row and column headers. INDEX returns the value of a cell in a specific row and column of a range, while MATCH searches for a specified value in a range and returns the relative position of that item.</a:t>
            </a:r>
            <a:endParaRPr lang="en-IN" dirty="0"/>
          </a:p>
        </p:txBody>
      </p:sp>
      <p:sp>
        <p:nvSpPr>
          <p:cNvPr id="16" name="TextBox 15">
            <a:extLst>
              <a:ext uri="{FF2B5EF4-FFF2-40B4-BE49-F238E27FC236}">
                <a16:creationId xmlns:a16="http://schemas.microsoft.com/office/drawing/2014/main" id="{D59DD610-B18A-4E82-9ED3-5C665E529BA4}"/>
              </a:ext>
            </a:extLst>
          </p:cNvPr>
          <p:cNvSpPr txBox="1"/>
          <p:nvPr/>
        </p:nvSpPr>
        <p:spPr>
          <a:xfrm>
            <a:off x="9242474" y="3010486"/>
            <a:ext cx="2405575" cy="3139321"/>
          </a:xfrm>
          <a:prstGeom prst="rect">
            <a:avLst/>
          </a:prstGeom>
          <a:noFill/>
        </p:spPr>
        <p:txBody>
          <a:bodyPr wrap="square" rtlCol="0">
            <a:spAutoFit/>
          </a:bodyPr>
          <a:lstStyle/>
          <a:p>
            <a:r>
              <a:rPr lang="en-US"/>
              <a:t> Similar to VLOOKUP and HLOOKUP but with more features and flexibility. It can search in both vertical and horizontal directions and can return results from any column or row in the lookup array.</a:t>
            </a:r>
            <a:endParaRPr lang="en-IN" dirty="0"/>
          </a:p>
        </p:txBody>
      </p:sp>
      <p:sp>
        <p:nvSpPr>
          <p:cNvPr id="8" name="Rectangle 7">
            <a:extLst>
              <a:ext uri="{FF2B5EF4-FFF2-40B4-BE49-F238E27FC236}">
                <a16:creationId xmlns:a16="http://schemas.microsoft.com/office/drawing/2014/main" id="{14C09AE8-0815-4FEC-948F-FA1F8BB796B4}"/>
              </a:ext>
            </a:extLst>
          </p:cNvPr>
          <p:cNvSpPr/>
          <p:nvPr/>
        </p:nvSpPr>
        <p:spPr>
          <a:xfrm>
            <a:off x="3615398" y="224133"/>
            <a:ext cx="3515583" cy="923330"/>
          </a:xfrm>
          <a:prstGeom prst="rect">
            <a:avLst/>
          </a:prstGeom>
          <a:noFill/>
        </p:spPr>
        <p:txBody>
          <a:bodyPr wrap="square" lIns="91440" tIns="45720" rIns="91440" bIns="45720">
            <a:spAutoFit/>
          </a:bodyPr>
          <a:lstStyle/>
          <a:p>
            <a:pPr algn="ctr"/>
            <a:r>
              <a:rPr lang="en-US" sz="54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TYPES</a:t>
            </a:r>
            <a:endParaRPr lang="en-IN" sz="54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8042758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7B068F-7685-430B-AE63-A85FFB641F7B}"/>
              </a:ext>
            </a:extLst>
          </p:cNvPr>
          <p:cNvSpPr/>
          <p:nvPr/>
        </p:nvSpPr>
        <p:spPr>
          <a:xfrm>
            <a:off x="4030895" y="55319"/>
            <a:ext cx="3398687" cy="923330"/>
          </a:xfrm>
          <a:prstGeom prst="rect">
            <a:avLst/>
          </a:prstGeom>
          <a:noFill/>
        </p:spPr>
        <p:txBody>
          <a:bodyPr wrap="none" lIns="91440" tIns="45720" rIns="91440" bIns="45720">
            <a:spAutoFit/>
          </a:bodyPr>
          <a:lstStyle/>
          <a:p>
            <a:pPr algn="ctr"/>
            <a:r>
              <a:rPr lang="en-US" sz="54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rPr>
              <a:t>V</a:t>
            </a:r>
            <a:r>
              <a:rPr lang="en-US" sz="54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LOOKUP</a:t>
            </a:r>
          </a:p>
        </p:txBody>
      </p:sp>
      <p:sp>
        <p:nvSpPr>
          <p:cNvPr id="4" name="TextBox 3">
            <a:extLst>
              <a:ext uri="{FF2B5EF4-FFF2-40B4-BE49-F238E27FC236}">
                <a16:creationId xmlns:a16="http://schemas.microsoft.com/office/drawing/2014/main" id="{7AE67675-5E7B-487D-8FF6-6EB9177200BB}"/>
              </a:ext>
            </a:extLst>
          </p:cNvPr>
          <p:cNvSpPr txBox="1"/>
          <p:nvPr/>
        </p:nvSpPr>
        <p:spPr>
          <a:xfrm>
            <a:off x="379829" y="1547446"/>
            <a:ext cx="11282288" cy="1477328"/>
          </a:xfrm>
          <a:prstGeom prst="rect">
            <a:avLst/>
          </a:prstGeom>
          <a:noFill/>
        </p:spPr>
        <p:txBody>
          <a:bodyPr wrap="square" rtlCol="0">
            <a:spAutoFit/>
          </a:bodyPr>
          <a:lstStyle/>
          <a:p>
            <a:r>
              <a:rPr lang="en-US" sz="2400" b="1" dirty="0">
                <a:latin typeface="Bahnschrift" panose="020B0502040204020203" pitchFamily="34" charset="0"/>
              </a:rPr>
              <a:t>SYNTEX :-</a:t>
            </a:r>
          </a:p>
          <a:p>
            <a:endParaRPr lang="en-US" sz="2400" b="1" u="sng" dirty="0">
              <a:latin typeface="Bahnschrift" panose="020B0502040204020203" pitchFamily="34" charset="0"/>
            </a:endParaRPr>
          </a:p>
          <a:p>
            <a:r>
              <a:rPr lang="en-US" sz="2400" dirty="0"/>
              <a:t>=VLOOKUP(</a:t>
            </a:r>
            <a:r>
              <a:rPr lang="en-US" sz="2400" b="1" dirty="0" err="1">
                <a:solidFill>
                  <a:schemeClr val="bg1"/>
                </a:solidFill>
                <a:highlight>
                  <a:srgbClr val="FFFF00"/>
                </a:highlight>
              </a:rPr>
              <a:t>lookup_value</a:t>
            </a:r>
            <a:r>
              <a:rPr lang="en-US" sz="2400" dirty="0"/>
              <a:t>, </a:t>
            </a:r>
            <a:r>
              <a:rPr lang="en-US" sz="2400" b="1" dirty="0" err="1">
                <a:solidFill>
                  <a:schemeClr val="bg1"/>
                </a:solidFill>
                <a:highlight>
                  <a:srgbClr val="00FF00"/>
                </a:highlight>
              </a:rPr>
              <a:t>table_array</a:t>
            </a:r>
            <a:r>
              <a:rPr lang="en-US" sz="2400" dirty="0"/>
              <a:t>, </a:t>
            </a:r>
            <a:r>
              <a:rPr lang="en-US" sz="2400" b="1" dirty="0" err="1">
                <a:solidFill>
                  <a:schemeClr val="bg1"/>
                </a:solidFill>
                <a:highlight>
                  <a:srgbClr val="00FFFF"/>
                </a:highlight>
              </a:rPr>
              <a:t>col_index_num</a:t>
            </a:r>
            <a:r>
              <a:rPr lang="en-US" sz="2400" dirty="0"/>
              <a:t>, </a:t>
            </a:r>
            <a:r>
              <a:rPr lang="en-US" sz="2400" b="1" dirty="0">
                <a:solidFill>
                  <a:schemeClr val="bg1"/>
                </a:solidFill>
                <a:highlight>
                  <a:srgbClr val="FF00FF"/>
                </a:highlight>
              </a:rPr>
              <a:t>[range_lookup]</a:t>
            </a:r>
            <a:r>
              <a:rPr lang="en-US" sz="2400" dirty="0"/>
              <a:t>)</a:t>
            </a:r>
          </a:p>
          <a:p>
            <a:endParaRPr lang="en-IN" dirty="0"/>
          </a:p>
        </p:txBody>
      </p:sp>
      <p:sp>
        <p:nvSpPr>
          <p:cNvPr id="5" name="TextBox 4">
            <a:extLst>
              <a:ext uri="{FF2B5EF4-FFF2-40B4-BE49-F238E27FC236}">
                <a16:creationId xmlns:a16="http://schemas.microsoft.com/office/drawing/2014/main" id="{A8207EE7-95FA-4AAD-A6AF-035DE8F8FEF1}"/>
              </a:ext>
            </a:extLst>
          </p:cNvPr>
          <p:cNvSpPr txBox="1"/>
          <p:nvPr/>
        </p:nvSpPr>
        <p:spPr>
          <a:xfrm>
            <a:off x="717452" y="3171507"/>
            <a:ext cx="10381957" cy="2431435"/>
          </a:xfrm>
          <a:prstGeom prst="rect">
            <a:avLst/>
          </a:prstGeom>
          <a:noFill/>
        </p:spPr>
        <p:txBody>
          <a:bodyPr wrap="square" rtlCol="0">
            <a:spAutoFit/>
          </a:bodyPr>
          <a:lstStyle/>
          <a:p>
            <a:pPr marL="342900" indent="-342900">
              <a:buFont typeface="Arial" panose="020B0604020202020204" pitchFamily="34" charset="0"/>
              <a:buChar char="•"/>
            </a:pPr>
            <a:r>
              <a:rPr lang="en-US" sz="2000" b="1" dirty="0" err="1">
                <a:solidFill>
                  <a:schemeClr val="bg1"/>
                </a:solidFill>
                <a:highlight>
                  <a:srgbClr val="FFFF00"/>
                </a:highlight>
              </a:rPr>
              <a:t>lookup_value</a:t>
            </a:r>
            <a:r>
              <a:rPr lang="en-US" sz="2000" b="1" dirty="0">
                <a:solidFill>
                  <a:schemeClr val="bg1"/>
                </a:solidFill>
                <a:highlight>
                  <a:srgbClr val="FFFF00"/>
                </a:highlight>
              </a:rPr>
              <a:t>: </a:t>
            </a:r>
            <a:r>
              <a:rPr lang="en-US" dirty="0"/>
              <a:t>The value you want to search for.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b="1" dirty="0" err="1">
                <a:solidFill>
                  <a:schemeClr val="bg1"/>
                </a:solidFill>
                <a:highlight>
                  <a:srgbClr val="00FF00"/>
                </a:highlight>
              </a:rPr>
              <a:t>table_array</a:t>
            </a:r>
            <a:r>
              <a:rPr lang="en-US" sz="2000" b="1" dirty="0">
                <a:solidFill>
                  <a:schemeClr val="bg1"/>
                </a:solidFill>
                <a:highlight>
                  <a:srgbClr val="00FF00"/>
                </a:highlight>
              </a:rPr>
              <a:t>: </a:t>
            </a:r>
            <a:r>
              <a:rPr lang="en-US" dirty="0"/>
              <a:t>The range of cells that contains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b="1" dirty="0" err="1">
                <a:solidFill>
                  <a:schemeClr val="bg1"/>
                </a:solidFill>
                <a:highlight>
                  <a:srgbClr val="00FFFF"/>
                </a:highlight>
              </a:rPr>
              <a:t>col_index_num</a:t>
            </a:r>
            <a:r>
              <a:rPr lang="en-US" sz="2000" b="1" dirty="0">
                <a:solidFill>
                  <a:schemeClr val="bg1"/>
                </a:solidFill>
                <a:highlight>
                  <a:srgbClr val="00FFFF"/>
                </a:highlight>
              </a:rPr>
              <a:t>: </a:t>
            </a:r>
            <a:r>
              <a:rPr lang="en-US" dirty="0"/>
              <a:t>The column number in the table from which to retrieve the value.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b="1" dirty="0">
                <a:solidFill>
                  <a:schemeClr val="bg1"/>
                </a:solidFill>
                <a:highlight>
                  <a:srgbClr val="FF00FF"/>
                </a:highlight>
              </a:rPr>
              <a:t>[range_lookup]: </a:t>
            </a:r>
            <a:r>
              <a:rPr lang="en-US" dirty="0"/>
              <a:t>Optional. TRUE for approximate match (default), FALSE for an exact match.</a:t>
            </a:r>
            <a:endParaRPr lang="en-IN" dirty="0"/>
          </a:p>
        </p:txBody>
      </p:sp>
    </p:spTree>
    <p:extLst>
      <p:ext uri="{BB962C8B-B14F-4D97-AF65-F5344CB8AC3E}">
        <p14:creationId xmlns:p14="http://schemas.microsoft.com/office/powerpoint/2010/main" val="275779676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8813EA-C3BB-4C30-9C88-1DE5BEFD79F3}"/>
              </a:ext>
            </a:extLst>
          </p:cNvPr>
          <p:cNvSpPr/>
          <p:nvPr/>
        </p:nvSpPr>
        <p:spPr>
          <a:xfrm>
            <a:off x="4422497" y="83463"/>
            <a:ext cx="3206326" cy="923330"/>
          </a:xfrm>
          <a:prstGeom prst="rect">
            <a:avLst/>
          </a:prstGeom>
          <a:noFill/>
        </p:spPr>
        <p:txBody>
          <a:bodyPr wrap="none" lIns="91440" tIns="45720" rIns="91440" bIns="45720">
            <a:spAutoFit/>
          </a:bodyPr>
          <a:lstStyle/>
          <a:p>
            <a:pPr algn="ctr"/>
            <a:r>
              <a:rPr lang="en-US" sz="54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EXAMPLE</a:t>
            </a:r>
          </a:p>
        </p:txBody>
      </p:sp>
      <p:pic>
        <p:nvPicPr>
          <p:cNvPr id="4" name="Picture 3">
            <a:extLst>
              <a:ext uri="{FF2B5EF4-FFF2-40B4-BE49-F238E27FC236}">
                <a16:creationId xmlns:a16="http://schemas.microsoft.com/office/drawing/2014/main" id="{59325952-2EFD-451F-9BE1-E70FB9458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03" y="1566034"/>
            <a:ext cx="9861451" cy="4806625"/>
          </a:xfrm>
          <a:prstGeom prst="rect">
            <a:avLst/>
          </a:prstGeom>
          <a:ln>
            <a:noFill/>
          </a:ln>
          <a:effectLst>
            <a:softEdge rad="112500"/>
          </a:effectLst>
        </p:spPr>
      </p:pic>
    </p:spTree>
    <p:extLst>
      <p:ext uri="{BB962C8B-B14F-4D97-AF65-F5344CB8AC3E}">
        <p14:creationId xmlns:p14="http://schemas.microsoft.com/office/powerpoint/2010/main" val="2959260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F7BC7B-BFD9-45B8-9D33-F9131A6E0E8E}"/>
              </a:ext>
            </a:extLst>
          </p:cNvPr>
          <p:cNvSpPr/>
          <p:nvPr/>
        </p:nvSpPr>
        <p:spPr>
          <a:xfrm>
            <a:off x="3741888" y="97519"/>
            <a:ext cx="3385863" cy="923330"/>
          </a:xfrm>
          <a:prstGeom prst="rect">
            <a:avLst/>
          </a:prstGeom>
          <a:noFill/>
        </p:spPr>
        <p:txBody>
          <a:bodyPr wrap="none" lIns="91440" tIns="45720" rIns="91440" bIns="45720">
            <a:spAutoFit/>
          </a:bodyPr>
          <a:lstStyle/>
          <a:p>
            <a:pPr algn="ctr"/>
            <a:r>
              <a:rPr lang="en-US" sz="54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HLOOKUP</a:t>
            </a:r>
          </a:p>
        </p:txBody>
      </p:sp>
      <p:sp>
        <p:nvSpPr>
          <p:cNvPr id="3" name="TextBox 2">
            <a:extLst>
              <a:ext uri="{FF2B5EF4-FFF2-40B4-BE49-F238E27FC236}">
                <a16:creationId xmlns:a16="http://schemas.microsoft.com/office/drawing/2014/main" id="{E5425F56-92CD-48E0-8EA5-28110B6097CC}"/>
              </a:ext>
            </a:extLst>
          </p:cNvPr>
          <p:cNvSpPr txBox="1"/>
          <p:nvPr/>
        </p:nvSpPr>
        <p:spPr>
          <a:xfrm>
            <a:off x="253218" y="1631852"/>
            <a:ext cx="12056013" cy="1846659"/>
          </a:xfrm>
          <a:prstGeom prst="rect">
            <a:avLst/>
          </a:prstGeom>
          <a:noFill/>
        </p:spPr>
        <p:txBody>
          <a:bodyPr wrap="square" rtlCol="0">
            <a:spAutoFit/>
          </a:bodyPr>
          <a:lstStyle/>
          <a:p>
            <a:r>
              <a:rPr lang="en-US" sz="2400" b="1" dirty="0"/>
              <a:t>SYNTEX :-</a:t>
            </a:r>
          </a:p>
          <a:p>
            <a:endParaRPr lang="en-US" sz="2400" b="1" dirty="0"/>
          </a:p>
          <a:p>
            <a:r>
              <a:rPr lang="en-US" sz="2400" b="1" dirty="0"/>
              <a:t>=HLOOKUP(</a:t>
            </a:r>
            <a:r>
              <a:rPr lang="en-US" sz="2400" b="1" dirty="0" err="1">
                <a:solidFill>
                  <a:schemeClr val="bg1"/>
                </a:solidFill>
                <a:highlight>
                  <a:srgbClr val="00FFFF"/>
                </a:highlight>
              </a:rPr>
              <a:t>lookup_value</a:t>
            </a:r>
            <a:r>
              <a:rPr lang="en-US" sz="2400" b="1" dirty="0"/>
              <a:t>, </a:t>
            </a:r>
            <a:r>
              <a:rPr lang="en-US" sz="2400" b="1" dirty="0" err="1">
                <a:solidFill>
                  <a:schemeClr val="bg1"/>
                </a:solidFill>
                <a:highlight>
                  <a:srgbClr val="FFFF00"/>
                </a:highlight>
              </a:rPr>
              <a:t>table_array</a:t>
            </a:r>
            <a:r>
              <a:rPr lang="en-US" sz="2400" b="1" dirty="0"/>
              <a:t>, </a:t>
            </a:r>
            <a:r>
              <a:rPr lang="en-US" sz="2400" b="1" dirty="0" err="1">
                <a:solidFill>
                  <a:schemeClr val="bg1"/>
                </a:solidFill>
                <a:highlight>
                  <a:srgbClr val="00FF00"/>
                </a:highlight>
              </a:rPr>
              <a:t>row_index_num</a:t>
            </a:r>
            <a:r>
              <a:rPr lang="en-US" sz="2400" b="1" dirty="0"/>
              <a:t>, </a:t>
            </a:r>
            <a:r>
              <a:rPr lang="en-US" sz="2400" b="1" dirty="0">
                <a:solidFill>
                  <a:schemeClr val="bg1"/>
                </a:solidFill>
                <a:highlight>
                  <a:srgbClr val="FF00FF"/>
                </a:highlight>
              </a:rPr>
              <a:t>[range_lookup]</a:t>
            </a:r>
            <a:r>
              <a:rPr lang="en-US" sz="2400" b="1" dirty="0"/>
              <a:t>)</a:t>
            </a:r>
          </a:p>
          <a:p>
            <a:endParaRPr lang="en-US" sz="2400" b="1" dirty="0"/>
          </a:p>
          <a:p>
            <a:endParaRPr lang="en-IN" dirty="0"/>
          </a:p>
        </p:txBody>
      </p:sp>
      <p:sp>
        <p:nvSpPr>
          <p:cNvPr id="5" name="TextBox 4">
            <a:extLst>
              <a:ext uri="{FF2B5EF4-FFF2-40B4-BE49-F238E27FC236}">
                <a16:creationId xmlns:a16="http://schemas.microsoft.com/office/drawing/2014/main" id="{AA88673F-176B-4E41-9A95-EC9485EA8949}"/>
              </a:ext>
            </a:extLst>
          </p:cNvPr>
          <p:cNvSpPr txBox="1"/>
          <p:nvPr/>
        </p:nvSpPr>
        <p:spPr>
          <a:xfrm>
            <a:off x="450166" y="3291840"/>
            <a:ext cx="10832123" cy="2154436"/>
          </a:xfrm>
          <a:prstGeom prst="rect">
            <a:avLst/>
          </a:prstGeom>
          <a:noFill/>
        </p:spPr>
        <p:txBody>
          <a:bodyPr wrap="square" rtlCol="0">
            <a:spAutoFit/>
          </a:bodyPr>
          <a:lstStyle/>
          <a:p>
            <a:pPr marL="285750" indent="-285750">
              <a:buFont typeface="Arial" panose="020B0604020202020204" pitchFamily="34" charset="0"/>
              <a:buChar char="•"/>
            </a:pPr>
            <a:r>
              <a:rPr lang="en-US" sz="2000" b="1" dirty="0" err="1">
                <a:solidFill>
                  <a:schemeClr val="bg1"/>
                </a:solidFill>
                <a:highlight>
                  <a:srgbClr val="00FFFF"/>
                </a:highlight>
              </a:rPr>
              <a:t>lookup_value</a:t>
            </a:r>
            <a:r>
              <a:rPr lang="en-US" sz="2000" b="1" dirty="0">
                <a:solidFill>
                  <a:schemeClr val="bg1"/>
                </a:solidFill>
                <a:highlight>
                  <a:srgbClr val="00FFFF"/>
                </a:highlight>
              </a:rPr>
              <a:t>: </a:t>
            </a:r>
            <a:r>
              <a:rPr lang="en-US" dirty="0"/>
              <a:t>The value you want to search for.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b="1" dirty="0" err="1">
                <a:solidFill>
                  <a:schemeClr val="bg1"/>
                </a:solidFill>
                <a:highlight>
                  <a:srgbClr val="FFFF00"/>
                </a:highlight>
              </a:rPr>
              <a:t>table_array</a:t>
            </a:r>
            <a:r>
              <a:rPr lang="en-US" sz="2000" b="1" dirty="0">
                <a:solidFill>
                  <a:schemeClr val="bg1"/>
                </a:solidFill>
                <a:highlight>
                  <a:srgbClr val="FFFF00"/>
                </a:highlight>
              </a:rPr>
              <a:t>: </a:t>
            </a:r>
            <a:r>
              <a:rPr lang="en-US" dirty="0"/>
              <a:t>The range of cells that contains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b="1" dirty="0" err="1">
                <a:solidFill>
                  <a:schemeClr val="bg1"/>
                </a:solidFill>
                <a:highlight>
                  <a:srgbClr val="00FF00"/>
                </a:highlight>
              </a:rPr>
              <a:t>row_index_num</a:t>
            </a:r>
            <a:r>
              <a:rPr lang="en-US" sz="2000" b="1" dirty="0">
                <a:solidFill>
                  <a:schemeClr val="bg1"/>
                </a:solidFill>
                <a:highlight>
                  <a:srgbClr val="00FF00"/>
                </a:highlight>
              </a:rPr>
              <a:t>: </a:t>
            </a:r>
            <a:r>
              <a:rPr lang="en-US" dirty="0"/>
              <a:t>The row number in the table from which to retrieve the value.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b="1" dirty="0">
                <a:solidFill>
                  <a:schemeClr val="bg1"/>
                </a:solidFill>
                <a:highlight>
                  <a:srgbClr val="FF00FF"/>
                </a:highlight>
              </a:rPr>
              <a:t>[range_lookup]: </a:t>
            </a:r>
            <a:r>
              <a:rPr lang="en-US" dirty="0"/>
              <a:t>Optional. TRUE for approximate match (default), FALSE for an exact match.</a:t>
            </a:r>
            <a:endParaRPr lang="en-IN" dirty="0"/>
          </a:p>
        </p:txBody>
      </p:sp>
    </p:spTree>
    <p:extLst>
      <p:ext uri="{BB962C8B-B14F-4D97-AF65-F5344CB8AC3E}">
        <p14:creationId xmlns:p14="http://schemas.microsoft.com/office/powerpoint/2010/main" val="3564991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D6E171-F524-4008-B961-719A05658211}"/>
              </a:ext>
            </a:extLst>
          </p:cNvPr>
          <p:cNvSpPr/>
          <p:nvPr/>
        </p:nvSpPr>
        <p:spPr>
          <a:xfrm>
            <a:off x="3930129" y="111590"/>
            <a:ext cx="3206327" cy="923330"/>
          </a:xfrm>
          <a:prstGeom prst="rect">
            <a:avLst/>
          </a:prstGeom>
          <a:noFill/>
        </p:spPr>
        <p:txBody>
          <a:bodyPr wrap="none" lIns="91440" tIns="45720" rIns="91440" bIns="45720">
            <a:spAutoFit/>
          </a:bodyPr>
          <a:lstStyle/>
          <a:p>
            <a:pPr algn="ctr"/>
            <a:r>
              <a:rPr lang="en-US" sz="5400" b="1" u="sng" cap="none" spc="0" dirty="0">
                <a:ln w="10160">
                  <a:solidFill>
                    <a:schemeClr val="accent5"/>
                  </a:solidFill>
                  <a:prstDash val="solid"/>
                </a:ln>
                <a:solidFill>
                  <a:srgbClr val="FFFFFF"/>
                </a:solidFill>
                <a:effectLst>
                  <a:outerShdw blurRad="38100" dist="38100" dir="2700000" algn="tl">
                    <a:srgbClr val="000000">
                      <a:alpha val="43137"/>
                    </a:srgbClr>
                  </a:outerShdw>
                </a:effectLst>
              </a:rPr>
              <a:t>EXAMPLE</a:t>
            </a:r>
          </a:p>
        </p:txBody>
      </p:sp>
      <p:pic>
        <p:nvPicPr>
          <p:cNvPr id="4" name="Picture 3">
            <a:extLst>
              <a:ext uri="{FF2B5EF4-FFF2-40B4-BE49-F238E27FC236}">
                <a16:creationId xmlns:a16="http://schemas.microsoft.com/office/drawing/2014/main" id="{3E64853F-F064-4561-B63F-17E472BF1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52" y="1542786"/>
            <a:ext cx="10044333" cy="4872081"/>
          </a:xfrm>
          <a:prstGeom prst="rect">
            <a:avLst/>
          </a:prstGeom>
          <a:ln>
            <a:noFill/>
          </a:ln>
          <a:effectLst>
            <a:softEdge rad="112500"/>
          </a:effectLst>
        </p:spPr>
      </p:pic>
    </p:spTree>
    <p:extLst>
      <p:ext uri="{BB962C8B-B14F-4D97-AF65-F5344CB8AC3E}">
        <p14:creationId xmlns:p14="http://schemas.microsoft.com/office/powerpoint/2010/main" val="27399600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09045C-DAEC-40F6-B822-5F9301770914}"/>
              </a:ext>
            </a:extLst>
          </p:cNvPr>
          <p:cNvSpPr/>
          <p:nvPr/>
        </p:nvSpPr>
        <p:spPr>
          <a:xfrm>
            <a:off x="3205986" y="153791"/>
            <a:ext cx="4935968" cy="923330"/>
          </a:xfrm>
          <a:prstGeom prst="rect">
            <a:avLst/>
          </a:prstGeom>
          <a:noFill/>
        </p:spPr>
        <p:txBody>
          <a:bodyPr wrap="none" lIns="91440" tIns="45720" rIns="91440" bIns="45720">
            <a:spAutoFit/>
          </a:bodyPr>
          <a:lstStyle/>
          <a:p>
            <a:pPr algn="ctr"/>
            <a:r>
              <a:rPr lang="en-US" sz="54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INDEX-MATCH</a:t>
            </a:r>
          </a:p>
        </p:txBody>
      </p:sp>
      <p:sp>
        <p:nvSpPr>
          <p:cNvPr id="3" name="TextBox 2">
            <a:extLst>
              <a:ext uri="{FF2B5EF4-FFF2-40B4-BE49-F238E27FC236}">
                <a16:creationId xmlns:a16="http://schemas.microsoft.com/office/drawing/2014/main" id="{BC46919E-F3F6-41D5-9A53-B737864C66B1}"/>
              </a:ext>
            </a:extLst>
          </p:cNvPr>
          <p:cNvSpPr txBox="1"/>
          <p:nvPr/>
        </p:nvSpPr>
        <p:spPr>
          <a:xfrm>
            <a:off x="412651" y="1533377"/>
            <a:ext cx="12754707" cy="1569660"/>
          </a:xfrm>
          <a:prstGeom prst="rect">
            <a:avLst/>
          </a:prstGeom>
          <a:noFill/>
        </p:spPr>
        <p:txBody>
          <a:bodyPr wrap="square" rtlCol="0">
            <a:spAutoFit/>
          </a:bodyPr>
          <a:lstStyle/>
          <a:p>
            <a:r>
              <a:rPr lang="en-US" sz="2400" b="1" dirty="0"/>
              <a:t>SYNTEX :-</a:t>
            </a:r>
          </a:p>
          <a:p>
            <a:endParaRPr lang="en-US" sz="2400" b="1" dirty="0"/>
          </a:p>
          <a:p>
            <a:r>
              <a:rPr lang="en-US" sz="2400" b="1" dirty="0"/>
              <a:t>=INDEX</a:t>
            </a:r>
            <a:r>
              <a:rPr lang="en-US" sz="2400" b="1" dirty="0">
                <a:solidFill>
                  <a:schemeClr val="bg1"/>
                </a:solidFill>
                <a:highlight>
                  <a:srgbClr val="FF00FF"/>
                </a:highlight>
              </a:rPr>
              <a:t>(</a:t>
            </a:r>
            <a:r>
              <a:rPr lang="en-US" sz="2400" b="1" dirty="0" err="1">
                <a:solidFill>
                  <a:schemeClr val="bg1"/>
                </a:solidFill>
                <a:highlight>
                  <a:srgbClr val="FF00FF"/>
                </a:highlight>
              </a:rPr>
              <a:t>return_range</a:t>
            </a:r>
            <a:r>
              <a:rPr lang="en-US" sz="2400" b="1" dirty="0"/>
              <a:t>, MATCH(</a:t>
            </a:r>
            <a:r>
              <a:rPr lang="en-US" sz="2400" b="1" dirty="0" err="1">
                <a:solidFill>
                  <a:schemeClr val="bg1"/>
                </a:solidFill>
                <a:highlight>
                  <a:srgbClr val="00FFFF"/>
                </a:highlight>
              </a:rPr>
              <a:t>lookup_value</a:t>
            </a:r>
            <a:r>
              <a:rPr lang="en-US" sz="2400" b="1" dirty="0"/>
              <a:t>, </a:t>
            </a:r>
            <a:r>
              <a:rPr lang="en-US" sz="2400" b="1" dirty="0" err="1">
                <a:solidFill>
                  <a:schemeClr val="bg1"/>
                </a:solidFill>
                <a:highlight>
                  <a:srgbClr val="00FF00"/>
                </a:highlight>
              </a:rPr>
              <a:t>lookup_range</a:t>
            </a:r>
            <a:r>
              <a:rPr lang="en-US" sz="2400" b="1" dirty="0"/>
              <a:t>, </a:t>
            </a:r>
            <a:r>
              <a:rPr lang="en-US" sz="2400" b="1" dirty="0">
                <a:solidFill>
                  <a:schemeClr val="bg1"/>
                </a:solidFill>
                <a:highlight>
                  <a:srgbClr val="FFFF00"/>
                </a:highlight>
              </a:rPr>
              <a:t>[</a:t>
            </a:r>
            <a:r>
              <a:rPr lang="en-US" sz="2400" b="1" dirty="0" err="1">
                <a:solidFill>
                  <a:schemeClr val="bg1"/>
                </a:solidFill>
                <a:highlight>
                  <a:srgbClr val="FFFF00"/>
                </a:highlight>
              </a:rPr>
              <a:t>match_type</a:t>
            </a:r>
            <a:r>
              <a:rPr lang="en-US" sz="2400" b="1" dirty="0">
                <a:solidFill>
                  <a:schemeClr val="bg1"/>
                </a:solidFill>
                <a:highlight>
                  <a:srgbClr val="FFFF00"/>
                </a:highlight>
              </a:rPr>
              <a:t>]</a:t>
            </a:r>
            <a:r>
              <a:rPr lang="en-US" sz="2400" b="1" dirty="0"/>
              <a:t>))</a:t>
            </a:r>
          </a:p>
          <a:p>
            <a:endParaRPr lang="en-IN" sz="2400" b="1" dirty="0"/>
          </a:p>
        </p:txBody>
      </p:sp>
      <p:sp>
        <p:nvSpPr>
          <p:cNvPr id="4" name="TextBox 3">
            <a:extLst>
              <a:ext uri="{FF2B5EF4-FFF2-40B4-BE49-F238E27FC236}">
                <a16:creationId xmlns:a16="http://schemas.microsoft.com/office/drawing/2014/main" id="{3DD0C102-39A1-4289-AB81-80D2ABBB8914}"/>
              </a:ext>
            </a:extLst>
          </p:cNvPr>
          <p:cNvSpPr txBox="1"/>
          <p:nvPr/>
        </p:nvSpPr>
        <p:spPr>
          <a:xfrm>
            <a:off x="412651" y="3429000"/>
            <a:ext cx="11516752" cy="2431435"/>
          </a:xfrm>
          <a:prstGeom prst="rect">
            <a:avLst/>
          </a:prstGeom>
          <a:noFill/>
        </p:spPr>
        <p:txBody>
          <a:bodyPr wrap="square" rtlCol="0">
            <a:spAutoFit/>
          </a:bodyPr>
          <a:lstStyle/>
          <a:p>
            <a:r>
              <a:rPr lang="en-US" sz="2000" b="1" dirty="0" err="1">
                <a:solidFill>
                  <a:schemeClr val="bg1"/>
                </a:solidFill>
                <a:highlight>
                  <a:srgbClr val="FF00FF"/>
                </a:highlight>
              </a:rPr>
              <a:t>return_range</a:t>
            </a:r>
            <a:r>
              <a:rPr lang="en-US" sz="2000" b="1" dirty="0">
                <a:solidFill>
                  <a:schemeClr val="bg1"/>
                </a:solidFill>
                <a:highlight>
                  <a:srgbClr val="FF00FF"/>
                </a:highlight>
              </a:rPr>
              <a:t>: </a:t>
            </a:r>
            <a:r>
              <a:rPr lang="en-US" dirty="0"/>
              <a:t>The range of cells containing the values you want to return.</a:t>
            </a:r>
          </a:p>
          <a:p>
            <a:endParaRPr lang="en-US" dirty="0"/>
          </a:p>
          <a:p>
            <a:r>
              <a:rPr lang="en-US" sz="2000" b="1" dirty="0" err="1">
                <a:solidFill>
                  <a:schemeClr val="bg1"/>
                </a:solidFill>
                <a:highlight>
                  <a:srgbClr val="00FFFF"/>
                </a:highlight>
              </a:rPr>
              <a:t>lookup_value</a:t>
            </a:r>
            <a:r>
              <a:rPr lang="en-US" sz="2000" b="1" dirty="0">
                <a:solidFill>
                  <a:schemeClr val="bg1"/>
                </a:solidFill>
                <a:highlight>
                  <a:srgbClr val="00FFFF"/>
                </a:highlight>
              </a:rPr>
              <a:t>: </a:t>
            </a:r>
            <a:r>
              <a:rPr lang="en-US" dirty="0"/>
              <a:t>The value you want to search for .</a:t>
            </a:r>
          </a:p>
          <a:p>
            <a:endParaRPr lang="en-US" dirty="0"/>
          </a:p>
          <a:p>
            <a:r>
              <a:rPr lang="en-US" sz="2000" b="1" dirty="0" err="1">
                <a:solidFill>
                  <a:schemeClr val="bg1"/>
                </a:solidFill>
                <a:highlight>
                  <a:srgbClr val="00FF00"/>
                </a:highlight>
              </a:rPr>
              <a:t>lookup_range</a:t>
            </a:r>
            <a:r>
              <a:rPr lang="en-US" sz="2000" b="1" dirty="0">
                <a:solidFill>
                  <a:schemeClr val="bg1"/>
                </a:solidFill>
                <a:highlight>
                  <a:srgbClr val="00FF00"/>
                </a:highlight>
              </a:rPr>
              <a:t>: </a:t>
            </a:r>
            <a:r>
              <a:rPr lang="en-US" dirty="0"/>
              <a:t>The range of cells where the lookup value is located.</a:t>
            </a:r>
          </a:p>
          <a:p>
            <a:endParaRPr lang="en-US" dirty="0"/>
          </a:p>
          <a:p>
            <a:r>
              <a:rPr lang="en-US" sz="2000" b="1" dirty="0">
                <a:solidFill>
                  <a:schemeClr val="bg1"/>
                </a:solidFill>
                <a:highlight>
                  <a:srgbClr val="FFFF00"/>
                </a:highlight>
              </a:rPr>
              <a:t>[</a:t>
            </a:r>
            <a:r>
              <a:rPr lang="en-US" sz="2000" b="1" dirty="0" err="1">
                <a:solidFill>
                  <a:schemeClr val="bg1"/>
                </a:solidFill>
                <a:highlight>
                  <a:srgbClr val="FFFF00"/>
                </a:highlight>
              </a:rPr>
              <a:t>match_type</a:t>
            </a:r>
            <a:r>
              <a:rPr lang="en-US" sz="2000" b="1" dirty="0">
                <a:solidFill>
                  <a:schemeClr val="bg1"/>
                </a:solidFill>
                <a:highlight>
                  <a:srgbClr val="FFFF00"/>
                </a:highlight>
              </a:rPr>
              <a:t>]: </a:t>
            </a:r>
            <a:r>
              <a:rPr lang="en-US" dirty="0"/>
              <a:t>Optional. 1 for less than, 0 for exact match, -1 for greater than. (Default is 0 for exact match)</a:t>
            </a:r>
            <a:endParaRPr lang="en-IN" dirty="0"/>
          </a:p>
        </p:txBody>
      </p:sp>
    </p:spTree>
    <p:extLst>
      <p:ext uri="{BB962C8B-B14F-4D97-AF65-F5344CB8AC3E}">
        <p14:creationId xmlns:p14="http://schemas.microsoft.com/office/powerpoint/2010/main" val="775552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5A50C5-579E-4EA6-ADA7-56F02BEFA5FE}"/>
              </a:ext>
            </a:extLst>
          </p:cNvPr>
          <p:cNvSpPr/>
          <p:nvPr/>
        </p:nvSpPr>
        <p:spPr>
          <a:xfrm>
            <a:off x="4113008" y="139724"/>
            <a:ext cx="3206327" cy="923330"/>
          </a:xfrm>
          <a:prstGeom prst="rect">
            <a:avLst/>
          </a:prstGeom>
          <a:noFill/>
        </p:spPr>
        <p:txBody>
          <a:bodyPr wrap="none" lIns="91440" tIns="45720" rIns="91440" bIns="45720">
            <a:spAutoFit/>
          </a:bodyPr>
          <a:lstStyle/>
          <a:p>
            <a:pPr algn="ctr"/>
            <a:r>
              <a:rPr lang="en-US" sz="54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EXAMPLE</a:t>
            </a:r>
          </a:p>
        </p:txBody>
      </p:sp>
      <p:pic>
        <p:nvPicPr>
          <p:cNvPr id="4" name="Picture 3">
            <a:extLst>
              <a:ext uri="{FF2B5EF4-FFF2-40B4-BE49-F238E27FC236}">
                <a16:creationId xmlns:a16="http://schemas.microsoft.com/office/drawing/2014/main" id="{FD2E073D-3C54-4755-B984-B3FBA04BED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536" y="1333036"/>
            <a:ext cx="10325686" cy="5180306"/>
          </a:xfrm>
          <a:prstGeom prst="rect">
            <a:avLst/>
          </a:prstGeom>
          <a:ln>
            <a:solidFill>
              <a:schemeClr val="accent1">
                <a:lumMod val="50000"/>
              </a:schemeClr>
            </a:solidFill>
          </a:ln>
          <a:effectLst>
            <a:softEdge rad="112500"/>
          </a:effectLst>
        </p:spPr>
      </p:pic>
    </p:spTree>
    <p:extLst>
      <p:ext uri="{BB962C8B-B14F-4D97-AF65-F5344CB8AC3E}">
        <p14:creationId xmlns:p14="http://schemas.microsoft.com/office/powerpoint/2010/main" val="112182167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321</TotalTime>
  <Words>697</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Rounded MT Bold</vt:lpstr>
      <vt:lpstr>Bahnschrift</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Lookup Family</dc:title>
  <dc:creator>hp</dc:creator>
  <cp:lastModifiedBy>yash varma</cp:lastModifiedBy>
  <cp:revision>16</cp:revision>
  <dcterms:created xsi:type="dcterms:W3CDTF">2024-04-24T13:46:46Z</dcterms:created>
  <dcterms:modified xsi:type="dcterms:W3CDTF">2024-04-29T04:39:12Z</dcterms:modified>
</cp:coreProperties>
</file>