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382" r:id="rId2"/>
    <p:sldId id="375" r:id="rId3"/>
    <p:sldId id="385" r:id="rId4"/>
    <p:sldId id="386" r:id="rId5"/>
    <p:sldId id="387" r:id="rId6"/>
    <p:sldId id="384" r:id="rId7"/>
    <p:sldId id="389" r:id="rId8"/>
    <p:sldId id="388" r:id="rId9"/>
    <p:sldId id="405" r:id="rId10"/>
    <p:sldId id="409" r:id="rId11"/>
    <p:sldId id="398" r:id="rId12"/>
    <p:sldId id="390" r:id="rId13"/>
    <p:sldId id="396" r:id="rId14"/>
    <p:sldId id="397" r:id="rId15"/>
    <p:sldId id="407" r:id="rId16"/>
    <p:sldId id="410" r:id="rId17"/>
    <p:sldId id="412" r:id="rId18"/>
    <p:sldId id="391" r:id="rId19"/>
    <p:sldId id="395" r:id="rId20"/>
    <p:sldId id="402" r:id="rId21"/>
    <p:sldId id="404" r:id="rId22"/>
    <p:sldId id="399" r:id="rId23"/>
    <p:sldId id="400" r:id="rId24"/>
    <p:sldId id="403" r:id="rId25"/>
    <p:sldId id="418" r:id="rId26"/>
    <p:sldId id="392" r:id="rId27"/>
    <p:sldId id="393" r:id="rId28"/>
    <p:sldId id="408" r:id="rId29"/>
    <p:sldId id="411" r:id="rId30"/>
    <p:sldId id="394" r:id="rId31"/>
    <p:sldId id="372" r:id="rId32"/>
    <p:sldId id="417" r:id="rId33"/>
    <p:sldId id="414" r:id="rId34"/>
    <p:sldId id="415" r:id="rId35"/>
    <p:sldId id="416" r:id="rId36"/>
    <p:sldId id="413" r:id="rId3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000000"/>
    <a:srgbClr val="5F259F"/>
    <a:srgbClr val="6732A2"/>
    <a:srgbClr val="663399"/>
    <a:srgbClr val="5C6670"/>
    <a:srgbClr val="A50034"/>
    <a:srgbClr val="B8B8B8"/>
    <a:srgbClr val="6D5047"/>
    <a:srgbClr val="A8B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AE5C2-29CD-4391-B9CE-975275FD2902}" v="1878" dt="2024-03-27T13:41:51.932"/>
    <p1510:client id="{69CFC69E-77F8-42DE-AA15-CDC20D375395}" v="4808" dt="2024-03-27T10:23:15.904"/>
    <p1510:client id="{DB602FFE-C876-4D82-89CC-6E609BAD4DD4}" v="1763" dt="2024-03-28T08:23:36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62"/>
      </p:cViewPr>
      <p:guideLst>
        <p:guide orient="horz" pos="22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DFCDD-1D9F-4A5E-B2AA-E5F041F4BA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BD4C88-F507-4EEF-80BF-AD64FBE8DB56}">
      <dgm:prSet/>
      <dgm:spPr>
        <a:solidFill>
          <a:schemeClr val="tx1"/>
        </a:solidFill>
      </dgm:spPr>
      <dgm:t>
        <a:bodyPr/>
        <a:lstStyle/>
        <a:p>
          <a:r>
            <a:rPr lang="fr-FR" b="1"/>
            <a:t>Introduction and </a:t>
          </a:r>
          <a:r>
            <a:rPr lang="fr-FR" b="1" err="1"/>
            <a:t>Context</a:t>
          </a:r>
          <a:endParaRPr lang="en-US"/>
        </a:p>
      </dgm:t>
    </dgm:pt>
    <dgm:pt modelId="{A4899D98-9FC1-4112-AC6C-714FAEFD3D42}" type="parTrans" cxnId="{3DEAEB5C-A5B9-4A4B-89AA-6494EF24E6C9}">
      <dgm:prSet/>
      <dgm:spPr/>
      <dgm:t>
        <a:bodyPr/>
        <a:lstStyle/>
        <a:p>
          <a:endParaRPr lang="en-US"/>
        </a:p>
      </dgm:t>
    </dgm:pt>
    <dgm:pt modelId="{15B5A3A1-CAF8-4895-85D9-4B68D80E60A6}" type="sibTrans" cxnId="{3DEAEB5C-A5B9-4A4B-89AA-6494EF24E6C9}">
      <dgm:prSet/>
      <dgm:spPr/>
      <dgm:t>
        <a:bodyPr/>
        <a:lstStyle/>
        <a:p>
          <a:endParaRPr lang="en-US"/>
        </a:p>
      </dgm:t>
    </dgm:pt>
    <dgm:pt modelId="{E24E1677-786C-44BE-978C-14861EABF38D}">
      <dgm:prSet/>
      <dgm:spPr>
        <a:solidFill>
          <a:schemeClr val="tx1"/>
        </a:solidFill>
      </dgm:spPr>
      <dgm:t>
        <a:bodyPr/>
        <a:lstStyle/>
        <a:p>
          <a:r>
            <a:rPr lang="fr-FR" b="1"/>
            <a:t>Project </a:t>
          </a:r>
          <a:r>
            <a:rPr lang="fr-FR" b="1" err="1"/>
            <a:t>Specifications</a:t>
          </a:r>
          <a:endParaRPr lang="en-US"/>
        </a:p>
      </dgm:t>
    </dgm:pt>
    <dgm:pt modelId="{1148DFC2-40F8-4596-8FE5-F218AE250E67}" type="parTrans" cxnId="{06C64B51-A354-40C6-A6A2-3D87195BEEDB}">
      <dgm:prSet/>
      <dgm:spPr/>
      <dgm:t>
        <a:bodyPr/>
        <a:lstStyle/>
        <a:p>
          <a:endParaRPr lang="en-US"/>
        </a:p>
      </dgm:t>
    </dgm:pt>
    <dgm:pt modelId="{B001340F-8DCD-45A5-AE07-611C7A98784D}" type="sibTrans" cxnId="{06C64B51-A354-40C6-A6A2-3D87195BEEDB}">
      <dgm:prSet/>
      <dgm:spPr/>
      <dgm:t>
        <a:bodyPr/>
        <a:lstStyle/>
        <a:p>
          <a:endParaRPr lang="en-US"/>
        </a:p>
      </dgm:t>
    </dgm:pt>
    <dgm:pt modelId="{42511B6F-E10C-4662-8AAB-59F126A0F8F6}">
      <dgm:prSet/>
      <dgm:spPr>
        <a:solidFill>
          <a:schemeClr val="tx1"/>
        </a:solidFill>
      </dgm:spPr>
      <dgm:t>
        <a:bodyPr/>
        <a:lstStyle/>
        <a:p>
          <a:r>
            <a:rPr lang="fr-FR" b="1"/>
            <a:t>Technical Solution</a:t>
          </a:r>
          <a:endParaRPr lang="en-US"/>
        </a:p>
      </dgm:t>
    </dgm:pt>
    <dgm:pt modelId="{520E854C-ADB1-466B-A817-50A8C9BBE023}" type="parTrans" cxnId="{70FA324A-4891-4D89-A392-7363DA7EB4FE}">
      <dgm:prSet/>
      <dgm:spPr/>
      <dgm:t>
        <a:bodyPr/>
        <a:lstStyle/>
        <a:p>
          <a:endParaRPr lang="en-US"/>
        </a:p>
      </dgm:t>
    </dgm:pt>
    <dgm:pt modelId="{6EEE318A-6E7E-4438-BD34-7474D7A97D48}" type="sibTrans" cxnId="{70FA324A-4891-4D89-A392-7363DA7EB4FE}">
      <dgm:prSet/>
      <dgm:spPr/>
      <dgm:t>
        <a:bodyPr/>
        <a:lstStyle/>
        <a:p>
          <a:endParaRPr lang="en-US"/>
        </a:p>
      </dgm:t>
    </dgm:pt>
    <dgm:pt modelId="{6CA63B78-FBDD-4C3F-8842-D76C4E6C0956}">
      <dgm:prSet/>
      <dgm:spPr>
        <a:solidFill>
          <a:schemeClr val="tx1"/>
        </a:solidFill>
      </dgm:spPr>
      <dgm:t>
        <a:bodyPr/>
        <a:lstStyle/>
        <a:p>
          <a:r>
            <a:rPr lang="fr-FR" b="1"/>
            <a:t>Conclusion</a:t>
          </a:r>
          <a:endParaRPr lang="en-US"/>
        </a:p>
      </dgm:t>
    </dgm:pt>
    <dgm:pt modelId="{869E57F1-9EC0-4A3D-98AE-5E702AC9FDD7}" type="parTrans" cxnId="{F05A882F-2538-4480-8273-2CAAA8F8DF2B}">
      <dgm:prSet/>
      <dgm:spPr/>
      <dgm:t>
        <a:bodyPr/>
        <a:lstStyle/>
        <a:p>
          <a:endParaRPr lang="en-US"/>
        </a:p>
      </dgm:t>
    </dgm:pt>
    <dgm:pt modelId="{F91A1733-DB7A-48D5-8827-66A1D1ACC096}" type="sibTrans" cxnId="{F05A882F-2538-4480-8273-2CAAA8F8DF2B}">
      <dgm:prSet/>
      <dgm:spPr/>
      <dgm:t>
        <a:bodyPr/>
        <a:lstStyle/>
        <a:p>
          <a:endParaRPr lang="en-US"/>
        </a:p>
      </dgm:t>
    </dgm:pt>
    <dgm:pt modelId="{DEF31EDC-D73E-4297-B2B8-995D9598E57C}" type="pres">
      <dgm:prSet presAssocID="{8D4DFCDD-1D9F-4A5E-B2AA-E5F041F4BA23}" presName="linear" presStyleCnt="0">
        <dgm:presLayoutVars>
          <dgm:dir/>
          <dgm:animLvl val="lvl"/>
          <dgm:resizeHandles val="exact"/>
        </dgm:presLayoutVars>
      </dgm:prSet>
      <dgm:spPr/>
    </dgm:pt>
    <dgm:pt modelId="{2CC0F80F-73C2-4905-8D36-59408F833C03}" type="pres">
      <dgm:prSet presAssocID="{2CBD4C88-F507-4EEF-80BF-AD64FBE8DB56}" presName="parentLin" presStyleCnt="0"/>
      <dgm:spPr/>
    </dgm:pt>
    <dgm:pt modelId="{FD1509B2-F328-4472-A1EE-447814D1E44D}" type="pres">
      <dgm:prSet presAssocID="{2CBD4C88-F507-4EEF-80BF-AD64FBE8DB56}" presName="parentLeftMargin" presStyleLbl="node1" presStyleIdx="0" presStyleCnt="4"/>
      <dgm:spPr/>
    </dgm:pt>
    <dgm:pt modelId="{F110BA72-02E5-4A58-9138-AC8FFD40A0C9}" type="pres">
      <dgm:prSet presAssocID="{2CBD4C88-F507-4EEF-80BF-AD64FBE8DB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C96CC2-226D-4558-ACF0-17A52283BEB8}" type="pres">
      <dgm:prSet presAssocID="{2CBD4C88-F507-4EEF-80BF-AD64FBE8DB56}" presName="negativeSpace" presStyleCnt="0"/>
      <dgm:spPr/>
    </dgm:pt>
    <dgm:pt modelId="{CA1D20C1-A302-4A20-87ED-60406AF6D818}" type="pres">
      <dgm:prSet presAssocID="{2CBD4C88-F507-4EEF-80BF-AD64FBE8DB56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90F97ACF-E44D-464D-8EA6-F87D5ABE6FE6}" type="pres">
      <dgm:prSet presAssocID="{15B5A3A1-CAF8-4895-85D9-4B68D80E60A6}" presName="spaceBetweenRectangles" presStyleCnt="0"/>
      <dgm:spPr/>
    </dgm:pt>
    <dgm:pt modelId="{B25A8D4C-5063-49BD-B617-C633476D686E}" type="pres">
      <dgm:prSet presAssocID="{E24E1677-786C-44BE-978C-14861EABF38D}" presName="parentLin" presStyleCnt="0"/>
      <dgm:spPr/>
    </dgm:pt>
    <dgm:pt modelId="{E5F74B0C-ABF2-4ACF-B8E4-50997ED7BC6F}" type="pres">
      <dgm:prSet presAssocID="{E24E1677-786C-44BE-978C-14861EABF38D}" presName="parentLeftMargin" presStyleLbl="node1" presStyleIdx="0" presStyleCnt="4"/>
      <dgm:spPr/>
    </dgm:pt>
    <dgm:pt modelId="{362ECDA2-7FBE-4133-81FE-B70E5958655D}" type="pres">
      <dgm:prSet presAssocID="{E24E1677-786C-44BE-978C-14861EABF3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E5ABC67-0A51-40D2-AE86-2ADBEF324D39}" type="pres">
      <dgm:prSet presAssocID="{E24E1677-786C-44BE-978C-14861EABF38D}" presName="negativeSpace" presStyleCnt="0"/>
      <dgm:spPr/>
    </dgm:pt>
    <dgm:pt modelId="{1E068F81-4E3F-4662-ABC3-E4446EFC8D89}" type="pres">
      <dgm:prSet presAssocID="{E24E1677-786C-44BE-978C-14861EABF38D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18FE3213-E8E1-4437-8299-DF2ED204480A}" type="pres">
      <dgm:prSet presAssocID="{B001340F-8DCD-45A5-AE07-611C7A98784D}" presName="spaceBetweenRectangles" presStyleCnt="0"/>
      <dgm:spPr/>
    </dgm:pt>
    <dgm:pt modelId="{050F6355-FC8A-452C-8F30-F40616B8FEE6}" type="pres">
      <dgm:prSet presAssocID="{42511B6F-E10C-4662-8AAB-59F126A0F8F6}" presName="parentLin" presStyleCnt="0"/>
      <dgm:spPr/>
    </dgm:pt>
    <dgm:pt modelId="{87D7F149-60A9-4CD6-91E9-2C5C6AF87562}" type="pres">
      <dgm:prSet presAssocID="{42511B6F-E10C-4662-8AAB-59F126A0F8F6}" presName="parentLeftMargin" presStyleLbl="node1" presStyleIdx="1" presStyleCnt="4"/>
      <dgm:spPr/>
    </dgm:pt>
    <dgm:pt modelId="{D1CA4175-6821-4FE0-BFA2-083B16A27F4F}" type="pres">
      <dgm:prSet presAssocID="{42511B6F-E10C-4662-8AAB-59F126A0F8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3C7BC6-865A-4325-B8C3-B7C58B5FE997}" type="pres">
      <dgm:prSet presAssocID="{42511B6F-E10C-4662-8AAB-59F126A0F8F6}" presName="negativeSpace" presStyleCnt="0"/>
      <dgm:spPr/>
    </dgm:pt>
    <dgm:pt modelId="{DD64E8FB-AC07-4093-8DA2-240BE972E477}" type="pres">
      <dgm:prSet presAssocID="{42511B6F-E10C-4662-8AAB-59F126A0F8F6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CE5AB552-6D0D-41C0-B6F3-235C7D5DDC55}" type="pres">
      <dgm:prSet presAssocID="{6EEE318A-6E7E-4438-BD34-7474D7A97D48}" presName="spaceBetweenRectangles" presStyleCnt="0"/>
      <dgm:spPr/>
    </dgm:pt>
    <dgm:pt modelId="{234195F0-ECFB-439B-A9AD-0A46ECF5A854}" type="pres">
      <dgm:prSet presAssocID="{6CA63B78-FBDD-4C3F-8842-D76C4E6C0956}" presName="parentLin" presStyleCnt="0"/>
      <dgm:spPr/>
    </dgm:pt>
    <dgm:pt modelId="{922FFDC1-73E9-4A98-B31D-B28F4E4D7B03}" type="pres">
      <dgm:prSet presAssocID="{6CA63B78-FBDD-4C3F-8842-D76C4E6C0956}" presName="parentLeftMargin" presStyleLbl="node1" presStyleIdx="2" presStyleCnt="4"/>
      <dgm:spPr/>
    </dgm:pt>
    <dgm:pt modelId="{D2240721-C67A-4297-94DF-5FA38D696B02}" type="pres">
      <dgm:prSet presAssocID="{6CA63B78-FBDD-4C3F-8842-D76C4E6C095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A4F348A-B274-4AD6-82D2-A829B48600EB}" type="pres">
      <dgm:prSet presAssocID="{6CA63B78-FBDD-4C3F-8842-D76C4E6C0956}" presName="negativeSpace" presStyleCnt="0"/>
      <dgm:spPr/>
    </dgm:pt>
    <dgm:pt modelId="{32FA760F-B793-4F9A-A293-6505627A2695}" type="pres">
      <dgm:prSet presAssocID="{6CA63B78-FBDD-4C3F-8842-D76C4E6C0956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</dgm:ptLst>
  <dgm:cxnLst>
    <dgm:cxn modelId="{4F822D06-05BD-4A8D-AB05-7FFF2B5A6D8C}" type="presOf" srcId="{42511B6F-E10C-4662-8AAB-59F126A0F8F6}" destId="{87D7F149-60A9-4CD6-91E9-2C5C6AF87562}" srcOrd="0" destOrd="0" presId="urn:microsoft.com/office/officeart/2005/8/layout/list1"/>
    <dgm:cxn modelId="{EAF9DC1C-3751-48B6-A9D0-88F668176C96}" type="presOf" srcId="{6CA63B78-FBDD-4C3F-8842-D76C4E6C0956}" destId="{922FFDC1-73E9-4A98-B31D-B28F4E4D7B03}" srcOrd="0" destOrd="0" presId="urn:microsoft.com/office/officeart/2005/8/layout/list1"/>
    <dgm:cxn modelId="{F05A882F-2538-4480-8273-2CAAA8F8DF2B}" srcId="{8D4DFCDD-1D9F-4A5E-B2AA-E5F041F4BA23}" destId="{6CA63B78-FBDD-4C3F-8842-D76C4E6C0956}" srcOrd="3" destOrd="0" parTransId="{869E57F1-9EC0-4A3D-98AE-5E702AC9FDD7}" sibTransId="{F91A1733-DB7A-48D5-8827-66A1D1ACC096}"/>
    <dgm:cxn modelId="{F40F545B-EEC0-4F8B-8A89-5E0ED98B022F}" type="presOf" srcId="{42511B6F-E10C-4662-8AAB-59F126A0F8F6}" destId="{D1CA4175-6821-4FE0-BFA2-083B16A27F4F}" srcOrd="1" destOrd="0" presId="urn:microsoft.com/office/officeart/2005/8/layout/list1"/>
    <dgm:cxn modelId="{3DEAEB5C-A5B9-4A4B-89AA-6494EF24E6C9}" srcId="{8D4DFCDD-1D9F-4A5E-B2AA-E5F041F4BA23}" destId="{2CBD4C88-F507-4EEF-80BF-AD64FBE8DB56}" srcOrd="0" destOrd="0" parTransId="{A4899D98-9FC1-4112-AC6C-714FAEFD3D42}" sibTransId="{15B5A3A1-CAF8-4895-85D9-4B68D80E60A6}"/>
    <dgm:cxn modelId="{70FA324A-4891-4D89-A392-7363DA7EB4FE}" srcId="{8D4DFCDD-1D9F-4A5E-B2AA-E5F041F4BA23}" destId="{42511B6F-E10C-4662-8AAB-59F126A0F8F6}" srcOrd="2" destOrd="0" parTransId="{520E854C-ADB1-466B-A817-50A8C9BBE023}" sibTransId="{6EEE318A-6E7E-4438-BD34-7474D7A97D48}"/>
    <dgm:cxn modelId="{06C64B51-A354-40C6-A6A2-3D87195BEEDB}" srcId="{8D4DFCDD-1D9F-4A5E-B2AA-E5F041F4BA23}" destId="{E24E1677-786C-44BE-978C-14861EABF38D}" srcOrd="1" destOrd="0" parTransId="{1148DFC2-40F8-4596-8FE5-F218AE250E67}" sibTransId="{B001340F-8DCD-45A5-AE07-611C7A98784D}"/>
    <dgm:cxn modelId="{AAAFE684-E560-4D52-A4FB-1DF66D1F3812}" type="presOf" srcId="{E24E1677-786C-44BE-978C-14861EABF38D}" destId="{362ECDA2-7FBE-4133-81FE-B70E5958655D}" srcOrd="1" destOrd="0" presId="urn:microsoft.com/office/officeart/2005/8/layout/list1"/>
    <dgm:cxn modelId="{CA2D3AB1-8FDB-4B0F-997A-53C0CAF96A00}" type="presOf" srcId="{8D4DFCDD-1D9F-4A5E-B2AA-E5F041F4BA23}" destId="{DEF31EDC-D73E-4297-B2B8-995D9598E57C}" srcOrd="0" destOrd="0" presId="urn:microsoft.com/office/officeart/2005/8/layout/list1"/>
    <dgm:cxn modelId="{979501B9-1775-488F-96D3-B1382717E208}" type="presOf" srcId="{6CA63B78-FBDD-4C3F-8842-D76C4E6C0956}" destId="{D2240721-C67A-4297-94DF-5FA38D696B02}" srcOrd="1" destOrd="0" presId="urn:microsoft.com/office/officeart/2005/8/layout/list1"/>
    <dgm:cxn modelId="{F09E09C0-5570-4001-9356-168E86315006}" type="presOf" srcId="{2CBD4C88-F507-4EEF-80BF-AD64FBE8DB56}" destId="{F110BA72-02E5-4A58-9138-AC8FFD40A0C9}" srcOrd="1" destOrd="0" presId="urn:microsoft.com/office/officeart/2005/8/layout/list1"/>
    <dgm:cxn modelId="{105D84E3-D518-4130-9103-469AF6B38258}" type="presOf" srcId="{E24E1677-786C-44BE-978C-14861EABF38D}" destId="{E5F74B0C-ABF2-4ACF-B8E4-50997ED7BC6F}" srcOrd="0" destOrd="0" presId="urn:microsoft.com/office/officeart/2005/8/layout/list1"/>
    <dgm:cxn modelId="{660D02EB-D482-4911-AF49-C103AF651016}" type="presOf" srcId="{2CBD4C88-F507-4EEF-80BF-AD64FBE8DB56}" destId="{FD1509B2-F328-4472-A1EE-447814D1E44D}" srcOrd="0" destOrd="0" presId="urn:microsoft.com/office/officeart/2005/8/layout/list1"/>
    <dgm:cxn modelId="{734B426C-895E-44BA-A4DC-CABD8634EDFB}" type="presParOf" srcId="{DEF31EDC-D73E-4297-B2B8-995D9598E57C}" destId="{2CC0F80F-73C2-4905-8D36-59408F833C03}" srcOrd="0" destOrd="0" presId="urn:microsoft.com/office/officeart/2005/8/layout/list1"/>
    <dgm:cxn modelId="{39E33CFB-74FF-469C-83D2-86646D1FA549}" type="presParOf" srcId="{2CC0F80F-73C2-4905-8D36-59408F833C03}" destId="{FD1509B2-F328-4472-A1EE-447814D1E44D}" srcOrd="0" destOrd="0" presId="urn:microsoft.com/office/officeart/2005/8/layout/list1"/>
    <dgm:cxn modelId="{90B34505-2059-46E7-91C2-E702675516D7}" type="presParOf" srcId="{2CC0F80F-73C2-4905-8D36-59408F833C03}" destId="{F110BA72-02E5-4A58-9138-AC8FFD40A0C9}" srcOrd="1" destOrd="0" presId="urn:microsoft.com/office/officeart/2005/8/layout/list1"/>
    <dgm:cxn modelId="{3C46DA14-F428-479D-97BB-E1B54C2D1083}" type="presParOf" srcId="{DEF31EDC-D73E-4297-B2B8-995D9598E57C}" destId="{0EC96CC2-226D-4558-ACF0-17A52283BEB8}" srcOrd="1" destOrd="0" presId="urn:microsoft.com/office/officeart/2005/8/layout/list1"/>
    <dgm:cxn modelId="{F2DE314B-292E-494D-A0E7-95D2611CE234}" type="presParOf" srcId="{DEF31EDC-D73E-4297-B2B8-995D9598E57C}" destId="{CA1D20C1-A302-4A20-87ED-60406AF6D818}" srcOrd="2" destOrd="0" presId="urn:microsoft.com/office/officeart/2005/8/layout/list1"/>
    <dgm:cxn modelId="{4EB27B24-CBE3-4EAA-A2D4-19E0F3A5D9BC}" type="presParOf" srcId="{DEF31EDC-D73E-4297-B2B8-995D9598E57C}" destId="{90F97ACF-E44D-464D-8EA6-F87D5ABE6FE6}" srcOrd="3" destOrd="0" presId="urn:microsoft.com/office/officeart/2005/8/layout/list1"/>
    <dgm:cxn modelId="{84728CAF-9B3C-41E7-AD17-23AA3263848E}" type="presParOf" srcId="{DEF31EDC-D73E-4297-B2B8-995D9598E57C}" destId="{B25A8D4C-5063-49BD-B617-C633476D686E}" srcOrd="4" destOrd="0" presId="urn:microsoft.com/office/officeart/2005/8/layout/list1"/>
    <dgm:cxn modelId="{13B0F34F-980F-4F97-ABCA-0E39A72E1FF1}" type="presParOf" srcId="{B25A8D4C-5063-49BD-B617-C633476D686E}" destId="{E5F74B0C-ABF2-4ACF-B8E4-50997ED7BC6F}" srcOrd="0" destOrd="0" presId="urn:microsoft.com/office/officeart/2005/8/layout/list1"/>
    <dgm:cxn modelId="{D0ABE943-EE78-45E0-86B0-1406B070D30E}" type="presParOf" srcId="{B25A8D4C-5063-49BD-B617-C633476D686E}" destId="{362ECDA2-7FBE-4133-81FE-B70E5958655D}" srcOrd="1" destOrd="0" presId="urn:microsoft.com/office/officeart/2005/8/layout/list1"/>
    <dgm:cxn modelId="{80CB2F57-2F35-4543-BEE3-F3170D335030}" type="presParOf" srcId="{DEF31EDC-D73E-4297-B2B8-995D9598E57C}" destId="{2E5ABC67-0A51-40D2-AE86-2ADBEF324D39}" srcOrd="5" destOrd="0" presId="urn:microsoft.com/office/officeart/2005/8/layout/list1"/>
    <dgm:cxn modelId="{0C1D3D6B-E05F-4809-8382-63D5E6B489C6}" type="presParOf" srcId="{DEF31EDC-D73E-4297-B2B8-995D9598E57C}" destId="{1E068F81-4E3F-4662-ABC3-E4446EFC8D89}" srcOrd="6" destOrd="0" presId="urn:microsoft.com/office/officeart/2005/8/layout/list1"/>
    <dgm:cxn modelId="{5BBE3F74-EB98-453A-9475-E3210AE4DAF0}" type="presParOf" srcId="{DEF31EDC-D73E-4297-B2B8-995D9598E57C}" destId="{18FE3213-E8E1-4437-8299-DF2ED204480A}" srcOrd="7" destOrd="0" presId="urn:microsoft.com/office/officeart/2005/8/layout/list1"/>
    <dgm:cxn modelId="{91B14DAA-5D8A-41B9-BAB1-715A43EC5DCC}" type="presParOf" srcId="{DEF31EDC-D73E-4297-B2B8-995D9598E57C}" destId="{050F6355-FC8A-452C-8F30-F40616B8FEE6}" srcOrd="8" destOrd="0" presId="urn:microsoft.com/office/officeart/2005/8/layout/list1"/>
    <dgm:cxn modelId="{44D5320E-A053-4ECC-B553-323D1868F3FD}" type="presParOf" srcId="{050F6355-FC8A-452C-8F30-F40616B8FEE6}" destId="{87D7F149-60A9-4CD6-91E9-2C5C6AF87562}" srcOrd="0" destOrd="0" presId="urn:microsoft.com/office/officeart/2005/8/layout/list1"/>
    <dgm:cxn modelId="{D305B953-92CC-4DF7-9BDB-769C67B00AE1}" type="presParOf" srcId="{050F6355-FC8A-452C-8F30-F40616B8FEE6}" destId="{D1CA4175-6821-4FE0-BFA2-083B16A27F4F}" srcOrd="1" destOrd="0" presId="urn:microsoft.com/office/officeart/2005/8/layout/list1"/>
    <dgm:cxn modelId="{8725420E-09AF-4B1F-AB86-FF8151A68B33}" type="presParOf" srcId="{DEF31EDC-D73E-4297-B2B8-995D9598E57C}" destId="{083C7BC6-865A-4325-B8C3-B7C58B5FE997}" srcOrd="9" destOrd="0" presId="urn:microsoft.com/office/officeart/2005/8/layout/list1"/>
    <dgm:cxn modelId="{97BEBBC6-BCC6-4D89-BDA3-F3C012BBEA26}" type="presParOf" srcId="{DEF31EDC-D73E-4297-B2B8-995D9598E57C}" destId="{DD64E8FB-AC07-4093-8DA2-240BE972E477}" srcOrd="10" destOrd="0" presId="urn:microsoft.com/office/officeart/2005/8/layout/list1"/>
    <dgm:cxn modelId="{6EB5983F-7FE1-41B6-900C-7EC9A1F43DDD}" type="presParOf" srcId="{DEF31EDC-D73E-4297-B2B8-995D9598E57C}" destId="{CE5AB552-6D0D-41C0-B6F3-235C7D5DDC55}" srcOrd="11" destOrd="0" presId="urn:microsoft.com/office/officeart/2005/8/layout/list1"/>
    <dgm:cxn modelId="{7765DAFA-A196-4915-93AE-D951488EF657}" type="presParOf" srcId="{DEF31EDC-D73E-4297-B2B8-995D9598E57C}" destId="{234195F0-ECFB-439B-A9AD-0A46ECF5A854}" srcOrd="12" destOrd="0" presId="urn:microsoft.com/office/officeart/2005/8/layout/list1"/>
    <dgm:cxn modelId="{22E2D03C-7848-4836-A648-29037B63BF4D}" type="presParOf" srcId="{234195F0-ECFB-439B-A9AD-0A46ECF5A854}" destId="{922FFDC1-73E9-4A98-B31D-B28F4E4D7B03}" srcOrd="0" destOrd="0" presId="urn:microsoft.com/office/officeart/2005/8/layout/list1"/>
    <dgm:cxn modelId="{313538B0-2A99-4D09-8436-4C9182297277}" type="presParOf" srcId="{234195F0-ECFB-439B-A9AD-0A46ECF5A854}" destId="{D2240721-C67A-4297-94DF-5FA38D696B02}" srcOrd="1" destOrd="0" presId="urn:microsoft.com/office/officeart/2005/8/layout/list1"/>
    <dgm:cxn modelId="{627CC7EE-47E7-4B21-ACF5-1C91A7C3ACF1}" type="presParOf" srcId="{DEF31EDC-D73E-4297-B2B8-995D9598E57C}" destId="{CA4F348A-B274-4AD6-82D2-A829B48600EB}" srcOrd="13" destOrd="0" presId="urn:microsoft.com/office/officeart/2005/8/layout/list1"/>
    <dgm:cxn modelId="{4FBCE3AF-7BE0-4E36-80B0-062DF86BADFF}" type="presParOf" srcId="{DEF31EDC-D73E-4297-B2B8-995D9598E57C}" destId="{32FA760F-B793-4F9A-A293-6505627A2695}" srcOrd="14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D20C1-A302-4A20-87ED-60406AF6D818}">
      <dsp:nvSpPr>
        <dsp:cNvPr id="0" name=""/>
        <dsp:cNvSpPr/>
      </dsp:nvSpPr>
      <dsp:spPr>
        <a:xfrm>
          <a:off x="0" y="269288"/>
          <a:ext cx="7849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0BA72-02E5-4A58-9138-AC8FFD40A0C9}">
      <dsp:nvSpPr>
        <dsp:cNvPr id="0" name=""/>
        <dsp:cNvSpPr/>
      </dsp:nvSpPr>
      <dsp:spPr>
        <a:xfrm>
          <a:off x="392450" y="47888"/>
          <a:ext cx="5494300" cy="44280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71" tIns="0" rIns="20767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/>
            <a:t>Introduction and </a:t>
          </a:r>
          <a:r>
            <a:rPr lang="fr-FR" sz="1500" b="1" kern="1200" err="1"/>
            <a:t>Context</a:t>
          </a:r>
          <a:endParaRPr lang="en-US" sz="1500" kern="1200"/>
        </a:p>
      </dsp:txBody>
      <dsp:txXfrm>
        <a:off x="414066" y="69504"/>
        <a:ext cx="5451068" cy="399568"/>
      </dsp:txXfrm>
    </dsp:sp>
    <dsp:sp modelId="{1E068F81-4E3F-4662-ABC3-E4446EFC8D89}">
      <dsp:nvSpPr>
        <dsp:cNvPr id="0" name=""/>
        <dsp:cNvSpPr/>
      </dsp:nvSpPr>
      <dsp:spPr>
        <a:xfrm>
          <a:off x="0" y="949688"/>
          <a:ext cx="7849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ECDA2-7FBE-4133-81FE-B70E5958655D}">
      <dsp:nvSpPr>
        <dsp:cNvPr id="0" name=""/>
        <dsp:cNvSpPr/>
      </dsp:nvSpPr>
      <dsp:spPr>
        <a:xfrm>
          <a:off x="392450" y="728288"/>
          <a:ext cx="5494300" cy="44280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71" tIns="0" rIns="20767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/>
            <a:t>Project </a:t>
          </a:r>
          <a:r>
            <a:rPr lang="fr-FR" sz="1500" b="1" kern="1200" err="1"/>
            <a:t>Specifications</a:t>
          </a:r>
          <a:endParaRPr lang="en-US" sz="1500" kern="1200"/>
        </a:p>
      </dsp:txBody>
      <dsp:txXfrm>
        <a:off x="414066" y="749904"/>
        <a:ext cx="5451068" cy="399568"/>
      </dsp:txXfrm>
    </dsp:sp>
    <dsp:sp modelId="{DD64E8FB-AC07-4093-8DA2-240BE972E477}">
      <dsp:nvSpPr>
        <dsp:cNvPr id="0" name=""/>
        <dsp:cNvSpPr/>
      </dsp:nvSpPr>
      <dsp:spPr>
        <a:xfrm>
          <a:off x="0" y="1630088"/>
          <a:ext cx="7849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A4175-6821-4FE0-BFA2-083B16A27F4F}">
      <dsp:nvSpPr>
        <dsp:cNvPr id="0" name=""/>
        <dsp:cNvSpPr/>
      </dsp:nvSpPr>
      <dsp:spPr>
        <a:xfrm>
          <a:off x="392450" y="1408688"/>
          <a:ext cx="5494300" cy="44280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71" tIns="0" rIns="20767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/>
            <a:t>Technical Solution</a:t>
          </a:r>
          <a:endParaRPr lang="en-US" sz="1500" kern="1200"/>
        </a:p>
      </dsp:txBody>
      <dsp:txXfrm>
        <a:off x="414066" y="1430304"/>
        <a:ext cx="5451068" cy="399568"/>
      </dsp:txXfrm>
    </dsp:sp>
    <dsp:sp modelId="{32FA760F-B793-4F9A-A293-6505627A2695}">
      <dsp:nvSpPr>
        <dsp:cNvPr id="0" name=""/>
        <dsp:cNvSpPr/>
      </dsp:nvSpPr>
      <dsp:spPr>
        <a:xfrm>
          <a:off x="0" y="2310489"/>
          <a:ext cx="7849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40721-C67A-4297-94DF-5FA38D696B02}">
      <dsp:nvSpPr>
        <dsp:cNvPr id="0" name=""/>
        <dsp:cNvSpPr/>
      </dsp:nvSpPr>
      <dsp:spPr>
        <a:xfrm>
          <a:off x="392450" y="2089089"/>
          <a:ext cx="5494300" cy="44280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71" tIns="0" rIns="20767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/>
            <a:t>Conclusion</a:t>
          </a:r>
          <a:endParaRPr lang="en-US" sz="1500" kern="1200"/>
        </a:p>
      </dsp:txBody>
      <dsp:txXfrm>
        <a:off x="414066" y="2110705"/>
        <a:ext cx="54510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solidFill>
                <a:srgbClr val="5F259F"/>
              </a:solidFill>
              <a:latin typeface="Klima Regular"/>
              <a:cs typeface="Klima Regular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51EA-C457-1647-B533-D8B47E383565}" type="datetime3">
              <a:rPr lang="fr-FR" smtClean="0">
                <a:solidFill>
                  <a:srgbClr val="5F259F"/>
                </a:solidFill>
                <a:latin typeface="Klima Regular"/>
                <a:cs typeface="Klima Regular"/>
              </a:rPr>
              <a:t>05.04.24</a:t>
            </a:fld>
            <a:endParaRPr lang="fr-FR">
              <a:solidFill>
                <a:srgbClr val="5F259F"/>
              </a:solidFill>
              <a:latin typeface="Klima Regular"/>
              <a:cs typeface="Klima Regular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>
                <a:solidFill>
                  <a:srgbClr val="5F259F"/>
                </a:solidFill>
                <a:latin typeface="Klima Regular"/>
                <a:cs typeface="Klima Regular"/>
              </a:rPr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9928F-3235-4A44-9EFB-721250788FE2}" type="slidenum">
              <a:rPr lang="fr-FR" smtClean="0">
                <a:solidFill>
                  <a:srgbClr val="5F259F"/>
                </a:solidFill>
                <a:latin typeface="Klima Regular"/>
                <a:cs typeface="Klima Regular"/>
              </a:rPr>
              <a:pPr/>
              <a:t>‹N°›</a:t>
            </a:fld>
            <a:endParaRPr lang="fr-FR">
              <a:solidFill>
                <a:srgbClr val="5F259F"/>
              </a:solidFill>
              <a:latin typeface="Klima Regular"/>
              <a:cs typeface="Kli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104036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lima Bold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lima Bold"/>
              </a:defRPr>
            </a:lvl1pPr>
          </a:lstStyle>
          <a:p>
            <a:fld id="{27E203F0-43A2-CE41-9DA9-7D28E3D98A6D}" type="datetime3">
              <a:rPr lang="fr-FR" smtClean="0"/>
              <a:t>05.04.24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lima Bold"/>
              </a:defRPr>
            </a:lvl1pPr>
          </a:lstStyle>
          <a:p>
            <a:r>
              <a:rPr lang="fr-FR"/>
              <a:t>www.mines-stetienne.fr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lima Bold"/>
              </a:defRPr>
            </a:lvl1pPr>
          </a:lstStyle>
          <a:p>
            <a:fld id="{D5161DF1-DA3B-4BE7-996B-D3A5EFCFD6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689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Klima Bold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Klima Bold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Klima Bold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Klima Bold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Klima Bold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- Thomas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638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Thomas -</a:t>
            </a:r>
          </a:p>
          <a:p>
            <a:r>
              <a:rPr lang="fr-FR"/>
              <a:t>The </a:t>
            </a:r>
            <a:r>
              <a:rPr lang="fr-FR" err="1"/>
              <a:t>resulting</a:t>
            </a:r>
            <a:r>
              <a:rPr lang="fr-FR"/>
              <a:t> signal</a:t>
            </a:r>
          </a:p>
          <a:p>
            <a:r>
              <a:rPr lang="fr-FR"/>
              <a:t>Strong attenuation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80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Yash -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-send a message microcontroller to another with transducers, signal encoded.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-specific signal patterns were selected to represent binary 0s and 1s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-</a:t>
            </a:r>
            <a:r>
              <a:rPr lang="en-US" err="1"/>
              <a:t>alterning</a:t>
            </a:r>
            <a:r>
              <a:rPr lang="en-US"/>
              <a:t> frequencies inside the signal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/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446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Yash -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-this method is called frequency modulation.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-The straightforward approach involved choosing two distinct frequencies and alternating the signal between them.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-blue signal has a higher frequency then the red signal</a:t>
            </a:r>
            <a:endParaRPr lang="fr-FR"/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947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Yash -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patterns chosen, </a:t>
            </a:r>
            <a:r>
              <a:rPr lang="en-US" err="1"/>
              <a:t>distiguish</a:t>
            </a:r>
            <a:r>
              <a:rPr lang="en-US"/>
              <a:t> the order of the </a:t>
            </a:r>
            <a:r>
              <a:rPr lang="en-US" err="1"/>
              <a:t>freq</a:t>
            </a:r>
            <a:endParaRPr lang="en-US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-to determine the pattern encoding for a 1 bit or a 0 bit.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-One method was to provide different magnitude for both frequencies.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-The left plot shows a blue wave with both high magnitude and high frequency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followed by a red wave with both low magnitude and low frequency.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-The right plot shows a blue wave with a low magnitude but high frequency followed by a red wave with a high magnitude but low frequency.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/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658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Yash -</a:t>
            </a:r>
          </a:p>
          <a:p>
            <a:pPr marL="171450" indent="-171450">
              <a:buFontTx/>
              <a:buChar char="-"/>
            </a:pPr>
            <a:r>
              <a:rPr lang="en-US"/>
              <a:t>-transducers emit a maximum magnitude signal at 2MHz. </a:t>
            </a:r>
          </a:p>
          <a:p>
            <a:pPr marL="171450" indent="-171450">
              <a:buFontTx/>
              <a:buChar char="-"/>
            </a:pPr>
            <a:r>
              <a:rPr lang="en-US"/>
              <a:t>-However, the bandwidth falls within a range from 1.5MHz to 2.5MHz. </a:t>
            </a:r>
          </a:p>
          <a:p>
            <a:pPr marL="171450" indent="-171450">
              <a:buFontTx/>
              <a:buChar char="-"/>
            </a:pPr>
            <a:r>
              <a:rPr lang="en-US"/>
              <a:t>-In other words, sending a signal with a frequency close to 2MHz mitigates the strength of the wave but remains usable. </a:t>
            </a:r>
          </a:p>
          <a:p>
            <a:pPr marL="171450" indent="-171450">
              <a:buFontTx/>
              <a:buChar char="-"/>
            </a:pPr>
            <a:r>
              <a:rPr lang="en-US"/>
              <a:t>-The selected frequencies : 1.78MHz and 2.22MHz.  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-it seemed relevant to use STM32 boards which are better suited for signal generation and signal processing. </a:t>
            </a:r>
          </a:p>
          <a:p>
            <a:pPr marL="171450" indent="-171450">
              <a:buFontTx/>
              <a:buChar char="-"/>
            </a:pPr>
            <a:r>
              <a:rPr lang="en-US"/>
              <a:t>-a technique called Pulse Width Modulation (PWM) </a:t>
            </a:r>
          </a:p>
          <a:p>
            <a:pPr marL="171450" indent="-171450">
              <a:buFontTx/>
              <a:buChar char="-"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552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Thomas 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err="1"/>
              <a:t>Auxiliary</a:t>
            </a:r>
            <a:r>
              <a:rPr lang="fr-FR"/>
              <a:t>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err="1"/>
              <a:t>Transducer</a:t>
            </a:r>
            <a:r>
              <a:rPr lang="fr-FR"/>
              <a:t> </a:t>
            </a:r>
            <a:r>
              <a:rPr lang="fr-FR" err="1"/>
              <a:t>compared</a:t>
            </a:r>
            <a:r>
              <a:rPr lang="fr-FR"/>
              <a:t> to </a:t>
            </a:r>
            <a:r>
              <a:rPr lang="fr-FR" err="1"/>
              <a:t>capacitor</a:t>
            </a:r>
            <a:r>
              <a:rPr lang="fr-FR"/>
              <a:t>: </a:t>
            </a:r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resistor</a:t>
            </a:r>
            <a:r>
              <a:rPr lang="fr-FR"/>
              <a:t> </a:t>
            </a:r>
            <a:r>
              <a:rPr lang="fr-FR" err="1"/>
              <a:t>sized</a:t>
            </a:r>
            <a:r>
              <a:rPr lang="fr-FR"/>
              <a:t> to </a:t>
            </a:r>
            <a:r>
              <a:rPr lang="fr-FR" err="1"/>
              <a:t>quickly</a:t>
            </a:r>
            <a:r>
              <a:rPr lang="fr-FR"/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889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Thomas -</a:t>
            </a:r>
          </a:p>
          <a:p>
            <a:r>
              <a:rPr lang="fr-FR"/>
              <a:t>G = 1+50k/</a:t>
            </a:r>
            <a:r>
              <a:rPr lang="fr-FR" err="1"/>
              <a:t>Rg</a:t>
            </a:r>
            <a:r>
              <a:rPr lang="fr-FR"/>
              <a:t> : pour G = 6 </a:t>
            </a:r>
            <a:r>
              <a:rPr lang="fr-FR" err="1"/>
              <a:t>Rg</a:t>
            </a:r>
            <a:r>
              <a:rPr lang="fr-FR"/>
              <a:t> = 50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84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Thomas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817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Elyne 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581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</a:t>
            </a:r>
            <a:r>
              <a:rPr lang="fr-FR" err="1"/>
              <a:t>Elyne</a:t>
            </a:r>
            <a:r>
              <a:rPr lang="fr-FR"/>
              <a:t>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2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Thomas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213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</a:t>
            </a:r>
            <a:r>
              <a:rPr lang="fr-FR" err="1"/>
              <a:t>Elyne</a:t>
            </a:r>
            <a:r>
              <a:rPr lang="fr-FR"/>
              <a:t>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71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</a:t>
            </a:r>
            <a:r>
              <a:rPr lang="fr-FR" err="1"/>
              <a:t>Elyne</a:t>
            </a:r>
            <a:r>
              <a:rPr lang="fr-FR"/>
              <a:t>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364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Yash -</a:t>
            </a:r>
          </a:p>
          <a:p>
            <a:r>
              <a:rPr lang="en-US"/>
              <a:t>-analog filter might not work for very high frequencies, one solution is to use a digital filter. </a:t>
            </a:r>
          </a:p>
          <a:p>
            <a:r>
              <a:rPr lang="en-US"/>
              <a:t>-Digital filters = systems that perform mathematical operations on signal. </a:t>
            </a:r>
          </a:p>
          <a:p>
            <a:r>
              <a:rPr lang="en-US"/>
              <a:t>-allows the signal to be modeled as required / any of the physical component mentioned for an analog filter.</a:t>
            </a:r>
          </a:p>
          <a:p>
            <a:endParaRPr lang="en-US"/>
          </a:p>
          <a:p>
            <a:r>
              <a:rPr lang="en-US"/>
              <a:t>-digital filters SOMETIMES introduce delay &amp; can also alter the waveform of the signal.</a:t>
            </a:r>
          </a:p>
          <a:p>
            <a:r>
              <a:rPr lang="en-US"/>
              <a:t>-MATLAB and the tool Filter Design.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801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Yash -</a:t>
            </a:r>
          </a:p>
          <a:p>
            <a:r>
              <a:rPr lang="en-US"/>
              <a:t>-generates Bode plot </a:t>
            </a:r>
          </a:p>
          <a:p>
            <a:r>
              <a:rPr lang="en-US"/>
              <a:t>-gives the filter </a:t>
            </a:r>
            <a:r>
              <a:rPr lang="en-US" err="1"/>
              <a:t>coef</a:t>
            </a:r>
            <a:r>
              <a:rPr lang="en-US"/>
              <a:t> that defines the </a:t>
            </a:r>
            <a:r>
              <a:rPr lang="en-US" err="1"/>
              <a:t>behaviour</a:t>
            </a:r>
            <a:r>
              <a:rPr lang="en-US"/>
              <a:t> of the filter</a:t>
            </a:r>
          </a:p>
          <a:p>
            <a:r>
              <a:rPr lang="en-US"/>
              <a:t>-can generate C language code for specific STM32 boards 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642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Elyne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016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- Yash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183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- Thomas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59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/>
              <a:t>Yash –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-Understanding analog filter: </a:t>
            </a:r>
          </a:p>
          <a:p>
            <a:pPr marL="171450" indent="-171450">
              <a:buFontTx/>
              <a:buChar char="-"/>
            </a:pPr>
            <a:r>
              <a:rPr lang="en-US"/>
              <a:t>	-refining its structure ensure optimal functionality</a:t>
            </a:r>
          </a:p>
          <a:p>
            <a:pPr marL="171450" indent="-171450">
              <a:buFontTx/>
              <a:buChar char="-"/>
            </a:pPr>
            <a:r>
              <a:rPr lang="en-US"/>
              <a:t>	-optimizing the performance of the filter.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-In situ trials and transducers adjustment </a:t>
            </a:r>
          </a:p>
          <a:p>
            <a:pPr marL="171450" indent="-171450">
              <a:buFontTx/>
              <a:buChar char="-"/>
            </a:pPr>
            <a:r>
              <a:rPr lang="en-US"/>
              <a:t>	-Conduct experiments in saline </a:t>
            </a:r>
            <a:r>
              <a:rPr lang="en-US" err="1"/>
              <a:t>environnement</a:t>
            </a:r>
            <a:r>
              <a:rPr lang="en-US"/>
              <a:t> particularly in ocean</a:t>
            </a:r>
          </a:p>
          <a:p>
            <a:pPr marL="171450" indent="-171450">
              <a:buFontTx/>
              <a:buChar char="-"/>
            </a:pPr>
            <a:r>
              <a:rPr lang="en-US"/>
              <a:t>	-distance higher than 3m </a:t>
            </a:r>
          </a:p>
          <a:p>
            <a:pPr marL="171450" indent="-171450">
              <a:buFontTx/>
              <a:buChar char="-"/>
            </a:pPr>
            <a:r>
              <a:rPr lang="en-US"/>
              <a:t>	-trying with box encapsulation : transducers echo</a:t>
            </a:r>
          </a:p>
          <a:p>
            <a:pPr marL="171450" indent="-171450">
              <a:buFontTx/>
              <a:buChar char="-"/>
            </a:pPr>
            <a:r>
              <a:rPr lang="en-US"/>
              <a:t>-Message robustness : </a:t>
            </a:r>
          </a:p>
          <a:p>
            <a:pPr marL="171450" indent="-171450">
              <a:buFontTx/>
              <a:buChar char="-"/>
            </a:pPr>
            <a:r>
              <a:rPr lang="en-US"/>
              <a:t>	-reliability</a:t>
            </a:r>
          </a:p>
          <a:p>
            <a:pPr marL="171450" indent="-171450">
              <a:buFontTx/>
              <a:buChar char="-"/>
            </a:pPr>
            <a:r>
              <a:rPr lang="en-US"/>
              <a:t>	-integrity of the message</a:t>
            </a:r>
          </a:p>
          <a:p>
            <a:pPr marL="171450" indent="-171450">
              <a:buFontTx/>
              <a:buChar char="-"/>
            </a:pPr>
            <a:r>
              <a:rPr lang="en-US"/>
              <a:t>-Project specification was to be able to measure distances with the 2 transducer non</a:t>
            </a:r>
          </a:p>
          <a:p>
            <a:pPr marL="171450" indent="-171450">
              <a:buFontTx/>
              <a:buChar char="-"/>
            </a:pPr>
            <a:endParaRPr lang="fr-FR"/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126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</a:t>
            </a:r>
            <a:r>
              <a:rPr lang="fr-FR" err="1"/>
              <a:t>Elyne</a:t>
            </a:r>
            <a:r>
              <a:rPr lang="fr-FR"/>
              <a:t>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605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</a:t>
            </a:r>
            <a:r>
              <a:rPr lang="fr-FR" err="1"/>
              <a:t>Elyne</a:t>
            </a:r>
            <a:r>
              <a:rPr lang="fr-FR"/>
              <a:t>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41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</a:t>
            </a:r>
            <a:r>
              <a:rPr lang="fr-FR" err="1"/>
              <a:t>Elyne</a:t>
            </a:r>
            <a:r>
              <a:rPr lang="fr-FR"/>
              <a:t>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21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</a:t>
            </a:r>
            <a:r>
              <a:rPr lang="fr-FR" err="1"/>
              <a:t>Elyne</a:t>
            </a:r>
            <a:r>
              <a:rPr lang="fr-FR"/>
              <a:t>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598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Thomas 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62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</a:t>
            </a:r>
            <a:r>
              <a:rPr lang="fr-FR" err="1"/>
              <a:t>Elyne</a:t>
            </a:r>
            <a:r>
              <a:rPr lang="fr-FR"/>
              <a:t>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87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</a:t>
            </a:r>
            <a:r>
              <a:rPr lang="fr-FR" err="1"/>
              <a:t>Elyne</a:t>
            </a:r>
            <a:r>
              <a:rPr lang="fr-FR"/>
              <a:t>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78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</a:t>
            </a:r>
            <a:r>
              <a:rPr lang="fr-FR" err="1"/>
              <a:t>Elyne</a:t>
            </a:r>
            <a:r>
              <a:rPr lang="fr-FR"/>
              <a:t> -</a:t>
            </a:r>
          </a:p>
          <a:p>
            <a:r>
              <a:rPr lang="fr-FR"/>
              <a:t>Préciser que le POC n’existe pas, qu’on n’a pas eu le temps de tester tout dans son ensemble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52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</a:t>
            </a:r>
            <a:r>
              <a:rPr lang="fr-FR" err="1"/>
              <a:t>Elyne</a:t>
            </a:r>
            <a:r>
              <a:rPr lang="fr-FR"/>
              <a:t> -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99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- Thomas -</a:t>
            </a:r>
          </a:p>
          <a:p>
            <a:r>
              <a:rPr lang="en-GB" noProof="0"/>
              <a:t>Transducer principle: transform an electrical signal into an acoustic signal and </a:t>
            </a:r>
            <a:r>
              <a:rPr lang="en-GB" noProof="0" err="1"/>
              <a:t>conversly</a:t>
            </a:r>
            <a:endParaRPr lang="en-GB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66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Thomas -</a:t>
            </a:r>
          </a:p>
          <a:p>
            <a:r>
              <a:rPr lang="fr-FR"/>
              <a:t>The </a:t>
            </a:r>
            <a:r>
              <a:rPr lang="fr-FR" err="1"/>
              <a:t>working</a:t>
            </a:r>
            <a:r>
              <a:rPr lang="fr-FR"/>
              <a:t> </a:t>
            </a:r>
            <a:r>
              <a:rPr lang="fr-FR" err="1"/>
              <a:t>environment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www.mines-stetienne.fr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72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t="20876" r="15" b="-17827"/>
          <a:stretch/>
        </p:blipFill>
        <p:spPr>
          <a:xfrm>
            <a:off x="-1363" y="-6420"/>
            <a:ext cx="9144000" cy="474721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188645"/>
            <a:ext cx="9147013" cy="2954855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ctrTitle" hasCustomPrompt="1"/>
          </p:nvPr>
        </p:nvSpPr>
        <p:spPr>
          <a:xfrm>
            <a:off x="395536" y="3489852"/>
            <a:ext cx="4608512" cy="14581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8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/>
              <a:t>Cliquez </a:t>
            </a:r>
            <a:br>
              <a:rPr lang="fr-FR"/>
            </a:br>
            <a:r>
              <a:rPr lang="fr-FR"/>
              <a:t>et modifiez le titre de votre présentation</a:t>
            </a:r>
          </a:p>
        </p:txBody>
      </p:sp>
      <p:pic>
        <p:nvPicPr>
          <p:cNvPr id="10" name="Image 9" descr="Mines_Saint_Etienne_IMT_Transparent_RV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5486"/>
            <a:ext cx="1168974" cy="12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re et 1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4586732"/>
            <a:ext cx="827584" cy="565687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8619390" y="4785997"/>
            <a:ext cx="510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7152750-B2CB-C749-9D41-B6312020AD61}" type="slidenum">
              <a:rPr lang="fr-FR" sz="1400" smtClean="0">
                <a:solidFill>
                  <a:schemeClr val="bg1"/>
                </a:solidFill>
                <a:latin typeface="Klima Bold"/>
              </a:rPr>
              <a:pPr algn="r"/>
              <a:t>‹N°›</a:t>
            </a:fld>
            <a:endParaRPr lang="fr-FR" sz="1400">
              <a:solidFill>
                <a:schemeClr val="bg1"/>
              </a:solidFill>
              <a:latin typeface="Klima Bold"/>
            </a:endParaRP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3995738" y="249492"/>
            <a:ext cx="4968750" cy="701818"/>
          </a:xfrm>
          <a:prstGeom prst="rect">
            <a:avLst/>
          </a:prstGeom>
        </p:spPr>
        <p:txBody>
          <a:bodyPr lIns="0" tIns="0" rIns="0" bIns="0" anchor="b" anchorCtr="0"/>
          <a:lstStyle>
            <a:lvl2pPr marL="0" indent="0" algn="l">
              <a:spcBef>
                <a:spcPts val="0"/>
              </a:spcBef>
              <a:buNone/>
              <a:defRPr sz="3200" b="0" baseline="0">
                <a:latin typeface="Klima Bold"/>
                <a:cs typeface="Klima Bold"/>
              </a:defRPr>
            </a:lvl2pPr>
          </a:lstStyle>
          <a:p>
            <a:pPr lvl="1"/>
            <a:r>
              <a:rPr lang="fr-FR"/>
              <a:t>Titre du chapitre</a:t>
            </a:r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323528" y="1599642"/>
            <a:ext cx="1080120" cy="0"/>
          </a:xfrm>
          <a:prstGeom prst="line">
            <a:avLst/>
          </a:prstGeom>
          <a:ln>
            <a:solidFill>
              <a:srgbClr val="5F259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324036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</p:nvPr>
        </p:nvSpPr>
        <p:spPr>
          <a:xfrm>
            <a:off x="323853" y="1762125"/>
            <a:ext cx="8640763" cy="2753916"/>
          </a:xfrm>
          <a:prstGeom prst="rect">
            <a:avLst/>
          </a:prstGeom>
        </p:spPr>
        <p:txBody>
          <a:bodyPr vert="horz" lIns="0" tIns="0" rIns="0" bIns="0"/>
          <a:lstStyle>
            <a:lvl1pPr marL="342891" indent="-342891">
              <a:buFont typeface="Arial" panose="020B0604020202020204" pitchFamily="34" charset="0"/>
              <a:buChar char="•"/>
              <a:defRPr sz="2600" b="1">
                <a:latin typeface="Klima" panose="02010503040200000003" pitchFamily="2" charset="0"/>
              </a:defRPr>
            </a:lvl1pPr>
            <a:lvl2pPr marL="800080" indent="-342891">
              <a:buFont typeface="Arial" panose="020B0604020202020204" pitchFamily="34" charset="0"/>
              <a:buChar char="•"/>
              <a:defRPr sz="2000" b="1">
                <a:latin typeface="Klima" panose="02010503040200000003" pitchFamily="2" charset="0"/>
              </a:defRPr>
            </a:lvl2pPr>
            <a:lvl3pPr marL="1257269" indent="-342891">
              <a:buFont typeface="Arial" panose="020B0604020202020204" pitchFamily="34" charset="0"/>
              <a:buChar char="•"/>
              <a:defRPr sz="2000" b="0">
                <a:latin typeface="Klima" panose="02010503040200000003" pitchFamily="2" charset="0"/>
              </a:defRPr>
            </a:lvl3pPr>
            <a:lvl4pPr marL="1657309" indent="-285744">
              <a:buFont typeface="Arial" panose="020B0604020202020204" pitchFamily="34" charset="0"/>
              <a:buChar char="•"/>
              <a:defRPr sz="1700" b="0">
                <a:latin typeface="Klima" panose="02010503040200000003" pitchFamily="2" charset="0"/>
              </a:defRPr>
            </a:lvl4pPr>
            <a:lvl5pPr marL="2114498" indent="-285744">
              <a:buFont typeface="Arial" panose="020B0604020202020204" pitchFamily="34" charset="0"/>
              <a:buChar char="•"/>
              <a:defRPr sz="1400">
                <a:latin typeface="Klima" panose="02010503040200000003" pitchFamily="2" charset="0"/>
              </a:defRPr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re et 2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4586732"/>
            <a:ext cx="827584" cy="565687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8619390" y="4785997"/>
            <a:ext cx="510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7152750-B2CB-C749-9D41-B6312020AD61}" type="slidenum">
              <a:rPr lang="fr-FR" sz="1400" smtClean="0">
                <a:solidFill>
                  <a:schemeClr val="bg1"/>
                </a:solidFill>
                <a:latin typeface="Klima Bold"/>
              </a:rPr>
              <a:pPr algn="r"/>
              <a:t>‹N°›</a:t>
            </a:fld>
            <a:endParaRPr lang="fr-FR" sz="1400">
              <a:solidFill>
                <a:schemeClr val="bg1"/>
              </a:solidFill>
              <a:latin typeface="Klima Bold"/>
            </a:endParaRP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3995738" y="249492"/>
            <a:ext cx="4968750" cy="701818"/>
          </a:xfrm>
          <a:prstGeom prst="rect">
            <a:avLst/>
          </a:prstGeom>
        </p:spPr>
        <p:txBody>
          <a:bodyPr lIns="0" tIns="0" rIns="0" bIns="0" anchor="b" anchorCtr="0"/>
          <a:lstStyle>
            <a:lvl2pPr marL="0" indent="0" algn="l">
              <a:spcBef>
                <a:spcPts val="0"/>
              </a:spcBef>
              <a:buNone/>
              <a:defRPr sz="3200" b="0" baseline="0">
                <a:latin typeface="Klima Bold"/>
                <a:cs typeface="Klima Bold"/>
              </a:defRPr>
            </a:lvl2pPr>
          </a:lstStyle>
          <a:p>
            <a:pPr lvl="1"/>
            <a:r>
              <a:rPr lang="fr-FR"/>
              <a:t>Titre du chapitre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2" hasCustomPrompt="1"/>
          </p:nvPr>
        </p:nvSpPr>
        <p:spPr>
          <a:xfrm>
            <a:off x="323528" y="1761662"/>
            <a:ext cx="4104456" cy="2808311"/>
          </a:xfrm>
          <a:prstGeom prst="rect">
            <a:avLst/>
          </a:prstGeom>
        </p:spPr>
        <p:txBody>
          <a:bodyPr vert="horz" lIns="0" tIns="0" rIns="0" bIns="0"/>
          <a:lstStyle>
            <a:lvl1pPr marL="342891" indent="-342891">
              <a:buFont typeface="Arial" panose="020B0604020202020204" pitchFamily="34" charset="0"/>
              <a:buChar char="•"/>
              <a:defRPr sz="2600" b="1">
                <a:latin typeface="Klima" panose="02010503040200000003" pitchFamily="2" charset="0"/>
              </a:defRPr>
            </a:lvl1pPr>
            <a:lvl2pPr marL="800080" indent="-342891">
              <a:buFont typeface="Arial" panose="020B0604020202020204" pitchFamily="34" charset="0"/>
              <a:buChar char="•"/>
              <a:defRPr sz="2000" b="1">
                <a:latin typeface="Klima" panose="02010503040200000003" pitchFamily="2" charset="0"/>
              </a:defRPr>
            </a:lvl2pPr>
            <a:lvl3pPr marL="1200121" indent="-285744">
              <a:buFont typeface="Arial" panose="020B0604020202020204" pitchFamily="34" charset="0"/>
              <a:buChar char="•"/>
              <a:defRPr sz="2000" b="0">
                <a:latin typeface="Klima" panose="02010503040200000003" pitchFamily="2" charset="0"/>
              </a:defRPr>
            </a:lvl3pPr>
            <a:lvl4pPr marL="1657309" indent="-285744">
              <a:buFont typeface="Arial" panose="020B0604020202020204" pitchFamily="34" charset="0"/>
              <a:buChar char="•"/>
              <a:defRPr sz="1700" b="0">
                <a:latin typeface="Klima" panose="02010503040200000003" pitchFamily="2" charset="0"/>
              </a:defRPr>
            </a:lvl4pPr>
            <a:lvl5pPr marL="2114498" indent="-285744">
              <a:buFont typeface="Arial" panose="020B0604020202020204" pitchFamily="34" charset="0"/>
              <a:buChar char="•"/>
              <a:defRPr sz="1400" b="0">
                <a:latin typeface="Klima" panose="02010503040200000003" pitchFamily="2" charset="0"/>
              </a:defRPr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 hasCustomPrompt="1"/>
          </p:nvPr>
        </p:nvSpPr>
        <p:spPr>
          <a:xfrm>
            <a:off x="4860035" y="1761660"/>
            <a:ext cx="4104133" cy="2808610"/>
          </a:xfrm>
          <a:prstGeom prst="rect">
            <a:avLst/>
          </a:prstGeom>
        </p:spPr>
        <p:txBody>
          <a:bodyPr vert="horz" lIns="0" tIns="0" rIns="0" bIns="0"/>
          <a:lstStyle>
            <a:lvl1pPr marL="342891" indent="-342891">
              <a:buFont typeface="Arial" panose="020B0604020202020204" pitchFamily="34" charset="0"/>
              <a:buChar char="•"/>
              <a:defRPr sz="2600" b="1">
                <a:latin typeface="Klima" panose="02010503040200000003" pitchFamily="2" charset="0"/>
              </a:defRPr>
            </a:lvl1pPr>
            <a:lvl2pPr marL="800080" indent="-342891">
              <a:buFont typeface="Arial" panose="020B0604020202020204" pitchFamily="34" charset="0"/>
              <a:buChar char="•"/>
              <a:defRPr sz="2000">
                <a:latin typeface="Klima" panose="02010503040200000003" pitchFamily="2" charset="0"/>
              </a:defRPr>
            </a:lvl2pPr>
            <a:lvl3pPr marL="1200121" indent="-285744">
              <a:buFont typeface="Arial" panose="020B0604020202020204" pitchFamily="34" charset="0"/>
              <a:buChar char="•"/>
              <a:defRPr sz="2000">
                <a:latin typeface="Klima" panose="02010503040200000003" pitchFamily="2" charset="0"/>
              </a:defRPr>
            </a:lvl3pPr>
            <a:lvl4pPr marL="1657309" indent="-285744">
              <a:buFont typeface="Arial" panose="020B0604020202020204" pitchFamily="34" charset="0"/>
              <a:buChar char="•"/>
              <a:defRPr sz="1700">
                <a:latin typeface="Klima" panose="02010503040200000003" pitchFamily="2" charset="0"/>
              </a:defRPr>
            </a:lvl4pPr>
            <a:lvl5pPr marL="2114498" indent="-285744">
              <a:buFont typeface="Arial" panose="020B0604020202020204" pitchFamily="34" charset="0"/>
              <a:buChar char="•"/>
              <a:defRPr sz="1400">
                <a:latin typeface="Klima" panose="02010503040200000003" pitchFamily="2" charset="0"/>
              </a:defRPr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323528" y="1599642"/>
            <a:ext cx="1080120" cy="0"/>
          </a:xfrm>
          <a:prstGeom prst="line">
            <a:avLst/>
          </a:prstGeom>
          <a:ln>
            <a:solidFill>
              <a:srgbClr val="5F259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itre 3"/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324036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1175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res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3656" y="4586732"/>
            <a:ext cx="716856" cy="469295"/>
          </a:xfrm>
          <a:prstGeom prst="rect">
            <a:avLst/>
          </a:prstGeom>
        </p:spPr>
      </p:pic>
      <p:sp>
        <p:nvSpPr>
          <p:cNvPr id="13" name="ZoneTexte 12"/>
          <p:cNvSpPr txBox="1"/>
          <p:nvPr userDrawn="1"/>
        </p:nvSpPr>
        <p:spPr>
          <a:xfrm>
            <a:off x="8598430" y="4717182"/>
            <a:ext cx="510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7152750-B2CB-C749-9D41-B6312020AD61}" type="slidenum">
              <a:rPr lang="fr-FR" sz="1400" smtClean="0">
                <a:solidFill>
                  <a:schemeClr val="bg1"/>
                </a:solidFill>
                <a:latin typeface="Klima Bold"/>
              </a:rPr>
              <a:pPr algn="r"/>
              <a:t>‹N°›</a:t>
            </a:fld>
            <a:endParaRPr lang="fr-FR" sz="1400">
              <a:solidFill>
                <a:schemeClr val="bg1"/>
              </a:solidFill>
              <a:latin typeface="Klima Bold"/>
            </a:endParaRPr>
          </a:p>
        </p:txBody>
      </p:sp>
      <p:sp>
        <p:nvSpPr>
          <p:cNvPr id="21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3995738" y="249492"/>
            <a:ext cx="4968750" cy="701818"/>
          </a:xfrm>
          <a:prstGeom prst="rect">
            <a:avLst/>
          </a:prstGeom>
        </p:spPr>
        <p:txBody>
          <a:bodyPr lIns="0" tIns="0" rIns="0" bIns="0" anchor="b" anchorCtr="0"/>
          <a:lstStyle>
            <a:lvl2pPr marL="0" indent="0" algn="l">
              <a:spcBef>
                <a:spcPts val="0"/>
              </a:spcBef>
              <a:buNone/>
              <a:defRPr sz="3200" b="0" baseline="0">
                <a:latin typeface="Klima Bold"/>
                <a:cs typeface="Klima Bold"/>
              </a:defRPr>
            </a:lvl2pPr>
          </a:lstStyle>
          <a:p>
            <a:pPr lvl="1"/>
            <a:r>
              <a:rPr lang="fr-FR"/>
              <a:t>Titre du chapitre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323528" y="1599642"/>
            <a:ext cx="1080120" cy="0"/>
          </a:xfrm>
          <a:prstGeom prst="line">
            <a:avLst/>
          </a:prstGeom>
          <a:ln>
            <a:solidFill>
              <a:srgbClr val="5F259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 userDrawn="1"/>
        </p:nvCxnSpPr>
        <p:spPr>
          <a:xfrm>
            <a:off x="4860032" y="1599642"/>
            <a:ext cx="1080120" cy="0"/>
          </a:xfrm>
          <a:prstGeom prst="line">
            <a:avLst/>
          </a:prstGeom>
          <a:ln>
            <a:solidFill>
              <a:srgbClr val="5F259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itre 3"/>
          <p:cNvSpPr>
            <a:spLocks noGrp="1"/>
          </p:cNvSpPr>
          <p:nvPr>
            <p:ph type="title" hasCustomPrompt="1"/>
          </p:nvPr>
        </p:nvSpPr>
        <p:spPr>
          <a:xfrm>
            <a:off x="323528" y="1113588"/>
            <a:ext cx="8640960" cy="324036"/>
          </a:xfrm>
          <a:prstGeom prst="rect">
            <a:avLst/>
          </a:prstGeom>
        </p:spPr>
        <p:txBody>
          <a:bodyPr vert="horz" lIns="0" tIns="0" rIns="0" bIns="0" numCol="2" spcCol="432000"/>
          <a:lstStyle>
            <a:lvl1pPr>
              <a:defRPr sz="2800"/>
            </a:lvl1pPr>
          </a:lstStyle>
          <a:p>
            <a:r>
              <a:rPr lang="fr-FR"/>
              <a:t>Titre 1</a:t>
            </a:r>
            <a:br>
              <a:rPr lang="fr-FR"/>
            </a:br>
            <a:r>
              <a:rPr lang="fr-FR"/>
              <a:t>Titre 2</a:t>
            </a:r>
          </a:p>
        </p:txBody>
      </p:sp>
      <p:sp>
        <p:nvSpPr>
          <p:cNvPr id="14" name="Espace réservé du contenu 3"/>
          <p:cNvSpPr>
            <a:spLocks noGrp="1"/>
          </p:cNvSpPr>
          <p:nvPr>
            <p:ph sz="quarter" idx="12" hasCustomPrompt="1"/>
          </p:nvPr>
        </p:nvSpPr>
        <p:spPr>
          <a:xfrm>
            <a:off x="323528" y="1761662"/>
            <a:ext cx="4104456" cy="2808311"/>
          </a:xfrm>
          <a:prstGeom prst="rect">
            <a:avLst/>
          </a:prstGeom>
        </p:spPr>
        <p:txBody>
          <a:bodyPr vert="horz" lIns="0" tIns="0" rIns="0" bIns="0"/>
          <a:lstStyle>
            <a:lvl1pPr marL="342891" indent="-342891">
              <a:buFont typeface="Arial" panose="020B0604020202020204" pitchFamily="34" charset="0"/>
              <a:buChar char="•"/>
              <a:defRPr sz="2600" b="1">
                <a:latin typeface="Klima" panose="02010503040200000003" pitchFamily="2" charset="0"/>
              </a:defRPr>
            </a:lvl1pPr>
            <a:lvl2pPr marL="800080" indent="-342891">
              <a:buFont typeface="Arial" panose="020B0604020202020204" pitchFamily="34" charset="0"/>
              <a:buChar char="•"/>
              <a:defRPr sz="2000">
                <a:latin typeface="Klima" panose="02010503040200000003" pitchFamily="2" charset="0"/>
              </a:defRPr>
            </a:lvl2pPr>
            <a:lvl3pPr marL="1200121" indent="-285744">
              <a:buFont typeface="Arial" panose="020B0604020202020204" pitchFamily="34" charset="0"/>
              <a:buChar char="•"/>
              <a:defRPr sz="2000">
                <a:latin typeface="Klima" panose="02010503040200000003" pitchFamily="2" charset="0"/>
              </a:defRPr>
            </a:lvl3pPr>
            <a:lvl4pPr marL="1657309" indent="-285744">
              <a:buFont typeface="Arial" panose="020B0604020202020204" pitchFamily="34" charset="0"/>
              <a:buChar char="•"/>
              <a:defRPr sz="1700">
                <a:latin typeface="Klima" panose="02010503040200000003" pitchFamily="2" charset="0"/>
              </a:defRPr>
            </a:lvl4pPr>
            <a:lvl5pPr marL="2114498" indent="-285744">
              <a:buFont typeface="Arial" panose="020B0604020202020204" pitchFamily="34" charset="0"/>
              <a:buChar char="•"/>
              <a:defRPr sz="1400">
                <a:latin typeface="Klima" panose="02010503040200000003" pitchFamily="2" charset="0"/>
              </a:defRPr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contenu 5"/>
          <p:cNvSpPr>
            <a:spLocks noGrp="1"/>
          </p:cNvSpPr>
          <p:nvPr>
            <p:ph sz="quarter" idx="13" hasCustomPrompt="1"/>
          </p:nvPr>
        </p:nvSpPr>
        <p:spPr>
          <a:xfrm>
            <a:off x="4860035" y="1761660"/>
            <a:ext cx="4104133" cy="2808610"/>
          </a:xfrm>
          <a:prstGeom prst="rect">
            <a:avLst/>
          </a:prstGeom>
        </p:spPr>
        <p:txBody>
          <a:bodyPr vert="horz" lIns="0" tIns="0" rIns="0" bIns="0"/>
          <a:lstStyle>
            <a:lvl1pPr marL="342891" indent="-342891">
              <a:buFont typeface="Arial" panose="020B0604020202020204" pitchFamily="34" charset="0"/>
              <a:buChar char="•"/>
              <a:defRPr sz="2600" b="1">
                <a:latin typeface="Klima" panose="02010503040200000003" pitchFamily="2" charset="0"/>
              </a:defRPr>
            </a:lvl1pPr>
            <a:lvl2pPr marL="800080" indent="-342891">
              <a:buFont typeface="Arial" panose="020B0604020202020204" pitchFamily="34" charset="0"/>
              <a:buChar char="•"/>
              <a:defRPr sz="2000">
                <a:latin typeface="Klima" panose="02010503040200000003" pitchFamily="2" charset="0"/>
              </a:defRPr>
            </a:lvl2pPr>
            <a:lvl3pPr marL="1200121" indent="-285744">
              <a:buFont typeface="Arial" panose="020B0604020202020204" pitchFamily="34" charset="0"/>
              <a:buChar char="•"/>
              <a:defRPr sz="2000">
                <a:latin typeface="Klima" panose="02010503040200000003" pitchFamily="2" charset="0"/>
              </a:defRPr>
            </a:lvl3pPr>
            <a:lvl4pPr marL="1657309" indent="-285744">
              <a:buFont typeface="Arial" panose="020B0604020202020204" pitchFamily="34" charset="0"/>
              <a:buChar char="•"/>
              <a:defRPr sz="1700">
                <a:latin typeface="Klima" panose="02010503040200000003" pitchFamily="2" charset="0"/>
              </a:defRPr>
            </a:lvl4pPr>
            <a:lvl5pPr marL="2114498" indent="-285744">
              <a:buFont typeface="Arial" panose="020B0604020202020204" pitchFamily="34" charset="0"/>
              <a:buChar char="•"/>
              <a:defRPr sz="1400">
                <a:latin typeface="Klima" panose="02010503040200000003" pitchFamily="2" charset="0"/>
              </a:defRPr>
            </a:lvl5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3498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re, 1 image et sa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3656" y="4586732"/>
            <a:ext cx="716856" cy="469295"/>
          </a:xfrm>
          <a:prstGeom prst="rect">
            <a:avLst/>
          </a:prstGeom>
        </p:spPr>
      </p:pic>
      <p:sp>
        <p:nvSpPr>
          <p:cNvPr id="13" name="ZoneTexte 12"/>
          <p:cNvSpPr txBox="1"/>
          <p:nvPr userDrawn="1"/>
        </p:nvSpPr>
        <p:spPr>
          <a:xfrm>
            <a:off x="8598430" y="4717182"/>
            <a:ext cx="510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7152750-B2CB-C749-9D41-B6312020AD61}" type="slidenum">
              <a:rPr lang="fr-FR" sz="1400" smtClean="0">
                <a:solidFill>
                  <a:schemeClr val="bg1"/>
                </a:solidFill>
                <a:latin typeface="Klima Bold"/>
              </a:rPr>
              <a:pPr algn="r"/>
              <a:t>‹N°›</a:t>
            </a:fld>
            <a:endParaRPr lang="fr-FR" sz="1400">
              <a:solidFill>
                <a:schemeClr val="bg1"/>
              </a:solidFill>
              <a:latin typeface="Klima Bold"/>
            </a:endParaRPr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23528" y="1599642"/>
            <a:ext cx="8423920" cy="232225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buNone/>
              <a:defRPr sz="23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323528" y="4025504"/>
            <a:ext cx="8423920" cy="6036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la légende</a:t>
            </a:r>
          </a:p>
        </p:txBody>
      </p:sp>
      <p:sp>
        <p:nvSpPr>
          <p:cNvPr id="15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3995738" y="249492"/>
            <a:ext cx="4968750" cy="701818"/>
          </a:xfrm>
          <a:prstGeom prst="rect">
            <a:avLst/>
          </a:prstGeom>
        </p:spPr>
        <p:txBody>
          <a:bodyPr lIns="0" tIns="0" rIns="0" bIns="0" anchor="b" anchorCtr="0"/>
          <a:lstStyle>
            <a:lvl2pPr marL="0" indent="0" algn="l">
              <a:spcBef>
                <a:spcPts val="0"/>
              </a:spcBef>
              <a:buNone/>
              <a:defRPr sz="3200" b="0" baseline="0">
                <a:latin typeface="Klima Bold"/>
                <a:cs typeface="Klima Bold"/>
              </a:defRPr>
            </a:lvl2pPr>
          </a:lstStyle>
          <a:p>
            <a:pPr lvl="1"/>
            <a:r>
              <a:rPr lang="fr-FR"/>
              <a:t>Titre du chapitre</a:t>
            </a:r>
          </a:p>
        </p:txBody>
      </p:sp>
      <p:sp>
        <p:nvSpPr>
          <p:cNvPr id="12" name="Titre 3"/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324036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3656" y="4586732"/>
            <a:ext cx="716856" cy="469295"/>
          </a:xfrm>
          <a:prstGeom prst="rect">
            <a:avLst/>
          </a:prstGeom>
        </p:spPr>
      </p:pic>
      <p:sp>
        <p:nvSpPr>
          <p:cNvPr id="13" name="ZoneTexte 12"/>
          <p:cNvSpPr txBox="1"/>
          <p:nvPr userDrawn="1"/>
        </p:nvSpPr>
        <p:spPr>
          <a:xfrm>
            <a:off x="8598430" y="4717182"/>
            <a:ext cx="510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7152750-B2CB-C749-9D41-B6312020AD61}" type="slidenum">
              <a:rPr lang="fr-FR" sz="1400" smtClean="0">
                <a:solidFill>
                  <a:schemeClr val="bg1"/>
                </a:solidFill>
                <a:latin typeface="Klima Bold"/>
              </a:rPr>
              <a:pPr algn="r"/>
              <a:t>‹N°›</a:t>
            </a:fld>
            <a:endParaRPr lang="fr-FR" sz="1400">
              <a:solidFill>
                <a:schemeClr val="bg1"/>
              </a:solidFill>
              <a:latin typeface="Klima Bold"/>
            </a:endParaRPr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17537" y="1113589"/>
            <a:ext cx="8835902" cy="2808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7537" y="4025504"/>
            <a:ext cx="8835902" cy="6036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3995738" y="249492"/>
            <a:ext cx="4968750" cy="701818"/>
          </a:xfrm>
          <a:prstGeom prst="rect">
            <a:avLst/>
          </a:prstGeom>
        </p:spPr>
        <p:txBody>
          <a:bodyPr lIns="0" tIns="0" rIns="0" bIns="0" anchor="b" anchorCtr="0"/>
          <a:lstStyle>
            <a:lvl2pPr marL="0" indent="0" algn="l">
              <a:spcBef>
                <a:spcPts val="0"/>
              </a:spcBef>
              <a:buNone/>
              <a:defRPr sz="3200" b="0" baseline="0">
                <a:latin typeface="Klima Bold"/>
                <a:cs typeface="Klima Bold"/>
              </a:defRPr>
            </a:lvl2pPr>
          </a:lstStyle>
          <a:p>
            <a:pPr lvl="1"/>
            <a:r>
              <a:rPr lang="fr-FR"/>
              <a:t>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8554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3656" y="4586732"/>
            <a:ext cx="716856" cy="469295"/>
          </a:xfrm>
          <a:prstGeom prst="rect">
            <a:avLst/>
          </a:prstGeom>
        </p:spPr>
      </p:pic>
      <p:sp>
        <p:nvSpPr>
          <p:cNvPr id="13" name="ZoneTexte 12"/>
          <p:cNvSpPr txBox="1"/>
          <p:nvPr userDrawn="1"/>
        </p:nvSpPr>
        <p:spPr>
          <a:xfrm>
            <a:off x="8598430" y="4717182"/>
            <a:ext cx="510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7152750-B2CB-C749-9D41-B6312020AD61}" type="slidenum">
              <a:rPr lang="fr-FR" sz="1400" smtClean="0">
                <a:solidFill>
                  <a:schemeClr val="bg1"/>
                </a:solidFill>
                <a:latin typeface="Klima Bold"/>
              </a:rPr>
              <a:pPr algn="r"/>
              <a:t>‹N°›</a:t>
            </a:fld>
            <a:endParaRPr lang="fr-FR" sz="1400">
              <a:solidFill>
                <a:schemeClr val="bg1"/>
              </a:solidFill>
              <a:latin typeface="Klima Bold"/>
            </a:endParaRPr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75680" y="2031690"/>
            <a:ext cx="2808312" cy="189021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buNone/>
              <a:defRPr sz="23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5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3995738" y="249492"/>
            <a:ext cx="4968750" cy="701818"/>
          </a:xfrm>
          <a:prstGeom prst="rect">
            <a:avLst/>
          </a:prstGeom>
        </p:spPr>
        <p:txBody>
          <a:bodyPr lIns="0" tIns="0" rIns="0" bIns="0" anchor="b" anchorCtr="0"/>
          <a:lstStyle>
            <a:lvl2pPr marL="0" indent="0" algn="l">
              <a:spcBef>
                <a:spcPts val="0"/>
              </a:spcBef>
              <a:buNone/>
              <a:defRPr sz="3200" b="0" baseline="0">
                <a:latin typeface="Klima Bold"/>
                <a:cs typeface="Klima Bold"/>
              </a:defRPr>
            </a:lvl2pPr>
          </a:lstStyle>
          <a:p>
            <a:pPr lvl="1"/>
            <a:r>
              <a:rPr lang="fr-FR"/>
              <a:t>Titre du chapitre</a:t>
            </a:r>
          </a:p>
        </p:txBody>
      </p:sp>
      <p:sp>
        <p:nvSpPr>
          <p:cNvPr id="14" name="Espace réservé pour une image  2"/>
          <p:cNvSpPr>
            <a:spLocks noGrp="1"/>
          </p:cNvSpPr>
          <p:nvPr>
            <p:ph type="pic" idx="11"/>
          </p:nvPr>
        </p:nvSpPr>
        <p:spPr>
          <a:xfrm>
            <a:off x="3215928" y="2031690"/>
            <a:ext cx="2808312" cy="189021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buNone/>
              <a:defRPr sz="23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6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156176" y="2031690"/>
            <a:ext cx="2808312" cy="189021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buNone/>
              <a:defRPr sz="23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7" name="Titre 3"/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324036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323528" y="1599642"/>
            <a:ext cx="1080120" cy="0"/>
          </a:xfrm>
          <a:prstGeom prst="line">
            <a:avLst/>
          </a:prstGeom>
          <a:ln>
            <a:solidFill>
              <a:srgbClr val="5F259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1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14146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ère dipositiv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ctrTitle" hasCustomPrompt="1"/>
          </p:nvPr>
        </p:nvSpPr>
        <p:spPr>
          <a:xfrm>
            <a:off x="395536" y="3489852"/>
            <a:ext cx="3312368" cy="756084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800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/>
              <a:t>Merci </a:t>
            </a:r>
            <a:br>
              <a:rPr lang="fr-FR"/>
            </a:br>
            <a:r>
              <a:rPr lang="fr-FR"/>
              <a:t>de votre attention</a:t>
            </a:r>
          </a:p>
        </p:txBody>
      </p:sp>
      <p:pic>
        <p:nvPicPr>
          <p:cNvPr id="2" name="Image 1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4"/>
          <a:stretch/>
        </p:blipFill>
        <p:spPr>
          <a:xfrm>
            <a:off x="-13370" y="0"/>
            <a:ext cx="9157370" cy="5356104"/>
          </a:xfrm>
          <a:prstGeom prst="rect">
            <a:avLst/>
          </a:prstGeom>
        </p:spPr>
      </p:pic>
      <p:pic>
        <p:nvPicPr>
          <p:cNvPr id="16" name="Image 15" descr="IMT_logo_RVB_blanc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515966"/>
            <a:ext cx="720077" cy="377887"/>
          </a:xfrm>
          <a:prstGeom prst="rect">
            <a:avLst/>
          </a:prstGeom>
        </p:spPr>
      </p:pic>
      <p:pic>
        <p:nvPicPr>
          <p:cNvPr id="17" name="Image 16" descr="Mines_Saint_Etienne_IMT_Blanc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74" y="239982"/>
            <a:ext cx="1222998" cy="1323656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750C6C9C-2A03-98F8-AF53-85670F9B55C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520" y="4443958"/>
            <a:ext cx="936104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7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79512" y="4840002"/>
            <a:ext cx="77048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1300" err="1">
                <a:solidFill>
                  <a:srgbClr val="B8B8B8"/>
                </a:solidFill>
                <a:latin typeface="Klima Regular"/>
                <a:cs typeface="Klima Regular"/>
              </a:rPr>
              <a:t>Acoustic</a:t>
            </a:r>
            <a:r>
              <a:rPr lang="fr-FR" sz="1300">
                <a:solidFill>
                  <a:srgbClr val="B8B8B8"/>
                </a:solidFill>
                <a:latin typeface="Klima Regular"/>
                <a:cs typeface="Klima Regular"/>
              </a:rPr>
              <a:t> </a:t>
            </a:r>
            <a:r>
              <a:rPr lang="fr-FR" sz="1300" err="1">
                <a:solidFill>
                  <a:srgbClr val="B8B8B8"/>
                </a:solidFill>
                <a:latin typeface="Klima Regular"/>
                <a:cs typeface="Klima Regular"/>
              </a:rPr>
              <a:t>underwater</a:t>
            </a:r>
            <a:r>
              <a:rPr lang="fr-FR" sz="1300">
                <a:solidFill>
                  <a:srgbClr val="B8B8B8"/>
                </a:solidFill>
                <a:latin typeface="Klima Regular"/>
                <a:cs typeface="Klima Regular"/>
              </a:rPr>
              <a:t> communication</a:t>
            </a:r>
          </a:p>
        </p:txBody>
      </p:sp>
      <p:pic>
        <p:nvPicPr>
          <p:cNvPr id="2" name="Image 1" descr="banniere powerpoint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1" y="12680"/>
            <a:ext cx="2566619" cy="976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82" r:id="rId3"/>
    <p:sldLayoutId id="2147483668" r:id="rId4"/>
    <p:sldLayoutId id="2147483667" r:id="rId5"/>
    <p:sldLayoutId id="2147483683" r:id="rId6"/>
    <p:sldLayoutId id="2147483686" r:id="rId7"/>
    <p:sldLayoutId id="2147483684" r:id="rId8"/>
    <p:sldLayoutId id="214748368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457189" rtl="0" eaLnBrk="1" latinLnBrk="0" hangingPunct="1">
        <a:spcBef>
          <a:spcPct val="0"/>
        </a:spcBef>
        <a:buNone/>
        <a:defRPr sz="3200" b="1" i="0" kern="1200">
          <a:ln>
            <a:solidFill>
              <a:srgbClr val="5F259F"/>
            </a:solidFill>
          </a:ln>
          <a:solidFill>
            <a:schemeClr val="tx1"/>
          </a:solidFill>
          <a:latin typeface="Klima Regular"/>
          <a:ea typeface="+mj-ea"/>
          <a:cs typeface="Klima Bold"/>
        </a:defRPr>
      </a:lvl1pPr>
    </p:titleStyle>
    <p:bodyStyle>
      <a:lvl1pPr marL="0" indent="0" algn="l" defTabSz="457189" rtl="0" eaLnBrk="1" latinLnBrk="0" hangingPunct="1">
        <a:spcBef>
          <a:spcPct val="20000"/>
        </a:spcBef>
        <a:spcAft>
          <a:spcPts val="0"/>
        </a:spcAft>
        <a:buClr>
          <a:srgbClr val="5F259F"/>
        </a:buClr>
        <a:buFont typeface="Arial"/>
        <a:buNone/>
        <a:defRPr sz="2300" b="0" i="0" u="none" kern="1200" baseline="0">
          <a:solidFill>
            <a:srgbClr val="5F259F"/>
          </a:solidFill>
          <a:effectLst/>
          <a:latin typeface="Klima "/>
          <a:ea typeface="+mn-ea"/>
          <a:cs typeface="Klima "/>
        </a:defRPr>
      </a:lvl1pPr>
      <a:lvl2pPr marL="457189" indent="0" algn="l" defTabSz="457189" rtl="0" eaLnBrk="1" latinLnBrk="0" hangingPunct="1">
        <a:spcBef>
          <a:spcPct val="20000"/>
        </a:spcBef>
        <a:buClr>
          <a:srgbClr val="5F259F"/>
        </a:buClr>
        <a:buFont typeface="Arial"/>
        <a:buNone/>
        <a:defRPr sz="2300" b="1" kern="1200">
          <a:solidFill>
            <a:srgbClr val="5F259F"/>
          </a:solidFill>
          <a:latin typeface="Klima Bold"/>
          <a:ea typeface="+mn-ea"/>
          <a:cs typeface="Klima Bold"/>
        </a:defRPr>
      </a:lvl2pPr>
      <a:lvl3pPr marL="914377" indent="0" algn="l" defTabSz="457189" rtl="0" eaLnBrk="1" latinLnBrk="0" hangingPunct="1">
        <a:spcBef>
          <a:spcPct val="20000"/>
        </a:spcBef>
        <a:buClr>
          <a:srgbClr val="5F259F"/>
        </a:buClr>
        <a:buFont typeface="Arial"/>
        <a:buNone/>
        <a:defRPr sz="1600" kern="1200">
          <a:solidFill>
            <a:srgbClr val="5F259F"/>
          </a:solidFill>
          <a:latin typeface="Klima Bold"/>
          <a:ea typeface="+mn-ea"/>
          <a:cs typeface="Klima Bold"/>
        </a:defRPr>
      </a:lvl3pPr>
      <a:lvl4pPr marL="1371566" indent="0" algn="l" defTabSz="457189" rtl="0" eaLnBrk="1" latinLnBrk="0" hangingPunct="1">
        <a:spcBef>
          <a:spcPct val="20000"/>
        </a:spcBef>
        <a:buClr>
          <a:srgbClr val="5F259F"/>
        </a:buClr>
        <a:buFont typeface="Arial"/>
        <a:buNone/>
        <a:defRPr sz="1600" kern="1200">
          <a:solidFill>
            <a:srgbClr val="5F259F"/>
          </a:solidFill>
          <a:latin typeface="Klima Bold"/>
          <a:ea typeface="+mn-ea"/>
          <a:cs typeface="Klima Bold"/>
        </a:defRPr>
      </a:lvl4pPr>
      <a:lvl5pPr marL="1828754" indent="0" algn="l" defTabSz="457189" rtl="0" eaLnBrk="1" latinLnBrk="0" hangingPunct="1">
        <a:spcBef>
          <a:spcPct val="20000"/>
        </a:spcBef>
        <a:buClr>
          <a:srgbClr val="5F259F"/>
        </a:buClr>
        <a:buFont typeface="Arial"/>
        <a:buNone/>
        <a:defRPr sz="1600" kern="1200">
          <a:solidFill>
            <a:srgbClr val="5F259F"/>
          </a:solidFill>
          <a:latin typeface="Klima Bold"/>
          <a:ea typeface="+mn-ea"/>
          <a:cs typeface="Klima Bold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69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1.png"/><Relationship Id="rId4" Type="http://schemas.openxmlformats.org/officeDocument/2006/relationships/image" Target="../media/image31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-324544" y="3104928"/>
            <a:ext cx="5508104" cy="1458162"/>
          </a:xfrm>
        </p:spPr>
        <p:txBody>
          <a:bodyPr/>
          <a:lstStyle/>
          <a:p>
            <a:pPr algn="ctr"/>
            <a:r>
              <a:rPr lang="fr-FR" err="1"/>
              <a:t>Acoustic</a:t>
            </a:r>
            <a:r>
              <a:rPr lang="fr-FR"/>
              <a:t> </a:t>
            </a:r>
            <a:r>
              <a:rPr lang="fr-FR" err="1"/>
              <a:t>Underwater</a:t>
            </a:r>
            <a:r>
              <a:rPr lang="fr-FR"/>
              <a:t> Communication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B95014-D043-0EE3-1BE9-3668A1FB35D1}"/>
              </a:ext>
            </a:extLst>
          </p:cNvPr>
          <p:cNvSpPr txBox="1"/>
          <p:nvPr/>
        </p:nvSpPr>
        <p:spPr>
          <a:xfrm>
            <a:off x="0" y="4227934"/>
            <a:ext cx="5616624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BOUSTON </a:t>
            </a:r>
            <a:r>
              <a:rPr lang="fr-FR" sz="12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fr-FR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Elyne FERREIRA DA COSTA </a:t>
            </a:r>
            <a:r>
              <a:rPr lang="fr-FR" sz="12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fr-FR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Yashveen</a:t>
            </a:r>
            <a:r>
              <a:rPr lang="fr-FR"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JOOTUN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533A06-347F-68A7-D4D8-079591BA051B}"/>
              </a:ext>
            </a:extLst>
          </p:cNvPr>
          <p:cNvSpPr txBox="1"/>
          <p:nvPr/>
        </p:nvSpPr>
        <p:spPr>
          <a:xfrm>
            <a:off x="8028384" y="4808344"/>
            <a:ext cx="1115616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/ 03 / 2024</a:t>
            </a:r>
          </a:p>
        </p:txBody>
      </p:sp>
    </p:spTree>
    <p:extLst>
      <p:ext uri="{BB962C8B-B14F-4D97-AF65-F5344CB8AC3E}">
        <p14:creationId xmlns:p14="http://schemas.microsoft.com/office/powerpoint/2010/main" val="267912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486314"/>
          </a:xfrm>
        </p:spPr>
        <p:txBody>
          <a:bodyPr/>
          <a:lstStyle/>
          <a:p>
            <a:r>
              <a:rPr lang="fr-FR" err="1"/>
              <a:t>Acoustic</a:t>
            </a:r>
            <a:r>
              <a:rPr lang="fr-FR"/>
              <a:t> Signal Transmission: </a:t>
            </a:r>
            <a:r>
              <a:rPr lang="fr-FR" err="1"/>
              <a:t>resulting</a:t>
            </a:r>
            <a:r>
              <a:rPr lang="fr-FR"/>
              <a:t> signal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C2EB7C-AB2E-4197-E316-E351242ECC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1520" y="4913771"/>
            <a:ext cx="3312368" cy="195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câble, évier, intérieur, plastique&#10;&#10;Description générée automatiquement">
            <a:extLst>
              <a:ext uri="{FF2B5EF4-FFF2-40B4-BE49-F238E27FC236}">
                <a16:creationId xmlns:a16="http://schemas.microsoft.com/office/drawing/2014/main" id="{6FDB30C9-60DC-1CA5-7614-43907D76C1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8" y="1599902"/>
            <a:ext cx="5076771" cy="3443195"/>
          </a:xfrm>
          <a:prstGeom prst="rect">
            <a:avLst/>
          </a:prstGeom>
        </p:spPr>
      </p:pic>
      <p:pic>
        <p:nvPicPr>
          <p:cNvPr id="2" name="Image 1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3D9D52F-0A7D-CE62-7C4B-F994E78705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5" r="18389"/>
          <a:stretch/>
        </p:blipFill>
        <p:spPr>
          <a:xfrm>
            <a:off x="4834456" y="1600855"/>
            <a:ext cx="4058024" cy="29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6">
            <a:extLst>
              <a:ext uri="{FF2B5EF4-FFF2-40B4-BE49-F238E27FC236}">
                <a16:creationId xmlns:a16="http://schemas.microsoft.com/office/drawing/2014/main" id="{5182BC1B-16CF-631A-C914-6357B1A38FE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65920" y="2041968"/>
            <a:ext cx="7921008" cy="2736305"/>
          </a:xfrm>
        </p:spPr>
        <p:txBody>
          <a:bodyPr/>
          <a:lstStyle/>
          <a:p>
            <a:pPr marL="0" indent="0">
              <a:buNone/>
            </a:pPr>
            <a:r>
              <a:rPr lang="fr-FR" err="1"/>
              <a:t>Principle</a:t>
            </a:r>
            <a:endParaRPr lang="fr-FR"/>
          </a:p>
          <a:p>
            <a:pPr lvl="1">
              <a:lnSpc>
                <a:spcPct val="150000"/>
              </a:lnSpc>
            </a:pPr>
            <a:r>
              <a:rPr lang="fr-FR" b="0" err="1"/>
              <a:t>Representing</a:t>
            </a:r>
            <a:r>
              <a:rPr lang="fr-FR" b="0"/>
              <a:t> 0s and 1s</a:t>
            </a:r>
          </a:p>
          <a:p>
            <a:pPr lvl="1">
              <a:lnSpc>
                <a:spcPct val="150000"/>
              </a:lnSpc>
            </a:pPr>
            <a:r>
              <a:rPr lang="fr-FR" b="0" err="1"/>
              <a:t>Alternating</a:t>
            </a:r>
            <a:r>
              <a:rPr lang="fr-FR" b="0"/>
              <a:t> signal </a:t>
            </a:r>
            <a:r>
              <a:rPr lang="fr-FR" b="0" err="1"/>
              <a:t>frequencies</a:t>
            </a:r>
            <a:endParaRPr lang="fr-FR" b="0"/>
          </a:p>
          <a:p>
            <a:pPr lvl="1">
              <a:lnSpc>
                <a:spcPct val="150000"/>
              </a:lnSpc>
            </a:pPr>
            <a:r>
              <a:rPr lang="fr-FR" b="0" err="1"/>
              <a:t>Creating</a:t>
            </a:r>
            <a:r>
              <a:rPr lang="fr-FR" b="0"/>
              <a:t> patterns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Signal </a:t>
            </a:r>
            <a:r>
              <a:rPr lang="fr-FR" err="1"/>
              <a:t>Encoding</a:t>
            </a:r>
            <a:r>
              <a:rPr lang="fr-FR"/>
              <a:t>: Frequency Modulation</a:t>
            </a:r>
          </a:p>
        </p:txBody>
      </p:sp>
      <p:pic>
        <p:nvPicPr>
          <p:cNvPr id="9" name="Graphique 8" descr="Graphique périodique contour">
            <a:extLst>
              <a:ext uri="{FF2B5EF4-FFF2-40B4-BE49-F238E27FC236}">
                <a16:creationId xmlns:a16="http://schemas.microsoft.com/office/drawing/2014/main" id="{5DEFE0C0-8C10-7DC6-7A8A-A7D3B76EF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239" y="1803069"/>
            <a:ext cx="768681" cy="76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1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Signal </a:t>
            </a:r>
            <a:r>
              <a:rPr lang="fr-FR" err="1"/>
              <a:t>Encoding</a:t>
            </a:r>
            <a:r>
              <a:rPr lang="fr-FR"/>
              <a:t>: Frequency Modulation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CDAF58-DEA9-EB22-451C-911325F2DA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1" t="11515" r="8644" b="5386"/>
          <a:stretch/>
        </p:blipFill>
        <p:spPr bwMode="auto">
          <a:xfrm>
            <a:off x="1509839" y="1599903"/>
            <a:ext cx="6666172" cy="32941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170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BD8AE4-359B-9B22-0694-19DBC3FCFFB2}"/>
              </a:ext>
            </a:extLst>
          </p:cNvPr>
          <p:cNvSpPr/>
          <p:nvPr/>
        </p:nvSpPr>
        <p:spPr>
          <a:xfrm>
            <a:off x="251520" y="4913771"/>
            <a:ext cx="3312368" cy="195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8198ED-5B7C-E537-E596-44CA729EB9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" t="5856" r="7644" b="4433"/>
          <a:stretch/>
        </p:blipFill>
        <p:spPr bwMode="auto">
          <a:xfrm>
            <a:off x="1310735" y="1599902"/>
            <a:ext cx="6666546" cy="34839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Signal </a:t>
            </a:r>
            <a:r>
              <a:rPr lang="fr-FR" err="1"/>
              <a:t>Encoding</a:t>
            </a:r>
            <a:r>
              <a:rPr lang="fr-FR"/>
              <a:t>: Frequency Modulation</a:t>
            </a:r>
          </a:p>
        </p:txBody>
      </p:sp>
    </p:spTree>
    <p:extLst>
      <p:ext uri="{BB962C8B-B14F-4D97-AF65-F5344CB8AC3E}">
        <p14:creationId xmlns:p14="http://schemas.microsoft.com/office/powerpoint/2010/main" val="184125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Signal </a:t>
            </a:r>
            <a:r>
              <a:rPr lang="fr-FR" err="1"/>
              <a:t>Generation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A07FF21-7B62-6B77-D0AA-ACB6B33334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" t="-3598" r="17979" b="12431"/>
          <a:stretch/>
        </p:blipFill>
        <p:spPr bwMode="auto">
          <a:xfrm>
            <a:off x="4421036" y="1610151"/>
            <a:ext cx="4118153" cy="28676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FD62E52-3FC7-18B9-5EC2-843C21D32AC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1807545"/>
            <a:ext cx="3930972" cy="2736305"/>
          </a:xfrm>
        </p:spPr>
        <p:txBody>
          <a:bodyPr/>
          <a:lstStyle/>
          <a:p>
            <a:pPr marL="0" indent="0">
              <a:buNone/>
            </a:pPr>
            <a:r>
              <a:rPr lang="fr-FR" err="1"/>
              <a:t>Frequencies</a:t>
            </a:r>
            <a:r>
              <a:rPr lang="fr-FR"/>
              <a:t> </a:t>
            </a:r>
            <a:r>
              <a:rPr lang="fr-FR" err="1"/>
              <a:t>selection</a:t>
            </a:r>
            <a:endParaRPr lang="fr-FR"/>
          </a:p>
          <a:p>
            <a:pPr lvl="1"/>
            <a:r>
              <a:rPr lang="fr-FR" b="0" err="1"/>
              <a:t>Transducer</a:t>
            </a:r>
            <a:r>
              <a:rPr lang="fr-FR" b="0"/>
              <a:t> maximum magnitude at 2MHz</a:t>
            </a:r>
          </a:p>
          <a:p>
            <a:pPr lvl="2"/>
            <a:r>
              <a:rPr lang="fr-FR" err="1"/>
              <a:t>Bandwidth</a:t>
            </a:r>
            <a:r>
              <a:rPr lang="fr-FR"/>
              <a:t> : 1.5-2.5MHz</a:t>
            </a:r>
          </a:p>
          <a:p>
            <a:pPr lvl="2"/>
            <a:r>
              <a:rPr lang="fr-FR" b="0"/>
              <a:t>2.22MHz &amp; 1.78MHz</a:t>
            </a:r>
          </a:p>
          <a:p>
            <a:pPr lvl="1"/>
            <a:r>
              <a:rPr lang="fr-FR" b="0"/>
              <a:t>PWM</a:t>
            </a:r>
          </a:p>
          <a:p>
            <a:pPr lvl="1"/>
            <a:r>
              <a:rPr lang="fr-FR" b="0"/>
              <a:t>STM32F401RE</a:t>
            </a:r>
          </a:p>
        </p:txBody>
      </p:sp>
    </p:spTree>
    <p:extLst>
      <p:ext uri="{BB962C8B-B14F-4D97-AF65-F5344CB8AC3E}">
        <p14:creationId xmlns:p14="http://schemas.microsoft.com/office/powerpoint/2010/main" val="235694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462452"/>
          </a:xfrm>
        </p:spPr>
        <p:txBody>
          <a:bodyPr/>
          <a:lstStyle/>
          <a:p>
            <a:r>
              <a:rPr lang="fr-FR"/>
              <a:t>Signal </a:t>
            </a:r>
            <a:r>
              <a:rPr lang="fr-FR" err="1"/>
              <a:t>Generation</a:t>
            </a:r>
            <a:r>
              <a:rPr lang="fr-FR"/>
              <a:t>: Amplification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4FD62E52-3FC7-18B9-5EC2-843C21D32AC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23528" y="1807545"/>
                <a:ext cx="4367418" cy="27363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/>
                  <a:t>Principle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fr-FR" b="0" err="1"/>
                  <a:t>Provide</a:t>
                </a:r>
                <a:r>
                  <a:rPr lang="fr-FR" b="0"/>
                  <a:t> </a:t>
                </a:r>
                <a:r>
                  <a:rPr lang="fr-FR" b="0" err="1"/>
                  <a:t>sufficient</a:t>
                </a:r>
                <a:r>
                  <a:rPr lang="fr-FR" b="0"/>
                  <a:t> power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fr-FR" b="0" err="1"/>
                  <a:t>Quickly</a:t>
                </a:r>
                <a:r>
                  <a:rPr lang="fr-FR" b="0"/>
                  <a:t> </a:t>
                </a:r>
                <a:r>
                  <a:rPr lang="fr-FR" b="0" err="1"/>
                  <a:t>discharge</a:t>
                </a:r>
                <a:r>
                  <a:rPr lang="fr-FR" b="0"/>
                  <a:t> the </a:t>
                </a:r>
                <a:r>
                  <a:rPr lang="fr-FR" b="0" err="1"/>
                  <a:t>transducer</a:t>
                </a:r>
                <a:endParaRPr lang="fr-FR" b="0"/>
              </a:p>
              <a:p>
                <a:pPr marL="457189" lvl="1" indent="0">
                  <a:lnSpc>
                    <a:spcPct val="150000"/>
                  </a:lnSpc>
                  <a:buNone/>
                </a:pPr>
                <a:r>
                  <a:rPr lang="fr-FR" b="0"/>
                  <a:t>		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≤22,5 Ω</m:t>
                    </m:r>
                  </m:oMath>
                </a14:m>
                <a:endParaRPr lang="fr-FR" b="0"/>
              </a:p>
            </p:txBody>
          </p:sp>
        </mc:Choice>
        <mc:Fallback xmlns="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4FD62E52-3FC7-18B9-5EC2-843C21D32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23528" y="1807545"/>
                <a:ext cx="4367418" cy="2736305"/>
              </a:xfrm>
              <a:blipFill>
                <a:blip r:embed="rId3"/>
                <a:stretch>
                  <a:fillRect l="-4603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phique 1">
            <a:extLst>
              <a:ext uri="{FF2B5EF4-FFF2-40B4-BE49-F238E27FC236}">
                <a16:creationId xmlns:a16="http://schemas.microsoft.com/office/drawing/2014/main" id="{CBAEEEAC-E086-0FDE-D059-187FCFECE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2925" y="1760160"/>
            <a:ext cx="4686300" cy="30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7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484294"/>
          </a:xfrm>
        </p:spPr>
        <p:txBody>
          <a:bodyPr/>
          <a:lstStyle/>
          <a:p>
            <a:r>
              <a:rPr lang="fr-FR"/>
              <a:t>Signal </a:t>
            </a:r>
            <a:r>
              <a:rPr lang="fr-FR" err="1"/>
              <a:t>Reception</a:t>
            </a:r>
            <a:r>
              <a:rPr lang="fr-FR"/>
              <a:t>: Amplification</a:t>
            </a:r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35B03F2E-BACB-99CA-73BE-A908DF512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3626" y="2011025"/>
            <a:ext cx="3413189" cy="2054161"/>
          </a:xfrm>
          <a:prstGeom prst="rect">
            <a:avLst/>
          </a:prstGeom>
        </p:spPr>
      </p:pic>
      <p:sp>
        <p:nvSpPr>
          <p:cNvPr id="20" name="Espace réservé du contenu 6">
            <a:extLst>
              <a:ext uri="{FF2B5EF4-FFF2-40B4-BE49-F238E27FC236}">
                <a16:creationId xmlns:a16="http://schemas.microsoft.com/office/drawing/2014/main" id="{22665CB8-86DF-EA4A-1A94-9716F8670C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7" y="1807545"/>
            <a:ext cx="4159263" cy="2736305"/>
          </a:xfrm>
        </p:spPr>
        <p:txBody>
          <a:bodyPr/>
          <a:lstStyle/>
          <a:p>
            <a:pPr marL="0" indent="0">
              <a:buNone/>
            </a:pPr>
            <a:r>
              <a:rPr lang="fr-FR" err="1"/>
              <a:t>Principle</a:t>
            </a:r>
            <a:endParaRPr lang="fr-FR"/>
          </a:p>
          <a:p>
            <a:pPr lvl="1">
              <a:lnSpc>
                <a:spcPct val="150000"/>
              </a:lnSpc>
            </a:pPr>
            <a:r>
              <a:rPr lang="fr-FR" b="0" err="1"/>
              <a:t>Amplify</a:t>
            </a:r>
            <a:r>
              <a:rPr lang="fr-FR" b="0"/>
              <a:t> </a:t>
            </a:r>
            <a:r>
              <a:rPr lang="fr-FR" b="0" err="1"/>
              <a:t>small</a:t>
            </a:r>
            <a:r>
              <a:rPr lang="fr-FR" b="0"/>
              <a:t> </a:t>
            </a:r>
            <a:r>
              <a:rPr lang="fr-FR" b="0" err="1"/>
              <a:t>signals</a:t>
            </a:r>
            <a:endParaRPr lang="fr-FR" b="0"/>
          </a:p>
          <a:p>
            <a:pPr lvl="1">
              <a:lnSpc>
                <a:spcPct val="150000"/>
              </a:lnSpc>
            </a:pPr>
            <a:r>
              <a:rPr lang="fr-FR" b="0"/>
              <a:t>Gain </a:t>
            </a:r>
            <a:r>
              <a:rPr lang="fr-FR" b="0" err="1"/>
              <a:t>controlling</a:t>
            </a:r>
            <a:r>
              <a:rPr lang="fr-FR" b="0"/>
              <a:t> </a:t>
            </a:r>
            <a:r>
              <a:rPr lang="fr-FR" b="0" err="1"/>
              <a:t>resistor</a:t>
            </a:r>
            <a:endParaRPr lang="fr-FR" b="0"/>
          </a:p>
          <a:p>
            <a:pPr lvl="1">
              <a:lnSpc>
                <a:spcPct val="150000"/>
              </a:lnSpc>
            </a:pPr>
            <a:r>
              <a:rPr lang="fr-FR" b="0"/>
              <a:t>High Gain-</a:t>
            </a:r>
            <a:r>
              <a:rPr lang="fr-FR" b="0" err="1"/>
              <a:t>Bandwidth</a:t>
            </a:r>
            <a:r>
              <a:rPr lang="fr-FR" b="0"/>
              <a:t> </a:t>
            </a:r>
            <a:r>
              <a:rPr lang="fr-FR" b="0" err="1"/>
              <a:t>product</a:t>
            </a:r>
            <a:endParaRPr lang="fr-FR" b="0"/>
          </a:p>
          <a:p>
            <a:pPr marL="457189" lvl="1" indent="0">
              <a:lnSpc>
                <a:spcPct val="150000"/>
              </a:lnSpc>
              <a:buNone/>
            </a:pPr>
            <a:r>
              <a:rPr lang="fr-FR" b="0"/>
              <a:t>		      (at 2MHz, G=10)</a:t>
            </a:r>
          </a:p>
        </p:txBody>
      </p:sp>
    </p:spTree>
    <p:extLst>
      <p:ext uri="{BB962C8B-B14F-4D97-AF65-F5344CB8AC3E}">
        <p14:creationId xmlns:p14="http://schemas.microsoft.com/office/powerpoint/2010/main" val="237636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484294"/>
          </a:xfrm>
        </p:spPr>
        <p:txBody>
          <a:bodyPr/>
          <a:lstStyle/>
          <a:p>
            <a:r>
              <a:rPr lang="fr-FR"/>
              <a:t>Signal Amplification</a:t>
            </a:r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5803A5E0-12D8-C11D-F7D4-80671C71C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185" y="1760160"/>
            <a:ext cx="4686300" cy="3053906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35B03F2E-BACB-99CA-73BE-A908DF512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626" y="2011025"/>
            <a:ext cx="3413189" cy="20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3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Signal </a:t>
            </a:r>
            <a:r>
              <a:rPr lang="fr-FR" err="1"/>
              <a:t>Reception</a:t>
            </a:r>
            <a:r>
              <a:rPr lang="fr-FR"/>
              <a:t>: Demodulation</a:t>
            </a:r>
          </a:p>
        </p:txBody>
      </p:sp>
      <p:pic>
        <p:nvPicPr>
          <p:cNvPr id="4" name="Image 3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3AD61B87-8831-597E-8344-D111099513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t="8021" r="46305" b="12073"/>
          <a:stretch/>
        </p:blipFill>
        <p:spPr bwMode="auto">
          <a:xfrm>
            <a:off x="2735796" y="1779662"/>
            <a:ext cx="3672408" cy="29523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762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7AC42ED7-22C3-A47D-A3A9-1BC41B996DF7}"/>
              </a:ext>
            </a:extLst>
          </p:cNvPr>
          <p:cNvSpPr/>
          <p:nvPr/>
        </p:nvSpPr>
        <p:spPr>
          <a:xfrm>
            <a:off x="5334500" y="1599902"/>
            <a:ext cx="2552725" cy="341964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D8AE4-359B-9B22-0694-19DBC3FCFF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7897" y="4890644"/>
            <a:ext cx="3312368" cy="195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6ED11AE-75C7-03DA-B847-54703D9C2F1C}"/>
              </a:ext>
            </a:extLst>
          </p:cNvPr>
          <p:cNvSpPr/>
          <p:nvPr/>
        </p:nvSpPr>
        <p:spPr>
          <a:xfrm>
            <a:off x="1907704" y="1599902"/>
            <a:ext cx="2552725" cy="341964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Signal </a:t>
            </a:r>
            <a:r>
              <a:rPr lang="fr-FR" err="1"/>
              <a:t>Reception</a:t>
            </a:r>
            <a:r>
              <a:rPr lang="fr-FR"/>
              <a:t>: </a:t>
            </a:r>
            <a:r>
              <a:rPr lang="fr-FR" err="1"/>
              <a:t>Analog</a:t>
            </a:r>
            <a:r>
              <a:rPr lang="fr-FR"/>
              <a:t> </a:t>
            </a:r>
            <a:r>
              <a:rPr lang="fr-FR" err="1"/>
              <a:t>Filtering</a:t>
            </a:r>
            <a:r>
              <a:rPr lang="fr-FR"/>
              <a:t> and </a:t>
            </a:r>
            <a:r>
              <a:rPr lang="fr-FR" err="1"/>
              <a:t>Stabilization</a:t>
            </a:r>
            <a:endParaRPr lang="fr-FR"/>
          </a:p>
        </p:txBody>
      </p:sp>
      <p:pic>
        <p:nvPicPr>
          <p:cNvPr id="2" name="Image 1" descr="Une image contenant texte, Tracé, ligne, diagramme&#10;&#10;Description générée automatiquement">
            <a:extLst>
              <a:ext uri="{FF2B5EF4-FFF2-40B4-BE49-F238E27FC236}">
                <a16:creationId xmlns:a16="http://schemas.microsoft.com/office/drawing/2014/main" id="{97198B21-D101-772F-7612-6F7ACD9FC4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9" t="62514" r="46664" b="16848"/>
          <a:stretch/>
        </p:blipFill>
        <p:spPr bwMode="auto">
          <a:xfrm>
            <a:off x="2290520" y="2793645"/>
            <a:ext cx="1841550" cy="4538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 descr="Une image contenant texte, Tracé, ligne, diagramme&#10;&#10;Description générée automatiquement">
            <a:extLst>
              <a:ext uri="{FF2B5EF4-FFF2-40B4-BE49-F238E27FC236}">
                <a16:creationId xmlns:a16="http://schemas.microsoft.com/office/drawing/2014/main" id="{B36A7598-117C-0FFC-EAD8-2759618BF40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0" t="6503" r="46857" b="59704"/>
          <a:stretch/>
        </p:blipFill>
        <p:spPr bwMode="auto">
          <a:xfrm>
            <a:off x="2290521" y="3699201"/>
            <a:ext cx="2032344" cy="854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00E04E11-B1AE-8FD5-8EA2-36939E79287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3" t="55505" r="48210" b="9146"/>
          <a:stretch/>
        </p:blipFill>
        <p:spPr bwMode="auto">
          <a:xfrm>
            <a:off x="5615264" y="2638811"/>
            <a:ext cx="2064263" cy="8837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896FE647-EC17-99F1-1FF8-D44D4A1044C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8" t="6385" r="48498" b="59566"/>
          <a:stretch/>
        </p:blipFill>
        <p:spPr bwMode="auto">
          <a:xfrm>
            <a:off x="5602707" y="3785367"/>
            <a:ext cx="2076820" cy="8505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D5E1C33E-CE0D-74B1-CC3A-2B2609C64D2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5980" r="92109" b="56584"/>
          <a:stretch/>
        </p:blipFill>
        <p:spPr bwMode="auto">
          <a:xfrm>
            <a:off x="5387358" y="3779218"/>
            <a:ext cx="215348" cy="9301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B80802C3-87BC-2A12-4062-7A8CA6EB885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5980" r="92109" b="56584"/>
          <a:stretch/>
        </p:blipFill>
        <p:spPr bwMode="auto">
          <a:xfrm>
            <a:off x="5399916" y="2623787"/>
            <a:ext cx="215348" cy="9338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 12" descr="Une image contenant texte, Tracé, ligne, diagramme&#10;&#10;Description générée automatiquement">
            <a:extLst>
              <a:ext uri="{FF2B5EF4-FFF2-40B4-BE49-F238E27FC236}">
                <a16:creationId xmlns:a16="http://schemas.microsoft.com/office/drawing/2014/main" id="{F391EC84-1959-CE95-37C5-DEB01683B05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" t="14691" r="90790" b="65693"/>
          <a:stretch/>
        </p:blipFill>
        <p:spPr bwMode="auto">
          <a:xfrm>
            <a:off x="2037414" y="2813552"/>
            <a:ext cx="253106" cy="4259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 14" descr="Une image contenant texte, Tracé, ligne, diagramme&#10;&#10;Description générée automatiquement">
            <a:extLst>
              <a:ext uri="{FF2B5EF4-FFF2-40B4-BE49-F238E27FC236}">
                <a16:creationId xmlns:a16="http://schemas.microsoft.com/office/drawing/2014/main" id="{1E528AB6-900F-B751-B298-9A9A6DD38C3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" t="6642" r="90976" b="57648"/>
          <a:stretch/>
        </p:blipFill>
        <p:spPr bwMode="auto">
          <a:xfrm>
            <a:off x="2038489" y="3699201"/>
            <a:ext cx="252031" cy="9086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F19A3A-06A6-8D48-74FD-F42C27F01929}"/>
              </a:ext>
            </a:extLst>
          </p:cNvPr>
          <p:cNvCxnSpPr>
            <a:cxnSpLocks/>
          </p:cNvCxnSpPr>
          <p:nvPr/>
        </p:nvCxnSpPr>
        <p:spPr>
          <a:xfrm>
            <a:off x="142703" y="3443874"/>
            <a:ext cx="13483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58CCD2B-A6BD-60EB-DD38-50922426DD1A}"/>
              </a:ext>
            </a:extLst>
          </p:cNvPr>
          <p:cNvCxnSpPr>
            <a:cxnSpLocks/>
          </p:cNvCxnSpPr>
          <p:nvPr/>
        </p:nvCxnSpPr>
        <p:spPr>
          <a:xfrm flipV="1">
            <a:off x="1497554" y="3020580"/>
            <a:ext cx="409417" cy="423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E5EF988-DC8C-C679-CB2F-B4B37382FDA6}"/>
              </a:ext>
            </a:extLst>
          </p:cNvPr>
          <p:cNvCxnSpPr>
            <a:cxnSpLocks/>
          </p:cNvCxnSpPr>
          <p:nvPr/>
        </p:nvCxnSpPr>
        <p:spPr>
          <a:xfrm>
            <a:off x="1498864" y="3443874"/>
            <a:ext cx="408839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FA788B9-E4C8-7A0E-F20C-3900B8158B00}"/>
              </a:ext>
            </a:extLst>
          </p:cNvPr>
          <p:cNvCxnSpPr>
            <a:cxnSpLocks/>
          </p:cNvCxnSpPr>
          <p:nvPr/>
        </p:nvCxnSpPr>
        <p:spPr>
          <a:xfrm>
            <a:off x="4473990" y="2877691"/>
            <a:ext cx="866281" cy="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8313CC2-F35F-4233-ACED-ABF28DBECD60}"/>
              </a:ext>
            </a:extLst>
          </p:cNvPr>
          <p:cNvCxnSpPr>
            <a:cxnSpLocks/>
          </p:cNvCxnSpPr>
          <p:nvPr/>
        </p:nvCxnSpPr>
        <p:spPr>
          <a:xfrm>
            <a:off x="4460429" y="4224944"/>
            <a:ext cx="866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364AA282-53B3-71F2-8E85-CB5B7EF0404D}"/>
              </a:ext>
            </a:extLst>
          </p:cNvPr>
          <p:cNvSpPr txBox="1"/>
          <p:nvPr/>
        </p:nvSpPr>
        <p:spPr>
          <a:xfrm>
            <a:off x="2245911" y="2397205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Bandpass</a:t>
            </a:r>
            <a:r>
              <a:rPr lang="fr-FR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fr-FR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1,8 MHz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5E42B4D-0C04-4BC0-8166-14ABCFFAE17D}"/>
              </a:ext>
            </a:extLst>
          </p:cNvPr>
          <p:cNvSpPr txBox="1"/>
          <p:nvPr/>
        </p:nvSpPr>
        <p:spPr>
          <a:xfrm>
            <a:off x="2232349" y="4563661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Bandpass</a:t>
            </a:r>
            <a:r>
              <a:rPr lang="fr-FR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fr-FR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2,2 MHz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471A6E4-26DB-F739-6056-8B9C842C30E6}"/>
              </a:ext>
            </a:extLst>
          </p:cNvPr>
          <p:cNvSpPr txBox="1"/>
          <p:nvPr/>
        </p:nvSpPr>
        <p:spPr>
          <a:xfrm>
            <a:off x="6078159" y="240636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Detector</a:t>
            </a:r>
            <a:endParaRPr lang="fr-FR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50ECFE6-F746-C7AD-FEAC-CAAB77EFD5E6}"/>
              </a:ext>
            </a:extLst>
          </p:cNvPr>
          <p:cNvSpPr txBox="1"/>
          <p:nvPr/>
        </p:nvSpPr>
        <p:spPr>
          <a:xfrm>
            <a:off x="6078159" y="4635883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Detector</a:t>
            </a:r>
            <a:endParaRPr lang="fr-FR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304DED52-BE36-BE35-75EB-9476A4B2F961}"/>
              </a:ext>
            </a:extLst>
          </p:cNvPr>
          <p:cNvSpPr/>
          <p:nvPr/>
        </p:nvSpPr>
        <p:spPr>
          <a:xfrm>
            <a:off x="1906971" y="1866462"/>
            <a:ext cx="2552725" cy="39756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err="1"/>
              <a:t>Analog</a:t>
            </a:r>
            <a:r>
              <a:rPr lang="fr-FR" b="1"/>
              <a:t> </a:t>
            </a:r>
            <a:r>
              <a:rPr lang="fr-FR" b="1" err="1"/>
              <a:t>Filtering</a:t>
            </a:r>
            <a:endParaRPr lang="fr-FR" b="1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B9135B7-449A-6515-1CDD-818DCEF048E0}"/>
              </a:ext>
            </a:extLst>
          </p:cNvPr>
          <p:cNvSpPr/>
          <p:nvPr/>
        </p:nvSpPr>
        <p:spPr>
          <a:xfrm>
            <a:off x="5334499" y="1881373"/>
            <a:ext cx="2552725" cy="397301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err="1"/>
              <a:t>Stabilization</a:t>
            </a:r>
            <a:endParaRPr lang="fr-FR" b="1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DF758D4C-C98F-257F-64A3-A543F2AC6992}"/>
              </a:ext>
            </a:extLst>
          </p:cNvPr>
          <p:cNvSpPr txBox="1"/>
          <p:nvPr/>
        </p:nvSpPr>
        <p:spPr>
          <a:xfrm>
            <a:off x="94902" y="3495422"/>
            <a:ext cx="1277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err="1"/>
              <a:t>Received</a:t>
            </a:r>
            <a:r>
              <a:rPr lang="fr-FR" sz="1200"/>
              <a:t> signal</a:t>
            </a:r>
          </a:p>
        </p:txBody>
      </p:sp>
      <p:pic>
        <p:nvPicPr>
          <p:cNvPr id="67" name="Image 66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B7A4AD14-8CAE-D893-5683-A41018D40E5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t="8021" r="46305" b="12073"/>
          <a:stretch/>
        </p:blipFill>
        <p:spPr bwMode="auto">
          <a:xfrm>
            <a:off x="142702" y="2239531"/>
            <a:ext cx="1387845" cy="11157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2F826B0-79F0-CD59-D35D-26F04775CA30}"/>
              </a:ext>
            </a:extLst>
          </p:cNvPr>
          <p:cNvCxnSpPr>
            <a:cxnSpLocks/>
          </p:cNvCxnSpPr>
          <p:nvPr/>
        </p:nvCxnSpPr>
        <p:spPr>
          <a:xfrm>
            <a:off x="7894012" y="2877691"/>
            <a:ext cx="494412" cy="413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437F1DFF-8E8B-AE10-6B5F-BF15D6B3023B}"/>
              </a:ext>
            </a:extLst>
          </p:cNvPr>
          <p:cNvSpPr txBox="1"/>
          <p:nvPr/>
        </p:nvSpPr>
        <p:spPr>
          <a:xfrm>
            <a:off x="8343740" y="329168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To STM32 </a:t>
            </a:r>
            <a:r>
              <a:rPr lang="fr-FR" sz="1200" err="1"/>
              <a:t>board</a:t>
            </a:r>
            <a:endParaRPr lang="fr-FR" sz="1200"/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EA4B4B0-BCEE-769D-4494-17DFA7F881B3}"/>
              </a:ext>
            </a:extLst>
          </p:cNvPr>
          <p:cNvCxnSpPr>
            <a:cxnSpLocks/>
          </p:cNvCxnSpPr>
          <p:nvPr/>
        </p:nvCxnSpPr>
        <p:spPr>
          <a:xfrm rot="16800000">
            <a:off x="7916194" y="3724270"/>
            <a:ext cx="494412" cy="413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8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8619B2E-34B6-6273-A082-470E38940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43608" y="802462"/>
            <a:ext cx="4968750" cy="701818"/>
          </a:xfrm>
        </p:spPr>
        <p:txBody>
          <a:bodyPr/>
          <a:lstStyle/>
          <a:p>
            <a:r>
              <a:rPr lang="en-US" sz="3600"/>
              <a:t>Presentation Overview</a:t>
            </a:r>
          </a:p>
        </p:txBody>
      </p:sp>
      <p:graphicFrame>
        <p:nvGraphicFramePr>
          <p:cNvPr id="9" name="Espace réservé du contenu 6">
            <a:extLst>
              <a:ext uri="{FF2B5EF4-FFF2-40B4-BE49-F238E27FC236}">
                <a16:creationId xmlns:a16="http://schemas.microsoft.com/office/drawing/2014/main" id="{83004BD2-4150-4418-1009-6A2B1189E7B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846915191"/>
              </p:ext>
            </p:extLst>
          </p:nvPr>
        </p:nvGraphicFramePr>
        <p:xfrm>
          <a:off x="1115616" y="1779662"/>
          <a:ext cx="7849000" cy="2736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9C63D27-E184-AB9F-EC95-211DB44926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504" y="1441003"/>
            <a:ext cx="3312368" cy="195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73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Signal </a:t>
            </a:r>
            <a:r>
              <a:rPr lang="fr-FR" err="1"/>
              <a:t>Reception</a:t>
            </a:r>
            <a:r>
              <a:rPr lang="fr-FR"/>
              <a:t>: Rauch Structure &amp; Peak Detector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D34977CD-0FCB-AA68-B763-A5D221AE0ABE}"/>
              </a:ext>
            </a:extLst>
          </p:cNvPr>
          <p:cNvGrpSpPr/>
          <p:nvPr/>
        </p:nvGrpSpPr>
        <p:grpSpPr>
          <a:xfrm>
            <a:off x="3384376" y="2092781"/>
            <a:ext cx="5580112" cy="2630709"/>
            <a:chOff x="3563888" y="2037873"/>
            <a:chExt cx="5580112" cy="2630709"/>
          </a:xfrm>
        </p:grpSpPr>
        <p:pic>
          <p:nvPicPr>
            <p:cNvPr id="4" name="Image 3" descr="Une image contenant diagramme, ligne, Dessin technique, Plan&#10;&#10;Description générée automatiquement">
              <a:extLst>
                <a:ext uri="{FF2B5EF4-FFF2-40B4-BE49-F238E27FC236}">
                  <a16:creationId xmlns:a16="http://schemas.microsoft.com/office/drawing/2014/main" id="{6B7F204E-1125-0168-C07F-0E38AAE37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888" y="2037873"/>
              <a:ext cx="3528392" cy="232424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1" name="Image 10" descr="Une image contenant diagramme, ligne, Dessin technique, Police&#10;&#10;Description générée automatiquement">
              <a:extLst>
                <a:ext uri="{FF2B5EF4-FFF2-40B4-BE49-F238E27FC236}">
                  <a16:creationId xmlns:a16="http://schemas.microsoft.com/office/drawing/2014/main" id="{21B57EAE-345A-34BF-2636-52D5E3BC0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604" y="3190904"/>
              <a:ext cx="1940396" cy="102994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FE15FD1-E44E-675D-979A-BA90DD609CD9}"/>
                </a:ext>
              </a:extLst>
            </p:cNvPr>
            <p:cNvSpPr txBox="1"/>
            <p:nvPr/>
          </p:nvSpPr>
          <p:spPr>
            <a:xfrm>
              <a:off x="4689376" y="4334316"/>
              <a:ext cx="1277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/>
                <a:t>Rauch Structure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C7AE245-85DD-64BB-121A-BA077A540F9F}"/>
                </a:ext>
              </a:extLst>
            </p:cNvPr>
            <p:cNvSpPr txBox="1"/>
            <p:nvPr/>
          </p:nvSpPr>
          <p:spPr>
            <a:xfrm>
              <a:off x="7426912" y="4391583"/>
              <a:ext cx="1277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/>
                <a:t>Peak Detector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09B258CD-337C-4C04-3B6C-F86FE0E44BA9}"/>
              </a:ext>
            </a:extLst>
          </p:cNvPr>
          <p:cNvSpPr txBox="1"/>
          <p:nvPr/>
        </p:nvSpPr>
        <p:spPr>
          <a:xfrm>
            <a:off x="-396552" y="2093986"/>
            <a:ext cx="4032448" cy="1946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fr-FR" b="1"/>
              <a:t>For 1,8 MHz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b="0"/>
              <a:t>R1 = R2 = </a:t>
            </a:r>
            <a:r>
              <a:rPr lang="en-US" sz="16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1.25043 x 10</a:t>
            </a:r>
            <a:r>
              <a:rPr lang="en-US" sz="1600" baseline="300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5</a:t>
            </a:r>
            <a:r>
              <a:rPr lang="en-US" sz="16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60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Ω</a:t>
            </a:r>
            <a:r>
              <a:rPr lang="en-US" sz="16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lang="fr-FR" sz="1600" b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/>
              <a:t>C1 = C2 = C3 = </a:t>
            </a:r>
            <a:r>
              <a:rPr lang="en-US" sz="16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1pF</a:t>
            </a:r>
            <a:endParaRPr lang="fr-FR" sz="16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b="0"/>
              <a:t>R3 = </a:t>
            </a:r>
            <a:r>
              <a:rPr lang="en-US" sz="16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555 </a:t>
            </a:r>
            <a:r>
              <a:rPr lang="en-US" sz="160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Ω</a:t>
            </a:r>
            <a:endParaRPr lang="fr-FR" sz="1600" b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/>
              <a:t>C4 = </a:t>
            </a:r>
            <a:r>
              <a:rPr lang="en-US" sz="160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1nF</a:t>
            </a:r>
            <a:endParaRPr lang="fr-FR" sz="1600" b="0"/>
          </a:p>
        </p:txBody>
      </p:sp>
    </p:spTree>
    <p:extLst>
      <p:ext uri="{BB962C8B-B14F-4D97-AF65-F5344CB8AC3E}">
        <p14:creationId xmlns:p14="http://schemas.microsoft.com/office/powerpoint/2010/main" val="157024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Signal </a:t>
            </a:r>
            <a:r>
              <a:rPr lang="fr-FR" err="1"/>
              <a:t>Reception</a:t>
            </a:r>
            <a:r>
              <a:rPr lang="fr-FR"/>
              <a:t>: </a:t>
            </a:r>
            <a:r>
              <a:rPr lang="fr-FR" err="1"/>
              <a:t>Abandoned</a:t>
            </a:r>
            <a:r>
              <a:rPr lang="fr-FR"/>
              <a:t> </a:t>
            </a:r>
            <a:r>
              <a:rPr lang="fr-FR" err="1"/>
              <a:t>Idea</a:t>
            </a:r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9B258CD-337C-4C04-3B6C-F86FE0E44BA9}"/>
              </a:ext>
            </a:extLst>
          </p:cNvPr>
          <p:cNvSpPr txBox="1"/>
          <p:nvPr/>
        </p:nvSpPr>
        <p:spPr>
          <a:xfrm>
            <a:off x="0" y="2031436"/>
            <a:ext cx="8820472" cy="1896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/>
              <a:t>Components </a:t>
            </a:r>
            <a:r>
              <a:rPr lang="fr-FR" sz="2200" err="1"/>
              <a:t>could</a:t>
            </a:r>
            <a:r>
              <a:rPr lang="fr-FR" sz="2200"/>
              <a:t> not </a:t>
            </a:r>
            <a:r>
              <a:rPr lang="fr-FR" sz="2200" err="1"/>
              <a:t>operate</a:t>
            </a:r>
            <a:r>
              <a:rPr lang="fr-FR" sz="2200"/>
              <a:t> at </a:t>
            </a:r>
            <a:r>
              <a:rPr lang="fr-FR" sz="2200" b="1"/>
              <a:t>2 MHz</a:t>
            </a:r>
            <a:endParaRPr lang="fr-FR" sz="22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/>
              <a:t>Initial circuits with </a:t>
            </a:r>
            <a:r>
              <a:rPr lang="fr-FR" sz="2200" b="1"/>
              <a:t>20 kHz</a:t>
            </a:r>
            <a:r>
              <a:rPr lang="fr-FR" sz="2200"/>
              <a:t> </a:t>
            </a:r>
            <a:r>
              <a:rPr lang="fr-FR" sz="2200" err="1"/>
              <a:t>received</a:t>
            </a:r>
            <a:r>
              <a:rPr lang="fr-FR" sz="2200"/>
              <a:t> signal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err="1"/>
              <a:t>Used</a:t>
            </a:r>
            <a:r>
              <a:rPr lang="fr-FR"/>
              <a:t> </a:t>
            </a:r>
            <a:r>
              <a:rPr lang="fr-FR" err="1"/>
              <a:t>operational</a:t>
            </a:r>
            <a:r>
              <a:rPr lang="fr-FR"/>
              <a:t> amplifier: </a:t>
            </a:r>
            <a:r>
              <a:rPr lang="fr-FR" b="1"/>
              <a:t>LPM6132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err="1"/>
              <a:t>Used</a:t>
            </a:r>
            <a:r>
              <a:rPr lang="fr-FR"/>
              <a:t> instrumentation amplifier: </a:t>
            </a:r>
            <a:r>
              <a:rPr lang="fr-FR" b="1"/>
              <a:t>INA111</a:t>
            </a:r>
          </a:p>
        </p:txBody>
      </p:sp>
    </p:spTree>
    <p:extLst>
      <p:ext uri="{BB962C8B-B14F-4D97-AF65-F5344CB8AC3E}">
        <p14:creationId xmlns:p14="http://schemas.microsoft.com/office/powerpoint/2010/main" val="1910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Signal </a:t>
            </a:r>
            <a:r>
              <a:rPr lang="fr-FR" err="1"/>
              <a:t>Reception</a:t>
            </a:r>
            <a:r>
              <a:rPr lang="fr-FR"/>
              <a:t>: Digital </a:t>
            </a:r>
            <a:r>
              <a:rPr lang="fr-FR" err="1"/>
              <a:t>Filtering</a:t>
            </a:r>
            <a:endParaRPr lang="fr-FR"/>
          </a:p>
        </p:txBody>
      </p:sp>
      <p:pic>
        <p:nvPicPr>
          <p:cNvPr id="2" name="Image 1" descr="Une image contenant texte, capture d’écran, diagramme, affichage&#10;&#10;Description générée automatiquement">
            <a:extLst>
              <a:ext uri="{FF2B5EF4-FFF2-40B4-BE49-F238E27FC236}">
                <a16:creationId xmlns:a16="http://schemas.microsoft.com/office/drawing/2014/main" id="{864E259B-6578-764B-8325-1EB40745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96" b="2461"/>
          <a:stretch/>
        </p:blipFill>
        <p:spPr bwMode="auto">
          <a:xfrm>
            <a:off x="3995738" y="1617235"/>
            <a:ext cx="4533407" cy="31375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MATLAB Logo and symbol, meaning, history, PNG, brand">
            <a:extLst>
              <a:ext uri="{FF2B5EF4-FFF2-40B4-BE49-F238E27FC236}">
                <a16:creationId xmlns:a16="http://schemas.microsoft.com/office/drawing/2014/main" id="{D7A96132-BA5A-E900-9362-BAD8E184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8" y="2269168"/>
            <a:ext cx="1629975" cy="91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A20153CD-0932-AB84-00A3-D8FC7684A33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1807545"/>
            <a:ext cx="3866223" cy="2736305"/>
          </a:xfrm>
        </p:spPr>
        <p:txBody>
          <a:bodyPr/>
          <a:lstStyle/>
          <a:p>
            <a:pPr marL="0" indent="0">
              <a:buNone/>
            </a:pPr>
            <a:r>
              <a:rPr lang="fr-FR" err="1"/>
              <a:t>Principle</a:t>
            </a:r>
            <a:endParaRPr lang="fr-FR"/>
          </a:p>
          <a:p>
            <a:pPr marL="0" indent="0">
              <a:buNone/>
            </a:pPr>
            <a:endParaRPr lang="fr-FR" b="0"/>
          </a:p>
          <a:p>
            <a:pPr marL="0" indent="0">
              <a:buNone/>
            </a:pPr>
            <a:endParaRPr lang="fr-FR" b="0"/>
          </a:p>
          <a:p>
            <a:pPr lvl="1">
              <a:lnSpc>
                <a:spcPct val="150000"/>
              </a:lnSpc>
            </a:pPr>
            <a:r>
              <a:rPr lang="fr-FR" b="0" err="1"/>
              <a:t>Filter</a:t>
            </a:r>
            <a:r>
              <a:rPr lang="fr-FR" b="0"/>
              <a:t> Design </a:t>
            </a:r>
            <a:r>
              <a:rPr lang="fr-FR" b="0" err="1"/>
              <a:t>tool</a:t>
            </a:r>
            <a:endParaRPr lang="fr-FR" b="0"/>
          </a:p>
          <a:p>
            <a:pPr lvl="1">
              <a:lnSpc>
                <a:spcPct val="150000"/>
              </a:lnSpc>
            </a:pPr>
            <a:r>
              <a:rPr lang="fr-FR" b="0" err="1"/>
              <a:t>Bandpass</a:t>
            </a:r>
            <a:r>
              <a:rPr lang="fr-FR" b="0"/>
              <a:t> </a:t>
            </a:r>
            <a:r>
              <a:rPr lang="fr-FR" b="0" err="1"/>
              <a:t>filter</a:t>
            </a:r>
            <a:r>
              <a:rPr lang="fr-FR" b="0"/>
              <a:t> </a:t>
            </a:r>
            <a:r>
              <a:rPr lang="fr-FR" b="0" err="1"/>
              <a:t>generation</a:t>
            </a:r>
            <a:endParaRPr lang="fr-FR" b="0"/>
          </a:p>
          <a:p>
            <a:pPr lvl="1">
              <a:lnSpc>
                <a:spcPct val="150000"/>
              </a:lnSpc>
            </a:pPr>
            <a:endParaRPr lang="fr-FR" b="0"/>
          </a:p>
          <a:p>
            <a:pPr lvl="1">
              <a:lnSpc>
                <a:spcPct val="150000"/>
              </a:lnSpc>
            </a:pP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172724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Signal </a:t>
            </a:r>
            <a:r>
              <a:rPr lang="fr-FR" err="1"/>
              <a:t>Reception</a:t>
            </a:r>
            <a:r>
              <a:rPr lang="fr-FR"/>
              <a:t>: Digital </a:t>
            </a:r>
            <a:r>
              <a:rPr lang="fr-FR" err="1"/>
              <a:t>Filtering</a:t>
            </a:r>
            <a:endParaRPr lang="fr-FR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A20153CD-0932-AB84-00A3-D8FC7684A33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1807545"/>
            <a:ext cx="3866223" cy="2736305"/>
          </a:xfrm>
        </p:spPr>
        <p:txBody>
          <a:bodyPr/>
          <a:lstStyle/>
          <a:p>
            <a:pPr marL="0" indent="0">
              <a:buNone/>
            </a:pPr>
            <a:r>
              <a:rPr lang="fr-FR" err="1"/>
              <a:t>Analysis</a:t>
            </a:r>
            <a:r>
              <a:rPr lang="fr-FR" b="0"/>
              <a:t> </a:t>
            </a:r>
          </a:p>
          <a:p>
            <a:pPr lvl="1">
              <a:lnSpc>
                <a:spcPct val="150000"/>
              </a:lnSpc>
            </a:pPr>
            <a:r>
              <a:rPr lang="fr-FR" b="0" err="1"/>
              <a:t>Filter</a:t>
            </a:r>
            <a:r>
              <a:rPr lang="fr-FR" b="0"/>
              <a:t> </a:t>
            </a:r>
            <a:r>
              <a:rPr lang="fr-FR" b="0" err="1"/>
              <a:t>response</a:t>
            </a:r>
            <a:r>
              <a:rPr lang="fr-FR" b="0"/>
              <a:t> Bode plot</a:t>
            </a:r>
          </a:p>
          <a:p>
            <a:pPr lvl="1">
              <a:lnSpc>
                <a:spcPct val="150000"/>
              </a:lnSpc>
            </a:pPr>
            <a:r>
              <a:rPr lang="fr-FR" b="0" err="1"/>
              <a:t>Filter</a:t>
            </a:r>
            <a:r>
              <a:rPr lang="fr-FR" b="0"/>
              <a:t> coefficients </a:t>
            </a:r>
          </a:p>
          <a:p>
            <a:pPr lvl="1">
              <a:lnSpc>
                <a:spcPct val="150000"/>
              </a:lnSpc>
            </a:pPr>
            <a:r>
              <a:rPr lang="fr-FR" b="0"/>
              <a:t>C </a:t>
            </a:r>
            <a:r>
              <a:rPr lang="fr-FR" b="0" err="1"/>
              <a:t>language</a:t>
            </a:r>
            <a:r>
              <a:rPr lang="fr-FR" b="0"/>
              <a:t> code </a:t>
            </a:r>
            <a:r>
              <a:rPr lang="fr-FR" b="0" err="1"/>
              <a:t>generation</a:t>
            </a:r>
            <a:endParaRPr lang="fr-FR" b="0"/>
          </a:p>
          <a:p>
            <a:pPr lvl="1">
              <a:lnSpc>
                <a:spcPct val="150000"/>
              </a:lnSpc>
            </a:pPr>
            <a:endParaRPr lang="fr-FR" b="0"/>
          </a:p>
        </p:txBody>
      </p:sp>
      <p:pic>
        <p:nvPicPr>
          <p:cNvPr id="4" name="Image 3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F2C5A6B7-6E8B-D160-4904-179D9D5BA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" r="9071"/>
          <a:stretch/>
        </p:blipFill>
        <p:spPr bwMode="auto">
          <a:xfrm>
            <a:off x="4264702" y="1599902"/>
            <a:ext cx="3836035" cy="32588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26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D8AE4-359B-9B22-0694-19DBC3FCFF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1520" y="4913771"/>
            <a:ext cx="3312368" cy="195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Signal </a:t>
            </a:r>
            <a:r>
              <a:rPr lang="fr-FR" err="1"/>
              <a:t>Reception</a:t>
            </a:r>
            <a:r>
              <a:rPr lang="fr-FR"/>
              <a:t>: </a:t>
            </a:r>
            <a:r>
              <a:rPr lang="fr-FR" err="1"/>
              <a:t>Decoding</a:t>
            </a:r>
            <a:r>
              <a:rPr lang="fr-FR"/>
              <a:t> Half Patterns</a:t>
            </a: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A20153CD-0932-AB84-00A3-D8FC7684A33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1807545"/>
            <a:ext cx="3866223" cy="2736305"/>
          </a:xfrm>
        </p:spPr>
        <p:txBody>
          <a:bodyPr/>
          <a:lstStyle/>
          <a:p>
            <a:pPr marL="457189" lvl="1" indent="0">
              <a:lnSpc>
                <a:spcPct val="150000"/>
              </a:lnSpc>
              <a:buNone/>
            </a:pPr>
            <a:endParaRPr lang="fr-FR" b="0"/>
          </a:p>
          <a:p>
            <a:pPr lvl="1">
              <a:lnSpc>
                <a:spcPct val="150000"/>
              </a:lnSpc>
            </a:pPr>
            <a:endParaRPr lang="fr-FR" b="0"/>
          </a:p>
          <a:p>
            <a:pPr lvl="1">
              <a:lnSpc>
                <a:spcPct val="150000"/>
              </a:lnSpc>
            </a:pPr>
            <a:endParaRPr lang="fr-FR" b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BA1276-4836-033C-26A4-E947B39E8EE7}"/>
              </a:ext>
            </a:extLst>
          </p:cNvPr>
          <p:cNvSpPr/>
          <p:nvPr/>
        </p:nvSpPr>
        <p:spPr>
          <a:xfrm>
            <a:off x="187897" y="4890644"/>
            <a:ext cx="3312368" cy="195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72D3B19-EAF0-AF9D-7C89-97A95733DC60}"/>
              </a:ext>
            </a:extLst>
          </p:cNvPr>
          <p:cNvSpPr/>
          <p:nvPr/>
        </p:nvSpPr>
        <p:spPr>
          <a:xfrm>
            <a:off x="1572890" y="1625890"/>
            <a:ext cx="2552725" cy="341964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40E2579-0CDE-5528-73EE-BF86213EBF0E}"/>
              </a:ext>
            </a:extLst>
          </p:cNvPr>
          <p:cNvCxnSpPr>
            <a:cxnSpLocks/>
          </p:cNvCxnSpPr>
          <p:nvPr/>
        </p:nvCxnSpPr>
        <p:spPr>
          <a:xfrm>
            <a:off x="187897" y="2787774"/>
            <a:ext cx="13483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8CA2015-C8F2-0494-2DF3-3EDC01EF5B09}"/>
              </a:ext>
            </a:extLst>
          </p:cNvPr>
          <p:cNvSpPr txBox="1"/>
          <p:nvPr/>
        </p:nvSpPr>
        <p:spPr>
          <a:xfrm>
            <a:off x="207071" y="2487648"/>
            <a:ext cx="1277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1,8 MHz Signal</a:t>
            </a:r>
          </a:p>
        </p:txBody>
      </p:sp>
      <p:pic>
        <p:nvPicPr>
          <p:cNvPr id="34" name="Image 33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18A5FE0C-71C7-F14C-354D-53BDBDA51B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3" t="55505" r="48210" b="9146"/>
          <a:stretch/>
        </p:blipFill>
        <p:spPr bwMode="auto">
          <a:xfrm>
            <a:off x="1885270" y="2432511"/>
            <a:ext cx="2064263" cy="8837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 34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64251536-2AAA-0E2A-D6F9-736F33026C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8" t="6385" r="48498" b="59566"/>
          <a:stretch/>
        </p:blipFill>
        <p:spPr bwMode="auto">
          <a:xfrm>
            <a:off x="1893537" y="3904335"/>
            <a:ext cx="2076820" cy="8505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Image 35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CA0530D4-A8F4-3EEC-74E7-FFDD874748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5980" r="92109" b="56584"/>
          <a:stretch/>
        </p:blipFill>
        <p:spPr bwMode="auto">
          <a:xfrm>
            <a:off x="1678188" y="3898186"/>
            <a:ext cx="215348" cy="9301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Image 36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0A2002C0-0E22-9D20-E6BC-61055B36BB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5980" r="92109" b="56584"/>
          <a:stretch/>
        </p:blipFill>
        <p:spPr bwMode="auto">
          <a:xfrm>
            <a:off x="1669922" y="2417487"/>
            <a:ext cx="215348" cy="9338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C036EC2D-5188-DCE6-21E2-A7FCD0EE20E9}"/>
              </a:ext>
            </a:extLst>
          </p:cNvPr>
          <p:cNvSpPr/>
          <p:nvPr/>
        </p:nvSpPr>
        <p:spPr>
          <a:xfrm>
            <a:off x="1568995" y="1896870"/>
            <a:ext cx="2552725" cy="397301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/>
              <a:t>Half Pattern </a:t>
            </a:r>
            <a:r>
              <a:rPr lang="fr-FR" sz="1600" b="1" err="1"/>
              <a:t>Substractions</a:t>
            </a:r>
            <a:endParaRPr lang="fr-FR" sz="1600" b="1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367672FA-055F-F1B4-BAC2-36FCBB01C9AB}"/>
              </a:ext>
            </a:extLst>
          </p:cNvPr>
          <p:cNvCxnSpPr>
            <a:cxnSpLocks/>
          </p:cNvCxnSpPr>
          <p:nvPr/>
        </p:nvCxnSpPr>
        <p:spPr>
          <a:xfrm>
            <a:off x="187897" y="4371950"/>
            <a:ext cx="13483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CDB0683C-EF5C-D1A5-C78E-CB21E3395577}"/>
              </a:ext>
            </a:extLst>
          </p:cNvPr>
          <p:cNvSpPr txBox="1"/>
          <p:nvPr/>
        </p:nvSpPr>
        <p:spPr>
          <a:xfrm>
            <a:off x="208182" y="4094951"/>
            <a:ext cx="1277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2,2 MHz Signal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B689E8A-BB3D-EBDE-4DB1-D2B97326286B}"/>
              </a:ext>
            </a:extLst>
          </p:cNvPr>
          <p:cNvCxnSpPr/>
          <p:nvPr/>
        </p:nvCxnSpPr>
        <p:spPr>
          <a:xfrm>
            <a:off x="2699792" y="2342070"/>
            <a:ext cx="0" cy="2619600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DE2FAA7-1918-F598-69B6-C0385D095EDC}"/>
              </a:ext>
            </a:extLst>
          </p:cNvPr>
          <p:cNvCxnSpPr>
            <a:cxnSpLocks/>
          </p:cNvCxnSpPr>
          <p:nvPr/>
        </p:nvCxnSpPr>
        <p:spPr>
          <a:xfrm>
            <a:off x="1763688" y="3651870"/>
            <a:ext cx="2185845" cy="0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Organigramme : Connecteur 56">
            <a:extLst>
              <a:ext uri="{FF2B5EF4-FFF2-40B4-BE49-F238E27FC236}">
                <a16:creationId xmlns:a16="http://schemas.microsoft.com/office/drawing/2014/main" id="{E696FA1A-26DC-0AC9-E1E0-108009F84F6A}"/>
              </a:ext>
            </a:extLst>
          </p:cNvPr>
          <p:cNvSpPr/>
          <p:nvPr/>
        </p:nvSpPr>
        <p:spPr>
          <a:xfrm>
            <a:off x="2054089" y="2826154"/>
            <a:ext cx="335467" cy="324036"/>
          </a:xfrm>
          <a:prstGeom prst="flowChartConnector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8" name="Organigramme : Connecteur 57">
            <a:extLst>
              <a:ext uri="{FF2B5EF4-FFF2-40B4-BE49-F238E27FC236}">
                <a16:creationId xmlns:a16="http://schemas.microsoft.com/office/drawing/2014/main" id="{120938A7-2EC9-15A3-54B5-81D821962BCC}"/>
              </a:ext>
            </a:extLst>
          </p:cNvPr>
          <p:cNvSpPr/>
          <p:nvPr/>
        </p:nvSpPr>
        <p:spPr>
          <a:xfrm>
            <a:off x="3228421" y="2850460"/>
            <a:ext cx="335467" cy="324036"/>
          </a:xfrm>
          <a:prstGeom prst="flowChartConnector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9" name="Organigramme : Connecteur 58">
            <a:extLst>
              <a:ext uri="{FF2B5EF4-FFF2-40B4-BE49-F238E27FC236}">
                <a16:creationId xmlns:a16="http://schemas.microsoft.com/office/drawing/2014/main" id="{481F4503-36DA-15C5-03C7-E01775C980BD}"/>
              </a:ext>
            </a:extLst>
          </p:cNvPr>
          <p:cNvSpPr/>
          <p:nvPr/>
        </p:nvSpPr>
        <p:spPr>
          <a:xfrm>
            <a:off x="2054088" y="4251678"/>
            <a:ext cx="335467" cy="324036"/>
          </a:xfrm>
          <a:prstGeom prst="flowChartConnector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0" name="Organigramme : Connecteur 59">
            <a:extLst>
              <a:ext uri="{FF2B5EF4-FFF2-40B4-BE49-F238E27FC236}">
                <a16:creationId xmlns:a16="http://schemas.microsoft.com/office/drawing/2014/main" id="{E1711853-538E-ABA9-7C99-6AD58B575B99}"/>
              </a:ext>
            </a:extLst>
          </p:cNvPr>
          <p:cNvSpPr/>
          <p:nvPr/>
        </p:nvSpPr>
        <p:spPr>
          <a:xfrm>
            <a:off x="3228420" y="4251678"/>
            <a:ext cx="335467" cy="324036"/>
          </a:xfrm>
          <a:prstGeom prst="flowChartConnector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28D7D7F-E34C-9843-FB8D-F013C838500E}"/>
              </a:ext>
            </a:extLst>
          </p:cNvPr>
          <p:cNvSpPr txBox="1"/>
          <p:nvPr/>
        </p:nvSpPr>
        <p:spPr>
          <a:xfrm>
            <a:off x="6568703" y="3308128"/>
            <a:ext cx="4032448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fr-FR" sz="2000" b="1"/>
              <a:t>1 bit </a:t>
            </a:r>
            <a:r>
              <a:rPr lang="fr-FR" sz="2000"/>
              <a:t>or</a:t>
            </a:r>
            <a:r>
              <a:rPr lang="fr-FR" sz="2000" b="1"/>
              <a:t> 0 bit</a:t>
            </a:r>
            <a:endParaRPr lang="fr-FR" sz="2000" b="0"/>
          </a:p>
        </p:txBody>
      </p:sp>
      <p:sp>
        <p:nvSpPr>
          <p:cNvPr id="62" name="Organigramme : Connecteur 61">
            <a:extLst>
              <a:ext uri="{FF2B5EF4-FFF2-40B4-BE49-F238E27FC236}">
                <a16:creationId xmlns:a16="http://schemas.microsoft.com/office/drawing/2014/main" id="{061DBBD7-549F-DD82-F427-54DA082C2BFD}"/>
              </a:ext>
            </a:extLst>
          </p:cNvPr>
          <p:cNvSpPr/>
          <p:nvPr/>
        </p:nvSpPr>
        <p:spPr>
          <a:xfrm>
            <a:off x="4814223" y="2608777"/>
            <a:ext cx="335467" cy="324036"/>
          </a:xfrm>
          <a:prstGeom prst="flowChartConnector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3" name="Organigramme : Connecteur 62">
            <a:extLst>
              <a:ext uri="{FF2B5EF4-FFF2-40B4-BE49-F238E27FC236}">
                <a16:creationId xmlns:a16="http://schemas.microsoft.com/office/drawing/2014/main" id="{58BBE601-11EA-9EC0-84AA-E650C4A641F5}"/>
              </a:ext>
            </a:extLst>
          </p:cNvPr>
          <p:cNvSpPr/>
          <p:nvPr/>
        </p:nvSpPr>
        <p:spPr>
          <a:xfrm>
            <a:off x="5574744" y="2608777"/>
            <a:ext cx="335467" cy="324036"/>
          </a:xfrm>
          <a:prstGeom prst="flowChartConnector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4" name="Organigramme : Connecteur 63">
            <a:extLst>
              <a:ext uri="{FF2B5EF4-FFF2-40B4-BE49-F238E27FC236}">
                <a16:creationId xmlns:a16="http://schemas.microsoft.com/office/drawing/2014/main" id="{97BEE5B8-16DB-858D-710D-E2835BCCF119}"/>
              </a:ext>
            </a:extLst>
          </p:cNvPr>
          <p:cNvSpPr/>
          <p:nvPr/>
        </p:nvSpPr>
        <p:spPr>
          <a:xfrm>
            <a:off x="4814222" y="4156135"/>
            <a:ext cx="335467" cy="324036"/>
          </a:xfrm>
          <a:prstGeom prst="flowChartConnector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5" name="Organigramme : Connecteur 64">
            <a:extLst>
              <a:ext uri="{FF2B5EF4-FFF2-40B4-BE49-F238E27FC236}">
                <a16:creationId xmlns:a16="http://schemas.microsoft.com/office/drawing/2014/main" id="{825F718E-8430-570E-12FF-871DA72B8CD6}"/>
              </a:ext>
            </a:extLst>
          </p:cNvPr>
          <p:cNvSpPr/>
          <p:nvPr/>
        </p:nvSpPr>
        <p:spPr>
          <a:xfrm>
            <a:off x="5574744" y="4163483"/>
            <a:ext cx="335467" cy="324036"/>
          </a:xfrm>
          <a:prstGeom prst="flowChartConnector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D427CF6B-DF29-3ECE-1C1D-F482F63F4865}"/>
              </a:ext>
            </a:extLst>
          </p:cNvPr>
          <p:cNvCxnSpPr/>
          <p:nvPr/>
        </p:nvCxnSpPr>
        <p:spPr>
          <a:xfrm>
            <a:off x="5286712" y="2770795"/>
            <a:ext cx="144016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8BC92122-A95E-1091-36D0-924256C42617}"/>
              </a:ext>
            </a:extLst>
          </p:cNvPr>
          <p:cNvCxnSpPr/>
          <p:nvPr/>
        </p:nvCxnSpPr>
        <p:spPr>
          <a:xfrm>
            <a:off x="5286712" y="4325501"/>
            <a:ext cx="144016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Accolade fermante 72">
            <a:extLst>
              <a:ext uri="{FF2B5EF4-FFF2-40B4-BE49-F238E27FC236}">
                <a16:creationId xmlns:a16="http://schemas.microsoft.com/office/drawing/2014/main" id="{683B7767-37D2-E85D-E38F-ACA17AFE9A6C}"/>
              </a:ext>
            </a:extLst>
          </p:cNvPr>
          <p:cNvSpPr/>
          <p:nvPr/>
        </p:nvSpPr>
        <p:spPr>
          <a:xfrm>
            <a:off x="6357908" y="2447469"/>
            <a:ext cx="478830" cy="2287406"/>
          </a:xfrm>
          <a:prstGeom prst="rightBrace">
            <a:avLst/>
          </a:prstGeom>
          <a:ln w="28575">
            <a:solidFill>
              <a:srgbClr val="5F2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029B0E6-1595-5BD6-6E0B-932815609B42}"/>
              </a:ext>
            </a:extLst>
          </p:cNvPr>
          <p:cNvSpPr txBox="1"/>
          <p:nvPr/>
        </p:nvSpPr>
        <p:spPr>
          <a:xfrm>
            <a:off x="7016356" y="3015132"/>
            <a:ext cx="15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000000"/>
                </a:solidFill>
              </a:rPr>
              <a:t>Pattern Result</a:t>
            </a:r>
          </a:p>
        </p:txBody>
      </p:sp>
    </p:spTree>
    <p:extLst>
      <p:ext uri="{BB962C8B-B14F-4D97-AF65-F5344CB8AC3E}">
        <p14:creationId xmlns:p14="http://schemas.microsoft.com/office/powerpoint/2010/main" val="4988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Final </a:t>
            </a:r>
            <a:r>
              <a:rPr lang="fr-FR" err="1"/>
              <a:t>technical</a:t>
            </a:r>
            <a:r>
              <a:rPr lang="fr-FR"/>
              <a:t> solution</a:t>
            </a:r>
          </a:p>
        </p:txBody>
      </p:sp>
      <p:pic>
        <p:nvPicPr>
          <p:cNvPr id="10" name="Graphique 1">
            <a:extLst>
              <a:ext uri="{FF2B5EF4-FFF2-40B4-BE49-F238E27FC236}">
                <a16:creationId xmlns:a16="http://schemas.microsoft.com/office/drawing/2014/main" id="{31BC4062-1FE8-6E39-9695-1F996CEC5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27" y="1113589"/>
            <a:ext cx="8917947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>
                <a:latin typeface="Klima Bold"/>
                <a:cs typeface="Klima Bold"/>
              </a:rPr>
              <a:t>Conclusion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Encountered</a:t>
            </a:r>
            <a:r>
              <a:rPr lang="fr-FR"/>
              <a:t> </a:t>
            </a:r>
            <a:r>
              <a:rPr lang="fr-FR" err="1"/>
              <a:t>Difficulties</a:t>
            </a:r>
            <a:endParaRPr lang="fr-FR"/>
          </a:p>
        </p:txBody>
      </p:sp>
      <p:pic>
        <p:nvPicPr>
          <p:cNvPr id="2" name="Image 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8D0669B-5BC5-8B94-D2AE-A68058843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2103229"/>
            <a:ext cx="538720" cy="538720"/>
          </a:xfrm>
          <a:prstGeom prst="rect">
            <a:avLst/>
          </a:prstGeom>
        </p:spPr>
      </p:pic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7E578AC-1B20-292F-62E2-E1509D5DDB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3087035"/>
            <a:ext cx="637589" cy="637589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CAD9AB0-7E76-B411-B442-E587782E4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133238"/>
            <a:ext cx="637589" cy="637589"/>
          </a:xfrm>
          <a:prstGeom prst="rect">
            <a:avLst/>
          </a:prstGeom>
        </p:spPr>
      </p:pic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60CFBACF-CC84-FCAA-5A62-85BCD6AFB513}"/>
              </a:ext>
            </a:extLst>
          </p:cNvPr>
          <p:cNvSpPr txBox="1">
            <a:spLocks/>
          </p:cNvSpPr>
          <p:nvPr/>
        </p:nvSpPr>
        <p:spPr>
          <a:xfrm>
            <a:off x="2158392" y="1761660"/>
            <a:ext cx="6805776" cy="3009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5F259F"/>
              </a:buClr>
              <a:buFont typeface="Arial"/>
              <a:buNone/>
              <a:defRPr sz="2300" b="0" i="0" u="none" kern="1200" baseline="0">
                <a:solidFill>
                  <a:srgbClr val="5F259F"/>
                </a:solidFill>
                <a:effectLst/>
                <a:latin typeface="Klima "/>
                <a:ea typeface="+mn-ea"/>
                <a:cs typeface="Klima 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Clr>
                <a:srgbClr val="5F259F"/>
              </a:buClr>
              <a:buFont typeface="Arial"/>
              <a:buNone/>
              <a:defRPr sz="2300" b="1" kern="1200">
                <a:solidFill>
                  <a:srgbClr val="5F259F"/>
                </a:solidFill>
                <a:latin typeface="Klima Bold"/>
                <a:ea typeface="+mn-ea"/>
                <a:cs typeface="Klima Bold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Clr>
                <a:srgbClr val="5F259F"/>
              </a:buClr>
              <a:buFont typeface="Arial"/>
              <a:buNone/>
              <a:defRPr sz="1600" kern="1200">
                <a:solidFill>
                  <a:srgbClr val="5F259F"/>
                </a:solidFill>
                <a:latin typeface="Klima Bold"/>
                <a:ea typeface="+mn-ea"/>
                <a:cs typeface="Klima Bold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Clr>
                <a:srgbClr val="5F259F"/>
              </a:buClr>
              <a:buFont typeface="Arial"/>
              <a:buNone/>
              <a:defRPr sz="1600" kern="1200">
                <a:solidFill>
                  <a:srgbClr val="5F259F"/>
                </a:solidFill>
                <a:latin typeface="Klima Bold"/>
                <a:ea typeface="+mn-ea"/>
                <a:cs typeface="Klima Bold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Clr>
                <a:srgbClr val="5F259F"/>
              </a:buClr>
              <a:buFont typeface="Arial"/>
              <a:buNone/>
              <a:defRPr sz="1600" kern="1200">
                <a:solidFill>
                  <a:srgbClr val="5F259F"/>
                </a:solidFill>
                <a:latin typeface="Klima Bold"/>
                <a:ea typeface="+mn-ea"/>
                <a:cs typeface="Klima Bold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	High cost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	</a:t>
            </a:r>
          </a:p>
          <a:p>
            <a:pPr>
              <a:lnSpc>
                <a:spcPct val="90000"/>
              </a:lnSpc>
            </a:pPr>
            <a:r>
              <a:rPr lang="en-US" sz="2200"/>
              <a:t>	High frequency component </a:t>
            </a:r>
            <a:r>
              <a:rPr lang="en-US" sz="2200" err="1"/>
              <a:t>behaviours</a:t>
            </a:r>
            <a:endParaRPr lang="en-US" sz="2200"/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	Lack of acoustic expertise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5943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>
                <a:latin typeface="Klima Bold"/>
                <a:cs typeface="Klima Bold"/>
              </a:rPr>
              <a:t>Conclusion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Potential</a:t>
            </a:r>
            <a:r>
              <a:rPr lang="fr-FR"/>
              <a:t> </a:t>
            </a:r>
            <a:r>
              <a:rPr lang="fr-FR" err="1"/>
              <a:t>Improvements</a:t>
            </a:r>
            <a:endParaRPr lang="fr-FR"/>
          </a:p>
        </p:txBody>
      </p:sp>
      <p:sp>
        <p:nvSpPr>
          <p:cNvPr id="2" name="Espace réservé du contenu 6">
            <a:extLst>
              <a:ext uri="{FF2B5EF4-FFF2-40B4-BE49-F238E27FC236}">
                <a16:creationId xmlns:a16="http://schemas.microsoft.com/office/drawing/2014/main" id="{811C83F5-2724-FF67-9C10-A272B0BA023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16880" y="1899206"/>
            <a:ext cx="6214080" cy="2234832"/>
          </a:xfrm>
        </p:spPr>
        <p:txBody>
          <a:bodyPr/>
          <a:lstStyle/>
          <a:p>
            <a:pPr marL="457189" lvl="1" indent="0">
              <a:lnSpc>
                <a:spcPct val="200000"/>
              </a:lnSpc>
              <a:buNone/>
            </a:pPr>
            <a:r>
              <a:rPr lang="fr-FR" b="0" err="1"/>
              <a:t>Understanding</a:t>
            </a:r>
            <a:r>
              <a:rPr lang="fr-FR" b="0"/>
              <a:t> </a:t>
            </a:r>
            <a:r>
              <a:rPr lang="fr-FR" b="0" err="1"/>
              <a:t>analog</a:t>
            </a:r>
            <a:r>
              <a:rPr lang="fr-FR" b="0"/>
              <a:t> </a:t>
            </a:r>
            <a:r>
              <a:rPr lang="fr-FR" b="0" err="1"/>
              <a:t>filter</a:t>
            </a:r>
            <a:r>
              <a:rPr lang="fr-FR" b="0"/>
              <a:t> </a:t>
            </a:r>
            <a:r>
              <a:rPr lang="fr-FR" b="0" err="1"/>
              <a:t>behavior</a:t>
            </a:r>
            <a:r>
              <a:rPr lang="fr-FR" b="0"/>
              <a:t> over VHF</a:t>
            </a:r>
          </a:p>
          <a:p>
            <a:pPr marL="457189" lvl="1" indent="0">
              <a:lnSpc>
                <a:spcPct val="200000"/>
              </a:lnSpc>
              <a:buNone/>
            </a:pPr>
            <a:r>
              <a:rPr lang="fr-FR" b="0"/>
              <a:t>In situ </a:t>
            </a:r>
            <a:r>
              <a:rPr lang="fr-FR" b="0" err="1"/>
              <a:t>experiments</a:t>
            </a:r>
            <a:r>
              <a:rPr lang="fr-FR" b="0"/>
              <a:t> &amp; encapsulation</a:t>
            </a:r>
          </a:p>
          <a:p>
            <a:pPr marL="457189" lvl="1" indent="0">
              <a:lnSpc>
                <a:spcPct val="200000"/>
              </a:lnSpc>
              <a:buNone/>
            </a:pPr>
            <a:r>
              <a:rPr lang="fr-FR" b="0"/>
              <a:t>Message </a:t>
            </a:r>
            <a:r>
              <a:rPr lang="fr-FR" b="0" err="1"/>
              <a:t>robustness</a:t>
            </a:r>
            <a:endParaRPr lang="fr-FR" b="0"/>
          </a:p>
          <a:p>
            <a:pPr marL="457189" lvl="1" indent="0">
              <a:lnSpc>
                <a:spcPct val="200000"/>
              </a:lnSpc>
              <a:buNone/>
            </a:pPr>
            <a:r>
              <a:rPr lang="fr-FR" b="0"/>
              <a:t>Distance </a:t>
            </a:r>
            <a:r>
              <a:rPr lang="fr-FR" b="0" err="1"/>
              <a:t>measuring</a:t>
            </a:r>
            <a:r>
              <a:rPr lang="fr-FR" b="0"/>
              <a:t> mode</a:t>
            </a:r>
          </a:p>
          <a:p>
            <a:pPr lvl="1">
              <a:lnSpc>
                <a:spcPct val="200000"/>
              </a:lnSpc>
            </a:pPr>
            <a:endParaRPr lang="fr-FR" b="0"/>
          </a:p>
        </p:txBody>
      </p:sp>
      <p:pic>
        <p:nvPicPr>
          <p:cNvPr id="7" name="Graphique 6" descr="Filtrer contour">
            <a:extLst>
              <a:ext uri="{FF2B5EF4-FFF2-40B4-BE49-F238E27FC236}">
                <a16:creationId xmlns:a16="http://schemas.microsoft.com/office/drawing/2014/main" id="{C44A2166-5B62-9346-52B4-B9964004D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960" y="2000598"/>
            <a:ext cx="517920" cy="517920"/>
          </a:xfrm>
          <a:prstGeom prst="rect">
            <a:avLst/>
          </a:prstGeom>
        </p:spPr>
      </p:pic>
      <p:pic>
        <p:nvPicPr>
          <p:cNvPr id="9" name="Graphique 8" descr="Ancrer contour">
            <a:extLst>
              <a:ext uri="{FF2B5EF4-FFF2-40B4-BE49-F238E27FC236}">
                <a16:creationId xmlns:a16="http://schemas.microsoft.com/office/drawing/2014/main" id="{42DBBC5A-31EB-C3D3-3A4D-1E7401CBD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8960" y="2666214"/>
            <a:ext cx="517920" cy="517920"/>
          </a:xfrm>
          <a:prstGeom prst="rect">
            <a:avLst/>
          </a:prstGeom>
        </p:spPr>
      </p:pic>
      <p:pic>
        <p:nvPicPr>
          <p:cNvPr id="11" name="Graphique 10" descr="Bouclier coche contour">
            <a:extLst>
              <a:ext uri="{FF2B5EF4-FFF2-40B4-BE49-F238E27FC236}">
                <a16:creationId xmlns:a16="http://schemas.microsoft.com/office/drawing/2014/main" id="{B02AEF73-BE90-D92F-2533-BFD9F47077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51100" y="3398067"/>
            <a:ext cx="413640" cy="413640"/>
          </a:xfrm>
          <a:prstGeom prst="rect">
            <a:avLst/>
          </a:prstGeom>
        </p:spPr>
      </p:pic>
      <p:pic>
        <p:nvPicPr>
          <p:cNvPr id="13" name="Graphique 12" descr="Règle contour">
            <a:extLst>
              <a:ext uri="{FF2B5EF4-FFF2-40B4-BE49-F238E27FC236}">
                <a16:creationId xmlns:a16="http://schemas.microsoft.com/office/drawing/2014/main" id="{CBCFEDED-80B6-8980-25F3-CE83B74C4D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03240" y="4028610"/>
            <a:ext cx="413640" cy="4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D8AE4-359B-9B22-0694-19DBC3FCFF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1520" y="4913771"/>
            <a:ext cx="3312368" cy="195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>
                <a:latin typeface="Klima Bold"/>
                <a:cs typeface="Klima Bold"/>
              </a:rPr>
              <a:t>Conclusion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3E7B8-DABB-8B06-6460-DF99A8B66E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75" y="1017898"/>
            <a:ext cx="7465843" cy="39936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807827-9771-D03B-E9C9-AAE2B134F334}"/>
              </a:ext>
            </a:extLst>
          </p:cNvPr>
          <p:cNvSpPr/>
          <p:nvPr/>
        </p:nvSpPr>
        <p:spPr>
          <a:xfrm>
            <a:off x="72572" y="3374571"/>
            <a:ext cx="7525846" cy="24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2A2BCF-58A3-F701-5FEB-491E28A662CC}"/>
              </a:ext>
            </a:extLst>
          </p:cNvPr>
          <p:cNvSpPr/>
          <p:nvPr/>
        </p:nvSpPr>
        <p:spPr>
          <a:xfrm>
            <a:off x="72572" y="1737628"/>
            <a:ext cx="7525846" cy="834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29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>
                <a:latin typeface="Klima Bold"/>
                <a:cs typeface="Klima Bold"/>
              </a:rPr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5F841-5277-7B9C-DF36-500F26E41F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2" y="1174420"/>
            <a:ext cx="8829575" cy="31505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A09F7A-5F30-C0F2-F81B-BFB5B76BA94A}"/>
              </a:ext>
            </a:extLst>
          </p:cNvPr>
          <p:cNvSpPr/>
          <p:nvPr/>
        </p:nvSpPr>
        <p:spPr>
          <a:xfrm>
            <a:off x="50799" y="2042427"/>
            <a:ext cx="8958289" cy="983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8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995738" y="249492"/>
            <a:ext cx="4968750" cy="701818"/>
          </a:xfrm>
        </p:spPr>
        <p:txBody>
          <a:bodyPr anchor="b">
            <a:normAutofit/>
          </a:bodyPr>
          <a:lstStyle/>
          <a:p>
            <a:r>
              <a:rPr lang="fr-FR" sz="3200"/>
              <a:t>Introduction and </a:t>
            </a:r>
            <a:r>
              <a:rPr lang="fr-FR" sz="3200" err="1"/>
              <a:t>Context</a:t>
            </a:r>
            <a:endParaRPr lang="fr-FR" sz="320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2"/>
          </p:nvPr>
        </p:nvSpPr>
        <p:spPr>
          <a:xfrm>
            <a:off x="323528" y="1761662"/>
            <a:ext cx="4608512" cy="28083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200" b="0" err="1"/>
              <a:t>Directed</a:t>
            </a:r>
            <a:r>
              <a:rPr lang="fr-FR" sz="2200" b="0"/>
              <a:t> by </a:t>
            </a:r>
            <a:r>
              <a:rPr lang="fr-FR" sz="2200" b="0" err="1"/>
              <a:t>two</a:t>
            </a:r>
            <a:r>
              <a:rPr lang="fr-FR" sz="2200" b="0"/>
              <a:t> Centrale Marseille </a:t>
            </a:r>
            <a:r>
              <a:rPr lang="fr-FR" sz="2200" b="0" err="1"/>
              <a:t>engineers</a:t>
            </a:r>
            <a:endParaRPr lang="fr-FR" sz="2200" b="0"/>
          </a:p>
          <a:p>
            <a:pPr marL="0" indent="0">
              <a:lnSpc>
                <a:spcPct val="90000"/>
              </a:lnSpc>
              <a:buNone/>
            </a:pPr>
            <a:endParaRPr lang="fr-FR" sz="2200" b="0"/>
          </a:p>
          <a:p>
            <a:pPr>
              <a:lnSpc>
                <a:spcPct val="90000"/>
              </a:lnSpc>
            </a:pPr>
            <a:r>
              <a:rPr lang="fr-FR" sz="2200" b="0" err="1"/>
              <a:t>Markets</a:t>
            </a:r>
            <a:r>
              <a:rPr lang="fr-FR" sz="2200" b="0"/>
              <a:t> </a:t>
            </a:r>
            <a:r>
              <a:rPr lang="fr-FR" sz="2200" b="0" err="1"/>
              <a:t>connected</a:t>
            </a:r>
            <a:r>
              <a:rPr lang="fr-FR" sz="2200" b="0"/>
              <a:t> </a:t>
            </a:r>
            <a:r>
              <a:rPr lang="fr-FR" sz="2200" b="0" err="1"/>
              <a:t>devices</a:t>
            </a:r>
            <a:r>
              <a:rPr lang="fr-FR" sz="2200" b="0"/>
              <a:t> for </a:t>
            </a:r>
            <a:r>
              <a:rPr lang="fr-FR" sz="2200" err="1"/>
              <a:t>boating</a:t>
            </a:r>
            <a:r>
              <a:rPr lang="fr-FR" sz="2200"/>
              <a:t> </a:t>
            </a:r>
            <a:r>
              <a:rPr lang="fr-FR" sz="2200" err="1"/>
              <a:t>industry</a:t>
            </a:r>
            <a:endParaRPr lang="fr-FR" sz="2200"/>
          </a:p>
          <a:p>
            <a:pPr marL="0" indent="0">
              <a:lnSpc>
                <a:spcPct val="90000"/>
              </a:lnSpc>
              <a:buNone/>
            </a:pPr>
            <a:endParaRPr lang="fr-FR" sz="2200" b="0"/>
          </a:p>
          <a:p>
            <a:pPr>
              <a:lnSpc>
                <a:spcPct val="90000"/>
              </a:lnSpc>
            </a:pPr>
            <a:r>
              <a:rPr lang="fr-FR" sz="2200" b="0" err="1"/>
              <a:t>Sells</a:t>
            </a:r>
            <a:r>
              <a:rPr lang="fr-FR" sz="2200" b="0"/>
              <a:t> </a:t>
            </a:r>
            <a:r>
              <a:rPr lang="fr-FR" sz="2200" b="0" err="1"/>
              <a:t>connected</a:t>
            </a:r>
            <a:r>
              <a:rPr lang="fr-FR" sz="2200" b="0"/>
              <a:t> </a:t>
            </a:r>
            <a:r>
              <a:rPr lang="fr-FR" sz="2200" b="0" err="1"/>
              <a:t>buoy</a:t>
            </a:r>
            <a:r>
              <a:rPr lang="fr-FR" sz="2200" b="0"/>
              <a:t> </a:t>
            </a:r>
            <a:r>
              <a:rPr lang="fr-FR" sz="2200" b="0" err="1"/>
              <a:t>against</a:t>
            </a:r>
            <a:r>
              <a:rPr lang="fr-FR" sz="2200" b="0"/>
              <a:t> </a:t>
            </a:r>
            <a:r>
              <a:rPr lang="fr-FR" sz="2200" err="1"/>
              <a:t>anchor</a:t>
            </a:r>
            <a:r>
              <a:rPr lang="fr-FR" sz="2200"/>
              <a:t> </a:t>
            </a:r>
            <a:r>
              <a:rPr lang="fr-FR" sz="2200" err="1"/>
              <a:t>slippage</a:t>
            </a:r>
            <a:endParaRPr lang="fr-FR" sz="220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3240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FR"/>
              <a:t>Project client: </a:t>
            </a:r>
            <a:r>
              <a:rPr lang="fr-FR" err="1"/>
              <a:t>Mooring</a:t>
            </a:r>
            <a:r>
              <a:rPr lang="fr-FR"/>
              <a:t> Solution Startup</a:t>
            </a:r>
          </a:p>
        </p:txBody>
      </p:sp>
      <p:pic>
        <p:nvPicPr>
          <p:cNvPr id="4" name="Image 3" descr="Une image contenant Police, Graphique, logo, capture d’écran&#10;&#10;Description générée automatiquement">
            <a:extLst>
              <a:ext uri="{FF2B5EF4-FFF2-40B4-BE49-F238E27FC236}">
                <a16:creationId xmlns:a16="http://schemas.microsoft.com/office/drawing/2014/main" id="{F696165E-5384-B5A9-431F-8CD260E0F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62" y="2226102"/>
            <a:ext cx="4371278" cy="150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1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>
                <a:latin typeface="Klima Bold"/>
                <a:cs typeface="Klima Bold"/>
              </a:rPr>
              <a:t>Conclusion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General insights</a:t>
            </a:r>
          </a:p>
        </p:txBody>
      </p:sp>
      <p:sp>
        <p:nvSpPr>
          <p:cNvPr id="2" name="Espace réservé du contenu 6">
            <a:extLst>
              <a:ext uri="{FF2B5EF4-FFF2-40B4-BE49-F238E27FC236}">
                <a16:creationId xmlns:a16="http://schemas.microsoft.com/office/drawing/2014/main" id="{1A285978-8E9E-9841-13FD-E6823A2AAFD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16880" y="1899206"/>
            <a:ext cx="6214080" cy="2234832"/>
          </a:xfrm>
        </p:spPr>
        <p:txBody>
          <a:bodyPr/>
          <a:lstStyle/>
          <a:p>
            <a:pPr marL="457189" lvl="1" indent="0">
              <a:lnSpc>
                <a:spcPct val="200000"/>
              </a:lnSpc>
              <a:buNone/>
            </a:pPr>
            <a:r>
              <a:rPr lang="fr-FR" b="0"/>
              <a:t>Opportunity to open </a:t>
            </a:r>
            <a:r>
              <a:rPr lang="fr-FR" b="0" err="1"/>
              <a:t>minds</a:t>
            </a:r>
            <a:endParaRPr lang="fr-FR" b="0"/>
          </a:p>
          <a:p>
            <a:pPr marL="457189" lvl="1" indent="0">
              <a:lnSpc>
                <a:spcPct val="200000"/>
              </a:lnSpc>
              <a:buNone/>
            </a:pPr>
            <a:r>
              <a:rPr lang="fr-FR" b="0"/>
              <a:t>A lot of </a:t>
            </a:r>
            <a:r>
              <a:rPr lang="fr-FR" b="0" err="1"/>
              <a:t>uncertainty</a:t>
            </a:r>
            <a:endParaRPr lang="fr-FR" b="0"/>
          </a:p>
          <a:p>
            <a:pPr marL="457189" lvl="1" indent="0">
              <a:lnSpc>
                <a:spcPct val="200000"/>
              </a:lnSpc>
              <a:buNone/>
            </a:pPr>
            <a:r>
              <a:rPr lang="fr-FR" b="0" err="1"/>
              <a:t>Lack</a:t>
            </a:r>
            <a:r>
              <a:rPr lang="fr-FR" b="0"/>
              <a:t> of time</a:t>
            </a:r>
          </a:p>
          <a:p>
            <a:pPr marL="457189" lvl="1" indent="0">
              <a:lnSpc>
                <a:spcPct val="200000"/>
              </a:lnSpc>
              <a:buNone/>
            </a:pPr>
            <a:r>
              <a:rPr lang="fr-FR" b="0" err="1"/>
              <a:t>Unmet</a:t>
            </a:r>
            <a:r>
              <a:rPr lang="fr-FR" b="0"/>
              <a:t> </a:t>
            </a:r>
            <a:r>
              <a:rPr lang="fr-FR" b="0" err="1"/>
              <a:t>specifications</a:t>
            </a:r>
            <a:endParaRPr lang="fr-FR" b="0"/>
          </a:p>
          <a:p>
            <a:pPr lvl="1">
              <a:lnSpc>
                <a:spcPct val="200000"/>
              </a:lnSpc>
            </a:pPr>
            <a:endParaRPr lang="fr-FR" b="0"/>
          </a:p>
        </p:txBody>
      </p:sp>
      <p:pic>
        <p:nvPicPr>
          <p:cNvPr id="12" name="Image 11" descr="Une image contenant Graphique, cercle, Police, graphisme&#10;&#10;Description générée automatiquement">
            <a:extLst>
              <a:ext uri="{FF2B5EF4-FFF2-40B4-BE49-F238E27FC236}">
                <a16:creationId xmlns:a16="http://schemas.microsoft.com/office/drawing/2014/main" id="{B7871B55-92CA-133C-ED6A-164CEC071E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80" y="3418390"/>
            <a:ext cx="413641" cy="413641"/>
          </a:xfrm>
          <a:prstGeom prst="rect">
            <a:avLst/>
          </a:prstGeom>
        </p:spPr>
      </p:pic>
      <p:pic>
        <p:nvPicPr>
          <p:cNvPr id="14" name="Image 13" descr="Une image contenant Graphique, Police, symbole, conception&#10;&#10;Description générée automatiquement">
            <a:extLst>
              <a:ext uri="{FF2B5EF4-FFF2-40B4-BE49-F238E27FC236}">
                <a16:creationId xmlns:a16="http://schemas.microsoft.com/office/drawing/2014/main" id="{E6D009F3-31C8-6B87-F7B7-DC6DBD9B1B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40" y="2613106"/>
            <a:ext cx="517920" cy="517920"/>
          </a:xfrm>
          <a:prstGeom prst="rect">
            <a:avLst/>
          </a:prstGeom>
        </p:spPr>
      </p:pic>
      <p:pic>
        <p:nvPicPr>
          <p:cNvPr id="18" name="Image 17" descr="Une image contenant symbole, Graphique, Police, logo&#10;&#10;Description générée automatiquement">
            <a:extLst>
              <a:ext uri="{FF2B5EF4-FFF2-40B4-BE49-F238E27FC236}">
                <a16:creationId xmlns:a16="http://schemas.microsoft.com/office/drawing/2014/main" id="{EA9B57B5-53FA-C731-17F2-E7FFD441A6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81" y="4140532"/>
            <a:ext cx="413640" cy="413640"/>
          </a:xfrm>
          <a:prstGeom prst="rect">
            <a:avLst/>
          </a:prstGeom>
        </p:spPr>
      </p:pic>
      <p:pic>
        <p:nvPicPr>
          <p:cNvPr id="20" name="Image 19" descr="Une image contenant Graphique, art, Police, graphisme&#10;&#10;Description générée automatiquement">
            <a:extLst>
              <a:ext uri="{FF2B5EF4-FFF2-40B4-BE49-F238E27FC236}">
                <a16:creationId xmlns:a16="http://schemas.microsoft.com/office/drawing/2014/main" id="{ACF112B7-7909-B51A-F111-79040E612C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80" y="2057225"/>
            <a:ext cx="413641" cy="4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323528" y="3219822"/>
            <a:ext cx="3312368" cy="1008112"/>
          </a:xfrm>
        </p:spPr>
        <p:txBody>
          <a:bodyPr/>
          <a:lstStyle/>
          <a:p>
            <a:r>
              <a:rPr lang="fr-FR" err="1"/>
              <a:t>Thank</a:t>
            </a:r>
            <a:r>
              <a:rPr lang="fr-FR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63844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462452"/>
          </a:xfrm>
        </p:spPr>
        <p:txBody>
          <a:bodyPr/>
          <a:lstStyle/>
          <a:p>
            <a:r>
              <a:rPr lang="fr-FR"/>
              <a:t>Signal </a:t>
            </a:r>
            <a:r>
              <a:rPr lang="fr-FR" err="1"/>
              <a:t>Generation</a:t>
            </a:r>
            <a:r>
              <a:rPr lang="fr-FR"/>
              <a:t>: Amplification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CBAEEEAC-E086-0FDE-D059-187FCFECE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520" y="1749007"/>
            <a:ext cx="2686227" cy="1750525"/>
          </a:xfrm>
          <a:prstGeom prst="rect">
            <a:avLst/>
          </a:prstGeom>
        </p:spPr>
      </p:pic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3DC5BFB1-C073-D862-1B17-ED2C94BDA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95738" y="249492"/>
            <a:ext cx="4968750" cy="701818"/>
          </a:xfrm>
        </p:spPr>
        <p:txBody>
          <a:bodyPr/>
          <a:lstStyle/>
          <a:p>
            <a:r>
              <a:rPr lang="fr-FR" sz="3200">
                <a:latin typeface="Klima Bold"/>
                <a:cs typeface="Klima Bold"/>
              </a:rPr>
              <a:t>Appendices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21F504E-24F6-2D9C-3042-9FA7F3AB6DAB}"/>
                  </a:ext>
                </a:extLst>
              </p:cNvPr>
              <p:cNvSpPr txBox="1"/>
              <p:nvPr/>
            </p:nvSpPr>
            <p:spPr>
              <a:xfrm>
                <a:off x="3684548" y="1881086"/>
                <a:ext cx="4752327" cy="2435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/>
                  <a:t>Considering the </a:t>
                </a:r>
                <a:r>
                  <a:rPr lang="fr-FR" err="1"/>
                  <a:t>transducer</a:t>
                </a:r>
                <a:r>
                  <a:rPr lang="fr-FR"/>
                  <a:t> as a </a:t>
                </a:r>
                <a:r>
                  <a:rPr lang="fr-FR" err="1"/>
                  <a:t>capacitor</a:t>
                </a:r>
                <a:r>
                  <a:rPr lang="fr-FR"/>
                  <a:t> </a:t>
                </a:r>
                <a:r>
                  <a:rPr lang="fr-FR" b="1"/>
                  <a:t>C =1nF</a:t>
                </a:r>
              </a:p>
              <a:p>
                <a:endParaRPr lang="fr-FR">
                  <a:solidFill>
                    <a:srgbClr val="000000"/>
                  </a:solidFill>
                </a:endParaRPr>
              </a:p>
              <a:p>
                <a:endParaRPr lang="fr-FR">
                  <a:solidFill>
                    <a:srgbClr val="000000"/>
                  </a:solidFill>
                </a:endParaRPr>
              </a:p>
              <a:p>
                <a:r>
                  <a:rPr lang="fr-FR">
                    <a:solidFill>
                      <a:srgbClr val="000000"/>
                    </a:solidFill>
                  </a:rPr>
                  <a:t>Decharging time :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=5∗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𝑅𝐶</m:t>
                    </m:r>
                  </m:oMath>
                </a14:m>
                <a:endParaRPr lang="fr-FR">
                  <a:solidFill>
                    <a:srgbClr val="000000"/>
                  </a:solidFill>
                </a:endParaRPr>
              </a:p>
              <a:p>
                <a:endParaRPr lang="fr-FR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𝑂𝐹𝐹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000000"/>
                  </a:solidFill>
                </a:endParaRPr>
              </a:p>
              <a:p>
                <a:endParaRPr lang="fr-FR">
                  <a:solidFill>
                    <a:srgbClr val="0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𝑪</m:t>
                        </m:r>
                      </m:den>
                    </m:f>
                    <m:r>
                      <a:rPr lang="fr-F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𝟒𝟓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b="1">
                    <a:solidFill>
                      <a:schemeClr val="tx1"/>
                    </a:solidFill>
                  </a:rPr>
                  <a:t>      </a:t>
                </a:r>
                <a:r>
                  <a:rPr lang="fr-FR">
                    <a:solidFill>
                      <a:srgbClr val="000000"/>
                    </a:solidFill>
                  </a:rPr>
                  <a:t>avec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=2.2 </m:t>
                    </m:r>
                    <m:r>
                      <a:rPr lang="fr-F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fr-FR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21F504E-24F6-2D9C-3042-9FA7F3AB6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548" y="1881086"/>
                <a:ext cx="4752327" cy="2435988"/>
              </a:xfrm>
              <a:prstGeom prst="rect">
                <a:avLst/>
              </a:prstGeom>
              <a:blipFill>
                <a:blip r:embed="rId5"/>
                <a:stretch>
                  <a:fillRect l="-1026" t="-1504" r="-128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C9098F9-F04C-85AB-2525-E32E409990C4}"/>
              </a:ext>
            </a:extLst>
          </p:cNvPr>
          <p:cNvSpPr/>
          <p:nvPr/>
        </p:nvSpPr>
        <p:spPr>
          <a:xfrm>
            <a:off x="251520" y="4913771"/>
            <a:ext cx="3312368" cy="195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DAD2B6CA-2B10-4F04-5FBF-2389CFB7C4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125" y="3684354"/>
            <a:ext cx="1775016" cy="122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>
                <a:latin typeface="Klima Bold"/>
                <a:cs typeface="Klima Bold"/>
              </a:rPr>
              <a:t>Appendices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596B915-00EB-8226-318A-0AFB4BD655E5}"/>
              </a:ext>
            </a:extLst>
          </p:cNvPr>
          <p:cNvCxnSpPr/>
          <p:nvPr/>
        </p:nvCxnSpPr>
        <p:spPr>
          <a:xfrm flipV="1">
            <a:off x="1633927" y="7208322"/>
            <a:ext cx="5716270" cy="1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re 4">
            <a:extLst>
              <a:ext uri="{FF2B5EF4-FFF2-40B4-BE49-F238E27FC236}">
                <a16:creationId xmlns:a16="http://schemas.microsoft.com/office/drawing/2014/main" id="{F34D9E55-50F8-4C83-B1B8-F4443C52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324036"/>
          </a:xfrm>
        </p:spPr>
        <p:txBody>
          <a:bodyPr/>
          <a:lstStyle/>
          <a:p>
            <a:r>
              <a:rPr lang="fr-FR"/>
              <a:t>Signal </a:t>
            </a:r>
            <a:r>
              <a:rPr lang="fr-FR" err="1"/>
              <a:t>Reception</a:t>
            </a:r>
            <a:r>
              <a:rPr lang="fr-FR"/>
              <a:t>: Rauch Structure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F11C25-E290-3C92-957D-CF77C4220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4"/>
          <a:stretch/>
        </p:blipFill>
        <p:spPr>
          <a:xfrm>
            <a:off x="241939" y="3534219"/>
            <a:ext cx="8649397" cy="11403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9E859E-E68A-426B-1F7D-7507C89F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53" y="1730322"/>
            <a:ext cx="2608283" cy="18038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E0A71DA-1759-3C6E-129C-8A3E0A9C2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15" y="1939053"/>
            <a:ext cx="4501332" cy="12533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F2ABA5-90B5-10BF-3582-156B5289F7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60815" y="1939053"/>
            <a:ext cx="2101073" cy="1885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59A775F4-6868-FA6C-AF7E-3BFE6004C4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45955" y="4557736"/>
            <a:ext cx="4025424" cy="672544"/>
          </a:xfrm>
        </p:spPr>
        <p:txBody>
          <a:bodyPr/>
          <a:lstStyle/>
          <a:p>
            <a:pPr marL="457189" lvl="1" indent="0">
              <a:lnSpc>
                <a:spcPct val="200000"/>
              </a:lnSpc>
              <a:buNone/>
            </a:pPr>
            <a:r>
              <a:rPr lang="fr-FR" sz="1800">
                <a:solidFill>
                  <a:srgbClr val="000000"/>
                </a:solidFill>
              </a:rPr>
              <a:t>Canonical </a:t>
            </a:r>
            <a:r>
              <a:rPr lang="fr-FR" sz="1800" err="1">
                <a:solidFill>
                  <a:srgbClr val="000000"/>
                </a:solidFill>
              </a:rPr>
              <a:t>Form</a:t>
            </a:r>
            <a:r>
              <a:rPr lang="fr-FR" sz="1800">
                <a:solidFill>
                  <a:srgbClr val="000000"/>
                </a:solidFill>
              </a:rPr>
              <a:t> when C = C1 = C2</a:t>
            </a:r>
          </a:p>
          <a:p>
            <a:pPr lvl="1">
              <a:lnSpc>
                <a:spcPct val="200000"/>
              </a:lnSpc>
            </a:pP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28810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>
                <a:latin typeface="Klima Bold"/>
                <a:cs typeface="Klima Bold"/>
              </a:rPr>
              <a:t>Appendices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596B915-00EB-8226-318A-0AFB4BD655E5}"/>
              </a:ext>
            </a:extLst>
          </p:cNvPr>
          <p:cNvCxnSpPr/>
          <p:nvPr/>
        </p:nvCxnSpPr>
        <p:spPr>
          <a:xfrm flipV="1">
            <a:off x="1633927" y="7208322"/>
            <a:ext cx="5716270" cy="1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re 4">
            <a:extLst>
              <a:ext uri="{FF2B5EF4-FFF2-40B4-BE49-F238E27FC236}">
                <a16:creationId xmlns:a16="http://schemas.microsoft.com/office/drawing/2014/main" id="{F34D9E55-50F8-4C83-B1B8-F4443C52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324036"/>
          </a:xfrm>
        </p:spPr>
        <p:txBody>
          <a:bodyPr/>
          <a:lstStyle/>
          <a:p>
            <a:r>
              <a:rPr lang="fr-FR"/>
              <a:t>Signal </a:t>
            </a:r>
            <a:r>
              <a:rPr lang="fr-FR" err="1"/>
              <a:t>Reception</a:t>
            </a:r>
            <a:r>
              <a:rPr lang="fr-FR"/>
              <a:t>: Rauch Structure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2ABA5-90B5-10BF-3582-156B5289F7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60815" y="1939053"/>
            <a:ext cx="2101073" cy="1885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6">
                <a:extLst>
                  <a:ext uri="{FF2B5EF4-FFF2-40B4-BE49-F238E27FC236}">
                    <a16:creationId xmlns:a16="http://schemas.microsoft.com/office/drawing/2014/main" id="{59A775F4-6868-FA6C-AF7E-3BFE6004C4A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-19820" y="1512685"/>
                <a:ext cx="8984307" cy="3182685"/>
              </a:xfrm>
            </p:spPr>
            <p:txBody>
              <a:bodyPr/>
              <a:lstStyle/>
              <a:p>
                <a:pPr marL="457189" lvl="1" indent="0">
                  <a:lnSpc>
                    <a:spcPct val="200000"/>
                  </a:lnSpc>
                  <a:buNone/>
                </a:pPr>
                <a:r>
                  <a:rPr lang="fr-FR" sz="1800" b="0">
                    <a:solidFill>
                      <a:schemeClr val="tx1"/>
                    </a:solidFill>
                  </a:rPr>
                  <a:t>Conside</a:t>
                </a:r>
                <a:r>
                  <a:rPr lang="fr-FR" sz="1800" b="0" err="1">
                    <a:solidFill>
                      <a:schemeClr val="tx1"/>
                    </a:solidFill>
                  </a:rPr>
                  <a:t>ring</a:t>
                </a:r>
                <a:r>
                  <a:rPr lang="fr-FR" sz="1800" b="0">
                    <a:solidFill>
                      <a:schemeClr val="tx1"/>
                    </a:solidFill>
                  </a:rPr>
                  <a:t> </a:t>
                </a:r>
                <a:r>
                  <a:rPr lang="fr-FR" sz="1800">
                    <a:solidFill>
                      <a:schemeClr val="tx1"/>
                    </a:solidFill>
                  </a:rPr>
                  <a:t>R = R1 = R2 = R3</a:t>
                </a:r>
                <a:r>
                  <a:rPr lang="fr-FR" sz="1800" b="0">
                    <a:solidFill>
                      <a:schemeClr val="tx1"/>
                    </a:solidFill>
                  </a:rPr>
                  <a:t>:</a:t>
                </a:r>
                <a:r>
                  <a:rPr lang="fr-FR" b="0">
                    <a:solidFill>
                      <a:schemeClr val="tx1"/>
                    </a:solidFill>
                  </a:rPr>
                  <a:t>	</a:t>
                </a:r>
                <a:r>
                  <a:rPr lang="fr-FR" sz="2400" b="0">
                    <a:solidFill>
                      <a:srgbClr val="00000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fr-F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r>
                          <a:rPr lang="fr-F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l-G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den>
                    </m:f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FR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l-GR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fr-F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den>
                    </m:f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fr-F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fr-F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fr-FR" sz="2400"/>
              </a:p>
              <a:p>
                <a:pPr marL="457189" lvl="1" indent="0">
                  <a:lnSpc>
                    <a:spcPct val="200000"/>
                  </a:lnSpc>
                  <a:buNone/>
                </a:pPr>
                <a:r>
                  <a:rPr lang="fr-FR" sz="1800" b="0" err="1">
                    <a:solidFill>
                      <a:schemeClr val="tx1"/>
                    </a:solidFill>
                  </a:rPr>
                  <a:t>Considering</a:t>
                </a:r>
                <a:r>
                  <a:rPr lang="fr-FR" sz="1800" b="0">
                    <a:solidFill>
                      <a:schemeClr val="tx1"/>
                    </a:solidFill>
                  </a:rPr>
                  <a:t> </a:t>
                </a:r>
                <a:r>
                  <a:rPr lang="fr-FR" sz="1800">
                    <a:solidFill>
                      <a:schemeClr val="tx1"/>
                    </a:solidFill>
                  </a:rPr>
                  <a:t>C = 1pF</a:t>
                </a:r>
                <a:r>
                  <a:rPr lang="fr-FR" sz="1800" b="0">
                    <a:solidFill>
                      <a:schemeClr val="tx1"/>
                    </a:solidFill>
                  </a:rPr>
                  <a:t>: </a:t>
                </a:r>
                <a:r>
                  <a:rPr lang="fr-FR" b="0">
                    <a:solidFill>
                      <a:schemeClr val="tx1"/>
                    </a:solidFill>
                  </a:rPr>
                  <a:t>	</a:t>
                </a:r>
                <a:r>
                  <a:rPr lang="fr-FR" b="0">
                    <a:solidFill>
                      <a:srgbClr val="000000"/>
                    </a:solidFill>
                  </a:rPr>
                  <a:t>			</a:t>
                </a:r>
                <a:r>
                  <a:rPr lang="fr-FR" sz="2400" i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FR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l-GR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fr-F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den>
                    </m:f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fr-F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l-GR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fr-FR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fr-F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fr-F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FR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fr-F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𝟐𝟓𝟎</m:t>
                    </m:r>
                    <m:sSup>
                      <m:sSupPr>
                        <m:ctrlPr>
                          <a:rPr lang="fr-F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fr-FR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l-GR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400"/>
              </a:p>
            </p:txBody>
          </p:sp>
        </mc:Choice>
        <mc:Fallback xmlns="">
          <p:sp>
            <p:nvSpPr>
              <p:cNvPr id="10" name="Espace réservé du contenu 6">
                <a:extLst>
                  <a:ext uri="{FF2B5EF4-FFF2-40B4-BE49-F238E27FC236}">
                    <a16:creationId xmlns:a16="http://schemas.microsoft.com/office/drawing/2014/main" id="{59A775F4-6868-FA6C-AF7E-3BFE6004C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-19820" y="1512685"/>
                <a:ext cx="8984307" cy="31826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05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>
                <a:latin typeface="Klima Bold"/>
                <a:cs typeface="Klima Bold"/>
              </a:rPr>
              <a:t>Appendices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596B915-00EB-8226-318A-0AFB4BD655E5}"/>
              </a:ext>
            </a:extLst>
          </p:cNvPr>
          <p:cNvCxnSpPr/>
          <p:nvPr/>
        </p:nvCxnSpPr>
        <p:spPr>
          <a:xfrm flipV="1">
            <a:off x="1633927" y="7208322"/>
            <a:ext cx="5716270" cy="1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re 4">
            <a:extLst>
              <a:ext uri="{FF2B5EF4-FFF2-40B4-BE49-F238E27FC236}">
                <a16:creationId xmlns:a16="http://schemas.microsoft.com/office/drawing/2014/main" id="{F34D9E55-50F8-4C83-B1B8-F4443C52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324036"/>
          </a:xfrm>
        </p:spPr>
        <p:txBody>
          <a:bodyPr/>
          <a:lstStyle/>
          <a:p>
            <a:r>
              <a:rPr lang="fr-FR"/>
              <a:t>Signal </a:t>
            </a:r>
            <a:r>
              <a:rPr lang="fr-FR" err="1"/>
              <a:t>Reception</a:t>
            </a:r>
            <a:r>
              <a:rPr lang="fr-FR"/>
              <a:t>: Peak Detector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2ABA5-90B5-10BF-3582-156B5289F7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60815" y="1939053"/>
            <a:ext cx="2101073" cy="1885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6">
                <a:extLst>
                  <a:ext uri="{FF2B5EF4-FFF2-40B4-BE49-F238E27FC236}">
                    <a16:creationId xmlns:a16="http://schemas.microsoft.com/office/drawing/2014/main" id="{59A775F4-6868-FA6C-AF7E-3BFE6004C4A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-19820" y="1512685"/>
                <a:ext cx="8984307" cy="3182685"/>
              </a:xfrm>
            </p:spPr>
            <p:txBody>
              <a:bodyPr/>
              <a:lstStyle/>
              <a:p>
                <a:pPr marL="457189" lvl="1" indent="0">
                  <a:lnSpc>
                    <a:spcPct val="200000"/>
                  </a:lnSpc>
                  <a:buNone/>
                </a:pPr>
                <a:endParaRPr lang="fr-FR" b="0">
                  <a:solidFill>
                    <a:srgbClr val="000000"/>
                  </a:solidFill>
                </a:endParaRPr>
              </a:p>
              <a:p>
                <a:pPr marL="457189" lvl="1" indent="0">
                  <a:lnSpc>
                    <a:spcPct val="200000"/>
                  </a:lnSpc>
                  <a:buNone/>
                </a:pPr>
                <a:r>
                  <a:rPr lang="fr-FR" b="0" err="1">
                    <a:solidFill>
                      <a:srgbClr val="000000"/>
                    </a:solidFill>
                  </a:rPr>
                  <a:t>Charging</a:t>
                </a:r>
                <a:r>
                  <a:rPr lang="fr-FR" b="0">
                    <a:solidFill>
                      <a:srgbClr val="000000"/>
                    </a:solidFill>
                  </a:rPr>
                  <a:t> and </a:t>
                </a:r>
                <a:r>
                  <a:rPr lang="fr-FR" b="0" err="1">
                    <a:solidFill>
                      <a:srgbClr val="000000"/>
                    </a:solidFill>
                  </a:rPr>
                  <a:t>decharging</a:t>
                </a:r>
                <a:r>
                  <a:rPr lang="fr-FR" b="0">
                    <a:solidFill>
                      <a:srgbClr val="000000"/>
                    </a:solidFill>
                  </a:rPr>
                  <a:t> time :</a:t>
                </a:r>
                <a:r>
                  <a:rPr lang="fr-FR" sz="2400" b="0">
                    <a:solidFill>
                      <a:srgbClr val="00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fr-FR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  <m:r>
                      <a:rPr lang="fr-FR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fr-FR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l-G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fr-F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fr-F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Espace réservé du contenu 6">
                <a:extLst>
                  <a:ext uri="{FF2B5EF4-FFF2-40B4-BE49-F238E27FC236}">
                    <a16:creationId xmlns:a16="http://schemas.microsoft.com/office/drawing/2014/main" id="{59A775F4-6868-FA6C-AF7E-3BFE6004C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-19820" y="1512685"/>
                <a:ext cx="8984307" cy="31826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37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>
                <a:latin typeface="Klima Bold"/>
                <a:cs typeface="Klima Bold"/>
              </a:rPr>
              <a:t>Appendices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59D72BF-6CA7-D666-B3D1-583B3BF22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824" y="1727180"/>
            <a:ext cx="642047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17475" eaLnBrk="0" fontAlgn="base" hangingPunct="0">
              <a:spcBef>
                <a:spcPct val="0"/>
              </a:spcBef>
              <a:spcAft>
                <a:spcPct val="0"/>
              </a:spcAft>
              <a:tabLst>
                <a:tab pos="86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6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6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6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6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9950" algn="l"/>
              </a:tabLst>
            </a:pP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Get result after filtering &amp; comparison // half pattern comparison</a:t>
            </a:r>
            <a:endParaRPr kumimoji="0" lang="fr-FR" altLang="ja-JP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9950" algn="l"/>
              </a:tabLst>
            </a:pPr>
            <a:r>
              <a:rPr kumimoji="0" lang="en-US" altLang="ja-JP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if 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result </a:t>
            </a:r>
            <a:r>
              <a:rPr kumimoji="0" lang="en-US" altLang="ja-JP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&lt; 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0 </a:t>
            </a:r>
            <a:r>
              <a:rPr kumimoji="0" lang="en-US" altLang="ja-JP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then</a:t>
            </a:r>
            <a:endParaRPr kumimoji="0" lang="fr-FR" altLang="ja-JP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9950" algn="l"/>
              </a:tabLst>
            </a:pP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Red signal magnitude &gt; Blue signal magnitude</a:t>
            </a:r>
            <a:endParaRPr kumimoji="0" lang="fr-FR" altLang="ja-JP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9950" algn="l"/>
              </a:tabLst>
            </a:pPr>
            <a:r>
              <a:rPr kumimoji="0" lang="en-US" altLang="ja-JP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else</a:t>
            </a:r>
            <a:endParaRPr kumimoji="0" lang="fr-FR" altLang="ja-JP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9950" algn="l"/>
              </a:tabLst>
            </a:pP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Blue signal magnitude &gt; Red signal magnitude</a:t>
            </a:r>
            <a:endParaRPr kumimoji="0" lang="fr-FR" altLang="ja-JP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9950" algn="l"/>
              </a:tabLst>
            </a:pPr>
            <a:r>
              <a:rPr kumimoji="0" lang="en-US" altLang="ja-JP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end if	</a:t>
            </a:r>
            <a:endParaRPr kumimoji="0" lang="fr-FR" altLang="ja-JP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9950" algn="l"/>
              </a:tabLst>
            </a:pPr>
            <a:r>
              <a:rPr kumimoji="0" lang="en-US" altLang="ja-JP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if </a:t>
            </a:r>
            <a:r>
              <a:rPr kumimoji="0" lang="en-US" altLang="ja-JP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kumimoji="0" lang="en-US" altLang="ja-JP" sz="10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RefMin</a:t>
            </a:r>
            <a:r>
              <a:rPr kumimoji="0" lang="en-US" altLang="ja-JP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−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0</a:t>
            </a:r>
            <a:r>
              <a:rPr kumimoji="0" lang="en-US" altLang="ja-JP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×</a:t>
            </a:r>
            <a:r>
              <a:rPr kumimoji="0" lang="en-US" altLang="ja-JP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kumimoji="0" lang="en-US" altLang="ja-JP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RefMin </a:t>
            </a:r>
            <a:r>
              <a:rPr kumimoji="0" lang="en-US" altLang="ja-JP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&lt;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= </a:t>
            </a:r>
            <a:r>
              <a:rPr kumimoji="0" lang="en-US" altLang="ja-JP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result &lt;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= </a:t>
            </a:r>
            <a:r>
              <a:rPr kumimoji="0" lang="en-US" altLang="ja-JP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kumimoji="0" lang="en-US" altLang="ja-JP" sz="10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RefMin</a:t>
            </a:r>
            <a:r>
              <a:rPr kumimoji="0" lang="en-US" altLang="ja-JP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+0</a:t>
            </a:r>
            <a:r>
              <a:rPr kumimoji="0" lang="en-US" altLang="ja-JP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×</a:t>
            </a:r>
            <a:r>
              <a:rPr kumimoji="0" lang="en-US" altLang="ja-JP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kumimoji="0" lang="en-US" altLang="ja-JP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RefMin   </a:t>
            </a:r>
            <a:r>
              <a:rPr kumimoji="0" lang="en-US" altLang="ja-JP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then</a:t>
            </a:r>
            <a:endParaRPr kumimoji="0" lang="fr-FR" altLang="ja-JP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9950" algn="l"/>
              </a:tabLst>
            </a:pP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1/2pattern magnitude = Min signal magnitude </a:t>
            </a:r>
            <a:endParaRPr kumimoji="0" lang="fr-FR" altLang="ja-JP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9950" algn="l"/>
              </a:tabLst>
            </a:pPr>
            <a:r>
              <a:rPr kumimoji="0" lang="en-US" altLang="ja-JP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else if </a:t>
            </a:r>
            <a:r>
              <a:rPr kumimoji="0" lang="en-US" altLang="ja-JP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kumimoji="0" lang="en-US" altLang="ja-JP" sz="10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RefMax</a:t>
            </a:r>
            <a:r>
              <a:rPr kumimoji="0" lang="en-US" altLang="ja-JP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− 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0</a:t>
            </a:r>
            <a:r>
              <a:rPr kumimoji="0" lang="en-US" altLang="ja-JP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 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∗ </a:t>
            </a:r>
            <a:r>
              <a:rPr kumimoji="0" lang="en-US" altLang="ja-JP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kumimoji="0" lang="en-US" altLang="ja-JP" sz="10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RefMax</a:t>
            </a:r>
            <a:r>
              <a:rPr kumimoji="0" lang="en-US" altLang="ja-JP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kumimoji="0" lang="en-US" altLang="ja-JP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&lt;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= </a:t>
            </a:r>
            <a:r>
              <a:rPr kumimoji="0" lang="en-US" altLang="ja-JP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result &lt;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= </a:t>
            </a:r>
            <a:r>
              <a:rPr kumimoji="0" lang="en-US" altLang="ja-JP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kumimoji="0" lang="en-US" altLang="ja-JP" sz="10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RefMax</a:t>
            </a:r>
            <a:r>
              <a:rPr kumimoji="0" lang="en-US" altLang="ja-JP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+ 0</a:t>
            </a:r>
            <a:r>
              <a:rPr kumimoji="0" lang="en-US" altLang="ja-JP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 </a:t>
            </a: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∗ </a:t>
            </a:r>
            <a:r>
              <a:rPr kumimoji="0" lang="en-US" altLang="ja-JP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kumimoji="0" lang="en-US" altLang="ja-JP" sz="10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RefMax</a:t>
            </a:r>
            <a:r>
              <a:rPr kumimoji="0" lang="en-US" altLang="ja-JP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  </a:t>
            </a:r>
            <a:r>
              <a:rPr kumimoji="0" lang="en-US" altLang="ja-JP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then</a:t>
            </a:r>
            <a:endParaRPr kumimoji="0" lang="fr-FR" altLang="ja-JP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9950" algn="l"/>
              </a:tabLst>
            </a:pPr>
            <a:r>
              <a:rPr kumimoji="0" lang="en-US" altLang="ja-JP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1/2pattern magnitude = Max signal magnitude</a:t>
            </a:r>
          </a:p>
          <a:p>
            <a:pPr marL="0" marR="0" lvl="0" indent="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9950" algn="l"/>
              </a:tabLst>
            </a:pPr>
            <a:r>
              <a:rPr lang="en-US" altLang="ja-JP" b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</a:t>
            </a:r>
            <a:r>
              <a:rPr kumimoji="0" lang="en-US" altLang="ja-JP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nd if </a:t>
            </a:r>
            <a:endParaRPr kumimoji="0" lang="fr-FR" altLang="ja-JP" sz="9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9950" algn="l"/>
              </a:tabLst>
            </a:pPr>
            <a:endParaRPr kumimoji="0" lang="fr-FR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596B915-00EB-8226-318A-0AFB4BD655E5}"/>
              </a:ext>
            </a:extLst>
          </p:cNvPr>
          <p:cNvCxnSpPr/>
          <p:nvPr/>
        </p:nvCxnSpPr>
        <p:spPr>
          <a:xfrm flipV="1">
            <a:off x="1633927" y="7208322"/>
            <a:ext cx="5716270" cy="1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re 4">
            <a:extLst>
              <a:ext uri="{FF2B5EF4-FFF2-40B4-BE49-F238E27FC236}">
                <a16:creationId xmlns:a16="http://schemas.microsoft.com/office/drawing/2014/main" id="{F34D9E55-50F8-4C83-B1B8-F4443C52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324036"/>
          </a:xfrm>
        </p:spPr>
        <p:txBody>
          <a:bodyPr/>
          <a:lstStyle/>
          <a:p>
            <a:r>
              <a:rPr lang="fr-FR"/>
              <a:t>Half pattern </a:t>
            </a:r>
            <a:r>
              <a:rPr lang="fr-FR" err="1"/>
              <a:t>decoding</a:t>
            </a:r>
            <a:r>
              <a:rPr lang="fr-FR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34053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995738" y="249492"/>
            <a:ext cx="4968750" cy="701818"/>
          </a:xfrm>
        </p:spPr>
        <p:txBody>
          <a:bodyPr anchor="b">
            <a:normAutofit/>
          </a:bodyPr>
          <a:lstStyle/>
          <a:p>
            <a:r>
              <a:rPr lang="fr-FR" sz="3200"/>
              <a:t>Introduction and </a:t>
            </a:r>
            <a:r>
              <a:rPr lang="fr-FR" sz="3200" err="1"/>
              <a:t>Context</a:t>
            </a:r>
            <a:endParaRPr lang="fr-FR" sz="3200"/>
          </a:p>
        </p:txBody>
      </p:sp>
      <p:pic>
        <p:nvPicPr>
          <p:cNvPr id="2" name="Image 1" descr="Une image contenant avion, capture d’écran&#10;&#10;Description générée automatiquement">
            <a:extLst>
              <a:ext uri="{FF2B5EF4-FFF2-40B4-BE49-F238E27FC236}">
                <a16:creationId xmlns:a16="http://schemas.microsoft.com/office/drawing/2014/main" id="{42B3B7EF-E691-FD7B-1084-891057B8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62929"/>
            <a:ext cx="4104456" cy="1405776"/>
          </a:xfrm>
          <a:prstGeom prst="rect">
            <a:avLst/>
          </a:prstGeom>
          <a:noFill/>
        </p:spPr>
      </p:pic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4860355" y="2139702"/>
            <a:ext cx="4104133" cy="27543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Anchor slippage</a:t>
            </a:r>
            <a:r>
              <a:rPr lang="en-US" sz="2200" b="0"/>
              <a:t>: source of accidents</a:t>
            </a:r>
          </a:p>
          <a:p>
            <a:pPr>
              <a:lnSpc>
                <a:spcPct val="90000"/>
              </a:lnSpc>
            </a:pPr>
            <a:endParaRPr lang="en-US" sz="2200" b="0"/>
          </a:p>
          <a:p>
            <a:pPr>
              <a:lnSpc>
                <a:spcPct val="90000"/>
              </a:lnSpc>
            </a:pPr>
            <a:r>
              <a:rPr lang="en-US" sz="2200" b="0"/>
              <a:t>Connected buoy: notifies owner</a:t>
            </a:r>
          </a:p>
          <a:p>
            <a:pPr>
              <a:lnSpc>
                <a:spcPct val="90000"/>
              </a:lnSpc>
            </a:pPr>
            <a:endParaRPr lang="en-US" sz="2200" b="0"/>
          </a:p>
          <a:p>
            <a:pPr>
              <a:lnSpc>
                <a:spcPct val="90000"/>
              </a:lnSpc>
            </a:pPr>
            <a:r>
              <a:rPr lang="en-US" sz="2200" b="0"/>
              <a:t>Suitable for leisure boats</a:t>
            </a:r>
          </a:p>
          <a:p>
            <a:pPr>
              <a:lnSpc>
                <a:spcPct val="90000"/>
              </a:lnSpc>
            </a:pPr>
            <a:endParaRPr lang="en-US" sz="2200" b="0"/>
          </a:p>
          <a:p>
            <a:pPr>
              <a:lnSpc>
                <a:spcPct val="90000"/>
              </a:lnSpc>
            </a:pPr>
            <a:endParaRPr lang="en-US" sz="2200" b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3240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FR"/>
              <a:t>Project </a:t>
            </a:r>
            <a:r>
              <a:rPr lang="fr-FR" err="1"/>
              <a:t>Context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995738" y="249492"/>
            <a:ext cx="4968750" cy="701818"/>
          </a:xfrm>
        </p:spPr>
        <p:txBody>
          <a:bodyPr anchor="b">
            <a:normAutofit/>
          </a:bodyPr>
          <a:lstStyle/>
          <a:p>
            <a:r>
              <a:rPr lang="fr-FR" sz="3200"/>
              <a:t>Introduction and </a:t>
            </a:r>
            <a:r>
              <a:rPr lang="fr-FR" sz="3200" err="1"/>
              <a:t>Context</a:t>
            </a:r>
            <a:endParaRPr lang="fr-FR" sz="320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1403648" y="1761660"/>
            <a:ext cx="7560520" cy="280861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200" b="0"/>
          </a:p>
          <a:p>
            <a:pPr marL="0" indent="0">
              <a:lnSpc>
                <a:spcPct val="90000"/>
              </a:lnSpc>
              <a:buNone/>
            </a:pPr>
            <a:r>
              <a:rPr lang="en-US" sz="2200" b="0"/>
              <a:t>	New technology: anchor-based solution</a:t>
            </a:r>
          </a:p>
          <a:p>
            <a:pPr>
              <a:lnSpc>
                <a:spcPct val="90000"/>
              </a:lnSpc>
            </a:pPr>
            <a:endParaRPr lang="en-US" sz="2200" b="0"/>
          </a:p>
          <a:p>
            <a:pPr marL="0" indent="0">
              <a:lnSpc>
                <a:spcPct val="90000"/>
              </a:lnSpc>
              <a:buNone/>
            </a:pPr>
            <a:r>
              <a:rPr lang="en-US" sz="2200" b="0"/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b="0"/>
              <a:t>	Key challenge: underwater communication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b="0"/>
          </a:p>
          <a:p>
            <a:pPr>
              <a:lnSpc>
                <a:spcPct val="90000"/>
              </a:lnSpc>
            </a:pPr>
            <a:endParaRPr lang="en-US" sz="220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	Present submarine communication proof of concept</a:t>
            </a:r>
            <a:endParaRPr lang="en-US" sz="2200"/>
          </a:p>
          <a:p>
            <a:pPr>
              <a:lnSpc>
                <a:spcPct val="90000"/>
              </a:lnSpc>
            </a:pPr>
            <a:endParaRPr lang="en-US" sz="2200" b="0"/>
          </a:p>
          <a:p>
            <a:pPr marL="0" indent="0">
              <a:lnSpc>
                <a:spcPct val="90000"/>
              </a:lnSpc>
              <a:buNone/>
            </a:pPr>
            <a:endParaRPr lang="en-US" sz="2200" b="0"/>
          </a:p>
          <a:p>
            <a:pPr>
              <a:lnSpc>
                <a:spcPct val="90000"/>
              </a:lnSpc>
            </a:pPr>
            <a:endParaRPr lang="en-US" sz="2200" b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3240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FR"/>
              <a:t>Project Objective</a:t>
            </a:r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C5F5EB0-49B7-588A-27BD-7ADBFDC93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56" y="4029912"/>
            <a:ext cx="483792" cy="483792"/>
          </a:xfrm>
          <a:prstGeom prst="rect">
            <a:avLst/>
          </a:prstGeom>
        </p:spPr>
      </p:pic>
      <p:pic>
        <p:nvPicPr>
          <p:cNvPr id="11" name="Image 1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AF93967-D72C-F3FE-2149-6939F8C955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5F259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44" y="2924069"/>
            <a:ext cx="483792" cy="483792"/>
          </a:xfrm>
          <a:prstGeom prst="rect">
            <a:avLst/>
          </a:prstGeom>
        </p:spPr>
      </p:pic>
      <p:pic>
        <p:nvPicPr>
          <p:cNvPr id="13" name="Image 1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EB80466-09FE-B7AD-A687-EEEBFCBD71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56" y="1938950"/>
            <a:ext cx="483792" cy="483792"/>
          </a:xfrm>
          <a:prstGeom prst="rect">
            <a:avLst/>
          </a:prstGeom>
        </p:spPr>
      </p:pic>
      <p:pic>
        <p:nvPicPr>
          <p:cNvPr id="15" name="Image 14" descr="Une image contenant cercle, Graphique, symbole, conception&#10;&#10;Description générée automatiquement">
            <a:extLst>
              <a:ext uri="{FF2B5EF4-FFF2-40B4-BE49-F238E27FC236}">
                <a16:creationId xmlns:a16="http://schemas.microsoft.com/office/drawing/2014/main" id="{9C393F57-D146-B81D-08F1-4954ACBE67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6" y="4029911"/>
            <a:ext cx="483793" cy="4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>
                <a:latin typeface="Klima Bold"/>
                <a:cs typeface="Klima Bold"/>
              </a:rPr>
              <a:t>Project Specifications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POC: </a:t>
            </a:r>
            <a:r>
              <a:rPr lang="fr-FR" err="1"/>
              <a:t>two</a:t>
            </a:r>
            <a:r>
              <a:rPr lang="fr-FR"/>
              <a:t> </a:t>
            </a:r>
            <a:r>
              <a:rPr lang="fr-FR" err="1"/>
              <a:t>devices</a:t>
            </a:r>
            <a:r>
              <a:rPr lang="fr-FR"/>
              <a:t> </a:t>
            </a:r>
            <a:r>
              <a:rPr lang="fr-FR" err="1"/>
              <a:t>communicating</a:t>
            </a:r>
            <a:r>
              <a:rPr lang="fr-FR"/>
              <a:t> </a:t>
            </a:r>
            <a:r>
              <a:rPr lang="fr-FR" err="1"/>
              <a:t>underwater</a:t>
            </a:r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1"/>
          </p:nvPr>
        </p:nvSpPr>
        <p:spPr>
          <a:xfrm>
            <a:off x="1043608" y="2067693"/>
            <a:ext cx="7921008" cy="2736305"/>
          </a:xfrm>
        </p:spPr>
        <p:txBody>
          <a:bodyPr/>
          <a:lstStyle/>
          <a:p>
            <a:pPr marL="0" indent="0">
              <a:buNone/>
            </a:pPr>
            <a:r>
              <a:rPr lang="fr-FR" err="1"/>
              <a:t>Constraints</a:t>
            </a:r>
            <a:endParaRPr lang="fr-FR"/>
          </a:p>
          <a:p>
            <a:pPr lvl="1">
              <a:lnSpc>
                <a:spcPct val="150000"/>
              </a:lnSpc>
            </a:pPr>
            <a:r>
              <a:rPr lang="fr-FR" b="0"/>
              <a:t>Minimal distance:					3 </a:t>
            </a:r>
            <a:r>
              <a:rPr lang="fr-FR" b="0" err="1"/>
              <a:t>meters</a:t>
            </a:r>
            <a:endParaRPr lang="fr-FR" b="0"/>
          </a:p>
          <a:p>
            <a:pPr lvl="1">
              <a:lnSpc>
                <a:spcPct val="150000"/>
              </a:lnSpc>
            </a:pPr>
            <a:r>
              <a:rPr lang="fr-FR" b="0"/>
              <a:t>Data transmission </a:t>
            </a:r>
            <a:r>
              <a:rPr lang="fr-FR" b="0" err="1"/>
              <a:t>frequency</a:t>
            </a:r>
            <a:r>
              <a:rPr lang="fr-FR" b="0"/>
              <a:t>:		1 hertz</a:t>
            </a:r>
          </a:p>
          <a:p>
            <a:pPr lvl="1">
              <a:lnSpc>
                <a:spcPct val="150000"/>
              </a:lnSpc>
            </a:pPr>
            <a:r>
              <a:rPr lang="fr-FR" b="0"/>
              <a:t>Volume of data to </a:t>
            </a:r>
            <a:r>
              <a:rPr lang="fr-FR" b="0" err="1"/>
              <a:t>send</a:t>
            </a:r>
            <a:r>
              <a:rPr lang="fr-FR" b="0"/>
              <a:t>:			1 byte</a:t>
            </a:r>
          </a:p>
          <a:p>
            <a:pPr lvl="1">
              <a:lnSpc>
                <a:spcPct val="150000"/>
              </a:lnSpc>
            </a:pPr>
            <a:r>
              <a:rPr lang="fr-FR" b="0" err="1"/>
              <a:t>Devices</a:t>
            </a:r>
            <a:r>
              <a:rPr lang="fr-FR" b="0"/>
              <a:t> on </a:t>
            </a:r>
            <a:r>
              <a:rPr lang="fr-FR" b="0" err="1"/>
              <a:t>battery</a:t>
            </a:r>
            <a:endParaRPr lang="fr-FR" b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4773B0-6F4A-7AFE-D4A1-13D69C7A04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25588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6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>
                <a:latin typeface="Klima Bold"/>
                <a:cs typeface="Klima Bold"/>
              </a:rPr>
              <a:t>Project </a:t>
            </a:r>
            <a:r>
              <a:rPr lang="fr-FR" sz="3200" err="1">
                <a:latin typeface="Klima Bold"/>
                <a:cs typeface="Klima Bold"/>
              </a:rPr>
              <a:t>Specifications</a:t>
            </a:r>
            <a:endParaRPr lang="fr-FR" sz="3200">
              <a:latin typeface="Klima Bold"/>
              <a:cs typeface="Klima Bold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State of Art: </a:t>
            </a:r>
            <a:r>
              <a:rPr lang="fr-FR" err="1"/>
              <a:t>existing</a:t>
            </a:r>
            <a:r>
              <a:rPr lang="fr-FR"/>
              <a:t>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4773B0-6F4A-7AFE-D4A1-13D69C7A04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1670"/>
            <a:ext cx="648072" cy="648072"/>
          </a:xfrm>
          <a:prstGeom prst="rect">
            <a:avLst/>
          </a:prstGeom>
        </p:spPr>
      </p:pic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0838DB21-9448-F19E-7947-2E3D9DB2776C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563980558"/>
              </p:ext>
            </p:extLst>
          </p:nvPr>
        </p:nvGraphicFramePr>
        <p:xfrm>
          <a:off x="1257229" y="2549740"/>
          <a:ext cx="7560964" cy="19162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6557">
                  <a:extLst>
                    <a:ext uri="{9D8B030D-6E8A-4147-A177-3AD203B41FA5}">
                      <a16:colId xmlns:a16="http://schemas.microsoft.com/office/drawing/2014/main" val="2440541927"/>
                    </a:ext>
                  </a:extLst>
                </a:gridCol>
                <a:gridCol w="2333925">
                  <a:extLst>
                    <a:ext uri="{9D8B030D-6E8A-4147-A177-3AD203B41FA5}">
                      <a16:colId xmlns:a16="http://schemas.microsoft.com/office/drawing/2014/main" val="3364270040"/>
                    </a:ext>
                  </a:extLst>
                </a:gridCol>
                <a:gridCol w="1890241">
                  <a:extLst>
                    <a:ext uri="{9D8B030D-6E8A-4147-A177-3AD203B41FA5}">
                      <a16:colId xmlns:a16="http://schemas.microsoft.com/office/drawing/2014/main" val="381004707"/>
                    </a:ext>
                  </a:extLst>
                </a:gridCol>
                <a:gridCol w="1890241">
                  <a:extLst>
                    <a:ext uri="{9D8B030D-6E8A-4147-A177-3AD203B41FA5}">
                      <a16:colId xmlns:a16="http://schemas.microsoft.com/office/drawing/2014/main" val="4193186781"/>
                    </a:ext>
                  </a:extLst>
                </a:gridCol>
              </a:tblGrid>
              <a:tr h="479057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Electromagnetic (RF)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Optical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Acoustic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70012"/>
                  </a:ext>
                </a:extLst>
              </a:tr>
              <a:tr h="479057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tx1"/>
                          </a:solidFill>
                        </a:rPr>
                        <a:t>Attenuation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0000"/>
                          </a:solidFill>
                        </a:rPr>
                        <a:t>3,5 – 5 dB/m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0000"/>
                          </a:solidFill>
                        </a:rPr>
                        <a:t>0,39 dB/m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0000"/>
                          </a:solidFill>
                        </a:rPr>
                        <a:t>0,1 – 4 dB/Km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136933"/>
                  </a:ext>
                </a:extLst>
              </a:tr>
              <a:tr h="479057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tx1"/>
                          </a:solidFill>
                        </a:rPr>
                        <a:t>Emitter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0000"/>
                          </a:solidFill>
                        </a:rPr>
                        <a:t>0,5 meters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0000"/>
                          </a:solidFill>
                        </a:rPr>
                        <a:t>0,1 meters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0000"/>
                          </a:solidFill>
                        </a:rPr>
                        <a:t>0,1 meters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638935"/>
                  </a:ext>
                </a:extLst>
              </a:tr>
              <a:tr h="479057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0000"/>
                          </a:solidFill>
                        </a:rPr>
                        <a:t>10 meters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rgbClr val="000000"/>
                          </a:solidFill>
                        </a:rPr>
                        <a:t>100 meters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0000"/>
                          </a:solidFill>
                        </a:rPr>
                        <a:t>Kilometers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63508"/>
                  </a:ext>
                </a:extLst>
              </a:tr>
            </a:tbl>
          </a:graphicData>
        </a:graphic>
      </p:graphicFrame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9FEBCE22-D7AB-B203-2122-EF34975E5C99}"/>
              </a:ext>
            </a:extLst>
          </p:cNvPr>
          <p:cNvSpPr txBox="1">
            <a:spLocks/>
          </p:cNvSpPr>
          <p:nvPr/>
        </p:nvSpPr>
        <p:spPr>
          <a:xfrm>
            <a:off x="1115616" y="1959681"/>
            <a:ext cx="3744416" cy="432049"/>
          </a:xfrm>
          <a:prstGeom prst="rect">
            <a:avLst/>
          </a:prstGeom>
        </p:spPr>
        <p:txBody>
          <a:bodyPr vert="horz" lIns="0" tIns="0" rIns="0" bIns="0"/>
          <a:lstStyle>
            <a:lvl1pPr marL="342891" indent="-342891" algn="l" defTabSz="457189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5F259F"/>
              </a:buClr>
              <a:buFont typeface="Arial" panose="020B0604020202020204" pitchFamily="34" charset="0"/>
              <a:buChar char="•"/>
              <a:defRPr sz="2600" b="1" i="0" u="none" kern="1200" baseline="0">
                <a:solidFill>
                  <a:srgbClr val="5F259F"/>
                </a:solidFill>
                <a:effectLst/>
                <a:latin typeface="Klima" panose="02010503040200000003" pitchFamily="2" charset="0"/>
                <a:ea typeface="+mn-ea"/>
                <a:cs typeface="Klima "/>
              </a:defRPr>
            </a:lvl1pPr>
            <a:lvl2pPr marL="800080" indent="-342891" algn="l" defTabSz="457189" rtl="0" eaLnBrk="1" latinLnBrk="0" hangingPunct="1">
              <a:spcBef>
                <a:spcPct val="20000"/>
              </a:spcBef>
              <a:buClr>
                <a:srgbClr val="5F259F"/>
              </a:buClr>
              <a:buFont typeface="Arial" panose="020B0604020202020204" pitchFamily="34" charset="0"/>
              <a:buChar char="•"/>
              <a:defRPr sz="2000" b="1" kern="1200">
                <a:solidFill>
                  <a:srgbClr val="5F259F"/>
                </a:solidFill>
                <a:latin typeface="Klima" panose="02010503040200000003" pitchFamily="2" charset="0"/>
                <a:ea typeface="+mn-ea"/>
                <a:cs typeface="Klima Bold"/>
              </a:defRPr>
            </a:lvl2pPr>
            <a:lvl3pPr marL="1257269" indent="-342891" algn="l" defTabSz="457189" rtl="0" eaLnBrk="1" latinLnBrk="0" hangingPunct="1">
              <a:spcBef>
                <a:spcPct val="20000"/>
              </a:spcBef>
              <a:buClr>
                <a:srgbClr val="5F259F"/>
              </a:buClr>
              <a:buFont typeface="Arial" panose="020B0604020202020204" pitchFamily="34" charset="0"/>
              <a:buChar char="•"/>
              <a:defRPr sz="2000" b="0" kern="1200">
                <a:solidFill>
                  <a:srgbClr val="5F259F"/>
                </a:solidFill>
                <a:latin typeface="Klima" panose="02010503040200000003" pitchFamily="2" charset="0"/>
                <a:ea typeface="+mn-ea"/>
                <a:cs typeface="Klima Bold"/>
              </a:defRPr>
            </a:lvl3pPr>
            <a:lvl4pPr marL="1657309" indent="-285744" algn="l" defTabSz="457189" rtl="0" eaLnBrk="1" latinLnBrk="0" hangingPunct="1">
              <a:spcBef>
                <a:spcPct val="20000"/>
              </a:spcBef>
              <a:buClr>
                <a:srgbClr val="5F259F"/>
              </a:buClr>
              <a:buFont typeface="Arial" panose="020B0604020202020204" pitchFamily="34" charset="0"/>
              <a:buChar char="•"/>
              <a:defRPr sz="1700" b="0" kern="1200">
                <a:solidFill>
                  <a:srgbClr val="5F259F"/>
                </a:solidFill>
                <a:latin typeface="Klima" panose="02010503040200000003" pitchFamily="2" charset="0"/>
                <a:ea typeface="+mn-ea"/>
                <a:cs typeface="Klima Bold"/>
              </a:defRPr>
            </a:lvl4pPr>
            <a:lvl5pPr marL="2114498" indent="-285744" algn="l" defTabSz="457189" rtl="0" eaLnBrk="1" latinLnBrk="0" hangingPunct="1">
              <a:spcBef>
                <a:spcPct val="20000"/>
              </a:spcBef>
              <a:buClr>
                <a:srgbClr val="5F259F"/>
              </a:buClr>
              <a:buFont typeface="Arial" panose="020B0604020202020204" pitchFamily="34" charset="0"/>
              <a:buChar char="•"/>
              <a:defRPr sz="1400" kern="1200">
                <a:solidFill>
                  <a:srgbClr val="5F259F"/>
                </a:solidFill>
                <a:latin typeface="Klima" panose="02010503040200000003" pitchFamily="2" charset="0"/>
                <a:ea typeface="+mn-ea"/>
                <a:cs typeface="Klima Bold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/>
              <a:t>Waves </a:t>
            </a:r>
            <a:r>
              <a:rPr lang="fr-FR" err="1"/>
              <a:t>comparison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24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Acoustic</a:t>
            </a:r>
            <a:r>
              <a:rPr lang="fr-FR"/>
              <a:t> Signal Transmission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D76643C-770F-28DC-3CE5-2FE4CCE357BF}"/>
              </a:ext>
            </a:extLst>
          </p:cNvPr>
          <p:cNvGrpSpPr/>
          <p:nvPr/>
        </p:nvGrpSpPr>
        <p:grpSpPr>
          <a:xfrm>
            <a:off x="251520" y="1938548"/>
            <a:ext cx="8640961" cy="2484000"/>
            <a:chOff x="1199363" y="2887549"/>
            <a:chExt cx="9793275" cy="2767578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A6796686-D854-B33E-5892-2654ADE9D681}"/>
                </a:ext>
              </a:extLst>
            </p:cNvPr>
            <p:cNvGrpSpPr/>
            <p:nvPr/>
          </p:nvGrpSpPr>
          <p:grpSpPr>
            <a:xfrm>
              <a:off x="1199363" y="3391549"/>
              <a:ext cx="9793275" cy="1800000"/>
              <a:chOff x="1199363" y="3391549"/>
              <a:chExt cx="9793275" cy="1800000"/>
            </a:xfrm>
          </p:grpSpPr>
          <p:pic>
            <p:nvPicPr>
              <p:cNvPr id="33" name="Picture 2">
                <a:extLst>
                  <a:ext uri="{FF2B5EF4-FFF2-40B4-BE49-F238E27FC236}">
                    <a16:creationId xmlns:a16="http://schemas.microsoft.com/office/drawing/2014/main" id="{02C850BE-6C2F-0468-CA42-70DBA008EE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138766" y="3391549"/>
                <a:ext cx="1804216" cy="18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>
                <a:extLst>
                  <a:ext uri="{FF2B5EF4-FFF2-40B4-BE49-F238E27FC236}">
                    <a16:creationId xmlns:a16="http://schemas.microsoft.com/office/drawing/2014/main" id="{B9B0E834-09CD-DB6C-DA65-29B2DBB13D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0595" y="3391549"/>
                <a:ext cx="1804225" cy="18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6">
                <a:extLst>
                  <a:ext uri="{FF2B5EF4-FFF2-40B4-BE49-F238E27FC236}">
                    <a16:creationId xmlns:a16="http://schemas.microsoft.com/office/drawing/2014/main" id="{11B03394-0C15-A1DA-7C52-5E17E3996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9363" y="3391549"/>
                <a:ext cx="1791549" cy="18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6">
                <a:extLst>
                  <a:ext uri="{FF2B5EF4-FFF2-40B4-BE49-F238E27FC236}">
                    <a16:creationId xmlns:a16="http://schemas.microsoft.com/office/drawing/2014/main" id="{0FB44188-FCF8-B072-5822-8A8C0A31BD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1089" y="3391549"/>
                <a:ext cx="1791549" cy="18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8">
                <a:extLst>
                  <a:ext uri="{FF2B5EF4-FFF2-40B4-BE49-F238E27FC236}">
                    <a16:creationId xmlns:a16="http://schemas.microsoft.com/office/drawing/2014/main" id="{5B61F7FD-3799-F31B-6582-7187C11B7B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4114" y="3391549"/>
                <a:ext cx="1787324" cy="18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78729CFE-4FCE-B461-9A44-0C31332C32C4}"/>
                  </a:ext>
                </a:extLst>
              </p:cNvPr>
              <p:cNvSpPr/>
              <p:nvPr/>
            </p:nvSpPr>
            <p:spPr>
              <a:xfrm>
                <a:off x="2994463" y="3736026"/>
                <a:ext cx="1481833" cy="111104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4793BA58-F591-5270-8463-6F243939F152}"/>
                  </a:ext>
                </a:extLst>
              </p:cNvPr>
              <p:cNvSpPr/>
              <p:nvPr/>
            </p:nvSpPr>
            <p:spPr>
              <a:xfrm>
                <a:off x="7719256" y="3736026"/>
                <a:ext cx="1481833" cy="111104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D72D848D-0CDB-6F1D-6EB4-801FD4237AB2}"/>
                  </a:ext>
                </a:extLst>
              </p:cNvPr>
              <p:cNvSpPr txBox="1"/>
              <p:nvPr/>
            </p:nvSpPr>
            <p:spPr>
              <a:xfrm>
                <a:off x="3048023" y="3903416"/>
                <a:ext cx="1371551" cy="720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Emitter</a:t>
                </a:r>
                <a:r>
                  <a:rPr lang="fr-FR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fr-FR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transducer</a:t>
                </a:r>
                <a:endParaRPr lang="fr-FR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A4B5DFAC-2F9C-FDA5-ED57-EBD77CA1C856}"/>
                  </a:ext>
                </a:extLst>
              </p:cNvPr>
              <p:cNvSpPr txBox="1"/>
              <p:nvPr/>
            </p:nvSpPr>
            <p:spPr>
              <a:xfrm>
                <a:off x="7763112" y="3937606"/>
                <a:ext cx="1394120" cy="720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Receiver</a:t>
                </a:r>
                <a:r>
                  <a:rPr lang="fr-FR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fr-FR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transducer</a:t>
                </a:r>
                <a:endParaRPr lang="fr-FR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57FADF3A-0605-FFFB-66E5-6742D0DE4762}"/>
                </a:ext>
              </a:extLst>
            </p:cNvPr>
            <p:cNvCxnSpPr/>
            <p:nvPr/>
          </p:nvCxnSpPr>
          <p:spPr>
            <a:xfrm>
              <a:off x="4640826" y="2887549"/>
              <a:ext cx="0" cy="2727468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51E5CEC-0481-75FA-4412-6FB613EB2172}"/>
                </a:ext>
              </a:extLst>
            </p:cNvPr>
            <p:cNvCxnSpPr/>
            <p:nvPr/>
          </p:nvCxnSpPr>
          <p:spPr>
            <a:xfrm>
              <a:off x="7575754" y="2887549"/>
              <a:ext cx="0" cy="2767578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37A90068-B8C9-933E-80BF-EAA828EF9804}"/>
                </a:ext>
              </a:extLst>
            </p:cNvPr>
            <p:cNvCxnSpPr/>
            <p:nvPr/>
          </p:nvCxnSpPr>
          <p:spPr>
            <a:xfrm>
              <a:off x="1364226" y="2887549"/>
              <a:ext cx="0" cy="2767578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5CDE589-FC1C-7FCD-D596-B158F35BBA3A}"/>
                </a:ext>
              </a:extLst>
            </p:cNvPr>
            <p:cNvCxnSpPr/>
            <p:nvPr/>
          </p:nvCxnSpPr>
          <p:spPr>
            <a:xfrm>
              <a:off x="10800594" y="2887549"/>
              <a:ext cx="0" cy="2767578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2BA82554-3234-F1A3-BD71-732B928B43F3}"/>
                </a:ext>
              </a:extLst>
            </p:cNvPr>
            <p:cNvSpPr txBox="1"/>
            <p:nvPr/>
          </p:nvSpPr>
          <p:spPr>
            <a:xfrm>
              <a:off x="2182591" y="3022217"/>
              <a:ext cx="1504714" cy="514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err="1"/>
                <a:t>Device</a:t>
              </a:r>
              <a:r>
                <a:rPr lang="fr-FR" sz="2400" b="1"/>
                <a:t> 1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EA7A253C-CD68-7EB4-F859-8DAF1C596D36}"/>
                </a:ext>
              </a:extLst>
            </p:cNvPr>
            <p:cNvSpPr txBox="1"/>
            <p:nvPr/>
          </p:nvSpPr>
          <p:spPr>
            <a:xfrm>
              <a:off x="8494888" y="3022217"/>
              <a:ext cx="1481832" cy="514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err="1"/>
                <a:t>Device</a:t>
              </a:r>
              <a:r>
                <a:rPr lang="fr-FR" sz="2400" b="1"/>
                <a:t>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073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200" err="1">
                <a:latin typeface="Klima Bold"/>
                <a:cs typeface="Klima Bold"/>
              </a:rPr>
              <a:t>Technical</a:t>
            </a:r>
            <a:r>
              <a:rPr lang="fr-FR" sz="3200">
                <a:latin typeface="Klima Bold"/>
                <a:cs typeface="Klima Bold"/>
              </a:rPr>
              <a:t> Solution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23528" y="1113588"/>
            <a:ext cx="8640960" cy="486314"/>
          </a:xfrm>
        </p:spPr>
        <p:txBody>
          <a:bodyPr/>
          <a:lstStyle/>
          <a:p>
            <a:r>
              <a:rPr lang="fr-FR" err="1"/>
              <a:t>Acoustic</a:t>
            </a:r>
            <a:r>
              <a:rPr lang="fr-FR"/>
              <a:t> Signal Transmission: </a:t>
            </a:r>
            <a:r>
              <a:rPr lang="fr-FR" err="1"/>
              <a:t>testing</a:t>
            </a:r>
            <a:r>
              <a:rPr lang="fr-FR"/>
              <a:t> </a:t>
            </a:r>
            <a:r>
              <a:rPr lang="fr-FR" err="1"/>
              <a:t>environment</a:t>
            </a:r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C2EB7C-AB2E-4197-E316-E351242ECC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1520" y="4913771"/>
            <a:ext cx="3312368" cy="195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câble, évier, intérieur, plastique&#10;&#10;Description générée automatiquement">
            <a:extLst>
              <a:ext uri="{FF2B5EF4-FFF2-40B4-BE49-F238E27FC236}">
                <a16:creationId xmlns:a16="http://schemas.microsoft.com/office/drawing/2014/main" id="{2A2D392A-C80D-ACF8-1DC7-F5832C1CB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8" y="1599902"/>
            <a:ext cx="5076771" cy="34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ème Mines Saint-Etienne 2016">
  <a:themeElements>
    <a:clrScheme name="MINES Saint-Étienne">
      <a:dk1>
        <a:srgbClr val="66339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ésentation1" id="{B7F87959-7982-3640-808C-E2516161CD13}" vid="{9463DF7E-2866-C64B-B691-6340E9CB05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Mines Saint-Etienne 2016</Template>
  <TotalTime>0</TotalTime>
  <Words>1528</Words>
  <Application>Microsoft Office PowerPoint</Application>
  <PresentationFormat>Affichage à l'écran (16:9)</PresentationFormat>
  <Paragraphs>362</Paragraphs>
  <Slides>36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5" baseType="lpstr">
      <vt:lpstr>Klima</vt:lpstr>
      <vt:lpstr>Klima </vt:lpstr>
      <vt:lpstr>Klima Bold</vt:lpstr>
      <vt:lpstr>Klima Regular</vt:lpstr>
      <vt:lpstr>Arial</vt:lpstr>
      <vt:lpstr>Calibri</vt:lpstr>
      <vt:lpstr>Cambria Math</vt:lpstr>
      <vt:lpstr>Wingdings</vt:lpstr>
      <vt:lpstr>Thème Mines Saint-Etienne 2016</vt:lpstr>
      <vt:lpstr>Acoustic Underwater Communication</vt:lpstr>
      <vt:lpstr>Présentation PowerPoint</vt:lpstr>
      <vt:lpstr>Project client: Mooring Solution Startup</vt:lpstr>
      <vt:lpstr>Project Context</vt:lpstr>
      <vt:lpstr>Project Objective</vt:lpstr>
      <vt:lpstr>POC: two devices communicating underwater</vt:lpstr>
      <vt:lpstr>State of Art: existing technologies</vt:lpstr>
      <vt:lpstr>Acoustic Signal Transmission</vt:lpstr>
      <vt:lpstr>Acoustic Signal Transmission: testing environment</vt:lpstr>
      <vt:lpstr>Acoustic Signal Transmission: resulting signal</vt:lpstr>
      <vt:lpstr>Signal Encoding: Frequency Modulation</vt:lpstr>
      <vt:lpstr>Signal Encoding: Frequency Modulation</vt:lpstr>
      <vt:lpstr>Signal Encoding: Frequency Modulation</vt:lpstr>
      <vt:lpstr>Signal Generation</vt:lpstr>
      <vt:lpstr>Signal Generation: Amplification</vt:lpstr>
      <vt:lpstr>Signal Reception: Amplification</vt:lpstr>
      <vt:lpstr>Signal Amplification</vt:lpstr>
      <vt:lpstr>Signal Reception: Demodulation</vt:lpstr>
      <vt:lpstr>Signal Reception: Analog Filtering and Stabilization</vt:lpstr>
      <vt:lpstr>Signal Reception: Rauch Structure &amp; Peak Detector</vt:lpstr>
      <vt:lpstr>Signal Reception: Abandoned Idea</vt:lpstr>
      <vt:lpstr>Signal Reception: Digital Filtering</vt:lpstr>
      <vt:lpstr>Signal Reception: Digital Filtering</vt:lpstr>
      <vt:lpstr>Signal Reception: Decoding Half Patterns</vt:lpstr>
      <vt:lpstr>Final technical solution</vt:lpstr>
      <vt:lpstr>Encountered Difficulties</vt:lpstr>
      <vt:lpstr>Potential Improvements</vt:lpstr>
      <vt:lpstr>Présentation PowerPoint</vt:lpstr>
      <vt:lpstr>Présentation PowerPoint</vt:lpstr>
      <vt:lpstr>General insights</vt:lpstr>
      <vt:lpstr>Thank you</vt:lpstr>
      <vt:lpstr>Signal Generation: Amplification</vt:lpstr>
      <vt:lpstr>Signal Reception: Rauch Structure</vt:lpstr>
      <vt:lpstr>Signal Reception: Rauch Structure</vt:lpstr>
      <vt:lpstr>Signal Reception: Peak Detector</vt:lpstr>
      <vt:lpstr>Half pattern decoding 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Grégoire BERTHEZENE</dc:creator>
  <cp:lastModifiedBy>Yashveen Jootun</cp:lastModifiedBy>
  <cp:revision>2</cp:revision>
  <dcterms:created xsi:type="dcterms:W3CDTF">2023-10-30T08:30:51Z</dcterms:created>
  <dcterms:modified xsi:type="dcterms:W3CDTF">2024-04-05T17:36:43Z</dcterms:modified>
</cp:coreProperties>
</file>