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Teko"/>
      <p:regular r:id="rId22"/>
      <p:bold r:id="rId23"/>
    </p:embeddedFont>
    <p:embeddedFont>
      <p:font typeface="Nunito"/>
      <p:regular r:id="rId24"/>
      <p:bold r:id="rId25"/>
      <p:italic r:id="rId26"/>
      <p:boldItalic r:id="rId27"/>
    </p:embeddedFont>
    <p:embeddedFont>
      <p:font typeface="Heeb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B071AB-CB99-45A1-BF36-EB1E75A0E24C}">
  <a:tblStyle styleId="{A0B071AB-CB99-45A1-BF36-EB1E75A0E24C}"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Teko-regular.fntdata"/><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font" Target="fonts/Tek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Heeb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eb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geeksforgeeks.org/backtracking-algorithms/"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40676" y="520504"/>
            <a:ext cx="11844997" cy="4149969"/>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C0C0C"/>
              </a:buClr>
              <a:buSzPts val="4000"/>
              <a:buFont typeface="Teko"/>
              <a:buNone/>
            </a:pPr>
            <a:r>
              <a:rPr b="1" lang="en-US" sz="4000">
                <a:solidFill>
                  <a:srgbClr val="0C0C0C"/>
                </a:solidFill>
                <a:latin typeface="Teko"/>
                <a:ea typeface="Teko"/>
                <a:cs typeface="Teko"/>
                <a:sym typeface="Teko"/>
              </a:rPr>
              <a:t>PROJECT BASED ON </a:t>
            </a:r>
            <a:r>
              <a:rPr b="1" lang="en-US" sz="4000">
                <a:solidFill>
                  <a:srgbClr val="FF0000"/>
                </a:solidFill>
                <a:latin typeface="Teko"/>
                <a:ea typeface="Teko"/>
                <a:cs typeface="Teko"/>
                <a:sym typeface="Teko"/>
              </a:rPr>
              <a:t>“RAT IN MAZE PROBLEM USING BACKTRACKING ALGORITHM”</a:t>
            </a:r>
            <a:endParaRPr/>
          </a:p>
        </p:txBody>
      </p:sp>
      <p:sp>
        <p:nvSpPr>
          <p:cNvPr id="144" name="Google Shape;144;p18"/>
          <p:cNvSpPr txBox="1"/>
          <p:nvPr>
            <p:ph idx="1" type="subTitle"/>
          </p:nvPr>
        </p:nvSpPr>
        <p:spPr>
          <a:xfrm>
            <a:off x="1483621" y="1216247"/>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2560"/>
              <a:buNone/>
            </a:pPr>
            <a:r>
              <a:rPr b="1" i="1" lang="en-US" sz="3200" u="sng">
                <a:solidFill>
                  <a:srgbClr val="0C0C0C"/>
                </a:solidFill>
              </a:rPr>
              <a:t>DESIGN AND ANALYSIS OF ALGORITHMS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3600"/>
              <a:buFont typeface="Heebo"/>
              <a:buNone/>
            </a:pPr>
            <a:r>
              <a:rPr b="1" i="1" lang="en-US" u="sng">
                <a:solidFill>
                  <a:srgbClr val="FF0000"/>
                </a:solidFill>
                <a:latin typeface="Heebo"/>
                <a:ea typeface="Heebo"/>
                <a:cs typeface="Heebo"/>
                <a:sym typeface="Heebo"/>
              </a:rPr>
              <a:t>SAMPLE PROBLEM</a:t>
            </a:r>
            <a:br>
              <a:rPr b="1" i="0" lang="en-US">
                <a:solidFill>
                  <a:srgbClr val="000000"/>
                </a:solidFill>
                <a:latin typeface="Heebo"/>
                <a:ea typeface="Heebo"/>
                <a:cs typeface="Heebo"/>
                <a:sym typeface="Heebo"/>
              </a:rPr>
            </a:br>
            <a:endParaRPr/>
          </a:p>
        </p:txBody>
      </p:sp>
      <p:sp>
        <p:nvSpPr>
          <p:cNvPr id="198" name="Google Shape;198;p27"/>
          <p:cNvSpPr txBox="1"/>
          <p:nvPr>
            <p:ph idx="1" type="body"/>
          </p:nvPr>
        </p:nvSpPr>
        <p:spPr>
          <a:xfrm>
            <a:off x="677334" y="1392703"/>
            <a:ext cx="8596668" cy="402336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560"/>
              <a:buChar char="►"/>
            </a:pPr>
            <a:r>
              <a:rPr b="1" i="1" lang="en-US" sz="3200">
                <a:solidFill>
                  <a:schemeClr val="dk1"/>
                </a:solidFill>
              </a:rPr>
              <a:t>Input:</a:t>
            </a:r>
            <a:endParaRPr/>
          </a:p>
          <a:p>
            <a:pPr indent="-342900" lvl="0" marL="342900" rtl="0" algn="l">
              <a:spcBef>
                <a:spcPts val="1000"/>
              </a:spcBef>
              <a:spcAft>
                <a:spcPts val="0"/>
              </a:spcAft>
              <a:buSzPts val="1920"/>
              <a:buChar char="►"/>
            </a:pPr>
            <a:r>
              <a:rPr lang="en-US" sz="2400">
                <a:solidFill>
                  <a:schemeClr val="dk1"/>
                </a:solidFill>
              </a:rPr>
              <a:t>This algorithm will take the maze as a matrix.</a:t>
            </a:r>
            <a:endParaRPr/>
          </a:p>
          <a:p>
            <a:pPr indent="-342900" lvl="0" marL="342900" rtl="0" algn="l">
              <a:spcBef>
                <a:spcPts val="1000"/>
              </a:spcBef>
              <a:spcAft>
                <a:spcPts val="0"/>
              </a:spcAft>
              <a:buSzPts val="1920"/>
              <a:buChar char="►"/>
            </a:pPr>
            <a:r>
              <a:rPr lang="en-US" sz="2400">
                <a:solidFill>
                  <a:schemeClr val="dk1"/>
                </a:solidFill>
              </a:rPr>
              <a:t>In the matrix, the value 1 indicates the free space and 0 indicates the wall or blocked area.</a:t>
            </a:r>
            <a:endParaRPr/>
          </a:p>
          <a:p>
            <a:pPr indent="-342900" lvl="0" marL="342900" rtl="0" algn="l">
              <a:spcBef>
                <a:spcPts val="1000"/>
              </a:spcBef>
              <a:spcAft>
                <a:spcPts val="0"/>
              </a:spcAft>
              <a:buSzPts val="1920"/>
              <a:buChar char="►"/>
            </a:pPr>
            <a:r>
              <a:rPr lang="en-US" sz="2400">
                <a:solidFill>
                  <a:schemeClr val="dk1"/>
                </a:solidFill>
              </a:rPr>
              <a:t>In this diagram, the top-left circle indicates the starting point and the bottom-right circle indicates the ending point.</a:t>
            </a:r>
            <a:endParaRPr/>
          </a:p>
          <a:p>
            <a:pPr indent="-220980" lvl="0" marL="342900" rtl="0" algn="l">
              <a:spcBef>
                <a:spcPts val="1000"/>
              </a:spcBef>
              <a:spcAft>
                <a:spcPts val="0"/>
              </a:spcAft>
              <a:buSzPts val="1920"/>
              <a:buNone/>
            </a:pPr>
            <a:r>
              <a:t/>
            </a:r>
            <a:endParaRPr sz="2400">
              <a:solidFill>
                <a:schemeClr val="dk1"/>
              </a:solidFill>
            </a:endParaRPr>
          </a:p>
        </p:txBody>
      </p:sp>
      <p:pic>
        <p:nvPicPr>
          <p:cNvPr id="199" name="Google Shape;199;p27"/>
          <p:cNvPicPr preferRelativeResize="0"/>
          <p:nvPr/>
        </p:nvPicPr>
        <p:blipFill rotWithShape="1">
          <a:blip r:embed="rId3">
            <a:alphaModFix/>
          </a:blip>
          <a:srcRect b="0" l="0" r="0" t="0"/>
          <a:stretch/>
        </p:blipFill>
        <p:spPr>
          <a:xfrm>
            <a:off x="6743114" y="4368971"/>
            <a:ext cx="4103077" cy="19776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idx="1" type="body"/>
          </p:nvPr>
        </p:nvSpPr>
        <p:spPr>
          <a:xfrm>
            <a:off x="677334" y="703385"/>
            <a:ext cx="8596668" cy="336945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b="1" i="1" lang="en-US" sz="2800">
                <a:solidFill>
                  <a:schemeClr val="dk1"/>
                </a:solidFill>
              </a:rPr>
              <a:t>OUTPUT:</a:t>
            </a:r>
            <a:endParaRPr/>
          </a:p>
          <a:p>
            <a:pPr indent="-342900" lvl="0" marL="342900" rtl="0" algn="l">
              <a:spcBef>
                <a:spcPts val="1000"/>
              </a:spcBef>
              <a:spcAft>
                <a:spcPts val="0"/>
              </a:spcAft>
              <a:buSzPts val="2240"/>
              <a:buChar char="►"/>
            </a:pPr>
            <a:r>
              <a:rPr lang="en-US" sz="2800">
                <a:solidFill>
                  <a:schemeClr val="dk1"/>
                </a:solidFill>
              </a:rPr>
              <a:t>It will display a matrix. From that matrix, we can find the path of the rat to reach the destination point.</a:t>
            </a:r>
            <a:endParaRPr sz="2800">
              <a:solidFill>
                <a:schemeClr val="dk1"/>
              </a:solidFill>
            </a:endParaRPr>
          </a:p>
        </p:txBody>
      </p:sp>
      <p:pic>
        <p:nvPicPr>
          <p:cNvPr id="205" name="Google Shape;205;p28"/>
          <p:cNvPicPr preferRelativeResize="0"/>
          <p:nvPr/>
        </p:nvPicPr>
        <p:blipFill rotWithShape="1">
          <a:blip r:embed="rId3">
            <a:alphaModFix/>
          </a:blip>
          <a:srcRect b="0" l="0" r="0" t="0"/>
          <a:stretch/>
        </p:blipFill>
        <p:spPr>
          <a:xfrm>
            <a:off x="5150240" y="3116237"/>
            <a:ext cx="4612737" cy="22176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i="1" lang="en-US" sz="4800" u="sng">
                <a:solidFill>
                  <a:srgbClr val="FF0000"/>
                </a:solidFill>
                <a:latin typeface="Calibri"/>
                <a:ea typeface="Calibri"/>
                <a:cs typeface="Calibri"/>
                <a:sym typeface="Calibri"/>
              </a:rPr>
              <a:t>COMPLEXITY ANALYSIS:</a:t>
            </a:r>
            <a:br>
              <a:rPr lang="en-US" sz="3600">
                <a:latin typeface="Times New Roman"/>
                <a:ea typeface="Times New Roman"/>
                <a:cs typeface="Times New Roman"/>
                <a:sym typeface="Times New Roman"/>
              </a:rPr>
            </a:br>
            <a:endParaRPr/>
          </a:p>
        </p:txBody>
      </p:sp>
      <p:sp>
        <p:nvSpPr>
          <p:cNvPr id="211" name="Google Shape;211;p29"/>
          <p:cNvSpPr txBox="1"/>
          <p:nvPr>
            <p:ph idx="1" type="body"/>
          </p:nvPr>
        </p:nvSpPr>
        <p:spPr>
          <a:xfrm>
            <a:off x="677334" y="1716259"/>
            <a:ext cx="8596668" cy="499403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Font typeface="Noto Sans Symbols"/>
              <a:buChar char="∙"/>
            </a:pPr>
            <a:r>
              <a:rPr b="1" i="1" lang="en-US" sz="2800" u="sng">
                <a:solidFill>
                  <a:srgbClr val="FF0000"/>
                </a:solidFill>
                <a:latin typeface="Times New Roman"/>
                <a:ea typeface="Times New Roman"/>
                <a:cs typeface="Times New Roman"/>
                <a:sym typeface="Times New Roman"/>
              </a:rPr>
              <a:t>Time Complexity</a:t>
            </a:r>
            <a:r>
              <a:rPr lang="en-US" sz="2800">
                <a:solidFill>
                  <a:srgbClr val="FF0000"/>
                </a:solidFill>
                <a:latin typeface="Times New Roman"/>
                <a:ea typeface="Times New Roman"/>
                <a:cs typeface="Times New Roman"/>
                <a:sym typeface="Times New Roman"/>
              </a:rPr>
              <a:t>:</a:t>
            </a:r>
            <a:r>
              <a:rPr b="1" lang="en-US" sz="4000">
                <a:solidFill>
                  <a:schemeClr val="dk1"/>
                </a:solidFill>
                <a:latin typeface="Times New Roman"/>
                <a:ea typeface="Times New Roman"/>
                <a:cs typeface="Times New Roman"/>
                <a:sym typeface="Times New Roman"/>
              </a:rPr>
              <a:t> </a:t>
            </a:r>
            <a:r>
              <a:rPr b="1" lang="en-US" sz="2800">
                <a:solidFill>
                  <a:schemeClr val="dk1"/>
                </a:solidFill>
                <a:latin typeface="Times New Roman"/>
                <a:ea typeface="Times New Roman"/>
                <a:cs typeface="Times New Roman"/>
                <a:sym typeface="Times New Roman"/>
              </a:rPr>
              <a:t>O(2^(n^2)). </a:t>
            </a:r>
            <a:br>
              <a:rPr b="1" lang="en-US" sz="2800">
                <a:solidFill>
                  <a:schemeClr val="dk1"/>
                </a:solidFill>
                <a:latin typeface="Times New Roman"/>
                <a:ea typeface="Times New Roman"/>
                <a:cs typeface="Times New Roman"/>
                <a:sym typeface="Times New Roman"/>
              </a:rPr>
            </a:br>
            <a:r>
              <a:rPr lang="en-US" sz="2800">
                <a:solidFill>
                  <a:schemeClr val="dk1"/>
                </a:solidFill>
                <a:latin typeface="Times New Roman"/>
                <a:ea typeface="Times New Roman"/>
                <a:cs typeface="Times New Roman"/>
                <a:sym typeface="Times New Roman"/>
              </a:rPr>
              <a:t>The recursion can run upper-bound 2^(n^2) times.</a:t>
            </a:r>
            <a:endParaRPr sz="2800">
              <a:solidFill>
                <a:schemeClr val="dk1"/>
              </a:solidFill>
              <a:latin typeface="Times New Roman"/>
              <a:ea typeface="Times New Roman"/>
              <a:cs typeface="Times New Roman"/>
              <a:sym typeface="Times New Roman"/>
            </a:endParaRPr>
          </a:p>
          <a:p>
            <a:pPr indent="-342900" lvl="0" marL="342900" rtl="0" algn="l">
              <a:spcBef>
                <a:spcPts val="195"/>
              </a:spcBef>
              <a:spcAft>
                <a:spcPts val="0"/>
              </a:spcAft>
              <a:buSzPts val="2240"/>
              <a:buFont typeface="Noto Sans Symbols"/>
              <a:buChar char="∙"/>
            </a:pPr>
            <a:r>
              <a:rPr b="1" i="1" lang="en-US" sz="2800" u="sng">
                <a:solidFill>
                  <a:srgbClr val="FF0000"/>
                </a:solidFill>
                <a:latin typeface="Times New Roman"/>
                <a:ea typeface="Times New Roman"/>
                <a:cs typeface="Times New Roman"/>
                <a:sym typeface="Times New Roman"/>
              </a:rPr>
              <a:t>Space Complexity</a:t>
            </a:r>
            <a:r>
              <a:rPr b="1" i="1" lang="en-US" sz="2800">
                <a:solidFill>
                  <a:srgbClr val="FF0000"/>
                </a:solidFill>
                <a:latin typeface="Times New Roman"/>
                <a:ea typeface="Times New Roman"/>
                <a:cs typeface="Times New Roman"/>
                <a:sym typeface="Times New Roman"/>
              </a:rPr>
              <a:t>: </a:t>
            </a:r>
            <a:r>
              <a:rPr b="1" lang="en-US" sz="2800">
                <a:solidFill>
                  <a:schemeClr val="dk1"/>
                </a:solidFill>
                <a:latin typeface="Times New Roman"/>
                <a:ea typeface="Times New Roman"/>
                <a:cs typeface="Times New Roman"/>
                <a:sym typeface="Times New Roman"/>
              </a:rPr>
              <a:t>O(n^2). </a:t>
            </a:r>
            <a:br>
              <a:rPr lang="en-US" sz="1800">
                <a:latin typeface="Times New Roman"/>
                <a:ea typeface="Times New Roman"/>
                <a:cs typeface="Times New Roman"/>
                <a:sym typeface="Times New Roman"/>
              </a:rPr>
            </a:br>
            <a:r>
              <a:rPr lang="en-US" sz="2800">
                <a:solidFill>
                  <a:schemeClr val="dk1"/>
                </a:solidFill>
                <a:latin typeface="Times New Roman"/>
                <a:ea typeface="Times New Roman"/>
                <a:cs typeface="Times New Roman"/>
                <a:sym typeface="Times New Roman"/>
              </a:rPr>
              <a:t>Output matrix is required so an extra space of size n*n is needed.</a:t>
            </a:r>
            <a:endParaRPr sz="1800">
              <a:solidFill>
                <a:schemeClr val="dk1"/>
              </a:solidFill>
              <a:latin typeface="Times New Roman"/>
              <a:ea typeface="Times New Roman"/>
              <a:cs typeface="Times New Roman"/>
              <a:sym typeface="Times New Roman"/>
            </a:endParaRPr>
          </a:p>
          <a:p>
            <a:pPr indent="0" lvl="0" marL="0" rtl="0" algn="l">
              <a:lnSpc>
                <a:spcPct val="107000"/>
              </a:lnSpc>
              <a:spcBef>
                <a:spcPts val="1000"/>
              </a:spcBef>
              <a:spcAft>
                <a:spcPts val="0"/>
              </a:spcAft>
              <a:buSzPts val="1440"/>
              <a:buNone/>
            </a:pPr>
            <a:r>
              <a:t/>
            </a:r>
            <a:endParaRPr sz="1800">
              <a:latin typeface="Calibri"/>
              <a:ea typeface="Calibri"/>
              <a:cs typeface="Calibri"/>
              <a:sym typeface="Calibri"/>
            </a:endParaRPr>
          </a:p>
          <a:p>
            <a:pPr indent="-251459" lvl="0" marL="342900" rtl="0" algn="l">
              <a:spcBef>
                <a:spcPts val="1800"/>
              </a:spcBef>
              <a:spcAft>
                <a:spcPts val="0"/>
              </a:spcAft>
              <a:buSzPts val="14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descr="qmaze" id="216" name="Google Shape;216;p30"/>
          <p:cNvPicPr preferRelativeResize="0"/>
          <p:nvPr/>
        </p:nvPicPr>
        <p:blipFill rotWithShape="1">
          <a:blip r:embed="rId3">
            <a:alphaModFix/>
          </a:blip>
          <a:srcRect b="0" l="0" r="0" t="0"/>
          <a:stretch/>
        </p:blipFill>
        <p:spPr>
          <a:xfrm>
            <a:off x="2278965" y="967739"/>
            <a:ext cx="7019779" cy="52923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4400"/>
              <a:buFont typeface="Trebuchet MS"/>
              <a:buNone/>
            </a:pPr>
            <a:r>
              <a:rPr b="1" i="1" lang="en-US" sz="4400" u="sng">
                <a:solidFill>
                  <a:srgbClr val="FF0000"/>
                </a:solidFill>
              </a:rPr>
              <a:t>CONCLUSION</a:t>
            </a:r>
            <a:endParaRPr/>
          </a:p>
        </p:txBody>
      </p:sp>
      <p:sp>
        <p:nvSpPr>
          <p:cNvPr id="222" name="Google Shape;222;p31"/>
          <p:cNvSpPr txBox="1"/>
          <p:nvPr>
            <p:ph idx="1" type="body"/>
          </p:nvPr>
        </p:nvSpPr>
        <p:spPr>
          <a:xfrm>
            <a:off x="677334" y="1589649"/>
            <a:ext cx="8596668" cy="503623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b="1" lang="en-US" sz="2400"/>
              <a:t>Using Backtracking algorithm , rat in maze problem can be solved easily as </a:t>
            </a:r>
            <a:r>
              <a:rPr b="1" lang="en-US" sz="2400">
                <a:solidFill>
                  <a:srgbClr val="333333"/>
                </a:solidFill>
              </a:rPr>
              <a:t>i</a:t>
            </a:r>
            <a:r>
              <a:rPr b="1" i="0" lang="en-US" sz="2400">
                <a:solidFill>
                  <a:srgbClr val="333333"/>
                </a:solidFill>
              </a:rPr>
              <a:t>t’s very intuitive to code, </a:t>
            </a:r>
            <a:r>
              <a:rPr b="1" lang="en-US" sz="2400">
                <a:solidFill>
                  <a:srgbClr val="333333"/>
                </a:solidFill>
              </a:rPr>
              <a:t>i</a:t>
            </a:r>
            <a:r>
              <a:rPr b="1" i="0" lang="en-US" sz="2400">
                <a:solidFill>
                  <a:srgbClr val="333333"/>
                </a:solidFill>
              </a:rPr>
              <a:t>t is a step-by-step representation of a solution to a given problem, which is very easy to understand and it has got a definite procedure.</a:t>
            </a:r>
            <a:endParaRPr b="0" i="0" sz="2400">
              <a:solidFill>
                <a:srgbClr val="333333"/>
              </a:solidFill>
              <a:latin typeface="Arial"/>
              <a:ea typeface="Arial"/>
              <a:cs typeface="Arial"/>
              <a:sym typeface="Arial"/>
            </a:endParaRPr>
          </a:p>
          <a:p>
            <a:pPr indent="-342900" lvl="0" marL="342900" rtl="0" algn="l">
              <a:spcBef>
                <a:spcPts val="1000"/>
              </a:spcBef>
              <a:spcAft>
                <a:spcPts val="0"/>
              </a:spcAft>
              <a:buSzPts val="1920"/>
              <a:buChar char="►"/>
            </a:pPr>
            <a:r>
              <a:rPr b="1" i="0" lang="en-US" sz="2400">
                <a:solidFill>
                  <a:srgbClr val="333333"/>
                </a:solidFill>
                <a:latin typeface="Trebuchet MS"/>
                <a:ea typeface="Trebuchet MS"/>
                <a:cs typeface="Trebuchet MS"/>
                <a:sym typeface="Trebuchet MS"/>
              </a:rPr>
              <a:t>A backtracking algorithm makes an effort to build a solution to a computational problem incrementally. Whenever the algorithm needs to choose between multiple alternatives to the next component of the solution, it simply tries all possible options recursively step-by-step.</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5400"/>
              <a:buFont typeface="Trebuchet MS"/>
              <a:buNone/>
            </a:pPr>
            <a:r>
              <a:rPr b="1" i="1" lang="en-US" sz="5400" u="sng">
                <a:solidFill>
                  <a:srgbClr val="FF0000"/>
                </a:solidFill>
              </a:rPr>
              <a:t>References </a:t>
            </a:r>
            <a:endParaRPr/>
          </a:p>
        </p:txBody>
      </p:sp>
      <p:sp>
        <p:nvSpPr>
          <p:cNvPr id="228" name="Google Shape;228;p32"/>
          <p:cNvSpPr txBox="1"/>
          <p:nvPr>
            <p:ph idx="1" type="body"/>
          </p:nvPr>
        </p:nvSpPr>
        <p:spPr>
          <a:xfrm>
            <a:off x="677333" y="2160589"/>
            <a:ext cx="9507675" cy="40878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sz="1800">
                <a:solidFill>
                  <a:srgbClr val="00B0F0"/>
                </a:solidFill>
                <a:latin typeface="Times New Roman"/>
                <a:ea typeface="Times New Roman"/>
                <a:cs typeface="Times New Roman"/>
                <a:sym typeface="Times New Roman"/>
              </a:rPr>
              <a:t>https://www.geeksforgeeks.org/rat-in-a-maze-backtracking-2/     </a:t>
            </a:r>
            <a:endParaRPr/>
          </a:p>
          <a:p>
            <a:pPr indent="-342900" lvl="0" marL="342900" rtl="0" algn="l">
              <a:spcBef>
                <a:spcPts val="1000"/>
              </a:spcBef>
              <a:spcAft>
                <a:spcPts val="0"/>
              </a:spcAft>
              <a:buSzPts val="1440"/>
              <a:buChar char="►"/>
            </a:pPr>
            <a:r>
              <a:rPr lang="en-US" sz="1800">
                <a:solidFill>
                  <a:srgbClr val="00B0F0"/>
                </a:solidFill>
                <a:latin typeface="Times New Roman"/>
                <a:ea typeface="Times New Roman"/>
                <a:cs typeface="Times New Roman"/>
                <a:sym typeface="Times New Roman"/>
              </a:rPr>
              <a:t>https://www.codingninjas.com/blog/2020/09/02/backtracking-rat-in-a-maze/</a:t>
            </a:r>
            <a:endParaRPr/>
          </a:p>
          <a:p>
            <a:pPr indent="-342900" lvl="0" marL="342900" rtl="0" algn="l">
              <a:spcBef>
                <a:spcPts val="1000"/>
              </a:spcBef>
              <a:spcAft>
                <a:spcPts val="0"/>
              </a:spcAft>
              <a:buSzPts val="1440"/>
              <a:buChar char="►"/>
            </a:pPr>
            <a:r>
              <a:rPr lang="en-US">
                <a:solidFill>
                  <a:srgbClr val="00B0F0"/>
                </a:solidFill>
              </a:rPr>
              <a:t>https://www.tutorialspoint.com/Rat-in-a-Maze-Problem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C0C0C"/>
              </a:buClr>
              <a:buSzPts val="5400"/>
              <a:buFont typeface="Trebuchet MS"/>
              <a:buNone/>
            </a:pPr>
            <a:r>
              <a:rPr lang="en-US" sz="5400">
                <a:solidFill>
                  <a:srgbClr val="0C0C0C"/>
                </a:solidFill>
                <a:highlight>
                  <a:srgbClr val="00FFFF"/>
                </a:highlight>
              </a:rPr>
              <a:t>THANK YOU</a:t>
            </a:r>
            <a:endParaRPr/>
          </a:p>
        </p:txBody>
      </p:sp>
      <p:sp>
        <p:nvSpPr>
          <p:cNvPr id="234" name="Google Shape;234;p3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b="1" lang="en-US" sz="2400">
                <a:solidFill>
                  <a:srgbClr val="FF0000"/>
                </a:solidFill>
              </a:rPr>
              <a:t>TEAM MEMBERS :</a:t>
            </a:r>
            <a:endParaRPr/>
          </a:p>
          <a:p>
            <a:pPr indent="-342900" lvl="0" marL="342900" rtl="0" algn="l">
              <a:spcBef>
                <a:spcPts val="1000"/>
              </a:spcBef>
              <a:spcAft>
                <a:spcPts val="0"/>
              </a:spcAft>
              <a:buSzPts val="1920"/>
              <a:buChar char="►"/>
            </a:pPr>
            <a:r>
              <a:rPr b="1" lang="en-US" sz="2400">
                <a:solidFill>
                  <a:srgbClr val="0C0C0C"/>
                </a:solidFill>
              </a:rPr>
              <a:t>YASH VEER SINGH – RA2011003011176</a:t>
            </a:r>
            <a:endParaRPr/>
          </a:p>
          <a:p>
            <a:pPr indent="-342900" lvl="0" marL="342900" rtl="0" algn="l">
              <a:spcBef>
                <a:spcPts val="1000"/>
              </a:spcBef>
              <a:spcAft>
                <a:spcPts val="0"/>
              </a:spcAft>
              <a:buSzPts val="1920"/>
              <a:buChar char="►"/>
            </a:pPr>
            <a:r>
              <a:rPr b="1" lang="en-US" sz="2400">
                <a:solidFill>
                  <a:srgbClr val="0C0C0C"/>
                </a:solidFill>
              </a:rPr>
              <a:t>AYUSH DOGRA- RA2011003011175</a:t>
            </a:r>
            <a:endParaRPr/>
          </a:p>
          <a:p>
            <a:pPr indent="-342900" lvl="0" marL="342900" rtl="0" algn="l">
              <a:spcBef>
                <a:spcPts val="1000"/>
              </a:spcBef>
              <a:spcAft>
                <a:spcPts val="0"/>
              </a:spcAft>
              <a:buSzPts val="1920"/>
              <a:buChar char="►"/>
            </a:pPr>
            <a:r>
              <a:rPr b="1" lang="en-US" sz="2400">
                <a:solidFill>
                  <a:srgbClr val="0C0C0C"/>
                </a:solidFill>
              </a:rPr>
              <a:t>HITESH REDDY- RA2011003011163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C0C0C"/>
              </a:buClr>
              <a:buSzPts val="4800"/>
              <a:buFont typeface="Trebuchet MS"/>
              <a:buNone/>
            </a:pPr>
            <a:r>
              <a:rPr b="1" i="1" lang="en-US" sz="4800" u="sng">
                <a:solidFill>
                  <a:srgbClr val="0C0C0C"/>
                </a:solidFill>
              </a:rPr>
              <a:t>CONTENTS</a:t>
            </a:r>
            <a:endParaRPr/>
          </a:p>
        </p:txBody>
      </p:sp>
      <p:graphicFrame>
        <p:nvGraphicFramePr>
          <p:cNvPr id="150" name="Google Shape;150;p19"/>
          <p:cNvGraphicFramePr/>
          <p:nvPr/>
        </p:nvGraphicFramePr>
        <p:xfrm>
          <a:off x="677862" y="1631852"/>
          <a:ext cx="3000000" cy="3000000"/>
        </p:xfrm>
        <a:graphic>
          <a:graphicData uri="http://schemas.openxmlformats.org/drawingml/2006/table">
            <a:tbl>
              <a:tblPr bandRow="1" firstRow="1">
                <a:noFill/>
                <a:tableStyleId>{A0B071AB-CB99-45A1-BF36-EB1E75A0E24C}</a:tableStyleId>
              </a:tblPr>
              <a:tblGrid>
                <a:gridCol w="4444075"/>
                <a:gridCol w="4444075"/>
              </a:tblGrid>
              <a:tr h="597875">
                <a:tc>
                  <a:txBody>
                    <a:bodyPr/>
                    <a:lstStyle/>
                    <a:p>
                      <a:pPr indent="0" lvl="0" marL="0" marR="0" rtl="0" algn="l">
                        <a:spcBef>
                          <a:spcPts val="0"/>
                        </a:spcBef>
                        <a:spcAft>
                          <a:spcPts val="0"/>
                        </a:spcAft>
                        <a:buNone/>
                      </a:pPr>
                      <a:r>
                        <a:rPr lang="en-US" sz="1800" u="none" cap="none" strike="noStrike"/>
                        <a:t> INTRODUCTION</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597875">
                <a:tc>
                  <a:txBody>
                    <a:bodyPr/>
                    <a:lstStyle/>
                    <a:p>
                      <a:pPr indent="0" lvl="0" marL="0" marR="0" rtl="0" algn="l">
                        <a:spcBef>
                          <a:spcPts val="0"/>
                        </a:spcBef>
                        <a:spcAft>
                          <a:spcPts val="0"/>
                        </a:spcAft>
                        <a:buNone/>
                      </a:pPr>
                      <a:r>
                        <a:rPr b="1" lang="en-US" sz="1800"/>
                        <a:t> </a:t>
                      </a:r>
                      <a:r>
                        <a:rPr b="1" lang="en-US" sz="1600"/>
                        <a:t>PROBLEM STATEMENT AND OBJECTIVES</a:t>
                      </a:r>
                      <a:endParaRPr b="1" sz="1800"/>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r h="597875">
                <a:tc>
                  <a:txBody>
                    <a:bodyPr/>
                    <a:lstStyle/>
                    <a:p>
                      <a:pPr indent="0" lvl="0" marL="0" marR="0" rtl="0" algn="l">
                        <a:spcBef>
                          <a:spcPts val="0"/>
                        </a:spcBef>
                        <a:spcAft>
                          <a:spcPts val="0"/>
                        </a:spcAft>
                        <a:buNone/>
                      </a:pPr>
                      <a:r>
                        <a:rPr b="1" lang="en-US" sz="1800"/>
                        <a:t> Backtracking Algorithm</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597875">
                <a:tc>
                  <a:txBody>
                    <a:bodyPr/>
                    <a:lstStyle/>
                    <a:p>
                      <a:pPr indent="0" lvl="0" marL="0" marR="0" rtl="0" algn="l">
                        <a:spcBef>
                          <a:spcPts val="0"/>
                        </a:spcBef>
                        <a:spcAft>
                          <a:spcPts val="0"/>
                        </a:spcAft>
                        <a:buNone/>
                      </a:pPr>
                      <a:r>
                        <a:rPr lang="en-US" sz="1800"/>
                        <a:t> </a:t>
                      </a:r>
                      <a:r>
                        <a:rPr b="1" lang="en-US" sz="1600"/>
                        <a:t>Approach and algorithm for the problem</a:t>
                      </a:r>
                      <a:endParaRPr b="1" sz="1800"/>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r h="597875">
                <a:tc>
                  <a:txBody>
                    <a:bodyPr/>
                    <a:lstStyle/>
                    <a:p>
                      <a:pPr indent="0" lvl="0" marL="0" marR="0" rtl="0" algn="l">
                        <a:spcBef>
                          <a:spcPts val="0"/>
                        </a:spcBef>
                        <a:spcAft>
                          <a:spcPts val="0"/>
                        </a:spcAft>
                        <a:buNone/>
                      </a:pPr>
                      <a:r>
                        <a:rPr lang="en-US" sz="1800"/>
                        <a:t> </a:t>
                      </a:r>
                      <a:r>
                        <a:rPr b="1" lang="en-US" sz="1800"/>
                        <a:t>Sample Problem</a:t>
                      </a:r>
                      <a:endParaRPr/>
                    </a:p>
                  </a:txBody>
                  <a:tcPr marT="45725" marB="45725" marR="91450" marL="91450"/>
                </a:tc>
                <a:tc>
                  <a:txBody>
                    <a:bodyPr/>
                    <a:lstStyle/>
                    <a:p>
                      <a:pPr indent="0" lvl="0" marL="0" marR="0" rtl="0" algn="l">
                        <a:spcBef>
                          <a:spcPts val="0"/>
                        </a:spcBef>
                        <a:spcAft>
                          <a:spcPts val="0"/>
                        </a:spcAft>
                        <a:buNone/>
                      </a:pPr>
                      <a:r>
                        <a:rPr lang="en-US" sz="1800"/>
                        <a:t>8</a:t>
                      </a:r>
                      <a:endParaRPr/>
                    </a:p>
                  </a:txBody>
                  <a:tcPr marT="45725" marB="45725" marR="91450" marL="91450"/>
                </a:tc>
              </a:tr>
              <a:tr h="597875">
                <a:tc>
                  <a:txBody>
                    <a:bodyPr/>
                    <a:lstStyle/>
                    <a:p>
                      <a:pPr indent="0" lvl="0" marL="0" marR="0" rtl="0" algn="l">
                        <a:spcBef>
                          <a:spcPts val="0"/>
                        </a:spcBef>
                        <a:spcAft>
                          <a:spcPts val="0"/>
                        </a:spcAft>
                        <a:buNone/>
                      </a:pPr>
                      <a:r>
                        <a:rPr b="1" lang="en-US" sz="1800">
                          <a:solidFill>
                            <a:schemeClr val="dk1"/>
                          </a:solidFill>
                        </a:rPr>
                        <a:t>Complexity Analysis</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r>
              <a:tr h="597875">
                <a:tc>
                  <a:txBody>
                    <a:bodyPr/>
                    <a:lstStyle/>
                    <a:p>
                      <a:pPr indent="0" lvl="0" marL="0" marR="0" rtl="0" algn="l">
                        <a:spcBef>
                          <a:spcPts val="0"/>
                        </a:spcBef>
                        <a:spcAft>
                          <a:spcPts val="0"/>
                        </a:spcAft>
                        <a:buNone/>
                      </a:pPr>
                      <a:r>
                        <a:rPr b="1" lang="en-US" sz="1800">
                          <a:solidFill>
                            <a:srgbClr val="0C0C0C"/>
                          </a:solidFill>
                        </a:rPr>
                        <a:t>Conclusion</a:t>
                      </a:r>
                      <a:endParaRPr/>
                    </a:p>
                  </a:txBody>
                  <a:tcPr marT="45725" marB="45725" marR="91450" marL="91450"/>
                </a:tc>
                <a:tc>
                  <a:txBody>
                    <a:bodyPr/>
                    <a:lstStyle/>
                    <a:p>
                      <a:pPr indent="0" lvl="0" marL="0" marR="0" rtl="0" algn="l">
                        <a:spcBef>
                          <a:spcPts val="0"/>
                        </a:spcBef>
                        <a:spcAft>
                          <a:spcPts val="0"/>
                        </a:spcAft>
                        <a:buNone/>
                      </a:pPr>
                      <a:r>
                        <a:rPr lang="en-US" sz="1800"/>
                        <a:t>12</a:t>
                      </a:r>
                      <a:endParaRPr/>
                    </a:p>
                  </a:txBody>
                  <a:tcPr marT="45725" marB="45725" marR="91450" marL="91450"/>
                </a:tc>
              </a:tr>
              <a:tr h="597875">
                <a:tc>
                  <a:txBody>
                    <a:bodyPr/>
                    <a:lstStyle/>
                    <a:p>
                      <a:pPr indent="0" lvl="0" marL="0" marR="0" rtl="0" algn="l">
                        <a:spcBef>
                          <a:spcPts val="0"/>
                        </a:spcBef>
                        <a:spcAft>
                          <a:spcPts val="0"/>
                        </a:spcAft>
                        <a:buNone/>
                      </a:pPr>
                      <a:r>
                        <a:rPr b="1" lang="en-US" sz="1800">
                          <a:solidFill>
                            <a:srgbClr val="0C0C0C"/>
                          </a:solidFill>
                        </a:rPr>
                        <a:t>REFERENCES</a:t>
                      </a:r>
                      <a:endParaRPr/>
                    </a:p>
                  </a:txBody>
                  <a:tcPr marT="45725" marB="45725" marR="91450" marL="91450"/>
                </a:tc>
                <a:tc>
                  <a:txBody>
                    <a:bodyPr/>
                    <a:lstStyle/>
                    <a:p>
                      <a:pPr indent="0" lvl="0" marL="0" marR="0" rtl="0" algn="l">
                        <a:spcBef>
                          <a:spcPts val="0"/>
                        </a:spcBef>
                        <a:spcAft>
                          <a:spcPts val="0"/>
                        </a:spcAft>
                        <a:buNone/>
                      </a:pPr>
                      <a:r>
                        <a:rPr lang="en-US" sz="1800"/>
                        <a:t>13</a:t>
                      </a:r>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4800"/>
              <a:buFont typeface="Trebuchet MS"/>
              <a:buNone/>
            </a:pPr>
            <a:r>
              <a:rPr b="1" i="1" lang="en-US" sz="4800" u="sng">
                <a:solidFill>
                  <a:srgbClr val="FF0000"/>
                </a:solidFill>
                <a:latin typeface="Trebuchet MS"/>
                <a:ea typeface="Trebuchet MS"/>
                <a:cs typeface="Trebuchet MS"/>
                <a:sym typeface="Trebuchet MS"/>
              </a:rPr>
              <a:t>INTRODUCTION</a:t>
            </a:r>
            <a:endParaRPr/>
          </a:p>
        </p:txBody>
      </p:sp>
      <p:sp>
        <p:nvSpPr>
          <p:cNvPr id="156" name="Google Shape;156;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b="1" i="1" lang="en-US" sz="2400">
                <a:solidFill>
                  <a:srgbClr val="0C0C0C"/>
                </a:solidFill>
                <a:latin typeface="Georgia"/>
                <a:ea typeface="Georgia"/>
                <a:cs typeface="Georgia"/>
                <a:sym typeface="Georgia"/>
              </a:rPr>
              <a:t>You may remember the maze game from childhood where a player starts from one place and ends up at another destination via a series of steps. This game is also known as the rat maze problem.</a:t>
            </a:r>
            <a:endParaRPr/>
          </a:p>
          <a:p>
            <a:pPr indent="-220980" lvl="0" marL="342900" rtl="0" algn="l">
              <a:spcBef>
                <a:spcPts val="1000"/>
              </a:spcBef>
              <a:spcAft>
                <a:spcPts val="0"/>
              </a:spcAft>
              <a:buSzPts val="1920"/>
              <a:buNone/>
            </a:pPr>
            <a:r>
              <a:t/>
            </a:r>
            <a:endParaRPr b="1" i="1" sz="2400">
              <a:solidFill>
                <a:srgbClr val="0C0C0C"/>
              </a:solidFill>
              <a:latin typeface="Times New Roman"/>
              <a:ea typeface="Times New Roman"/>
              <a:cs typeface="Times New Roman"/>
              <a:sym typeface="Times New Roman"/>
            </a:endParaRPr>
          </a:p>
          <a:p>
            <a:pPr indent="-251459" lvl="0" marL="342900" rtl="0" algn="l">
              <a:spcBef>
                <a:spcPts val="1000"/>
              </a:spcBef>
              <a:spcAft>
                <a:spcPts val="0"/>
              </a:spcAft>
              <a:buSzPts val="1440"/>
              <a:buNone/>
            </a:pPr>
            <a:r>
              <a:t/>
            </a:r>
            <a:endParaRPr/>
          </a:p>
        </p:txBody>
      </p:sp>
      <p:pic>
        <p:nvPicPr>
          <p:cNvPr id="157" name="Google Shape;157;p20"/>
          <p:cNvPicPr preferRelativeResize="0"/>
          <p:nvPr/>
        </p:nvPicPr>
        <p:blipFill rotWithShape="1">
          <a:blip r:embed="rId3">
            <a:alphaModFix/>
          </a:blip>
          <a:srcRect b="0" l="0" r="0" t="0"/>
          <a:stretch/>
        </p:blipFill>
        <p:spPr>
          <a:xfrm>
            <a:off x="7498080" y="3727938"/>
            <a:ext cx="4487594" cy="30245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3200"/>
              <a:buFont typeface="Trebuchet MS"/>
              <a:buNone/>
            </a:pPr>
            <a:r>
              <a:rPr b="1" i="1" lang="en-US" sz="3200" u="sng">
                <a:solidFill>
                  <a:srgbClr val="FF0000"/>
                </a:solidFill>
              </a:rPr>
              <a:t>PROBLEM STATEMENT AND OBJECTIVES</a:t>
            </a:r>
            <a:endParaRPr/>
          </a:p>
        </p:txBody>
      </p:sp>
      <p:sp>
        <p:nvSpPr>
          <p:cNvPr id="163" name="Google Shape;163;p21"/>
          <p:cNvSpPr txBox="1"/>
          <p:nvPr>
            <p:ph idx="1" type="body"/>
          </p:nvPr>
        </p:nvSpPr>
        <p:spPr>
          <a:xfrm>
            <a:off x="677334" y="1350499"/>
            <a:ext cx="7988364" cy="520504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920"/>
              <a:buChar char="►"/>
            </a:pPr>
            <a:r>
              <a:rPr b="1" i="0" lang="en-US" sz="2400">
                <a:solidFill>
                  <a:srgbClr val="0C0C0C"/>
                </a:solidFill>
                <a:latin typeface="Nunito"/>
                <a:ea typeface="Nunito"/>
                <a:cs typeface="Nunito"/>
                <a:sym typeface="Nunito"/>
              </a:rPr>
              <a:t>In this problem, there is a given maze of size N x N. The source and the destination location is top-left cell and bottom right cell respectively. Some cells are valid to move and some cells are blocked. If one rat starts moving from start vertex to destination vertex, we have to find that is there any way to complete the path, if it is possible then mark the correct path for the rat.</a:t>
            </a:r>
            <a:endParaRPr/>
          </a:p>
          <a:p>
            <a:pPr indent="-342900" lvl="0" marL="342900" rtl="0" algn="just">
              <a:spcBef>
                <a:spcPts val="1000"/>
              </a:spcBef>
              <a:spcAft>
                <a:spcPts val="0"/>
              </a:spcAft>
              <a:buSzPts val="1920"/>
              <a:buChar char="►"/>
            </a:pPr>
            <a:r>
              <a:rPr b="1" i="0" lang="en-US" sz="2400">
                <a:solidFill>
                  <a:srgbClr val="0C0C0C"/>
                </a:solidFill>
                <a:latin typeface="Nunito"/>
                <a:ea typeface="Nunito"/>
                <a:cs typeface="Nunito"/>
                <a:sym typeface="Nunito"/>
              </a:rPr>
              <a:t>The maze is given using a binary matrix, where it is marked with 1, it is a valid path, otherwise 0 for a blocked cell.</a:t>
            </a:r>
            <a:endParaRPr/>
          </a:p>
          <a:p>
            <a:pPr indent="-342900" lvl="0" marL="342900" rtl="0" algn="just">
              <a:spcBef>
                <a:spcPts val="1000"/>
              </a:spcBef>
              <a:spcAft>
                <a:spcPts val="0"/>
              </a:spcAft>
              <a:buSzPts val="1920"/>
              <a:buChar char="►"/>
            </a:pPr>
            <a:r>
              <a:rPr b="1" i="0" lang="en-US" sz="2400">
                <a:solidFill>
                  <a:srgbClr val="0C0C0C"/>
                </a:solidFill>
                <a:latin typeface="Nunito"/>
                <a:ea typeface="Nunito"/>
                <a:cs typeface="Nunito"/>
                <a:sym typeface="Nunito"/>
              </a:rPr>
              <a:t>NOTE: The rat can only move in two directions, either to the right or to the down.</a:t>
            </a:r>
            <a:endParaRPr/>
          </a:p>
          <a:p>
            <a:pPr indent="-251459" lvl="0" marL="342900" rtl="0" algn="l">
              <a:spcBef>
                <a:spcPts val="1000"/>
              </a:spcBef>
              <a:spcAft>
                <a:spcPts val="0"/>
              </a:spcAft>
              <a:buSzPts val="1440"/>
              <a:buNone/>
            </a:pPr>
            <a:r>
              <a:t/>
            </a:r>
            <a:endParaRPr/>
          </a:p>
        </p:txBody>
      </p:sp>
      <p:pic>
        <p:nvPicPr>
          <p:cNvPr id="164" name="Google Shape;164;p21"/>
          <p:cNvPicPr preferRelativeResize="0"/>
          <p:nvPr/>
        </p:nvPicPr>
        <p:blipFill rotWithShape="1">
          <a:blip r:embed="rId3">
            <a:alphaModFix/>
          </a:blip>
          <a:srcRect b="0" l="0" r="0" t="0"/>
          <a:stretch/>
        </p:blipFill>
        <p:spPr>
          <a:xfrm>
            <a:off x="8893159" y="2574388"/>
            <a:ext cx="2937770" cy="24618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5400"/>
              <a:buFont typeface="Teko"/>
              <a:buNone/>
            </a:pPr>
            <a:r>
              <a:rPr b="1" i="0" lang="en-US" sz="5400" u="sng">
                <a:solidFill>
                  <a:schemeClr val="hlink"/>
                </a:solidFill>
                <a:latin typeface="Teko"/>
                <a:ea typeface="Teko"/>
                <a:cs typeface="Teko"/>
                <a:sym typeface="Teko"/>
                <a:hlinkClick r:id="rId3"/>
              </a:rPr>
              <a:t>Backtracking Algorithm</a:t>
            </a:r>
            <a:r>
              <a:rPr b="1" i="0" lang="en-US" sz="5400" u="sng">
                <a:solidFill>
                  <a:srgbClr val="FF0000"/>
                </a:solidFill>
                <a:latin typeface="Teko"/>
                <a:ea typeface="Teko"/>
                <a:cs typeface="Teko"/>
                <a:sym typeface="Teko"/>
              </a:rPr>
              <a:t>:</a:t>
            </a:r>
            <a:r>
              <a:rPr b="1" i="0" lang="en-US" sz="5400">
                <a:solidFill>
                  <a:srgbClr val="FF0000"/>
                </a:solidFill>
                <a:latin typeface="Teko"/>
                <a:ea typeface="Teko"/>
                <a:cs typeface="Teko"/>
                <a:sym typeface="Teko"/>
              </a:rPr>
              <a:t> </a:t>
            </a:r>
            <a:endParaRPr sz="5400">
              <a:solidFill>
                <a:srgbClr val="FF0000"/>
              </a:solidFill>
            </a:endParaRPr>
          </a:p>
        </p:txBody>
      </p:sp>
      <p:sp>
        <p:nvSpPr>
          <p:cNvPr id="170" name="Google Shape;170;p22"/>
          <p:cNvSpPr txBox="1"/>
          <p:nvPr>
            <p:ph idx="1" type="body"/>
          </p:nvPr>
        </p:nvSpPr>
        <p:spPr>
          <a:xfrm>
            <a:off x="168813" y="1589650"/>
            <a:ext cx="10663310" cy="502216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b="1" i="0" lang="en-US" sz="2800">
                <a:solidFill>
                  <a:schemeClr val="dk1"/>
                </a:solidFill>
                <a:latin typeface="Arial"/>
                <a:ea typeface="Arial"/>
                <a:cs typeface="Arial"/>
                <a:sym typeface="Arial"/>
              </a:rPr>
              <a:t>Backtracking is an algorithmic-technique for solving problems recursively by trying to build a solution incrementally. Solving one piece at a time, and removing those solutions that fail to satisfy the constraints of the problem at any point of time (by time, here, is referred to the time elapsed till reaching any level of the search tree) is the process of backtracking.</a:t>
            </a:r>
            <a:endParaRPr b="1" sz="2400">
              <a:solidFill>
                <a:schemeClr val="dk1"/>
              </a:solidFill>
              <a:latin typeface="Arial"/>
              <a:ea typeface="Arial"/>
              <a:cs typeface="Arial"/>
              <a:sym typeface="Arial"/>
            </a:endParaRPr>
          </a:p>
        </p:txBody>
      </p:sp>
      <p:pic>
        <p:nvPicPr>
          <p:cNvPr id="171" name="Google Shape;171;p22"/>
          <p:cNvPicPr preferRelativeResize="0"/>
          <p:nvPr/>
        </p:nvPicPr>
        <p:blipFill rotWithShape="1">
          <a:blip r:embed="rId4">
            <a:alphaModFix/>
          </a:blip>
          <a:srcRect b="0" l="0" r="0" t="0"/>
          <a:stretch/>
        </p:blipFill>
        <p:spPr>
          <a:xfrm>
            <a:off x="6475828" y="3963924"/>
            <a:ext cx="4736123" cy="29525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idx="1" type="body"/>
          </p:nvPr>
        </p:nvSpPr>
        <p:spPr>
          <a:xfrm>
            <a:off x="677334" y="393895"/>
            <a:ext cx="8596668" cy="658368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sz="2000">
                <a:solidFill>
                  <a:schemeClr val="dk1"/>
                </a:solidFill>
              </a:rPr>
              <a:t>The term backtracking suggests that if the current solution is not suitable, then backtrack and try other solutions. Thus, recursion is used in this approach.</a:t>
            </a:r>
            <a:endParaRPr/>
          </a:p>
          <a:p>
            <a:pPr indent="0" lvl="0" marL="0" rtl="0" algn="l">
              <a:spcBef>
                <a:spcPts val="1000"/>
              </a:spcBef>
              <a:spcAft>
                <a:spcPts val="0"/>
              </a:spcAft>
              <a:buSzPts val="1440"/>
              <a:buNone/>
            </a:pPr>
            <a:r>
              <a:t/>
            </a:r>
            <a:endParaRPr>
              <a:solidFill>
                <a:srgbClr val="00B0F0"/>
              </a:solidFill>
            </a:endParaRPr>
          </a:p>
          <a:p>
            <a:pPr indent="-342900" lvl="0" marL="342900" rtl="0" algn="l">
              <a:lnSpc>
                <a:spcPct val="96428"/>
              </a:lnSpc>
              <a:spcBef>
                <a:spcPts val="200"/>
              </a:spcBef>
              <a:spcAft>
                <a:spcPts val="0"/>
              </a:spcAft>
              <a:buSzPts val="2240"/>
              <a:buChar char="►"/>
            </a:pPr>
            <a:r>
              <a:rPr b="1" i="1" lang="en-US" sz="2800" u="sng">
                <a:solidFill>
                  <a:srgbClr val="00B0F0"/>
                </a:solidFill>
                <a:latin typeface="Arial"/>
                <a:ea typeface="Arial"/>
                <a:cs typeface="Arial"/>
                <a:sym typeface="Arial"/>
              </a:rPr>
              <a:t>State Space Tree:</a:t>
            </a:r>
            <a:endParaRPr b="1" i="1" sz="2800" u="sng">
              <a:solidFill>
                <a:srgbClr val="00B0F0"/>
              </a:solidFill>
              <a:latin typeface="Calibri"/>
              <a:ea typeface="Calibri"/>
              <a:cs typeface="Calibri"/>
              <a:sym typeface="Calibri"/>
            </a:endParaRPr>
          </a:p>
          <a:p>
            <a:pPr indent="-342900" lvl="0" marL="342900" rtl="0" algn="l">
              <a:lnSpc>
                <a:spcPct val="125000"/>
              </a:lnSpc>
              <a:spcBef>
                <a:spcPts val="1900"/>
              </a:spcBef>
              <a:spcAft>
                <a:spcPts val="0"/>
              </a:spcAft>
              <a:buSzPts val="1440"/>
              <a:buChar char="►"/>
            </a:pPr>
            <a:r>
              <a:rPr b="1" lang="en-US" sz="1800">
                <a:solidFill>
                  <a:schemeClr val="dk1"/>
                </a:solidFill>
                <a:latin typeface="Arial"/>
                <a:ea typeface="Arial"/>
                <a:cs typeface="Arial"/>
                <a:sym typeface="Arial"/>
              </a:rPr>
              <a:t>A space state tree is a tree representing all the possible states (solution or nonsolution) of the problem from the root as an initial state to the leaf as a terminal state.</a:t>
            </a:r>
            <a:endParaRPr b="1" sz="1800">
              <a:solidFill>
                <a:schemeClr val="dk1"/>
              </a:solidFill>
              <a:latin typeface="Times New Roman"/>
              <a:ea typeface="Times New Roman"/>
              <a:cs typeface="Times New Roman"/>
              <a:sym typeface="Times New Roman"/>
            </a:endParaRPr>
          </a:p>
          <a:p>
            <a:pPr indent="-342900" lvl="0" marL="342900" rtl="0" algn="l">
              <a:spcBef>
                <a:spcPts val="2200"/>
              </a:spcBef>
              <a:spcAft>
                <a:spcPts val="0"/>
              </a:spcAft>
              <a:buSzPts val="2240"/>
              <a:buChar char="►"/>
            </a:pPr>
            <a:r>
              <a:rPr b="1" i="1" lang="en-US" sz="2800" u="sng">
                <a:solidFill>
                  <a:srgbClr val="00B0F0"/>
                </a:solidFill>
              </a:rPr>
              <a:t>Backtracking Algorithm:</a:t>
            </a:r>
            <a:endParaRPr/>
          </a:p>
          <a:p>
            <a:pPr indent="-342900" lvl="0" marL="342900" rtl="0" algn="l">
              <a:spcBef>
                <a:spcPts val="1000"/>
              </a:spcBef>
              <a:spcAft>
                <a:spcPts val="0"/>
              </a:spcAft>
              <a:buSzPts val="1920"/>
              <a:buChar char="►"/>
            </a:pPr>
            <a:r>
              <a:rPr b="1" lang="en-US" sz="2400">
                <a:solidFill>
                  <a:srgbClr val="FF0000"/>
                </a:solidFill>
              </a:rPr>
              <a:t>Backtrack(x)</a:t>
            </a:r>
            <a:endParaRPr/>
          </a:p>
          <a:p>
            <a:pPr indent="-342900" lvl="0" marL="342900" rtl="0" algn="l">
              <a:spcBef>
                <a:spcPts val="1000"/>
              </a:spcBef>
              <a:spcAft>
                <a:spcPts val="0"/>
              </a:spcAft>
              <a:buSzPts val="1920"/>
              <a:buChar char="►"/>
            </a:pPr>
            <a:r>
              <a:rPr b="1" lang="en-US" sz="2400">
                <a:solidFill>
                  <a:srgbClr val="FF0000"/>
                </a:solidFill>
              </a:rPr>
              <a:t>    if x is not a solution</a:t>
            </a:r>
            <a:endParaRPr/>
          </a:p>
          <a:p>
            <a:pPr indent="-342900" lvl="0" marL="342900" rtl="0" algn="l">
              <a:spcBef>
                <a:spcPts val="1000"/>
              </a:spcBef>
              <a:spcAft>
                <a:spcPts val="0"/>
              </a:spcAft>
              <a:buSzPts val="1920"/>
              <a:buChar char="►"/>
            </a:pPr>
            <a:r>
              <a:rPr b="1" lang="en-US" sz="2400">
                <a:solidFill>
                  <a:srgbClr val="FF0000"/>
                </a:solidFill>
              </a:rPr>
              <a:t>        return false</a:t>
            </a:r>
            <a:endParaRPr/>
          </a:p>
          <a:p>
            <a:pPr indent="-342900" lvl="0" marL="342900" rtl="0" algn="l">
              <a:spcBef>
                <a:spcPts val="1000"/>
              </a:spcBef>
              <a:spcAft>
                <a:spcPts val="0"/>
              </a:spcAft>
              <a:buSzPts val="1920"/>
              <a:buChar char="►"/>
            </a:pPr>
            <a:r>
              <a:rPr b="1" lang="en-US" sz="2400">
                <a:solidFill>
                  <a:srgbClr val="FF0000"/>
                </a:solidFill>
              </a:rPr>
              <a:t>    if x is a new solution</a:t>
            </a:r>
            <a:endParaRPr/>
          </a:p>
          <a:p>
            <a:pPr indent="-342900" lvl="0" marL="342900" rtl="0" algn="l">
              <a:spcBef>
                <a:spcPts val="1000"/>
              </a:spcBef>
              <a:spcAft>
                <a:spcPts val="0"/>
              </a:spcAft>
              <a:buSzPts val="1920"/>
              <a:buChar char="►"/>
            </a:pPr>
            <a:r>
              <a:rPr b="1" lang="en-US" sz="2400">
                <a:solidFill>
                  <a:srgbClr val="FF0000"/>
                </a:solidFill>
              </a:rPr>
              <a:t>        add to list of solutions</a:t>
            </a:r>
            <a:endParaRPr/>
          </a:p>
          <a:p>
            <a:pPr indent="-342900" lvl="0" marL="342900" rtl="0" algn="l">
              <a:spcBef>
                <a:spcPts val="1000"/>
              </a:spcBef>
              <a:spcAft>
                <a:spcPts val="0"/>
              </a:spcAft>
              <a:buSzPts val="1920"/>
              <a:buChar char="►"/>
            </a:pPr>
            <a:r>
              <a:rPr b="1" lang="en-US" sz="2400">
                <a:solidFill>
                  <a:srgbClr val="FF0000"/>
                </a:solidFill>
              </a:rPr>
              <a:t>    backtrack(expand x)</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1" y="609600"/>
            <a:ext cx="11563642"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3600"/>
              <a:buFont typeface="Trebuchet MS"/>
              <a:buNone/>
            </a:pPr>
            <a:r>
              <a:rPr b="1" i="1" lang="en-US" u="sng">
                <a:solidFill>
                  <a:srgbClr val="FF0000"/>
                </a:solidFill>
              </a:rPr>
              <a:t>APPROACH AND ALGORITHM FOR THE PROBLEM</a:t>
            </a:r>
            <a:endParaRPr/>
          </a:p>
        </p:txBody>
      </p:sp>
      <p:sp>
        <p:nvSpPr>
          <p:cNvPr id="182" name="Google Shape;182;p24"/>
          <p:cNvSpPr txBox="1"/>
          <p:nvPr>
            <p:ph idx="1" type="body"/>
          </p:nvPr>
        </p:nvSpPr>
        <p:spPr>
          <a:xfrm>
            <a:off x="182881" y="1406769"/>
            <a:ext cx="11619914" cy="559894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b="1" i="0" lang="en-US" sz="2400">
                <a:solidFill>
                  <a:schemeClr val="dk1"/>
                </a:solidFill>
                <a:latin typeface="Arial"/>
                <a:ea typeface="Arial"/>
                <a:cs typeface="Arial"/>
                <a:sym typeface="Arial"/>
              </a:rPr>
              <a:t>Form a recursive function, which will follow a path and check if the path reaches the destination or not. If the path does not reach the destination then backtrack and try other paths. </a:t>
            </a:r>
            <a:endParaRPr/>
          </a:p>
          <a:p>
            <a:pPr indent="-342900" lvl="0" marL="342900" rtl="0" algn="l">
              <a:spcBef>
                <a:spcPts val="1000"/>
              </a:spcBef>
              <a:spcAft>
                <a:spcPts val="0"/>
              </a:spcAft>
              <a:buSzPts val="1920"/>
              <a:buChar char="►"/>
            </a:pPr>
            <a:r>
              <a:rPr b="0" i="0" lang="en-US" sz="2400">
                <a:solidFill>
                  <a:schemeClr val="dk1"/>
                </a:solidFill>
                <a:latin typeface="Arial"/>
                <a:ea typeface="Arial"/>
                <a:cs typeface="Arial"/>
                <a:sym typeface="Arial"/>
              </a:rPr>
              <a:t>Create a solution matrix, initially filled with 0’s.</a:t>
            </a:r>
            <a:endParaRPr/>
          </a:p>
          <a:p>
            <a:pPr indent="-342900" lvl="0" marL="342900" rtl="0" algn="l">
              <a:spcBef>
                <a:spcPts val="1000"/>
              </a:spcBef>
              <a:spcAft>
                <a:spcPts val="0"/>
              </a:spcAft>
              <a:buSzPts val="1920"/>
              <a:buChar char="►"/>
            </a:pPr>
            <a:r>
              <a:rPr b="0" i="0" lang="en-US" sz="2400">
                <a:solidFill>
                  <a:schemeClr val="dk1"/>
                </a:solidFill>
                <a:latin typeface="Arial"/>
                <a:ea typeface="Arial"/>
                <a:cs typeface="Arial"/>
                <a:sym typeface="Arial"/>
              </a:rPr>
              <a:t>Create a recursive function, which takes initial matrix, output matrix and position of rat (i, j).</a:t>
            </a:r>
            <a:endParaRPr/>
          </a:p>
          <a:p>
            <a:pPr indent="-342900" lvl="0" marL="342900" rtl="0" algn="l">
              <a:spcBef>
                <a:spcPts val="1000"/>
              </a:spcBef>
              <a:spcAft>
                <a:spcPts val="0"/>
              </a:spcAft>
              <a:buSzPts val="1920"/>
              <a:buChar char="►"/>
            </a:pPr>
            <a:r>
              <a:rPr b="0" i="0" lang="en-US" sz="2400">
                <a:solidFill>
                  <a:schemeClr val="dk1"/>
                </a:solidFill>
                <a:latin typeface="Arial"/>
                <a:ea typeface="Arial"/>
                <a:cs typeface="Arial"/>
                <a:sym typeface="Arial"/>
              </a:rPr>
              <a:t>if the position is out of the matrix or the position is not valid then return.</a:t>
            </a:r>
            <a:endParaRPr/>
          </a:p>
          <a:p>
            <a:pPr indent="-342900" lvl="0" marL="342900" rtl="0" algn="l">
              <a:spcBef>
                <a:spcPts val="1000"/>
              </a:spcBef>
              <a:spcAft>
                <a:spcPts val="0"/>
              </a:spcAft>
              <a:buSzPts val="1920"/>
              <a:buChar char="►"/>
            </a:pPr>
            <a:r>
              <a:rPr b="0" i="0" lang="en-US" sz="2400">
                <a:solidFill>
                  <a:schemeClr val="dk1"/>
                </a:solidFill>
                <a:latin typeface="Arial"/>
                <a:ea typeface="Arial"/>
                <a:cs typeface="Arial"/>
                <a:sym typeface="Arial"/>
              </a:rPr>
              <a:t>Mark the position output[i][j] as 1 and check if the current position is destination or not. If destination is reached print the output matrix and return.</a:t>
            </a:r>
            <a:endParaRPr/>
          </a:p>
          <a:p>
            <a:pPr indent="-342900" lvl="0" marL="342900" rtl="0" algn="l">
              <a:spcBef>
                <a:spcPts val="1000"/>
              </a:spcBef>
              <a:spcAft>
                <a:spcPts val="0"/>
              </a:spcAft>
              <a:buSzPts val="1920"/>
              <a:buChar char="►"/>
            </a:pPr>
            <a:r>
              <a:rPr b="0" i="0" lang="en-US" sz="2400">
                <a:solidFill>
                  <a:schemeClr val="dk1"/>
                </a:solidFill>
                <a:latin typeface="Arial"/>
                <a:ea typeface="Arial"/>
                <a:cs typeface="Arial"/>
                <a:sym typeface="Arial"/>
              </a:rPr>
              <a:t>Recursively call for position (i-1,j), (I,j-1), (i+1, j) and (i, j+1).</a:t>
            </a:r>
            <a:endParaRPr/>
          </a:p>
          <a:p>
            <a:pPr indent="-342900" lvl="0" marL="342900" rtl="0" algn="l">
              <a:spcBef>
                <a:spcPts val="1000"/>
              </a:spcBef>
              <a:spcAft>
                <a:spcPts val="0"/>
              </a:spcAft>
              <a:buSzPts val="1920"/>
              <a:buChar char="►"/>
            </a:pPr>
            <a:r>
              <a:rPr b="0" i="0" lang="en-US" sz="2400">
                <a:solidFill>
                  <a:schemeClr val="dk1"/>
                </a:solidFill>
                <a:latin typeface="Arial"/>
                <a:ea typeface="Arial"/>
                <a:cs typeface="Arial"/>
                <a:sym typeface="Arial"/>
              </a:rPr>
              <a:t>Unmark position (i, j), i.e output[i][j] = 0.</a:t>
            </a:r>
            <a:endParaRPr/>
          </a:p>
          <a:p>
            <a:pPr indent="-220980" lvl="0" marL="342900" rtl="0" algn="l">
              <a:spcBef>
                <a:spcPts val="1000"/>
              </a:spcBef>
              <a:spcAft>
                <a:spcPts val="0"/>
              </a:spcAft>
              <a:buSzPts val="1920"/>
              <a:buNone/>
            </a:pPr>
            <a:r>
              <a:t/>
            </a:r>
            <a:endParaRPr b="0" i="0" sz="2400">
              <a:solidFill>
                <a:schemeClr val="dk1"/>
              </a:solidFill>
              <a:latin typeface="Arial"/>
              <a:ea typeface="Arial"/>
              <a:cs typeface="Arial"/>
              <a:sym typeface="Arial"/>
            </a:endParaRPr>
          </a:p>
          <a:p>
            <a:pPr indent="-220980" lvl="0" marL="342900" rtl="0" algn="l">
              <a:spcBef>
                <a:spcPts val="1000"/>
              </a:spcBef>
              <a:spcAft>
                <a:spcPts val="0"/>
              </a:spcAft>
              <a:buSzPts val="1920"/>
              <a:buNone/>
            </a:pPr>
            <a:r>
              <a:t/>
            </a:r>
            <a:endParaRPr b="0" i="0" sz="2400">
              <a:solidFill>
                <a:schemeClr val="dk1"/>
              </a:solidFill>
              <a:latin typeface="Arial"/>
              <a:ea typeface="Arial"/>
              <a:cs typeface="Arial"/>
              <a:sym typeface="Arial"/>
            </a:endParaRPr>
          </a:p>
          <a:p>
            <a:pPr indent="-220980" lvl="0" marL="342900" rtl="0" algn="l">
              <a:spcBef>
                <a:spcPts val="1000"/>
              </a:spcBef>
              <a:spcAft>
                <a:spcPts val="0"/>
              </a:spcAft>
              <a:buSzPts val="1920"/>
              <a:buNone/>
            </a:pPr>
            <a:r>
              <a:t/>
            </a:r>
            <a:endParaRPr b="0" i="0" sz="2400">
              <a:solidFill>
                <a:schemeClr val="dk1"/>
              </a:solidFill>
              <a:latin typeface="Arial"/>
              <a:ea typeface="Arial"/>
              <a:cs typeface="Arial"/>
              <a:sym typeface="Arial"/>
            </a:endParaRPr>
          </a:p>
          <a:p>
            <a:pPr indent="-220980" lvl="0" marL="342900" rtl="0" algn="l">
              <a:spcBef>
                <a:spcPts val="1000"/>
              </a:spcBef>
              <a:spcAft>
                <a:spcPts val="0"/>
              </a:spcAft>
              <a:buSzPts val="1920"/>
              <a:buNone/>
            </a:pPr>
            <a:r>
              <a:t/>
            </a:r>
            <a:endParaRPr b="0" i="0" sz="2400">
              <a:solidFill>
                <a:schemeClr val="dk1"/>
              </a:solidFill>
              <a:latin typeface="Arial"/>
              <a:ea typeface="Arial"/>
              <a:cs typeface="Arial"/>
              <a:sym typeface="Arial"/>
            </a:endParaRPr>
          </a:p>
          <a:p>
            <a:pPr indent="-220980" lvl="0" marL="342900" rtl="0" algn="l">
              <a:spcBef>
                <a:spcPts val="1000"/>
              </a:spcBef>
              <a:spcAft>
                <a:spcPts val="0"/>
              </a:spcAft>
              <a:buSzPts val="1920"/>
              <a:buNone/>
            </a:pPr>
            <a:r>
              <a:t/>
            </a:r>
            <a:endParaRPr b="1"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idx="1" type="body"/>
          </p:nvPr>
        </p:nvSpPr>
        <p:spPr>
          <a:xfrm>
            <a:off x="649199" y="253219"/>
            <a:ext cx="8596668" cy="5520857"/>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240"/>
              <a:buChar char="►"/>
            </a:pPr>
            <a:r>
              <a:rPr b="1" i="0" lang="en-US" sz="2800">
                <a:solidFill>
                  <a:srgbClr val="000000"/>
                </a:solidFill>
                <a:latin typeface="Nunito"/>
                <a:ea typeface="Nunito"/>
                <a:cs typeface="Nunito"/>
                <a:sym typeface="Nunito"/>
              </a:rPr>
              <a:t>isValid(x, y)</a:t>
            </a:r>
            <a:endParaRPr/>
          </a:p>
          <a:p>
            <a:pPr indent="-342900" lvl="0" marL="342900" rtl="0" algn="l">
              <a:spcBef>
                <a:spcPts val="1000"/>
              </a:spcBef>
              <a:spcAft>
                <a:spcPts val="0"/>
              </a:spcAft>
              <a:buSzPts val="1920"/>
              <a:buChar char="►"/>
            </a:pPr>
            <a:r>
              <a:rPr b="1" i="0" lang="en-US" sz="2400" u="sng">
                <a:solidFill>
                  <a:srgbClr val="000000"/>
                </a:solidFill>
                <a:latin typeface="Nunito"/>
                <a:ea typeface="Nunito"/>
                <a:cs typeface="Nunito"/>
                <a:sym typeface="Nunito"/>
              </a:rPr>
              <a:t>Input: </a:t>
            </a:r>
            <a:r>
              <a:rPr i="0" lang="en-US" sz="2400">
                <a:solidFill>
                  <a:srgbClr val="000000"/>
                </a:solidFill>
                <a:latin typeface="Nunito"/>
                <a:ea typeface="Nunito"/>
                <a:cs typeface="Nunito"/>
                <a:sym typeface="Nunito"/>
              </a:rPr>
              <a:t>x and y point in the maze.</a:t>
            </a:r>
            <a:endParaRPr/>
          </a:p>
          <a:p>
            <a:pPr indent="-342900" lvl="0" marL="342900" rtl="0" algn="l">
              <a:spcBef>
                <a:spcPts val="1000"/>
              </a:spcBef>
              <a:spcAft>
                <a:spcPts val="0"/>
              </a:spcAft>
              <a:buSzPts val="1920"/>
              <a:buChar char="►"/>
            </a:pPr>
            <a:r>
              <a:rPr b="1" i="0" lang="en-US" sz="2400" u="sng">
                <a:solidFill>
                  <a:srgbClr val="000000"/>
                </a:solidFill>
                <a:latin typeface="Nunito"/>
                <a:ea typeface="Nunito"/>
                <a:cs typeface="Nunito"/>
                <a:sym typeface="Nunito"/>
              </a:rPr>
              <a:t>Output: </a:t>
            </a:r>
            <a:r>
              <a:rPr i="0" lang="en-US" sz="2400">
                <a:solidFill>
                  <a:srgbClr val="000000"/>
                </a:solidFill>
                <a:latin typeface="Nunito"/>
                <a:ea typeface="Nunito"/>
                <a:cs typeface="Nunito"/>
                <a:sym typeface="Nunito"/>
              </a:rPr>
              <a:t>True if the (x,y) place is valid, otherwise false.</a:t>
            </a:r>
            <a:endParaRPr/>
          </a:p>
          <a:p>
            <a:pPr indent="-342900" lvl="0" marL="342900" rtl="0" algn="l">
              <a:spcBef>
                <a:spcPts val="1000"/>
              </a:spcBef>
              <a:spcAft>
                <a:spcPts val="0"/>
              </a:spcAft>
              <a:buSzPts val="2240"/>
              <a:buChar char="►"/>
            </a:pPr>
            <a:r>
              <a:rPr lang="en-US" sz="2800">
                <a:solidFill>
                  <a:srgbClr val="FF0000"/>
                </a:solidFill>
                <a:latin typeface="Trebuchet MS"/>
                <a:ea typeface="Trebuchet MS"/>
                <a:cs typeface="Trebuchet MS"/>
                <a:sym typeface="Trebuchet MS"/>
              </a:rPr>
              <a:t>Begin</a:t>
            </a:r>
            <a:endParaRPr/>
          </a:p>
          <a:p>
            <a:pPr indent="-342900" lvl="0" marL="342900" rtl="0" algn="l">
              <a:spcBef>
                <a:spcPts val="1000"/>
              </a:spcBef>
              <a:spcAft>
                <a:spcPts val="0"/>
              </a:spcAft>
              <a:buSzPts val="2240"/>
              <a:buChar char="►"/>
            </a:pPr>
            <a:r>
              <a:rPr b="1" lang="en-US" sz="2800">
                <a:solidFill>
                  <a:srgbClr val="FF0000"/>
                </a:solidFill>
                <a:latin typeface="Trebuchet MS"/>
                <a:ea typeface="Trebuchet MS"/>
                <a:cs typeface="Trebuchet MS"/>
                <a:sym typeface="Trebuchet MS"/>
              </a:rPr>
              <a:t> if x and y are in range and (x,y) place is not blocked, then</a:t>
            </a:r>
            <a:endParaRPr/>
          </a:p>
          <a:p>
            <a:pPr indent="-342900" lvl="0" marL="342900" rtl="0" algn="l">
              <a:spcBef>
                <a:spcPts val="1000"/>
              </a:spcBef>
              <a:spcAft>
                <a:spcPts val="0"/>
              </a:spcAft>
              <a:buSzPts val="2240"/>
              <a:buChar char="►"/>
            </a:pPr>
            <a:r>
              <a:rPr b="1" lang="en-US" sz="2800">
                <a:solidFill>
                  <a:srgbClr val="FF0000"/>
                </a:solidFill>
                <a:latin typeface="Trebuchet MS"/>
                <a:ea typeface="Trebuchet MS"/>
                <a:cs typeface="Trebuchet MS"/>
                <a:sym typeface="Trebuchet MS"/>
              </a:rPr>
              <a:t>      return true</a:t>
            </a:r>
            <a:endParaRPr/>
          </a:p>
          <a:p>
            <a:pPr indent="-342900" lvl="0" marL="342900" rtl="0" algn="l">
              <a:spcBef>
                <a:spcPts val="1000"/>
              </a:spcBef>
              <a:spcAft>
                <a:spcPts val="0"/>
              </a:spcAft>
              <a:buSzPts val="2240"/>
              <a:buChar char="►"/>
            </a:pPr>
            <a:r>
              <a:rPr b="1" lang="en-US" sz="2800">
                <a:solidFill>
                  <a:srgbClr val="FF0000"/>
                </a:solidFill>
                <a:latin typeface="Trebuchet MS"/>
                <a:ea typeface="Trebuchet MS"/>
                <a:cs typeface="Trebuchet MS"/>
                <a:sym typeface="Trebuchet MS"/>
              </a:rPr>
              <a:t>   return false</a:t>
            </a:r>
            <a:endParaRPr/>
          </a:p>
          <a:p>
            <a:pPr indent="-342900" lvl="0" marL="342900" rtl="0" algn="l">
              <a:spcBef>
                <a:spcPts val="1000"/>
              </a:spcBef>
              <a:spcAft>
                <a:spcPts val="0"/>
              </a:spcAft>
              <a:buSzPts val="2240"/>
              <a:buChar char="►"/>
            </a:pPr>
            <a:r>
              <a:rPr b="1" lang="en-US" sz="2800">
                <a:solidFill>
                  <a:srgbClr val="FF0000"/>
                </a:solidFill>
                <a:latin typeface="Trebuchet MS"/>
                <a:ea typeface="Trebuchet MS"/>
                <a:cs typeface="Trebuchet MS"/>
                <a:sym typeface="Trebuchet MS"/>
              </a:rPr>
              <a:t>End</a:t>
            </a:r>
            <a:endParaRPr b="1" sz="2800">
              <a:solidFill>
                <a:srgbClr val="FF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idx="1" type="body"/>
          </p:nvPr>
        </p:nvSpPr>
        <p:spPr>
          <a:xfrm>
            <a:off x="677334" y="182880"/>
            <a:ext cx="9817164" cy="6675119"/>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80000"/>
              <a:buChar char="►"/>
            </a:pPr>
            <a:r>
              <a:rPr b="1" lang="en-US" sz="4600">
                <a:solidFill>
                  <a:schemeClr val="dk1"/>
                </a:solidFill>
              </a:rPr>
              <a:t>solveRatMaze(x, y)</a:t>
            </a:r>
            <a:endParaRPr/>
          </a:p>
          <a:p>
            <a:pPr indent="-342900" lvl="0" marL="342900" rtl="0" algn="l">
              <a:spcBef>
                <a:spcPts val="1000"/>
              </a:spcBef>
              <a:spcAft>
                <a:spcPts val="0"/>
              </a:spcAft>
              <a:buSzPct val="80000"/>
              <a:buChar char="►"/>
            </a:pPr>
            <a:r>
              <a:rPr b="1" i="1" lang="en-US" sz="2800" u="sng">
                <a:solidFill>
                  <a:schemeClr val="dk1"/>
                </a:solidFill>
              </a:rPr>
              <a:t>Input</a:t>
            </a:r>
            <a:r>
              <a:rPr b="1" lang="en-US" sz="2800">
                <a:solidFill>
                  <a:schemeClr val="dk1"/>
                </a:solidFill>
              </a:rPr>
              <a:t>− The starting point x and y.</a:t>
            </a:r>
            <a:endParaRPr/>
          </a:p>
          <a:p>
            <a:pPr indent="-342900" lvl="0" marL="342900" rtl="0" algn="l">
              <a:spcBef>
                <a:spcPts val="1000"/>
              </a:spcBef>
              <a:spcAft>
                <a:spcPts val="0"/>
              </a:spcAft>
              <a:buSzPct val="80000"/>
              <a:buChar char="►"/>
            </a:pPr>
            <a:r>
              <a:rPr b="1" i="1" lang="en-US" sz="2800" u="sng">
                <a:solidFill>
                  <a:schemeClr val="dk1"/>
                </a:solidFill>
              </a:rPr>
              <a:t>Output</a:t>
            </a:r>
            <a:r>
              <a:rPr b="1" lang="en-US" sz="2800">
                <a:solidFill>
                  <a:schemeClr val="dk1"/>
                </a:solidFill>
              </a:rPr>
              <a:t> − The path to follow by the rat to reach the destination, otherwise false.</a:t>
            </a:r>
            <a:endParaRPr/>
          </a:p>
          <a:p>
            <a:pPr indent="-342900" lvl="0" marL="342900" rtl="0" algn="l">
              <a:spcBef>
                <a:spcPts val="1000"/>
              </a:spcBef>
              <a:spcAft>
                <a:spcPts val="0"/>
              </a:spcAft>
              <a:buSzPct val="80000"/>
              <a:buChar char="►"/>
            </a:pPr>
            <a:r>
              <a:rPr b="1" lang="en-US" sz="2800">
                <a:solidFill>
                  <a:srgbClr val="FF0000"/>
                </a:solidFill>
              </a:rPr>
              <a:t>Begin</a:t>
            </a:r>
            <a:endParaRPr/>
          </a:p>
          <a:p>
            <a:pPr indent="-342900" lvl="0" marL="342900" rtl="0" algn="l">
              <a:spcBef>
                <a:spcPts val="1000"/>
              </a:spcBef>
              <a:spcAft>
                <a:spcPts val="0"/>
              </a:spcAft>
              <a:buSzPct val="80000"/>
              <a:buChar char="►"/>
            </a:pPr>
            <a:r>
              <a:rPr b="1" lang="en-US" sz="2800">
                <a:solidFill>
                  <a:srgbClr val="FF0000"/>
                </a:solidFill>
              </a:rPr>
              <a:t>   if (x,y) is the bottom right corner, then</a:t>
            </a:r>
            <a:endParaRPr/>
          </a:p>
          <a:p>
            <a:pPr indent="-342900" lvl="0" marL="342900" rtl="0" algn="l">
              <a:spcBef>
                <a:spcPts val="1000"/>
              </a:spcBef>
              <a:spcAft>
                <a:spcPts val="0"/>
              </a:spcAft>
              <a:buSzPct val="80000"/>
              <a:buChar char="►"/>
            </a:pPr>
            <a:r>
              <a:rPr b="1" lang="en-US" sz="2800">
                <a:solidFill>
                  <a:srgbClr val="FF0000"/>
                </a:solidFill>
              </a:rPr>
              <a:t>      mark the place as 1</a:t>
            </a:r>
            <a:endParaRPr/>
          </a:p>
          <a:p>
            <a:pPr indent="-342900" lvl="0" marL="342900" rtl="0" algn="l">
              <a:spcBef>
                <a:spcPts val="1000"/>
              </a:spcBef>
              <a:spcAft>
                <a:spcPts val="0"/>
              </a:spcAft>
              <a:buSzPct val="80000"/>
              <a:buChar char="►"/>
            </a:pPr>
            <a:r>
              <a:rPr b="1" lang="en-US" sz="2800">
                <a:solidFill>
                  <a:srgbClr val="FF0000"/>
                </a:solidFill>
              </a:rPr>
              <a:t>      return true</a:t>
            </a:r>
            <a:endParaRPr/>
          </a:p>
          <a:p>
            <a:pPr indent="-342900" lvl="0" marL="342900" rtl="0" algn="l">
              <a:spcBef>
                <a:spcPts val="1000"/>
              </a:spcBef>
              <a:spcAft>
                <a:spcPts val="0"/>
              </a:spcAft>
              <a:buSzPct val="80000"/>
              <a:buChar char="►"/>
            </a:pPr>
            <a:r>
              <a:rPr b="1" lang="en-US" sz="2800">
                <a:solidFill>
                  <a:srgbClr val="FF0000"/>
                </a:solidFill>
              </a:rPr>
              <a:t>   if isValidPlace(x, y) = true, then</a:t>
            </a:r>
            <a:endParaRPr/>
          </a:p>
          <a:p>
            <a:pPr indent="-342900" lvl="0" marL="342900" rtl="0" algn="l">
              <a:spcBef>
                <a:spcPts val="1000"/>
              </a:spcBef>
              <a:spcAft>
                <a:spcPts val="0"/>
              </a:spcAft>
              <a:buSzPct val="80000"/>
              <a:buChar char="►"/>
            </a:pPr>
            <a:r>
              <a:rPr b="1" lang="en-US" sz="2800">
                <a:solidFill>
                  <a:srgbClr val="FF0000"/>
                </a:solidFill>
              </a:rPr>
              <a:t>      mark (x, y) place as 1</a:t>
            </a:r>
            <a:endParaRPr/>
          </a:p>
          <a:p>
            <a:pPr indent="-342900" lvl="0" marL="342900" rtl="0" algn="l">
              <a:spcBef>
                <a:spcPts val="1000"/>
              </a:spcBef>
              <a:spcAft>
                <a:spcPts val="0"/>
              </a:spcAft>
              <a:buSzPct val="80000"/>
              <a:buChar char="►"/>
            </a:pPr>
            <a:r>
              <a:rPr b="1" lang="en-US" sz="2800">
                <a:solidFill>
                  <a:srgbClr val="FF0000"/>
                </a:solidFill>
              </a:rPr>
              <a:t>      if solveRatMaze(x+1, y) = true, then //for forward movement</a:t>
            </a:r>
            <a:endParaRPr/>
          </a:p>
          <a:p>
            <a:pPr indent="-342900" lvl="0" marL="342900" rtl="0" algn="l">
              <a:spcBef>
                <a:spcPts val="1000"/>
              </a:spcBef>
              <a:spcAft>
                <a:spcPts val="0"/>
              </a:spcAft>
              <a:buSzPct val="80000"/>
              <a:buChar char="►"/>
            </a:pPr>
            <a:r>
              <a:rPr b="1" lang="en-US" sz="2800">
                <a:solidFill>
                  <a:srgbClr val="FF0000"/>
                </a:solidFill>
              </a:rPr>
              <a:t>         return true</a:t>
            </a:r>
            <a:endParaRPr/>
          </a:p>
          <a:p>
            <a:pPr indent="-342900" lvl="0" marL="342900" rtl="0" algn="l">
              <a:spcBef>
                <a:spcPts val="1000"/>
              </a:spcBef>
              <a:spcAft>
                <a:spcPts val="0"/>
              </a:spcAft>
              <a:buSzPct val="80000"/>
              <a:buChar char="►"/>
            </a:pPr>
            <a:r>
              <a:rPr b="1" lang="en-US" sz="2800">
                <a:solidFill>
                  <a:srgbClr val="FF0000"/>
                </a:solidFill>
              </a:rPr>
              <a:t>      if solveRatMaze(x, y+1) = true, then //for down movement</a:t>
            </a:r>
            <a:endParaRPr/>
          </a:p>
          <a:p>
            <a:pPr indent="-342900" lvl="0" marL="342900" rtl="0" algn="l">
              <a:spcBef>
                <a:spcPts val="1000"/>
              </a:spcBef>
              <a:spcAft>
                <a:spcPts val="0"/>
              </a:spcAft>
              <a:buSzPct val="80000"/>
              <a:buChar char="►"/>
            </a:pPr>
            <a:r>
              <a:rPr b="1" lang="en-US" sz="2800">
                <a:solidFill>
                  <a:srgbClr val="FF0000"/>
                </a:solidFill>
              </a:rPr>
              <a:t>         return true</a:t>
            </a:r>
            <a:endParaRPr/>
          </a:p>
          <a:p>
            <a:pPr indent="-342900" lvl="0" marL="342900" rtl="0" algn="l">
              <a:spcBef>
                <a:spcPts val="1000"/>
              </a:spcBef>
              <a:spcAft>
                <a:spcPts val="0"/>
              </a:spcAft>
              <a:buSzPct val="80000"/>
              <a:buChar char="►"/>
            </a:pPr>
            <a:r>
              <a:rPr b="1" lang="en-US" sz="2800">
                <a:solidFill>
                  <a:srgbClr val="FF0000"/>
                </a:solidFill>
              </a:rPr>
              <a:t>      mark (x,y) as 0 when backtracks</a:t>
            </a:r>
            <a:endParaRPr/>
          </a:p>
          <a:p>
            <a:pPr indent="-342900" lvl="0" marL="342900" rtl="0" algn="l">
              <a:spcBef>
                <a:spcPts val="1000"/>
              </a:spcBef>
              <a:spcAft>
                <a:spcPts val="0"/>
              </a:spcAft>
              <a:buSzPct val="80000"/>
              <a:buChar char="►"/>
            </a:pPr>
            <a:r>
              <a:rPr b="1" lang="en-US" sz="2800">
                <a:solidFill>
                  <a:srgbClr val="FF0000"/>
                </a:solidFill>
              </a:rPr>
              <a:t>      return false</a:t>
            </a:r>
            <a:endParaRPr/>
          </a:p>
          <a:p>
            <a:pPr indent="-342900" lvl="0" marL="342900" rtl="0" algn="l">
              <a:spcBef>
                <a:spcPts val="1000"/>
              </a:spcBef>
              <a:spcAft>
                <a:spcPts val="0"/>
              </a:spcAft>
              <a:buSzPct val="80000"/>
              <a:buChar char="►"/>
            </a:pPr>
            <a:r>
              <a:rPr b="1" lang="en-US" sz="2800">
                <a:solidFill>
                  <a:srgbClr val="FF0000"/>
                </a:solidFill>
              </a:rPr>
              <a:t>   return false</a:t>
            </a:r>
            <a:endParaRPr/>
          </a:p>
          <a:p>
            <a:pPr indent="-342900" lvl="0" marL="342900" rtl="0" algn="l">
              <a:spcBef>
                <a:spcPts val="1000"/>
              </a:spcBef>
              <a:spcAft>
                <a:spcPts val="0"/>
              </a:spcAft>
              <a:buSzPct val="80000"/>
              <a:buChar char="►"/>
            </a:pPr>
            <a:r>
              <a:rPr b="1" lang="en-US" sz="2800">
                <a:solidFill>
                  <a:srgbClr val="FF0000"/>
                </a:solidFill>
              </a:rPr>
              <a:t>End</a:t>
            </a:r>
            <a:endParaRPr b="1" sz="28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