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2F1A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A607C-864B-475B-A272-9BE90D7272C4}" type="doc">
      <dgm:prSet loTypeId="urn:microsoft.com/office/officeart/2005/8/layout/process4" loCatId="process" qsTypeId="urn:microsoft.com/office/officeart/2005/8/quickstyle/3d3" qsCatId="3D" csTypeId="urn:microsoft.com/office/officeart/2005/8/colors/accent5_2" csCatId="accent5" phldr="1"/>
      <dgm:spPr/>
    </dgm:pt>
    <dgm:pt modelId="{501A8814-4632-47B5-B810-9A9A08E46B68}">
      <dgm:prSet phldrT="[Text]" custT="1"/>
      <dgm:spPr/>
      <dgm:t>
        <a:bodyPr/>
        <a:lstStyle/>
        <a:p>
          <a:r>
            <a:rPr lang="en-US" sz="2400" dirty="0">
              <a:latin typeface="Times New Roman" panose="02020603050405020304" pitchFamily="18" charset="0"/>
              <a:cs typeface="Times New Roman" panose="02020603050405020304" pitchFamily="18" charset="0"/>
            </a:rPr>
            <a:t>Data Collection</a:t>
          </a:r>
          <a:endParaRPr lang="en-IN" sz="2400" dirty="0">
            <a:latin typeface="Times New Roman" panose="02020603050405020304" pitchFamily="18" charset="0"/>
            <a:cs typeface="Times New Roman" panose="02020603050405020304" pitchFamily="18" charset="0"/>
          </a:endParaRPr>
        </a:p>
      </dgm:t>
    </dgm:pt>
    <dgm:pt modelId="{98798458-4ED0-4544-8016-4ECD3E1FCCC3}" type="parTrans" cxnId="{AD929066-EC57-4EC3-BB94-605417D6C630}">
      <dgm:prSet/>
      <dgm:spPr/>
      <dgm:t>
        <a:bodyPr/>
        <a:lstStyle/>
        <a:p>
          <a:endParaRPr lang="en-IN"/>
        </a:p>
      </dgm:t>
    </dgm:pt>
    <dgm:pt modelId="{DE15D49E-8F77-4EB8-9855-C06F833AA5C9}" type="sibTrans" cxnId="{AD929066-EC57-4EC3-BB94-605417D6C630}">
      <dgm:prSet/>
      <dgm:spPr/>
      <dgm:t>
        <a:bodyPr/>
        <a:lstStyle/>
        <a:p>
          <a:endParaRPr lang="en-IN"/>
        </a:p>
      </dgm:t>
    </dgm:pt>
    <dgm:pt modelId="{17A62B9E-41FD-4D3C-9159-9AE7F3D61033}">
      <dgm:prSet phldrT="[Text]" custT="1"/>
      <dgm:spPr/>
      <dgm:t>
        <a:bodyPr/>
        <a:lstStyle/>
        <a:p>
          <a:r>
            <a:rPr lang="en-US" sz="2400" dirty="0">
              <a:latin typeface="Times New Roman" panose="02020603050405020304" pitchFamily="18" charset="0"/>
              <a:cs typeface="Times New Roman" panose="02020603050405020304" pitchFamily="18" charset="0"/>
            </a:rPr>
            <a:t>Data Exploration</a:t>
          </a:r>
          <a:endParaRPr lang="en-IN" sz="2400" dirty="0">
            <a:latin typeface="Times New Roman" panose="02020603050405020304" pitchFamily="18" charset="0"/>
            <a:cs typeface="Times New Roman" panose="02020603050405020304" pitchFamily="18" charset="0"/>
          </a:endParaRPr>
        </a:p>
      </dgm:t>
    </dgm:pt>
    <dgm:pt modelId="{4F0990DC-2832-4457-B9F5-34738D06F29E}" type="parTrans" cxnId="{3571B6FB-027B-4F1F-8044-17E72B9ACD92}">
      <dgm:prSet/>
      <dgm:spPr/>
      <dgm:t>
        <a:bodyPr/>
        <a:lstStyle/>
        <a:p>
          <a:endParaRPr lang="en-IN"/>
        </a:p>
      </dgm:t>
    </dgm:pt>
    <dgm:pt modelId="{53A81BA9-8CEB-4169-A454-197A675B06B5}" type="sibTrans" cxnId="{3571B6FB-027B-4F1F-8044-17E72B9ACD92}">
      <dgm:prSet/>
      <dgm:spPr/>
      <dgm:t>
        <a:bodyPr/>
        <a:lstStyle/>
        <a:p>
          <a:endParaRPr lang="en-IN"/>
        </a:p>
      </dgm:t>
    </dgm:pt>
    <dgm:pt modelId="{2681524C-653B-4996-A783-1692B06B8985}">
      <dgm:prSet phldrT="[Text]" custT="1"/>
      <dgm:spPr/>
      <dgm:t>
        <a:bodyPr/>
        <a:lstStyle/>
        <a:p>
          <a:r>
            <a:rPr lang="en-US" sz="2400" dirty="0">
              <a:latin typeface="Times New Roman" panose="02020603050405020304" pitchFamily="18" charset="0"/>
              <a:cs typeface="Times New Roman" panose="02020603050405020304" pitchFamily="18" charset="0"/>
            </a:rPr>
            <a:t>Data Cleaning </a:t>
          </a:r>
          <a:endParaRPr lang="en-IN" sz="2400" dirty="0">
            <a:latin typeface="Times New Roman" panose="02020603050405020304" pitchFamily="18" charset="0"/>
            <a:cs typeface="Times New Roman" panose="02020603050405020304" pitchFamily="18" charset="0"/>
          </a:endParaRPr>
        </a:p>
      </dgm:t>
    </dgm:pt>
    <dgm:pt modelId="{E31DC250-D92B-4EDB-8945-EA4FA286DAC0}" type="parTrans" cxnId="{CD425CE6-E7AC-4170-B8C7-6B930E2A0397}">
      <dgm:prSet/>
      <dgm:spPr/>
      <dgm:t>
        <a:bodyPr/>
        <a:lstStyle/>
        <a:p>
          <a:endParaRPr lang="en-IN"/>
        </a:p>
      </dgm:t>
    </dgm:pt>
    <dgm:pt modelId="{10A894DE-0660-4708-BD56-810907A4244C}" type="sibTrans" cxnId="{CD425CE6-E7AC-4170-B8C7-6B930E2A0397}">
      <dgm:prSet/>
      <dgm:spPr/>
      <dgm:t>
        <a:bodyPr/>
        <a:lstStyle/>
        <a:p>
          <a:endParaRPr lang="en-IN"/>
        </a:p>
      </dgm:t>
    </dgm:pt>
    <dgm:pt modelId="{B80C7BAD-67B2-49FB-BF82-D91DD02185E9}">
      <dgm:prSet custT="1"/>
      <dgm:spPr/>
      <dgm:t>
        <a:bodyPr/>
        <a:lstStyle/>
        <a:p>
          <a:r>
            <a:rPr lang="en-US" sz="2400" dirty="0">
              <a:latin typeface="Times New Roman" panose="02020603050405020304" pitchFamily="18" charset="0"/>
              <a:cs typeface="Times New Roman" panose="02020603050405020304" pitchFamily="18" charset="0"/>
            </a:rPr>
            <a:t>Data Pre-Processing </a:t>
          </a:r>
          <a:endParaRPr lang="en-IN" sz="2400" dirty="0">
            <a:latin typeface="Times New Roman" panose="02020603050405020304" pitchFamily="18" charset="0"/>
            <a:cs typeface="Times New Roman" panose="02020603050405020304" pitchFamily="18" charset="0"/>
          </a:endParaRPr>
        </a:p>
      </dgm:t>
    </dgm:pt>
    <dgm:pt modelId="{95FB81BC-BA79-42F8-B5C1-3A5DDF02B69D}" type="parTrans" cxnId="{CD89DF48-B5BA-4D73-9411-9C54DF6DF968}">
      <dgm:prSet/>
      <dgm:spPr/>
      <dgm:t>
        <a:bodyPr/>
        <a:lstStyle/>
        <a:p>
          <a:endParaRPr lang="en-IN"/>
        </a:p>
      </dgm:t>
    </dgm:pt>
    <dgm:pt modelId="{39885878-E7A0-4ADE-B79B-C10E8031C607}" type="sibTrans" cxnId="{CD89DF48-B5BA-4D73-9411-9C54DF6DF968}">
      <dgm:prSet/>
      <dgm:spPr/>
      <dgm:t>
        <a:bodyPr/>
        <a:lstStyle/>
        <a:p>
          <a:endParaRPr lang="en-IN"/>
        </a:p>
      </dgm:t>
    </dgm:pt>
    <dgm:pt modelId="{B385ED2E-F593-4B13-A23E-2D61500DEA70}">
      <dgm:prSet custT="1"/>
      <dgm:spPr/>
      <dgm:t>
        <a:bodyPr/>
        <a:lstStyle/>
        <a:p>
          <a:r>
            <a:rPr lang="en-US" sz="2400" dirty="0">
              <a:latin typeface="Times New Roman" panose="02020603050405020304" pitchFamily="18" charset="0"/>
              <a:cs typeface="Times New Roman" panose="02020603050405020304" pitchFamily="18" charset="0"/>
            </a:rPr>
            <a:t>Model Building</a:t>
          </a:r>
          <a:endParaRPr lang="en-IN" sz="2400" dirty="0">
            <a:latin typeface="Times New Roman" panose="02020603050405020304" pitchFamily="18" charset="0"/>
            <a:cs typeface="Times New Roman" panose="02020603050405020304" pitchFamily="18" charset="0"/>
          </a:endParaRPr>
        </a:p>
      </dgm:t>
    </dgm:pt>
    <dgm:pt modelId="{758FDDC2-9F45-434A-962F-4B960BED91C1}" type="parTrans" cxnId="{97807A5D-0496-4381-A689-B78F94F07483}">
      <dgm:prSet/>
      <dgm:spPr/>
      <dgm:t>
        <a:bodyPr/>
        <a:lstStyle/>
        <a:p>
          <a:endParaRPr lang="en-IN"/>
        </a:p>
      </dgm:t>
    </dgm:pt>
    <dgm:pt modelId="{0024001D-96A2-4073-9BF0-2F93C2041F25}" type="sibTrans" cxnId="{97807A5D-0496-4381-A689-B78F94F07483}">
      <dgm:prSet/>
      <dgm:spPr/>
      <dgm:t>
        <a:bodyPr/>
        <a:lstStyle/>
        <a:p>
          <a:endParaRPr lang="en-IN"/>
        </a:p>
      </dgm:t>
    </dgm:pt>
    <dgm:pt modelId="{7D00FA3A-EC7E-41B8-8614-B6DB000F776A}">
      <dgm:prSet custT="1"/>
      <dgm:spPr/>
      <dgm:t>
        <a:bodyPr/>
        <a:lstStyle/>
        <a:p>
          <a:r>
            <a:rPr lang="en-US" sz="2400" dirty="0">
              <a:latin typeface="Times New Roman" panose="02020603050405020304" pitchFamily="18" charset="0"/>
              <a:cs typeface="Times New Roman" panose="02020603050405020304" pitchFamily="18" charset="0"/>
            </a:rPr>
            <a:t>Model Evaluation</a:t>
          </a:r>
          <a:endParaRPr lang="en-IN" sz="2400" dirty="0">
            <a:latin typeface="Times New Roman" panose="02020603050405020304" pitchFamily="18" charset="0"/>
            <a:cs typeface="Times New Roman" panose="02020603050405020304" pitchFamily="18" charset="0"/>
          </a:endParaRPr>
        </a:p>
      </dgm:t>
    </dgm:pt>
    <dgm:pt modelId="{7A29ECCD-AE8B-4E38-B650-660B6DD92D37}" type="parTrans" cxnId="{A93D2F78-66B4-4209-BA7D-93E930698521}">
      <dgm:prSet/>
      <dgm:spPr/>
      <dgm:t>
        <a:bodyPr/>
        <a:lstStyle/>
        <a:p>
          <a:endParaRPr lang="en-IN"/>
        </a:p>
      </dgm:t>
    </dgm:pt>
    <dgm:pt modelId="{D5A18E82-B421-41BD-BDE1-1CB2EC875B3D}" type="sibTrans" cxnId="{A93D2F78-66B4-4209-BA7D-93E930698521}">
      <dgm:prSet/>
      <dgm:spPr/>
      <dgm:t>
        <a:bodyPr/>
        <a:lstStyle/>
        <a:p>
          <a:endParaRPr lang="en-IN"/>
        </a:p>
      </dgm:t>
    </dgm:pt>
    <dgm:pt modelId="{0E58564C-DC26-470B-B314-734790B16A4C}" type="pres">
      <dgm:prSet presAssocID="{4CCA607C-864B-475B-A272-9BE90D7272C4}" presName="Name0" presStyleCnt="0">
        <dgm:presLayoutVars>
          <dgm:dir/>
          <dgm:animLvl val="lvl"/>
          <dgm:resizeHandles val="exact"/>
        </dgm:presLayoutVars>
      </dgm:prSet>
      <dgm:spPr/>
    </dgm:pt>
    <dgm:pt modelId="{077FF07E-87C2-406E-8D8F-009169FF2A29}" type="pres">
      <dgm:prSet presAssocID="{7D00FA3A-EC7E-41B8-8614-B6DB000F776A}" presName="boxAndChildren" presStyleCnt="0"/>
      <dgm:spPr/>
    </dgm:pt>
    <dgm:pt modelId="{2EB0526A-6F3B-4131-9165-EC2E2A0C44EF}" type="pres">
      <dgm:prSet presAssocID="{7D00FA3A-EC7E-41B8-8614-B6DB000F776A}" presName="parentTextBox" presStyleLbl="node1" presStyleIdx="0" presStyleCnt="6"/>
      <dgm:spPr/>
    </dgm:pt>
    <dgm:pt modelId="{141F43A8-A515-414E-B962-46DB806D99CE}" type="pres">
      <dgm:prSet presAssocID="{0024001D-96A2-4073-9BF0-2F93C2041F25}" presName="sp" presStyleCnt="0"/>
      <dgm:spPr/>
    </dgm:pt>
    <dgm:pt modelId="{FE642B66-7E4F-47D7-8B0A-74ADA12FAB7C}" type="pres">
      <dgm:prSet presAssocID="{B385ED2E-F593-4B13-A23E-2D61500DEA70}" presName="arrowAndChildren" presStyleCnt="0"/>
      <dgm:spPr/>
    </dgm:pt>
    <dgm:pt modelId="{E854F053-EBC0-4855-8B45-BBD38BC25F19}" type="pres">
      <dgm:prSet presAssocID="{B385ED2E-F593-4B13-A23E-2D61500DEA70}" presName="parentTextArrow" presStyleLbl="node1" presStyleIdx="1" presStyleCnt="6"/>
      <dgm:spPr/>
    </dgm:pt>
    <dgm:pt modelId="{3B6A6033-2C7F-4C73-AECA-4EFAB7AAE5A9}" type="pres">
      <dgm:prSet presAssocID="{39885878-E7A0-4ADE-B79B-C10E8031C607}" presName="sp" presStyleCnt="0"/>
      <dgm:spPr/>
    </dgm:pt>
    <dgm:pt modelId="{F73EB579-56E2-4C09-BA80-5FB25B3B754D}" type="pres">
      <dgm:prSet presAssocID="{B80C7BAD-67B2-49FB-BF82-D91DD02185E9}" presName="arrowAndChildren" presStyleCnt="0"/>
      <dgm:spPr/>
    </dgm:pt>
    <dgm:pt modelId="{9DA3F28F-48DF-41CA-B11F-82C23D1A1442}" type="pres">
      <dgm:prSet presAssocID="{B80C7BAD-67B2-49FB-BF82-D91DD02185E9}" presName="parentTextArrow" presStyleLbl="node1" presStyleIdx="2" presStyleCnt="6"/>
      <dgm:spPr/>
    </dgm:pt>
    <dgm:pt modelId="{BC07ADE7-D26C-4E9B-8CE2-3B12C1DA5FB9}" type="pres">
      <dgm:prSet presAssocID="{10A894DE-0660-4708-BD56-810907A4244C}" presName="sp" presStyleCnt="0"/>
      <dgm:spPr/>
    </dgm:pt>
    <dgm:pt modelId="{C33C5732-8543-4846-9A51-D58B60652CEA}" type="pres">
      <dgm:prSet presAssocID="{2681524C-653B-4996-A783-1692B06B8985}" presName="arrowAndChildren" presStyleCnt="0"/>
      <dgm:spPr/>
    </dgm:pt>
    <dgm:pt modelId="{78126145-1BF1-405F-BC22-840F26321F05}" type="pres">
      <dgm:prSet presAssocID="{2681524C-653B-4996-A783-1692B06B8985}" presName="parentTextArrow" presStyleLbl="node1" presStyleIdx="3" presStyleCnt="6" custLinFactNeighborY="2987"/>
      <dgm:spPr/>
    </dgm:pt>
    <dgm:pt modelId="{D5677A47-06E7-4662-AB5F-70338C0D9A0B}" type="pres">
      <dgm:prSet presAssocID="{53A81BA9-8CEB-4169-A454-197A675B06B5}" presName="sp" presStyleCnt="0"/>
      <dgm:spPr/>
    </dgm:pt>
    <dgm:pt modelId="{54E9B729-058A-43AF-A729-F32E70A345DB}" type="pres">
      <dgm:prSet presAssocID="{17A62B9E-41FD-4D3C-9159-9AE7F3D61033}" presName="arrowAndChildren" presStyleCnt="0"/>
      <dgm:spPr/>
    </dgm:pt>
    <dgm:pt modelId="{D223A1F5-5D56-4D45-AC36-EAF1433F9D90}" type="pres">
      <dgm:prSet presAssocID="{17A62B9E-41FD-4D3C-9159-9AE7F3D61033}" presName="parentTextArrow" presStyleLbl="node1" presStyleIdx="4" presStyleCnt="6"/>
      <dgm:spPr/>
    </dgm:pt>
    <dgm:pt modelId="{B6559836-DECA-4F04-9AEB-CBADBA23B99F}" type="pres">
      <dgm:prSet presAssocID="{DE15D49E-8F77-4EB8-9855-C06F833AA5C9}" presName="sp" presStyleCnt="0"/>
      <dgm:spPr/>
    </dgm:pt>
    <dgm:pt modelId="{D803D1E9-F59C-4D63-8CF8-440A913FD31D}" type="pres">
      <dgm:prSet presAssocID="{501A8814-4632-47B5-B810-9A9A08E46B68}" presName="arrowAndChildren" presStyleCnt="0"/>
      <dgm:spPr/>
    </dgm:pt>
    <dgm:pt modelId="{AB6A7DF1-4965-4377-A53A-F8DE00B1FEDA}" type="pres">
      <dgm:prSet presAssocID="{501A8814-4632-47B5-B810-9A9A08E46B68}" presName="parentTextArrow" presStyleLbl="node1" presStyleIdx="5" presStyleCnt="6"/>
      <dgm:spPr/>
    </dgm:pt>
  </dgm:ptLst>
  <dgm:cxnLst>
    <dgm:cxn modelId="{FDFD4206-3C40-46D6-926B-4CAD6A49A9A5}" type="presOf" srcId="{2681524C-653B-4996-A783-1692B06B8985}" destId="{78126145-1BF1-405F-BC22-840F26321F05}" srcOrd="0" destOrd="0" presId="urn:microsoft.com/office/officeart/2005/8/layout/process4"/>
    <dgm:cxn modelId="{D41BDC1D-2A77-47A0-8FB3-49E5B4350163}" type="presOf" srcId="{7D00FA3A-EC7E-41B8-8614-B6DB000F776A}" destId="{2EB0526A-6F3B-4131-9165-EC2E2A0C44EF}" srcOrd="0" destOrd="0" presId="urn:microsoft.com/office/officeart/2005/8/layout/process4"/>
    <dgm:cxn modelId="{E0E7DF2B-F92A-40B9-816D-88DC3737F6EF}" type="presOf" srcId="{501A8814-4632-47B5-B810-9A9A08E46B68}" destId="{AB6A7DF1-4965-4377-A53A-F8DE00B1FEDA}" srcOrd="0" destOrd="0" presId="urn:microsoft.com/office/officeart/2005/8/layout/process4"/>
    <dgm:cxn modelId="{97807A5D-0496-4381-A689-B78F94F07483}" srcId="{4CCA607C-864B-475B-A272-9BE90D7272C4}" destId="{B385ED2E-F593-4B13-A23E-2D61500DEA70}" srcOrd="4" destOrd="0" parTransId="{758FDDC2-9F45-434A-962F-4B960BED91C1}" sibTransId="{0024001D-96A2-4073-9BF0-2F93C2041F25}"/>
    <dgm:cxn modelId="{AD929066-EC57-4EC3-BB94-605417D6C630}" srcId="{4CCA607C-864B-475B-A272-9BE90D7272C4}" destId="{501A8814-4632-47B5-B810-9A9A08E46B68}" srcOrd="0" destOrd="0" parTransId="{98798458-4ED0-4544-8016-4ECD3E1FCCC3}" sibTransId="{DE15D49E-8F77-4EB8-9855-C06F833AA5C9}"/>
    <dgm:cxn modelId="{CD89DF48-B5BA-4D73-9411-9C54DF6DF968}" srcId="{4CCA607C-864B-475B-A272-9BE90D7272C4}" destId="{B80C7BAD-67B2-49FB-BF82-D91DD02185E9}" srcOrd="3" destOrd="0" parTransId="{95FB81BC-BA79-42F8-B5C1-3A5DDF02B69D}" sibTransId="{39885878-E7A0-4ADE-B79B-C10E8031C607}"/>
    <dgm:cxn modelId="{B58CB94A-B61A-42D9-B6A3-A84876464387}" type="presOf" srcId="{4CCA607C-864B-475B-A272-9BE90D7272C4}" destId="{0E58564C-DC26-470B-B314-734790B16A4C}" srcOrd="0" destOrd="0" presId="urn:microsoft.com/office/officeart/2005/8/layout/process4"/>
    <dgm:cxn modelId="{A7F05A74-B0E5-4395-8A74-CDD672B578FB}" type="presOf" srcId="{B385ED2E-F593-4B13-A23E-2D61500DEA70}" destId="{E854F053-EBC0-4855-8B45-BBD38BC25F19}" srcOrd="0" destOrd="0" presId="urn:microsoft.com/office/officeart/2005/8/layout/process4"/>
    <dgm:cxn modelId="{A93D2F78-66B4-4209-BA7D-93E930698521}" srcId="{4CCA607C-864B-475B-A272-9BE90D7272C4}" destId="{7D00FA3A-EC7E-41B8-8614-B6DB000F776A}" srcOrd="5" destOrd="0" parTransId="{7A29ECCD-AE8B-4E38-B650-660B6DD92D37}" sibTransId="{D5A18E82-B421-41BD-BDE1-1CB2EC875B3D}"/>
    <dgm:cxn modelId="{A05B279E-BF0B-4DDA-8832-BD12CEAC250D}" type="presOf" srcId="{17A62B9E-41FD-4D3C-9159-9AE7F3D61033}" destId="{D223A1F5-5D56-4D45-AC36-EAF1433F9D90}" srcOrd="0" destOrd="0" presId="urn:microsoft.com/office/officeart/2005/8/layout/process4"/>
    <dgm:cxn modelId="{CD425CE6-E7AC-4170-B8C7-6B930E2A0397}" srcId="{4CCA607C-864B-475B-A272-9BE90D7272C4}" destId="{2681524C-653B-4996-A783-1692B06B8985}" srcOrd="2" destOrd="0" parTransId="{E31DC250-D92B-4EDB-8945-EA4FA286DAC0}" sibTransId="{10A894DE-0660-4708-BD56-810907A4244C}"/>
    <dgm:cxn modelId="{DE93B3E8-CA72-4597-9BA1-C26FE247C296}" type="presOf" srcId="{B80C7BAD-67B2-49FB-BF82-D91DD02185E9}" destId="{9DA3F28F-48DF-41CA-B11F-82C23D1A1442}" srcOrd="0" destOrd="0" presId="urn:microsoft.com/office/officeart/2005/8/layout/process4"/>
    <dgm:cxn modelId="{3571B6FB-027B-4F1F-8044-17E72B9ACD92}" srcId="{4CCA607C-864B-475B-A272-9BE90D7272C4}" destId="{17A62B9E-41FD-4D3C-9159-9AE7F3D61033}" srcOrd="1" destOrd="0" parTransId="{4F0990DC-2832-4457-B9F5-34738D06F29E}" sibTransId="{53A81BA9-8CEB-4169-A454-197A675B06B5}"/>
    <dgm:cxn modelId="{70B82615-20DE-4AAC-B534-35C508100365}" type="presParOf" srcId="{0E58564C-DC26-470B-B314-734790B16A4C}" destId="{077FF07E-87C2-406E-8D8F-009169FF2A29}" srcOrd="0" destOrd="0" presId="urn:microsoft.com/office/officeart/2005/8/layout/process4"/>
    <dgm:cxn modelId="{B73E2CCC-C7FB-4C9A-B613-106C6038DF57}" type="presParOf" srcId="{077FF07E-87C2-406E-8D8F-009169FF2A29}" destId="{2EB0526A-6F3B-4131-9165-EC2E2A0C44EF}" srcOrd="0" destOrd="0" presId="urn:microsoft.com/office/officeart/2005/8/layout/process4"/>
    <dgm:cxn modelId="{38180376-71D9-457B-9567-A87D565E83F3}" type="presParOf" srcId="{0E58564C-DC26-470B-B314-734790B16A4C}" destId="{141F43A8-A515-414E-B962-46DB806D99CE}" srcOrd="1" destOrd="0" presId="urn:microsoft.com/office/officeart/2005/8/layout/process4"/>
    <dgm:cxn modelId="{5CFEE3E2-90D3-496D-9DF5-D15D92C70A22}" type="presParOf" srcId="{0E58564C-DC26-470B-B314-734790B16A4C}" destId="{FE642B66-7E4F-47D7-8B0A-74ADA12FAB7C}" srcOrd="2" destOrd="0" presId="urn:microsoft.com/office/officeart/2005/8/layout/process4"/>
    <dgm:cxn modelId="{B397D032-A07A-4EA2-B329-AE1246F0F95B}" type="presParOf" srcId="{FE642B66-7E4F-47D7-8B0A-74ADA12FAB7C}" destId="{E854F053-EBC0-4855-8B45-BBD38BC25F19}" srcOrd="0" destOrd="0" presId="urn:microsoft.com/office/officeart/2005/8/layout/process4"/>
    <dgm:cxn modelId="{D9C58FF7-C3C9-4A43-BB2C-7550D12522A2}" type="presParOf" srcId="{0E58564C-DC26-470B-B314-734790B16A4C}" destId="{3B6A6033-2C7F-4C73-AECA-4EFAB7AAE5A9}" srcOrd="3" destOrd="0" presId="urn:microsoft.com/office/officeart/2005/8/layout/process4"/>
    <dgm:cxn modelId="{960B4E6C-C20A-4CDC-8761-36BBB5780E49}" type="presParOf" srcId="{0E58564C-DC26-470B-B314-734790B16A4C}" destId="{F73EB579-56E2-4C09-BA80-5FB25B3B754D}" srcOrd="4" destOrd="0" presId="urn:microsoft.com/office/officeart/2005/8/layout/process4"/>
    <dgm:cxn modelId="{F4378620-DA6A-4236-AF46-CBBFFBAA3052}" type="presParOf" srcId="{F73EB579-56E2-4C09-BA80-5FB25B3B754D}" destId="{9DA3F28F-48DF-41CA-B11F-82C23D1A1442}" srcOrd="0" destOrd="0" presId="urn:microsoft.com/office/officeart/2005/8/layout/process4"/>
    <dgm:cxn modelId="{5EAA7A9C-533B-48AA-9A20-8F10ECA4C193}" type="presParOf" srcId="{0E58564C-DC26-470B-B314-734790B16A4C}" destId="{BC07ADE7-D26C-4E9B-8CE2-3B12C1DA5FB9}" srcOrd="5" destOrd="0" presId="urn:microsoft.com/office/officeart/2005/8/layout/process4"/>
    <dgm:cxn modelId="{F30D6726-8421-4D3E-9FD1-2B9B28819358}" type="presParOf" srcId="{0E58564C-DC26-470B-B314-734790B16A4C}" destId="{C33C5732-8543-4846-9A51-D58B60652CEA}" srcOrd="6" destOrd="0" presId="urn:microsoft.com/office/officeart/2005/8/layout/process4"/>
    <dgm:cxn modelId="{A05887B6-1BD2-41AB-AE51-03A0450F019F}" type="presParOf" srcId="{C33C5732-8543-4846-9A51-D58B60652CEA}" destId="{78126145-1BF1-405F-BC22-840F26321F05}" srcOrd="0" destOrd="0" presId="urn:microsoft.com/office/officeart/2005/8/layout/process4"/>
    <dgm:cxn modelId="{4C50A9F9-77BE-4D8A-82EE-E2BB89AC3802}" type="presParOf" srcId="{0E58564C-DC26-470B-B314-734790B16A4C}" destId="{D5677A47-06E7-4662-AB5F-70338C0D9A0B}" srcOrd="7" destOrd="0" presId="urn:microsoft.com/office/officeart/2005/8/layout/process4"/>
    <dgm:cxn modelId="{872606C9-2B8A-4FD6-B883-F3D0A3D6A130}" type="presParOf" srcId="{0E58564C-DC26-470B-B314-734790B16A4C}" destId="{54E9B729-058A-43AF-A729-F32E70A345DB}" srcOrd="8" destOrd="0" presId="urn:microsoft.com/office/officeart/2005/8/layout/process4"/>
    <dgm:cxn modelId="{D5893ACE-1D70-483B-8A55-DE41D15C2632}" type="presParOf" srcId="{54E9B729-058A-43AF-A729-F32E70A345DB}" destId="{D223A1F5-5D56-4D45-AC36-EAF1433F9D90}" srcOrd="0" destOrd="0" presId="urn:microsoft.com/office/officeart/2005/8/layout/process4"/>
    <dgm:cxn modelId="{17163AC4-2D32-4D1A-B91F-A604A9063E93}" type="presParOf" srcId="{0E58564C-DC26-470B-B314-734790B16A4C}" destId="{B6559836-DECA-4F04-9AEB-CBADBA23B99F}" srcOrd="9" destOrd="0" presId="urn:microsoft.com/office/officeart/2005/8/layout/process4"/>
    <dgm:cxn modelId="{2E9E8BA6-8C19-4303-9988-49674D80A02B}" type="presParOf" srcId="{0E58564C-DC26-470B-B314-734790B16A4C}" destId="{D803D1E9-F59C-4D63-8CF8-440A913FD31D}" srcOrd="10" destOrd="0" presId="urn:microsoft.com/office/officeart/2005/8/layout/process4"/>
    <dgm:cxn modelId="{D715E0F1-92AC-4F97-8AA3-4B9E2EBB2F6F}" type="presParOf" srcId="{D803D1E9-F59C-4D63-8CF8-440A913FD31D}" destId="{AB6A7DF1-4965-4377-A53A-F8DE00B1FED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4DBAE6-1BB7-4DDE-9426-ED97D227637E}"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IN"/>
        </a:p>
      </dgm:t>
    </dgm:pt>
    <dgm:pt modelId="{CCD29B24-1E98-4051-B87F-D24DDC76E3B9}">
      <dgm:prSet phldrT="[Text]"/>
      <dgm:spPr/>
      <dgm:t>
        <a:bodyPr/>
        <a:lstStyle/>
        <a:p>
          <a:r>
            <a:rPr lang="en-US" dirty="0">
              <a:latin typeface="Bahnschrift SemiBold SemiConden" panose="020B0502040204020203" pitchFamily="34" charset="0"/>
              <a:cs typeface="Times New Roman" panose="02020603050405020304" pitchFamily="18" charset="0"/>
            </a:rPr>
            <a:t>MISSING VALUE TREATMENT</a:t>
          </a:r>
          <a:endParaRPr lang="en-IN" dirty="0">
            <a:latin typeface="Bahnschrift SemiBold SemiConden" panose="020B0502040204020203" pitchFamily="34" charset="0"/>
            <a:cs typeface="Times New Roman" panose="02020603050405020304" pitchFamily="18" charset="0"/>
          </a:endParaRPr>
        </a:p>
      </dgm:t>
    </dgm:pt>
    <dgm:pt modelId="{BD6E9DD6-65A1-4312-BB22-71E60CFBFCD4}" type="parTrans" cxnId="{7879FA39-CA10-432D-A8F7-F19170C37729}">
      <dgm:prSet/>
      <dgm:spPr/>
      <dgm:t>
        <a:bodyPr/>
        <a:lstStyle/>
        <a:p>
          <a:endParaRPr lang="en-IN"/>
        </a:p>
      </dgm:t>
    </dgm:pt>
    <dgm:pt modelId="{D00E1A4B-F52C-45BE-9922-67FC34299061}" type="sibTrans" cxnId="{7879FA39-CA10-432D-A8F7-F19170C37729}">
      <dgm:prSet/>
      <dgm:spPr/>
      <dgm:t>
        <a:bodyPr/>
        <a:lstStyle/>
        <a:p>
          <a:endParaRPr lang="en-IN"/>
        </a:p>
      </dgm:t>
    </dgm:pt>
    <dgm:pt modelId="{1340F4A8-9044-4405-BC51-FE0BD529A65D}">
      <dgm:prSet phldrT="[Text]"/>
      <dgm:spPr/>
      <dgm:t>
        <a:bodyPr/>
        <a:lstStyle/>
        <a:p>
          <a:r>
            <a:rPr lang="en-US" dirty="0">
              <a:latin typeface="Bahnschrift SemiBold SemiConden" panose="020B0502040204020203" pitchFamily="34" charset="0"/>
              <a:cs typeface="Times New Roman" panose="02020603050405020304" pitchFamily="18" charset="0"/>
            </a:rPr>
            <a:t>LABEL ENCODING AND FEATURE SELECTION</a:t>
          </a:r>
          <a:endParaRPr lang="en-IN" dirty="0">
            <a:latin typeface="Bahnschrift SemiBold SemiConden" panose="020B0502040204020203" pitchFamily="34" charset="0"/>
            <a:cs typeface="Times New Roman" panose="02020603050405020304" pitchFamily="18" charset="0"/>
          </a:endParaRPr>
        </a:p>
      </dgm:t>
    </dgm:pt>
    <dgm:pt modelId="{3CD69B4C-37BA-403F-91A5-2B5338DB265E}" type="parTrans" cxnId="{F3CDCCA3-DE73-40EA-AD11-F6C248FF0DCF}">
      <dgm:prSet/>
      <dgm:spPr/>
      <dgm:t>
        <a:bodyPr/>
        <a:lstStyle/>
        <a:p>
          <a:endParaRPr lang="en-IN"/>
        </a:p>
      </dgm:t>
    </dgm:pt>
    <dgm:pt modelId="{E466E652-E94F-4CED-947E-B0C7BB81C967}" type="sibTrans" cxnId="{F3CDCCA3-DE73-40EA-AD11-F6C248FF0DCF}">
      <dgm:prSet/>
      <dgm:spPr/>
      <dgm:t>
        <a:bodyPr/>
        <a:lstStyle/>
        <a:p>
          <a:endParaRPr lang="en-IN"/>
        </a:p>
      </dgm:t>
    </dgm:pt>
    <dgm:pt modelId="{C1B63E2A-34E9-4801-A3E9-61EB86EF61EA}">
      <dgm:prSet phldrT="[Text]"/>
      <dgm:spPr/>
      <dgm:t>
        <a:bodyPr/>
        <a:lstStyle/>
        <a:p>
          <a:r>
            <a:rPr lang="en-US" dirty="0">
              <a:latin typeface="Times New Roman" panose="02020603050405020304" pitchFamily="18" charset="0"/>
              <a:cs typeface="Times New Roman" panose="02020603050405020304" pitchFamily="18" charset="0"/>
            </a:rPr>
            <a:t>Conversion of categorical into numerical variables, using dummy encoding</a:t>
          </a:r>
          <a:endParaRPr lang="en-IN" dirty="0">
            <a:latin typeface="Times New Roman" panose="02020603050405020304" pitchFamily="18" charset="0"/>
            <a:cs typeface="Times New Roman" panose="02020603050405020304" pitchFamily="18" charset="0"/>
          </a:endParaRPr>
        </a:p>
      </dgm:t>
    </dgm:pt>
    <dgm:pt modelId="{52D301DF-8D61-4318-B877-0C2074FB6B86}" type="parTrans" cxnId="{155DD163-084D-40F1-BA6F-FFE757B60A8F}">
      <dgm:prSet/>
      <dgm:spPr/>
      <dgm:t>
        <a:bodyPr/>
        <a:lstStyle/>
        <a:p>
          <a:endParaRPr lang="en-IN"/>
        </a:p>
      </dgm:t>
    </dgm:pt>
    <dgm:pt modelId="{7211C810-3088-49EC-9285-C977256EEFC7}" type="sibTrans" cxnId="{155DD163-084D-40F1-BA6F-FFE757B60A8F}">
      <dgm:prSet/>
      <dgm:spPr/>
      <dgm:t>
        <a:bodyPr/>
        <a:lstStyle/>
        <a:p>
          <a:endParaRPr lang="en-IN"/>
        </a:p>
      </dgm:t>
    </dgm:pt>
    <dgm:pt modelId="{27568465-43D8-45C8-876A-1385FC78D0F4}">
      <dgm:prSet phldrT="[Text]"/>
      <dgm:spPr/>
      <dgm:t>
        <a:bodyPr/>
        <a:lstStyle/>
        <a:p>
          <a:r>
            <a:rPr lang="en-US" dirty="0">
              <a:latin typeface="Bahnschrift SemiBold SemiConden" panose="020B0502040204020203" pitchFamily="34" charset="0"/>
            </a:rPr>
            <a:t>OUTLIER TREATMENT</a:t>
          </a:r>
          <a:endParaRPr lang="en-IN" dirty="0">
            <a:latin typeface="Bahnschrift SemiBold SemiConden" panose="020B0502040204020203" pitchFamily="34" charset="0"/>
          </a:endParaRPr>
        </a:p>
      </dgm:t>
    </dgm:pt>
    <dgm:pt modelId="{9329C0DE-9243-43B4-975F-353159E079A0}" type="parTrans" cxnId="{FCB2C8C0-C9B7-47FE-9650-F108172D87FC}">
      <dgm:prSet/>
      <dgm:spPr/>
      <dgm:t>
        <a:bodyPr/>
        <a:lstStyle/>
        <a:p>
          <a:endParaRPr lang="en-IN"/>
        </a:p>
      </dgm:t>
    </dgm:pt>
    <dgm:pt modelId="{7B6E69AE-8196-484E-B31C-656C5BA9A180}" type="sibTrans" cxnId="{FCB2C8C0-C9B7-47FE-9650-F108172D87FC}">
      <dgm:prSet/>
      <dgm:spPr/>
      <dgm:t>
        <a:bodyPr/>
        <a:lstStyle/>
        <a:p>
          <a:endParaRPr lang="en-IN"/>
        </a:p>
      </dgm:t>
    </dgm:pt>
    <dgm:pt modelId="{8A178757-50D6-4C39-8586-AF4DD418DCA5}">
      <dgm:prSet phldrT="[Text]"/>
      <dgm:spPr/>
      <dgm:t>
        <a:bodyPr/>
        <a:lstStyle/>
        <a:p>
          <a:r>
            <a:rPr lang="en-US" dirty="0">
              <a:latin typeface="Times New Roman" panose="02020603050405020304" pitchFamily="18" charset="0"/>
              <a:cs typeface="Times New Roman" panose="02020603050405020304" pitchFamily="18" charset="0"/>
            </a:rPr>
            <a:t>Variables in the dataset contain invalid values (Avg_team_Age), whereas variables for other outliers seem to be real </a:t>
          </a:r>
          <a:endParaRPr lang="en-IN" dirty="0">
            <a:latin typeface="Times New Roman" panose="02020603050405020304" pitchFamily="18" charset="0"/>
            <a:cs typeface="Times New Roman" panose="02020603050405020304" pitchFamily="18" charset="0"/>
          </a:endParaRPr>
        </a:p>
      </dgm:t>
    </dgm:pt>
    <dgm:pt modelId="{FBB2BE2C-2AF7-40FA-A077-450891932E58}" type="parTrans" cxnId="{8D8CB034-EA42-4ED8-AF2C-A39D87531538}">
      <dgm:prSet/>
      <dgm:spPr/>
      <dgm:t>
        <a:bodyPr/>
        <a:lstStyle/>
        <a:p>
          <a:endParaRPr lang="en-IN"/>
        </a:p>
      </dgm:t>
    </dgm:pt>
    <dgm:pt modelId="{AB51E656-72A1-4EAD-BF5C-AF4E7B0EDBCF}" type="sibTrans" cxnId="{8D8CB034-EA42-4ED8-AF2C-A39D87531538}">
      <dgm:prSet/>
      <dgm:spPr/>
      <dgm:t>
        <a:bodyPr/>
        <a:lstStyle/>
        <a:p>
          <a:endParaRPr lang="en-IN"/>
        </a:p>
      </dgm:t>
    </dgm:pt>
    <dgm:pt modelId="{9BAC40CC-85DE-4106-BB64-8B2033E93EE6}">
      <dgm:prSet/>
      <dgm:spPr/>
      <dgm:t>
        <a:bodyPr/>
        <a:lstStyle/>
        <a:p>
          <a:r>
            <a:rPr lang="en-US" dirty="0">
              <a:latin typeface="Bahnschrift SemiBold SemiConden" panose="020B0502040204020203" pitchFamily="34" charset="0"/>
            </a:rPr>
            <a:t>SCALING AND DATA IMBALANCE</a:t>
          </a:r>
          <a:endParaRPr lang="en-IN" dirty="0">
            <a:latin typeface="Bahnschrift SemiBold SemiConden" panose="020B0502040204020203" pitchFamily="34" charset="0"/>
          </a:endParaRPr>
        </a:p>
      </dgm:t>
    </dgm:pt>
    <dgm:pt modelId="{E2BAE7D7-297F-4506-908F-748FE9E9DF7A}" type="parTrans" cxnId="{4A3FA467-0E0C-4277-9DC7-9E2621D29729}">
      <dgm:prSet/>
      <dgm:spPr/>
      <dgm:t>
        <a:bodyPr/>
        <a:lstStyle/>
        <a:p>
          <a:endParaRPr lang="en-IN"/>
        </a:p>
      </dgm:t>
    </dgm:pt>
    <dgm:pt modelId="{B8534E64-C730-46FF-9A03-98E5B329C4A4}" type="sibTrans" cxnId="{4A3FA467-0E0C-4277-9DC7-9E2621D29729}">
      <dgm:prSet/>
      <dgm:spPr/>
      <dgm:t>
        <a:bodyPr/>
        <a:lstStyle/>
        <a:p>
          <a:endParaRPr lang="en-IN"/>
        </a:p>
      </dgm:t>
    </dgm:pt>
    <dgm:pt modelId="{7C53876A-E7CF-483F-99BF-E14765BABF6C}">
      <dgm:prSet custT="1"/>
      <dgm:spPr/>
      <dgm:t>
        <a:bodyPr/>
        <a:lstStyle/>
        <a:p>
          <a:r>
            <a:rPr lang="en-US" sz="1600" dirty="0">
              <a:latin typeface="Times New Roman" panose="02020603050405020304" pitchFamily="18" charset="0"/>
              <a:cs typeface="Times New Roman" panose="02020603050405020304" pitchFamily="18" charset="0"/>
            </a:rPr>
            <a:t>Scaling performed before fitting KNN model to reduce the variation and synthetic minority over sampling technique to overcome from imbalance data issue</a:t>
          </a:r>
          <a:r>
            <a:rPr lang="en-US" sz="1400" dirty="0"/>
            <a:t>.</a:t>
          </a:r>
          <a:endParaRPr lang="en-IN" sz="1400" dirty="0"/>
        </a:p>
      </dgm:t>
    </dgm:pt>
    <dgm:pt modelId="{D2737BA3-9E0C-4DB8-8EF0-73B0DE3A137F}" type="parTrans" cxnId="{8B7B0FEF-D622-43D5-8FBE-B2635FF098B5}">
      <dgm:prSet/>
      <dgm:spPr/>
      <dgm:t>
        <a:bodyPr/>
        <a:lstStyle/>
        <a:p>
          <a:endParaRPr lang="en-IN"/>
        </a:p>
      </dgm:t>
    </dgm:pt>
    <dgm:pt modelId="{D1DAE34B-0021-4626-ABD6-08F3054DD755}" type="sibTrans" cxnId="{8B7B0FEF-D622-43D5-8FBE-B2635FF098B5}">
      <dgm:prSet/>
      <dgm:spPr/>
      <dgm:t>
        <a:bodyPr/>
        <a:lstStyle/>
        <a:p>
          <a:endParaRPr lang="en-IN"/>
        </a:p>
      </dgm:t>
    </dgm:pt>
    <dgm:pt modelId="{1B24C57B-3B14-40AC-B811-513DD97EBE7F}">
      <dgm:prSet phldrT="[Text]"/>
      <dgm:spPr/>
      <dgm:t>
        <a:bodyPr/>
        <a:lstStyle/>
        <a:p>
          <a:r>
            <a:rPr lang="en-US" dirty="0">
              <a:latin typeface="Times New Roman" panose="02020603050405020304" pitchFamily="18" charset="0"/>
              <a:cs typeface="Times New Roman" panose="02020603050405020304" pitchFamily="18" charset="0"/>
            </a:rPr>
            <a:t>Any variable in the dataset having empty or null values, is not considered in the model building process</a:t>
          </a:r>
          <a:endParaRPr lang="en-IN" dirty="0">
            <a:latin typeface="Times New Roman" panose="02020603050405020304" pitchFamily="18" charset="0"/>
            <a:cs typeface="Times New Roman" panose="02020603050405020304" pitchFamily="18" charset="0"/>
          </a:endParaRPr>
        </a:p>
      </dgm:t>
    </dgm:pt>
    <dgm:pt modelId="{E450F1AF-DFF7-4F18-8758-73B8867996B8}" type="sibTrans" cxnId="{5B4C0CB7-4994-41DA-8A50-86762BCB12FF}">
      <dgm:prSet/>
      <dgm:spPr/>
      <dgm:t>
        <a:bodyPr/>
        <a:lstStyle/>
        <a:p>
          <a:endParaRPr lang="en-IN"/>
        </a:p>
      </dgm:t>
    </dgm:pt>
    <dgm:pt modelId="{85E2AA79-EC1B-4337-A93E-9FB52349BF6A}" type="parTrans" cxnId="{5B4C0CB7-4994-41DA-8A50-86762BCB12FF}">
      <dgm:prSet/>
      <dgm:spPr/>
      <dgm:t>
        <a:bodyPr/>
        <a:lstStyle/>
        <a:p>
          <a:endParaRPr lang="en-IN"/>
        </a:p>
      </dgm:t>
    </dgm:pt>
    <dgm:pt modelId="{351DDC84-01D9-4A91-B4B4-97DB30FE5144}">
      <dgm:prSet phldrT="[Text]"/>
      <dgm:spPr/>
      <dgm:t>
        <a:bodyPr/>
        <a:lstStyle/>
        <a:p>
          <a:r>
            <a:rPr lang="en-US" dirty="0">
              <a:latin typeface="Times New Roman" panose="02020603050405020304" pitchFamily="18" charset="0"/>
              <a:cs typeface="Times New Roman" panose="02020603050405020304" pitchFamily="18" charset="0"/>
            </a:rPr>
            <a:t>Feature selection is done using Filter technique</a:t>
          </a:r>
          <a:endParaRPr lang="en-IN" dirty="0">
            <a:latin typeface="Times New Roman" panose="02020603050405020304" pitchFamily="18" charset="0"/>
            <a:cs typeface="Times New Roman" panose="02020603050405020304" pitchFamily="18" charset="0"/>
          </a:endParaRPr>
        </a:p>
      </dgm:t>
    </dgm:pt>
    <dgm:pt modelId="{5A0A30CC-729F-4751-999B-AEA851C3BB2B}" type="parTrans" cxnId="{BE41F13F-94AC-4F00-8688-A42F63A3113C}">
      <dgm:prSet/>
      <dgm:spPr/>
      <dgm:t>
        <a:bodyPr/>
        <a:lstStyle/>
        <a:p>
          <a:endParaRPr lang="en-IN"/>
        </a:p>
      </dgm:t>
    </dgm:pt>
    <dgm:pt modelId="{457C2847-0E25-4231-8639-324EAFB37B6E}" type="sibTrans" cxnId="{BE41F13F-94AC-4F00-8688-A42F63A3113C}">
      <dgm:prSet/>
      <dgm:spPr/>
      <dgm:t>
        <a:bodyPr/>
        <a:lstStyle/>
        <a:p>
          <a:endParaRPr lang="en-IN"/>
        </a:p>
      </dgm:t>
    </dgm:pt>
    <dgm:pt modelId="{B2D70BF0-5610-4A0D-96D0-2F435C107110}" type="pres">
      <dgm:prSet presAssocID="{E34DBAE6-1BB7-4DDE-9426-ED97D227637E}" presName="Name0" presStyleCnt="0">
        <dgm:presLayoutVars>
          <dgm:dir/>
          <dgm:animLvl val="lvl"/>
          <dgm:resizeHandles val="exact"/>
        </dgm:presLayoutVars>
      </dgm:prSet>
      <dgm:spPr/>
    </dgm:pt>
    <dgm:pt modelId="{652F728E-E56E-4D04-9770-5EB2183864DE}" type="pres">
      <dgm:prSet presAssocID="{CCD29B24-1E98-4051-B87F-D24DDC76E3B9}" presName="linNode" presStyleCnt="0"/>
      <dgm:spPr/>
    </dgm:pt>
    <dgm:pt modelId="{8C30EF9F-4504-4586-A47D-5365F36C982C}" type="pres">
      <dgm:prSet presAssocID="{CCD29B24-1E98-4051-B87F-D24DDC76E3B9}" presName="parentText" presStyleLbl="node1" presStyleIdx="0" presStyleCnt="4">
        <dgm:presLayoutVars>
          <dgm:chMax val="1"/>
          <dgm:bulletEnabled val="1"/>
        </dgm:presLayoutVars>
      </dgm:prSet>
      <dgm:spPr/>
    </dgm:pt>
    <dgm:pt modelId="{61553512-AEA0-4129-988A-7FE52C596FC0}" type="pres">
      <dgm:prSet presAssocID="{CCD29B24-1E98-4051-B87F-D24DDC76E3B9}" presName="descendantText" presStyleLbl="alignAccFollowNode1" presStyleIdx="0" presStyleCnt="4">
        <dgm:presLayoutVars>
          <dgm:bulletEnabled val="1"/>
        </dgm:presLayoutVars>
      </dgm:prSet>
      <dgm:spPr/>
    </dgm:pt>
    <dgm:pt modelId="{71B47B54-F52B-4CE7-BAD3-D553A4B4957C}" type="pres">
      <dgm:prSet presAssocID="{D00E1A4B-F52C-45BE-9922-67FC34299061}" presName="sp" presStyleCnt="0"/>
      <dgm:spPr/>
    </dgm:pt>
    <dgm:pt modelId="{84AC7B89-78AD-45C6-8EFB-C287A0028BD4}" type="pres">
      <dgm:prSet presAssocID="{1340F4A8-9044-4405-BC51-FE0BD529A65D}" presName="linNode" presStyleCnt="0"/>
      <dgm:spPr/>
    </dgm:pt>
    <dgm:pt modelId="{15BB6970-DDBD-4FF5-8A2B-8C3D1BD86703}" type="pres">
      <dgm:prSet presAssocID="{1340F4A8-9044-4405-BC51-FE0BD529A65D}" presName="parentText" presStyleLbl="node1" presStyleIdx="1" presStyleCnt="4">
        <dgm:presLayoutVars>
          <dgm:chMax val="1"/>
          <dgm:bulletEnabled val="1"/>
        </dgm:presLayoutVars>
      </dgm:prSet>
      <dgm:spPr/>
    </dgm:pt>
    <dgm:pt modelId="{CF384BF7-D8F3-49E1-8DAD-9CDC12AAE6FA}" type="pres">
      <dgm:prSet presAssocID="{1340F4A8-9044-4405-BC51-FE0BD529A65D}" presName="descendantText" presStyleLbl="alignAccFollowNode1" presStyleIdx="1" presStyleCnt="4">
        <dgm:presLayoutVars>
          <dgm:bulletEnabled val="1"/>
        </dgm:presLayoutVars>
      </dgm:prSet>
      <dgm:spPr/>
    </dgm:pt>
    <dgm:pt modelId="{B4E79EDB-722B-4E87-86FA-C3285746BD9A}" type="pres">
      <dgm:prSet presAssocID="{E466E652-E94F-4CED-947E-B0C7BB81C967}" presName="sp" presStyleCnt="0"/>
      <dgm:spPr/>
    </dgm:pt>
    <dgm:pt modelId="{641CC575-6D91-4E42-8F6D-8B60513ECFBB}" type="pres">
      <dgm:prSet presAssocID="{27568465-43D8-45C8-876A-1385FC78D0F4}" presName="linNode" presStyleCnt="0"/>
      <dgm:spPr/>
    </dgm:pt>
    <dgm:pt modelId="{9984CCA1-3099-4243-9BDB-A1524C1A1B2A}" type="pres">
      <dgm:prSet presAssocID="{27568465-43D8-45C8-876A-1385FC78D0F4}" presName="parentText" presStyleLbl="node1" presStyleIdx="2" presStyleCnt="4">
        <dgm:presLayoutVars>
          <dgm:chMax val="1"/>
          <dgm:bulletEnabled val="1"/>
        </dgm:presLayoutVars>
      </dgm:prSet>
      <dgm:spPr/>
    </dgm:pt>
    <dgm:pt modelId="{60047F94-FA85-462F-9428-889CF21ACFED}" type="pres">
      <dgm:prSet presAssocID="{27568465-43D8-45C8-876A-1385FC78D0F4}" presName="descendantText" presStyleLbl="alignAccFollowNode1" presStyleIdx="2" presStyleCnt="4" custLinFactNeighborY="0">
        <dgm:presLayoutVars>
          <dgm:bulletEnabled val="1"/>
        </dgm:presLayoutVars>
      </dgm:prSet>
      <dgm:spPr/>
    </dgm:pt>
    <dgm:pt modelId="{2BC861ED-EAF2-44AA-9305-897FE8677A3B}" type="pres">
      <dgm:prSet presAssocID="{7B6E69AE-8196-484E-B31C-656C5BA9A180}" presName="sp" presStyleCnt="0"/>
      <dgm:spPr/>
    </dgm:pt>
    <dgm:pt modelId="{C6AB9263-E746-4786-B1D4-92495ECA748F}" type="pres">
      <dgm:prSet presAssocID="{9BAC40CC-85DE-4106-BB64-8B2033E93EE6}" presName="linNode" presStyleCnt="0"/>
      <dgm:spPr/>
    </dgm:pt>
    <dgm:pt modelId="{62ADA737-7882-4902-98A1-F9A53BEF48EF}" type="pres">
      <dgm:prSet presAssocID="{9BAC40CC-85DE-4106-BB64-8B2033E93EE6}" presName="parentText" presStyleLbl="node1" presStyleIdx="3" presStyleCnt="4" custLinFactNeighborX="0" custLinFactNeighborY="991">
        <dgm:presLayoutVars>
          <dgm:chMax val="1"/>
          <dgm:bulletEnabled val="1"/>
        </dgm:presLayoutVars>
      </dgm:prSet>
      <dgm:spPr/>
    </dgm:pt>
    <dgm:pt modelId="{E1FCDBAE-E7F1-480B-8C51-D9B9EA418464}" type="pres">
      <dgm:prSet presAssocID="{9BAC40CC-85DE-4106-BB64-8B2033E93EE6}" presName="descendantText" presStyleLbl="alignAccFollowNode1" presStyleIdx="3" presStyleCnt="4" custLinFactNeighborY="0">
        <dgm:presLayoutVars>
          <dgm:bulletEnabled val="1"/>
        </dgm:presLayoutVars>
      </dgm:prSet>
      <dgm:spPr/>
    </dgm:pt>
  </dgm:ptLst>
  <dgm:cxnLst>
    <dgm:cxn modelId="{7DD8BA1E-65EC-40C9-8C63-1E78F30A2F70}" type="presOf" srcId="{1B24C57B-3B14-40AC-B811-513DD97EBE7F}" destId="{61553512-AEA0-4129-988A-7FE52C596FC0}" srcOrd="0" destOrd="0" presId="urn:microsoft.com/office/officeart/2005/8/layout/vList5"/>
    <dgm:cxn modelId="{8D8CB034-EA42-4ED8-AF2C-A39D87531538}" srcId="{27568465-43D8-45C8-876A-1385FC78D0F4}" destId="{8A178757-50D6-4C39-8586-AF4DD418DCA5}" srcOrd="0" destOrd="0" parTransId="{FBB2BE2C-2AF7-40FA-A077-450891932E58}" sibTransId="{AB51E656-72A1-4EAD-BF5C-AF4E7B0EDBCF}"/>
    <dgm:cxn modelId="{7879FA39-CA10-432D-A8F7-F19170C37729}" srcId="{E34DBAE6-1BB7-4DDE-9426-ED97D227637E}" destId="{CCD29B24-1E98-4051-B87F-D24DDC76E3B9}" srcOrd="0" destOrd="0" parTransId="{BD6E9DD6-65A1-4312-BB22-71E60CFBFCD4}" sibTransId="{D00E1A4B-F52C-45BE-9922-67FC34299061}"/>
    <dgm:cxn modelId="{9507C53C-D542-40CE-8F1E-FF414F44CE82}" type="presOf" srcId="{7C53876A-E7CF-483F-99BF-E14765BABF6C}" destId="{E1FCDBAE-E7F1-480B-8C51-D9B9EA418464}" srcOrd="0" destOrd="0" presId="urn:microsoft.com/office/officeart/2005/8/layout/vList5"/>
    <dgm:cxn modelId="{BE41F13F-94AC-4F00-8688-A42F63A3113C}" srcId="{1340F4A8-9044-4405-BC51-FE0BD529A65D}" destId="{351DDC84-01D9-4A91-B4B4-97DB30FE5144}" srcOrd="1" destOrd="0" parTransId="{5A0A30CC-729F-4751-999B-AEA851C3BB2B}" sibTransId="{457C2847-0E25-4231-8639-324EAFB37B6E}"/>
    <dgm:cxn modelId="{CE1DBE5F-1354-41CB-9834-1D051E9459A9}" type="presOf" srcId="{27568465-43D8-45C8-876A-1385FC78D0F4}" destId="{9984CCA1-3099-4243-9BDB-A1524C1A1B2A}" srcOrd="0" destOrd="0" presId="urn:microsoft.com/office/officeart/2005/8/layout/vList5"/>
    <dgm:cxn modelId="{155DD163-084D-40F1-BA6F-FFE757B60A8F}" srcId="{1340F4A8-9044-4405-BC51-FE0BD529A65D}" destId="{C1B63E2A-34E9-4801-A3E9-61EB86EF61EA}" srcOrd="0" destOrd="0" parTransId="{52D301DF-8D61-4318-B877-0C2074FB6B86}" sibTransId="{7211C810-3088-49EC-9285-C977256EEFC7}"/>
    <dgm:cxn modelId="{0BC8FB45-9F46-40DF-8E91-A6F025B6DC95}" type="presOf" srcId="{C1B63E2A-34E9-4801-A3E9-61EB86EF61EA}" destId="{CF384BF7-D8F3-49E1-8DAD-9CDC12AAE6FA}" srcOrd="0" destOrd="0" presId="urn:microsoft.com/office/officeart/2005/8/layout/vList5"/>
    <dgm:cxn modelId="{4A3FA467-0E0C-4277-9DC7-9E2621D29729}" srcId="{E34DBAE6-1BB7-4DDE-9426-ED97D227637E}" destId="{9BAC40CC-85DE-4106-BB64-8B2033E93EE6}" srcOrd="3" destOrd="0" parTransId="{E2BAE7D7-297F-4506-908F-748FE9E9DF7A}" sibTransId="{B8534E64-C730-46FF-9A03-98E5B329C4A4}"/>
    <dgm:cxn modelId="{D37C3A6F-EAE3-4704-B4D6-B7DE22D9139D}" type="presOf" srcId="{8A178757-50D6-4C39-8586-AF4DD418DCA5}" destId="{60047F94-FA85-462F-9428-889CF21ACFED}" srcOrd="0" destOrd="0" presId="urn:microsoft.com/office/officeart/2005/8/layout/vList5"/>
    <dgm:cxn modelId="{90024B80-A9ED-4F8C-B993-CD961751F419}" type="presOf" srcId="{351DDC84-01D9-4A91-B4B4-97DB30FE5144}" destId="{CF384BF7-D8F3-49E1-8DAD-9CDC12AAE6FA}" srcOrd="0" destOrd="1" presId="urn:microsoft.com/office/officeart/2005/8/layout/vList5"/>
    <dgm:cxn modelId="{977EC192-8CBB-46A6-99E1-409B45B1687D}" type="presOf" srcId="{E34DBAE6-1BB7-4DDE-9426-ED97D227637E}" destId="{B2D70BF0-5610-4A0D-96D0-2F435C107110}" srcOrd="0" destOrd="0" presId="urn:microsoft.com/office/officeart/2005/8/layout/vList5"/>
    <dgm:cxn modelId="{6FC38496-D50B-452A-B363-C3503DFB3D6F}" type="presOf" srcId="{1340F4A8-9044-4405-BC51-FE0BD529A65D}" destId="{15BB6970-DDBD-4FF5-8A2B-8C3D1BD86703}" srcOrd="0" destOrd="0" presId="urn:microsoft.com/office/officeart/2005/8/layout/vList5"/>
    <dgm:cxn modelId="{F3CDCCA3-DE73-40EA-AD11-F6C248FF0DCF}" srcId="{E34DBAE6-1BB7-4DDE-9426-ED97D227637E}" destId="{1340F4A8-9044-4405-BC51-FE0BD529A65D}" srcOrd="1" destOrd="0" parTransId="{3CD69B4C-37BA-403F-91A5-2B5338DB265E}" sibTransId="{E466E652-E94F-4CED-947E-B0C7BB81C967}"/>
    <dgm:cxn modelId="{A4CEBCAB-BD81-4983-BC8E-CA1E557A8FA2}" type="presOf" srcId="{CCD29B24-1E98-4051-B87F-D24DDC76E3B9}" destId="{8C30EF9F-4504-4586-A47D-5365F36C982C}" srcOrd="0" destOrd="0" presId="urn:microsoft.com/office/officeart/2005/8/layout/vList5"/>
    <dgm:cxn modelId="{5B4C0CB7-4994-41DA-8A50-86762BCB12FF}" srcId="{CCD29B24-1E98-4051-B87F-D24DDC76E3B9}" destId="{1B24C57B-3B14-40AC-B811-513DD97EBE7F}" srcOrd="0" destOrd="0" parTransId="{85E2AA79-EC1B-4337-A93E-9FB52349BF6A}" sibTransId="{E450F1AF-DFF7-4F18-8758-73B8867996B8}"/>
    <dgm:cxn modelId="{FCB2C8C0-C9B7-47FE-9650-F108172D87FC}" srcId="{E34DBAE6-1BB7-4DDE-9426-ED97D227637E}" destId="{27568465-43D8-45C8-876A-1385FC78D0F4}" srcOrd="2" destOrd="0" parTransId="{9329C0DE-9243-43B4-975F-353159E079A0}" sibTransId="{7B6E69AE-8196-484E-B31C-656C5BA9A180}"/>
    <dgm:cxn modelId="{199B34D4-19FC-41F6-81FE-9C7B7E6A5EFA}" type="presOf" srcId="{9BAC40CC-85DE-4106-BB64-8B2033E93EE6}" destId="{62ADA737-7882-4902-98A1-F9A53BEF48EF}" srcOrd="0" destOrd="0" presId="urn:microsoft.com/office/officeart/2005/8/layout/vList5"/>
    <dgm:cxn modelId="{8B7B0FEF-D622-43D5-8FBE-B2635FF098B5}" srcId="{9BAC40CC-85DE-4106-BB64-8B2033E93EE6}" destId="{7C53876A-E7CF-483F-99BF-E14765BABF6C}" srcOrd="0" destOrd="0" parTransId="{D2737BA3-9E0C-4DB8-8EF0-73B0DE3A137F}" sibTransId="{D1DAE34B-0021-4626-ABD6-08F3054DD755}"/>
    <dgm:cxn modelId="{211B7DF7-9CAF-43FD-864F-E24B0817EFCA}" type="presParOf" srcId="{B2D70BF0-5610-4A0D-96D0-2F435C107110}" destId="{652F728E-E56E-4D04-9770-5EB2183864DE}" srcOrd="0" destOrd="0" presId="urn:microsoft.com/office/officeart/2005/8/layout/vList5"/>
    <dgm:cxn modelId="{057F9D25-933E-4D26-9C8D-C306F4426095}" type="presParOf" srcId="{652F728E-E56E-4D04-9770-5EB2183864DE}" destId="{8C30EF9F-4504-4586-A47D-5365F36C982C}" srcOrd="0" destOrd="0" presId="urn:microsoft.com/office/officeart/2005/8/layout/vList5"/>
    <dgm:cxn modelId="{76294B20-8F91-4853-8485-3D1C1C45ADC9}" type="presParOf" srcId="{652F728E-E56E-4D04-9770-5EB2183864DE}" destId="{61553512-AEA0-4129-988A-7FE52C596FC0}" srcOrd="1" destOrd="0" presId="urn:microsoft.com/office/officeart/2005/8/layout/vList5"/>
    <dgm:cxn modelId="{F21C57A9-7062-455D-912D-BFB62D9F16B2}" type="presParOf" srcId="{B2D70BF0-5610-4A0D-96D0-2F435C107110}" destId="{71B47B54-F52B-4CE7-BAD3-D553A4B4957C}" srcOrd="1" destOrd="0" presId="urn:microsoft.com/office/officeart/2005/8/layout/vList5"/>
    <dgm:cxn modelId="{2FABB973-169E-4202-AB44-4E618D292925}" type="presParOf" srcId="{B2D70BF0-5610-4A0D-96D0-2F435C107110}" destId="{84AC7B89-78AD-45C6-8EFB-C287A0028BD4}" srcOrd="2" destOrd="0" presId="urn:microsoft.com/office/officeart/2005/8/layout/vList5"/>
    <dgm:cxn modelId="{723D756B-FFE3-41A5-8C6F-766DABC39BD3}" type="presParOf" srcId="{84AC7B89-78AD-45C6-8EFB-C287A0028BD4}" destId="{15BB6970-DDBD-4FF5-8A2B-8C3D1BD86703}" srcOrd="0" destOrd="0" presId="urn:microsoft.com/office/officeart/2005/8/layout/vList5"/>
    <dgm:cxn modelId="{CE61DC13-0C88-4FC2-833E-07EE3D0E4FF8}" type="presParOf" srcId="{84AC7B89-78AD-45C6-8EFB-C287A0028BD4}" destId="{CF384BF7-D8F3-49E1-8DAD-9CDC12AAE6FA}" srcOrd="1" destOrd="0" presId="urn:microsoft.com/office/officeart/2005/8/layout/vList5"/>
    <dgm:cxn modelId="{B801CEFC-4FBD-444E-BB80-D0596B00D790}" type="presParOf" srcId="{B2D70BF0-5610-4A0D-96D0-2F435C107110}" destId="{B4E79EDB-722B-4E87-86FA-C3285746BD9A}" srcOrd="3" destOrd="0" presId="urn:microsoft.com/office/officeart/2005/8/layout/vList5"/>
    <dgm:cxn modelId="{C1DB12D0-BACA-413B-BA13-657217659197}" type="presParOf" srcId="{B2D70BF0-5610-4A0D-96D0-2F435C107110}" destId="{641CC575-6D91-4E42-8F6D-8B60513ECFBB}" srcOrd="4" destOrd="0" presId="urn:microsoft.com/office/officeart/2005/8/layout/vList5"/>
    <dgm:cxn modelId="{0EC6371D-34B0-49DA-BC4A-D2B54D593846}" type="presParOf" srcId="{641CC575-6D91-4E42-8F6D-8B60513ECFBB}" destId="{9984CCA1-3099-4243-9BDB-A1524C1A1B2A}" srcOrd="0" destOrd="0" presId="urn:microsoft.com/office/officeart/2005/8/layout/vList5"/>
    <dgm:cxn modelId="{4FF775E9-29C6-4DDC-A88A-153A2F1E7E37}" type="presParOf" srcId="{641CC575-6D91-4E42-8F6D-8B60513ECFBB}" destId="{60047F94-FA85-462F-9428-889CF21ACFED}" srcOrd="1" destOrd="0" presId="urn:microsoft.com/office/officeart/2005/8/layout/vList5"/>
    <dgm:cxn modelId="{510D74EE-E4D9-4EBA-B5E3-C94834BA1873}" type="presParOf" srcId="{B2D70BF0-5610-4A0D-96D0-2F435C107110}" destId="{2BC861ED-EAF2-44AA-9305-897FE8677A3B}" srcOrd="5" destOrd="0" presId="urn:microsoft.com/office/officeart/2005/8/layout/vList5"/>
    <dgm:cxn modelId="{F0E9FE0C-29F9-4C60-B8AF-4358D3CE6BEA}" type="presParOf" srcId="{B2D70BF0-5610-4A0D-96D0-2F435C107110}" destId="{C6AB9263-E746-4786-B1D4-92495ECA748F}" srcOrd="6" destOrd="0" presId="urn:microsoft.com/office/officeart/2005/8/layout/vList5"/>
    <dgm:cxn modelId="{FB49A422-4087-47BC-B4E9-0397632D3524}" type="presParOf" srcId="{C6AB9263-E746-4786-B1D4-92495ECA748F}" destId="{62ADA737-7882-4902-98A1-F9A53BEF48EF}" srcOrd="0" destOrd="0" presId="urn:microsoft.com/office/officeart/2005/8/layout/vList5"/>
    <dgm:cxn modelId="{62F69FD2-5014-43A4-9685-914DD5B75E85}" type="presParOf" srcId="{C6AB9263-E746-4786-B1D4-92495ECA748F}" destId="{E1FCDBAE-E7F1-480B-8C51-D9B9EA41846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DCF865-D440-40FA-A786-64EE9A9C5AAD}"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IN"/>
        </a:p>
      </dgm:t>
    </dgm:pt>
    <dgm:pt modelId="{1B7C9316-4F44-4290-8692-B0D9DDB3391C}">
      <dgm:prSet phldrT="[Text]"/>
      <dgm:spPr/>
      <dgm:t>
        <a:bodyPr/>
        <a:lstStyle/>
        <a:p>
          <a:r>
            <a:rPr lang="en-IN" dirty="0">
              <a:latin typeface="Times New Roman" panose="02020603050405020304" pitchFamily="18" charset="0"/>
              <a:cs typeface="Times New Roman" panose="02020603050405020304" pitchFamily="18" charset="0"/>
            </a:rPr>
            <a:t>ACCURACY</a:t>
          </a:r>
        </a:p>
      </dgm:t>
    </dgm:pt>
    <dgm:pt modelId="{20874F98-F9CC-4117-8A9B-3C47A2318D1B}" type="parTrans" cxnId="{520F29C1-18B8-49E7-BF2F-B749DD4BDAB7}">
      <dgm:prSet/>
      <dgm:spPr/>
      <dgm:t>
        <a:bodyPr/>
        <a:lstStyle/>
        <a:p>
          <a:endParaRPr lang="en-IN"/>
        </a:p>
      </dgm:t>
    </dgm:pt>
    <dgm:pt modelId="{040036BE-A0A2-4A9C-8FC3-F159540F2C68}" type="sibTrans" cxnId="{520F29C1-18B8-49E7-BF2F-B749DD4BDAB7}">
      <dgm:prSet/>
      <dgm:spPr/>
      <dgm:t>
        <a:bodyPr/>
        <a:lstStyle/>
        <a:p>
          <a:endParaRPr lang="en-IN"/>
        </a:p>
      </dgm:t>
    </dgm:pt>
    <dgm:pt modelId="{9ED7E156-6F9B-432C-9A73-500EE22F69DD}">
      <dgm:prSet phldrT="[Text]"/>
      <dgm:spPr/>
      <dgm:t>
        <a:bodyPr/>
        <a:lstStyle/>
        <a:p>
          <a:pPr algn="l"/>
          <a:r>
            <a:rPr lang="en-US" b="0" i="0" dirty="0">
              <a:latin typeface="Times New Roman" panose="02020603050405020304" pitchFamily="18" charset="0"/>
              <a:cs typeface="Times New Roman" panose="02020603050405020304" pitchFamily="18" charset="0"/>
            </a:rPr>
            <a:t>Correctly classified point in test data and total number of points in the test data</a:t>
          </a:r>
          <a:endParaRPr lang="en-IN" dirty="0">
            <a:latin typeface="Times New Roman" panose="02020603050405020304" pitchFamily="18" charset="0"/>
            <a:cs typeface="Times New Roman" panose="02020603050405020304" pitchFamily="18" charset="0"/>
          </a:endParaRPr>
        </a:p>
      </dgm:t>
    </dgm:pt>
    <dgm:pt modelId="{CF41A39C-669F-4288-8897-764F149C4E95}" type="parTrans" cxnId="{3154D9AB-DE09-41CE-9706-7EFA46546CE4}">
      <dgm:prSet/>
      <dgm:spPr/>
      <dgm:t>
        <a:bodyPr/>
        <a:lstStyle/>
        <a:p>
          <a:endParaRPr lang="en-IN"/>
        </a:p>
      </dgm:t>
    </dgm:pt>
    <dgm:pt modelId="{F6BBEAEF-57B8-428F-8C6E-ABA11F7DA581}" type="sibTrans" cxnId="{3154D9AB-DE09-41CE-9706-7EFA46546CE4}">
      <dgm:prSet/>
      <dgm:spPr/>
      <dgm:t>
        <a:bodyPr/>
        <a:lstStyle/>
        <a:p>
          <a:endParaRPr lang="en-IN"/>
        </a:p>
      </dgm:t>
    </dgm:pt>
    <dgm:pt modelId="{4D6D6629-AC22-49E4-B525-3474CD17240D}">
      <dgm:prSet phldrT="[Text]"/>
      <dgm:spPr/>
      <dgm:t>
        <a:bodyPr/>
        <a:lstStyle/>
        <a:p>
          <a:r>
            <a:rPr lang="en-IN" dirty="0">
              <a:latin typeface="Times New Roman" panose="02020603050405020304" pitchFamily="18" charset="0"/>
              <a:cs typeface="Times New Roman" panose="02020603050405020304" pitchFamily="18" charset="0"/>
            </a:rPr>
            <a:t>RECALL</a:t>
          </a:r>
        </a:p>
      </dgm:t>
    </dgm:pt>
    <dgm:pt modelId="{CB71BEDA-5331-4540-BC42-2D306A9C6481}" type="parTrans" cxnId="{695B21C3-A816-428D-9B5B-3EED35C9C20A}">
      <dgm:prSet/>
      <dgm:spPr/>
      <dgm:t>
        <a:bodyPr/>
        <a:lstStyle/>
        <a:p>
          <a:endParaRPr lang="en-IN"/>
        </a:p>
      </dgm:t>
    </dgm:pt>
    <dgm:pt modelId="{A78A5613-D9E1-44ED-8A4C-CB519276A190}" type="sibTrans" cxnId="{695B21C3-A816-428D-9B5B-3EED35C9C20A}">
      <dgm:prSet/>
      <dgm:spPr/>
      <dgm:t>
        <a:bodyPr/>
        <a:lstStyle/>
        <a:p>
          <a:endParaRPr lang="en-IN"/>
        </a:p>
      </dgm:t>
    </dgm:pt>
    <dgm:pt modelId="{5B9CECA0-61B4-4DF8-9927-09CC412DD075}">
      <dgm:prSet phldrT="[Text]"/>
      <dgm:spPr/>
      <dgm:t>
        <a:bodyPr/>
        <a:lstStyle/>
        <a:p>
          <a:pPr algn="l"/>
          <a:r>
            <a:rPr lang="en-US" dirty="0">
              <a:latin typeface="Times New Roman" panose="02020603050405020304" pitchFamily="18" charset="0"/>
              <a:cs typeface="Times New Roman" panose="02020603050405020304" pitchFamily="18" charset="0"/>
            </a:rPr>
            <a:t>The ratio of total positive predicted by the model to the total actual positive.</a:t>
          </a:r>
          <a:endParaRPr lang="en-IN" dirty="0">
            <a:latin typeface="Times New Roman" panose="02020603050405020304" pitchFamily="18" charset="0"/>
            <a:cs typeface="Times New Roman" panose="02020603050405020304" pitchFamily="18" charset="0"/>
          </a:endParaRPr>
        </a:p>
      </dgm:t>
    </dgm:pt>
    <dgm:pt modelId="{91C50A34-487A-427E-A6A1-26AAF9D5F627}" type="parTrans" cxnId="{FC6F27E5-6AFF-477B-B567-E40238731B80}">
      <dgm:prSet/>
      <dgm:spPr/>
      <dgm:t>
        <a:bodyPr/>
        <a:lstStyle/>
        <a:p>
          <a:endParaRPr lang="en-IN"/>
        </a:p>
      </dgm:t>
    </dgm:pt>
    <dgm:pt modelId="{7F8C1F2B-06A9-4CFC-B2EA-C1FCEDA0FFE9}" type="sibTrans" cxnId="{FC6F27E5-6AFF-477B-B567-E40238731B80}">
      <dgm:prSet/>
      <dgm:spPr/>
      <dgm:t>
        <a:bodyPr/>
        <a:lstStyle/>
        <a:p>
          <a:endParaRPr lang="en-IN"/>
        </a:p>
      </dgm:t>
    </dgm:pt>
    <dgm:pt modelId="{BB5CE988-C8B8-4CA9-9A54-09D543966CFE}">
      <dgm:prSet phldrT="[Text]"/>
      <dgm:spPr/>
      <dgm:t>
        <a:bodyPr/>
        <a:lstStyle/>
        <a:p>
          <a:r>
            <a:rPr lang="en-IN" dirty="0">
              <a:latin typeface="Times New Roman" panose="02020603050405020304" pitchFamily="18" charset="0"/>
              <a:cs typeface="Times New Roman" panose="02020603050405020304" pitchFamily="18" charset="0"/>
            </a:rPr>
            <a:t>PRECISION</a:t>
          </a:r>
        </a:p>
      </dgm:t>
    </dgm:pt>
    <dgm:pt modelId="{D9030904-9310-4CA3-915D-D32571AF1716}" type="parTrans" cxnId="{F504E9FF-310F-48D8-B9AA-10A71601EBF3}">
      <dgm:prSet/>
      <dgm:spPr/>
      <dgm:t>
        <a:bodyPr/>
        <a:lstStyle/>
        <a:p>
          <a:endParaRPr lang="en-IN"/>
        </a:p>
      </dgm:t>
    </dgm:pt>
    <dgm:pt modelId="{86E9F545-789E-428B-A77A-65EB486C84A8}" type="sibTrans" cxnId="{F504E9FF-310F-48D8-B9AA-10A71601EBF3}">
      <dgm:prSet/>
      <dgm:spPr/>
      <dgm:t>
        <a:bodyPr/>
        <a:lstStyle/>
        <a:p>
          <a:endParaRPr lang="en-IN"/>
        </a:p>
      </dgm:t>
    </dgm:pt>
    <dgm:pt modelId="{7721C5DE-972A-4CAB-93C4-DA14B40F8C51}">
      <dgm:prSet phldrT="[Text]"/>
      <dgm:spPr/>
      <dgm:t>
        <a:bodyPr/>
        <a:lstStyle/>
        <a:p>
          <a:r>
            <a:rPr lang="en-US" b="0" i="0" dirty="0">
              <a:latin typeface="Times New Roman" panose="02020603050405020304" pitchFamily="18" charset="0"/>
              <a:cs typeface="Times New Roman" panose="02020603050405020304" pitchFamily="18" charset="0"/>
            </a:rPr>
            <a:t>Out of the total positive, what percentage are predicted positive</a:t>
          </a:r>
          <a:endParaRPr lang="en-IN" dirty="0">
            <a:latin typeface="Times New Roman" panose="02020603050405020304" pitchFamily="18" charset="0"/>
            <a:cs typeface="Times New Roman" panose="02020603050405020304" pitchFamily="18" charset="0"/>
          </a:endParaRPr>
        </a:p>
      </dgm:t>
    </dgm:pt>
    <dgm:pt modelId="{E9C6D3AC-4E66-4C7D-93BB-0CE9EA38F56D}" type="parTrans" cxnId="{DE70C19A-E8E0-45CD-A469-C00AA4954B08}">
      <dgm:prSet/>
      <dgm:spPr/>
      <dgm:t>
        <a:bodyPr/>
        <a:lstStyle/>
        <a:p>
          <a:endParaRPr lang="en-IN"/>
        </a:p>
      </dgm:t>
    </dgm:pt>
    <dgm:pt modelId="{B3BF0CA0-55CA-4312-BB51-26A1B0EFFBC3}" type="sibTrans" cxnId="{DE70C19A-E8E0-45CD-A469-C00AA4954B08}">
      <dgm:prSet/>
      <dgm:spPr/>
      <dgm:t>
        <a:bodyPr/>
        <a:lstStyle/>
        <a:p>
          <a:endParaRPr lang="en-IN"/>
        </a:p>
      </dgm:t>
    </dgm:pt>
    <dgm:pt modelId="{1F06A897-271D-43BB-AEB9-70FF9770EDCA}">
      <dgm:prSet/>
      <dgm:spPr/>
      <dgm:t>
        <a:bodyPr/>
        <a:lstStyle/>
        <a:p>
          <a:r>
            <a:rPr lang="en-IN" dirty="0">
              <a:latin typeface="Times New Roman" panose="02020603050405020304" pitchFamily="18" charset="0"/>
              <a:cs typeface="Times New Roman" panose="02020603050405020304" pitchFamily="18" charset="0"/>
            </a:rPr>
            <a:t>F-1 SCORE</a:t>
          </a:r>
        </a:p>
      </dgm:t>
    </dgm:pt>
    <dgm:pt modelId="{9CD8A504-874E-4F86-BF8F-61AA3E96F2A2}" type="parTrans" cxnId="{48036751-1A2D-4663-9BC2-88040E0D888B}">
      <dgm:prSet/>
      <dgm:spPr/>
      <dgm:t>
        <a:bodyPr/>
        <a:lstStyle/>
        <a:p>
          <a:endParaRPr lang="en-IN"/>
        </a:p>
      </dgm:t>
    </dgm:pt>
    <dgm:pt modelId="{27AA2CB9-7808-49BB-A6F5-F0966FCE4406}" type="sibTrans" cxnId="{48036751-1A2D-4663-9BC2-88040E0D888B}">
      <dgm:prSet/>
      <dgm:spPr/>
      <dgm:t>
        <a:bodyPr/>
        <a:lstStyle/>
        <a:p>
          <a:endParaRPr lang="en-IN"/>
        </a:p>
      </dgm:t>
    </dgm:pt>
    <dgm:pt modelId="{E5247A2E-3AB0-4551-8172-88DFF3229481}">
      <dgm:prSet/>
      <dgm:spPr/>
      <dgm:t>
        <a:bodyPr/>
        <a:lstStyle/>
        <a:p>
          <a:r>
            <a:rPr lang="en-US" b="0" i="0" dirty="0">
              <a:latin typeface="Times New Roman" panose="02020603050405020304" pitchFamily="18" charset="0"/>
              <a:cs typeface="Times New Roman" panose="02020603050405020304" pitchFamily="18" charset="0"/>
            </a:rPr>
            <a:t>It is the harmonic mean of precision and recall. It takes both false positive and false negatives into account</a:t>
          </a:r>
          <a:endParaRPr lang="en-IN" dirty="0">
            <a:latin typeface="Times New Roman" panose="02020603050405020304" pitchFamily="18" charset="0"/>
            <a:cs typeface="Times New Roman" panose="02020603050405020304" pitchFamily="18" charset="0"/>
          </a:endParaRPr>
        </a:p>
      </dgm:t>
    </dgm:pt>
    <dgm:pt modelId="{9E7BDF68-A67D-48D9-B373-396A95BB32A6}" type="parTrans" cxnId="{9B8A2F95-473A-4A1E-A5C1-1916514988D2}">
      <dgm:prSet/>
      <dgm:spPr/>
      <dgm:t>
        <a:bodyPr/>
        <a:lstStyle/>
        <a:p>
          <a:endParaRPr lang="en-IN"/>
        </a:p>
      </dgm:t>
    </dgm:pt>
    <dgm:pt modelId="{7026EF68-9457-497D-B443-7F0A513EA4C5}" type="sibTrans" cxnId="{9B8A2F95-473A-4A1E-A5C1-1916514988D2}">
      <dgm:prSet/>
      <dgm:spPr/>
      <dgm:t>
        <a:bodyPr/>
        <a:lstStyle/>
        <a:p>
          <a:endParaRPr lang="en-IN"/>
        </a:p>
      </dgm:t>
    </dgm:pt>
    <dgm:pt modelId="{0F79C76E-D5A1-449B-8BB0-8F9F82DCCAED}" type="pres">
      <dgm:prSet presAssocID="{49DCF865-D440-40FA-A786-64EE9A9C5AAD}" presName="Name0" presStyleCnt="0">
        <dgm:presLayoutVars>
          <dgm:dir/>
          <dgm:animLvl val="lvl"/>
          <dgm:resizeHandles val="exact"/>
        </dgm:presLayoutVars>
      </dgm:prSet>
      <dgm:spPr/>
    </dgm:pt>
    <dgm:pt modelId="{B8B6FB01-0706-4404-9995-0C8A3EEC216A}" type="pres">
      <dgm:prSet presAssocID="{1B7C9316-4F44-4290-8692-B0D9DDB3391C}" presName="composite" presStyleCnt="0"/>
      <dgm:spPr/>
    </dgm:pt>
    <dgm:pt modelId="{474FCB43-169F-4B4A-BD2C-C0DF81AC4DBD}" type="pres">
      <dgm:prSet presAssocID="{1B7C9316-4F44-4290-8692-B0D9DDB3391C}" presName="parTx" presStyleLbl="alignNode1" presStyleIdx="0" presStyleCnt="4">
        <dgm:presLayoutVars>
          <dgm:chMax val="0"/>
          <dgm:chPref val="0"/>
          <dgm:bulletEnabled val="1"/>
        </dgm:presLayoutVars>
      </dgm:prSet>
      <dgm:spPr/>
    </dgm:pt>
    <dgm:pt modelId="{EFC631AD-44DE-4696-A30B-681DEFB9DE78}" type="pres">
      <dgm:prSet presAssocID="{1B7C9316-4F44-4290-8692-B0D9DDB3391C}" presName="desTx" presStyleLbl="alignAccFollowNode1" presStyleIdx="0" presStyleCnt="4">
        <dgm:presLayoutVars>
          <dgm:bulletEnabled val="1"/>
        </dgm:presLayoutVars>
      </dgm:prSet>
      <dgm:spPr/>
    </dgm:pt>
    <dgm:pt modelId="{6224FC47-BA14-4C84-8D8A-E4CDB69B8AF1}" type="pres">
      <dgm:prSet presAssocID="{040036BE-A0A2-4A9C-8FC3-F159540F2C68}" presName="space" presStyleCnt="0"/>
      <dgm:spPr/>
    </dgm:pt>
    <dgm:pt modelId="{001D97CA-64CA-48D0-8216-703E6D402C73}" type="pres">
      <dgm:prSet presAssocID="{4D6D6629-AC22-49E4-B525-3474CD17240D}" presName="composite" presStyleCnt="0"/>
      <dgm:spPr/>
    </dgm:pt>
    <dgm:pt modelId="{1FB78445-7EAF-4718-A370-9BCCB987900D}" type="pres">
      <dgm:prSet presAssocID="{4D6D6629-AC22-49E4-B525-3474CD17240D}" presName="parTx" presStyleLbl="alignNode1" presStyleIdx="1" presStyleCnt="4">
        <dgm:presLayoutVars>
          <dgm:chMax val="0"/>
          <dgm:chPref val="0"/>
          <dgm:bulletEnabled val="1"/>
        </dgm:presLayoutVars>
      </dgm:prSet>
      <dgm:spPr/>
    </dgm:pt>
    <dgm:pt modelId="{0C91AE17-A729-4D9E-A840-6C3D847688F3}" type="pres">
      <dgm:prSet presAssocID="{4D6D6629-AC22-49E4-B525-3474CD17240D}" presName="desTx" presStyleLbl="alignAccFollowNode1" presStyleIdx="1" presStyleCnt="4">
        <dgm:presLayoutVars>
          <dgm:bulletEnabled val="1"/>
        </dgm:presLayoutVars>
      </dgm:prSet>
      <dgm:spPr/>
    </dgm:pt>
    <dgm:pt modelId="{9EF446E5-2E4A-4607-B7B4-5F9E16A9F0F2}" type="pres">
      <dgm:prSet presAssocID="{A78A5613-D9E1-44ED-8A4C-CB519276A190}" presName="space" presStyleCnt="0"/>
      <dgm:spPr/>
    </dgm:pt>
    <dgm:pt modelId="{737C4A0B-6A6B-46E0-BA4C-C37B9B352B88}" type="pres">
      <dgm:prSet presAssocID="{BB5CE988-C8B8-4CA9-9A54-09D543966CFE}" presName="composite" presStyleCnt="0"/>
      <dgm:spPr/>
    </dgm:pt>
    <dgm:pt modelId="{57DE7B1B-A991-46D7-8E0E-F3B69D6F6DE4}" type="pres">
      <dgm:prSet presAssocID="{BB5CE988-C8B8-4CA9-9A54-09D543966CFE}" presName="parTx" presStyleLbl="alignNode1" presStyleIdx="2" presStyleCnt="4">
        <dgm:presLayoutVars>
          <dgm:chMax val="0"/>
          <dgm:chPref val="0"/>
          <dgm:bulletEnabled val="1"/>
        </dgm:presLayoutVars>
      </dgm:prSet>
      <dgm:spPr/>
    </dgm:pt>
    <dgm:pt modelId="{960B72E1-6585-4560-A51A-0E1243BC5324}" type="pres">
      <dgm:prSet presAssocID="{BB5CE988-C8B8-4CA9-9A54-09D543966CFE}" presName="desTx" presStyleLbl="alignAccFollowNode1" presStyleIdx="2" presStyleCnt="4">
        <dgm:presLayoutVars>
          <dgm:bulletEnabled val="1"/>
        </dgm:presLayoutVars>
      </dgm:prSet>
      <dgm:spPr/>
    </dgm:pt>
    <dgm:pt modelId="{667EDA39-EEE5-4B7E-9985-74269AFBA571}" type="pres">
      <dgm:prSet presAssocID="{86E9F545-789E-428B-A77A-65EB486C84A8}" presName="space" presStyleCnt="0"/>
      <dgm:spPr/>
    </dgm:pt>
    <dgm:pt modelId="{DFD2B8E2-B0E3-4B28-8949-1835A49280F5}" type="pres">
      <dgm:prSet presAssocID="{1F06A897-271D-43BB-AEB9-70FF9770EDCA}" presName="composite" presStyleCnt="0"/>
      <dgm:spPr/>
    </dgm:pt>
    <dgm:pt modelId="{7DD51D2F-2BB2-4A86-A7D8-53E655ADAF33}" type="pres">
      <dgm:prSet presAssocID="{1F06A897-271D-43BB-AEB9-70FF9770EDCA}" presName="parTx" presStyleLbl="alignNode1" presStyleIdx="3" presStyleCnt="4">
        <dgm:presLayoutVars>
          <dgm:chMax val="0"/>
          <dgm:chPref val="0"/>
          <dgm:bulletEnabled val="1"/>
        </dgm:presLayoutVars>
      </dgm:prSet>
      <dgm:spPr/>
    </dgm:pt>
    <dgm:pt modelId="{DD044DA1-22B8-4D47-90A6-BC8D4C08DD93}" type="pres">
      <dgm:prSet presAssocID="{1F06A897-271D-43BB-AEB9-70FF9770EDCA}" presName="desTx" presStyleLbl="alignAccFollowNode1" presStyleIdx="3" presStyleCnt="4">
        <dgm:presLayoutVars>
          <dgm:bulletEnabled val="1"/>
        </dgm:presLayoutVars>
      </dgm:prSet>
      <dgm:spPr/>
    </dgm:pt>
  </dgm:ptLst>
  <dgm:cxnLst>
    <dgm:cxn modelId="{81CD7400-8A11-41F2-A70A-EDE9A40472A3}" type="presOf" srcId="{BB5CE988-C8B8-4CA9-9A54-09D543966CFE}" destId="{57DE7B1B-A991-46D7-8E0E-F3B69D6F6DE4}" srcOrd="0" destOrd="0" presId="urn:microsoft.com/office/officeart/2005/8/layout/hList1"/>
    <dgm:cxn modelId="{AB0FFF0D-4074-4BAF-9AA9-4001914898FB}" type="presOf" srcId="{9ED7E156-6F9B-432C-9A73-500EE22F69DD}" destId="{EFC631AD-44DE-4696-A30B-681DEFB9DE78}" srcOrd="0" destOrd="0" presId="urn:microsoft.com/office/officeart/2005/8/layout/hList1"/>
    <dgm:cxn modelId="{09B4AB21-586F-4B0E-84DC-BC9E26AB631B}" type="presOf" srcId="{5B9CECA0-61B4-4DF8-9927-09CC412DD075}" destId="{0C91AE17-A729-4D9E-A840-6C3D847688F3}" srcOrd="0" destOrd="0" presId="urn:microsoft.com/office/officeart/2005/8/layout/hList1"/>
    <dgm:cxn modelId="{3AF28461-EDF9-4A94-BE6B-B1695D71EA55}" type="presOf" srcId="{7721C5DE-972A-4CAB-93C4-DA14B40F8C51}" destId="{960B72E1-6585-4560-A51A-0E1243BC5324}" srcOrd="0" destOrd="0" presId="urn:microsoft.com/office/officeart/2005/8/layout/hList1"/>
    <dgm:cxn modelId="{CE4D2D4D-9938-4A57-8416-EEEABD5D3645}" type="presOf" srcId="{1B7C9316-4F44-4290-8692-B0D9DDB3391C}" destId="{474FCB43-169F-4B4A-BD2C-C0DF81AC4DBD}" srcOrd="0" destOrd="0" presId="urn:microsoft.com/office/officeart/2005/8/layout/hList1"/>
    <dgm:cxn modelId="{48036751-1A2D-4663-9BC2-88040E0D888B}" srcId="{49DCF865-D440-40FA-A786-64EE9A9C5AAD}" destId="{1F06A897-271D-43BB-AEB9-70FF9770EDCA}" srcOrd="3" destOrd="0" parTransId="{9CD8A504-874E-4F86-BF8F-61AA3E96F2A2}" sibTransId="{27AA2CB9-7808-49BB-A6F5-F0966FCE4406}"/>
    <dgm:cxn modelId="{83373379-CDFD-4B18-9F60-C5D95D4F28D5}" type="presOf" srcId="{49DCF865-D440-40FA-A786-64EE9A9C5AAD}" destId="{0F79C76E-D5A1-449B-8BB0-8F9F82DCCAED}" srcOrd="0" destOrd="0" presId="urn:microsoft.com/office/officeart/2005/8/layout/hList1"/>
    <dgm:cxn modelId="{9B8A2F95-473A-4A1E-A5C1-1916514988D2}" srcId="{1F06A897-271D-43BB-AEB9-70FF9770EDCA}" destId="{E5247A2E-3AB0-4551-8172-88DFF3229481}" srcOrd="0" destOrd="0" parTransId="{9E7BDF68-A67D-48D9-B373-396A95BB32A6}" sibTransId="{7026EF68-9457-497D-B443-7F0A513EA4C5}"/>
    <dgm:cxn modelId="{DE70C19A-E8E0-45CD-A469-C00AA4954B08}" srcId="{BB5CE988-C8B8-4CA9-9A54-09D543966CFE}" destId="{7721C5DE-972A-4CAB-93C4-DA14B40F8C51}" srcOrd="0" destOrd="0" parTransId="{E9C6D3AC-4E66-4C7D-93BB-0CE9EA38F56D}" sibTransId="{B3BF0CA0-55CA-4312-BB51-26A1B0EFFBC3}"/>
    <dgm:cxn modelId="{820E1D9D-A977-4DF4-A0FA-25B72FD50602}" type="presOf" srcId="{1F06A897-271D-43BB-AEB9-70FF9770EDCA}" destId="{7DD51D2F-2BB2-4A86-A7D8-53E655ADAF33}" srcOrd="0" destOrd="0" presId="urn:microsoft.com/office/officeart/2005/8/layout/hList1"/>
    <dgm:cxn modelId="{3154D9AB-DE09-41CE-9706-7EFA46546CE4}" srcId="{1B7C9316-4F44-4290-8692-B0D9DDB3391C}" destId="{9ED7E156-6F9B-432C-9A73-500EE22F69DD}" srcOrd="0" destOrd="0" parTransId="{CF41A39C-669F-4288-8897-764F149C4E95}" sibTransId="{F6BBEAEF-57B8-428F-8C6E-ABA11F7DA581}"/>
    <dgm:cxn modelId="{520F29C1-18B8-49E7-BF2F-B749DD4BDAB7}" srcId="{49DCF865-D440-40FA-A786-64EE9A9C5AAD}" destId="{1B7C9316-4F44-4290-8692-B0D9DDB3391C}" srcOrd="0" destOrd="0" parTransId="{20874F98-F9CC-4117-8A9B-3C47A2318D1B}" sibTransId="{040036BE-A0A2-4A9C-8FC3-F159540F2C68}"/>
    <dgm:cxn modelId="{695B21C3-A816-428D-9B5B-3EED35C9C20A}" srcId="{49DCF865-D440-40FA-A786-64EE9A9C5AAD}" destId="{4D6D6629-AC22-49E4-B525-3474CD17240D}" srcOrd="1" destOrd="0" parTransId="{CB71BEDA-5331-4540-BC42-2D306A9C6481}" sibTransId="{A78A5613-D9E1-44ED-8A4C-CB519276A190}"/>
    <dgm:cxn modelId="{9A709BDF-8F34-49B1-B65B-7B416DCFD048}" type="presOf" srcId="{E5247A2E-3AB0-4551-8172-88DFF3229481}" destId="{DD044DA1-22B8-4D47-90A6-BC8D4C08DD93}" srcOrd="0" destOrd="0" presId="urn:microsoft.com/office/officeart/2005/8/layout/hList1"/>
    <dgm:cxn modelId="{FC6F27E5-6AFF-477B-B567-E40238731B80}" srcId="{4D6D6629-AC22-49E4-B525-3474CD17240D}" destId="{5B9CECA0-61B4-4DF8-9927-09CC412DD075}" srcOrd="0" destOrd="0" parTransId="{91C50A34-487A-427E-A6A1-26AAF9D5F627}" sibTransId="{7F8C1F2B-06A9-4CFC-B2EA-C1FCEDA0FFE9}"/>
    <dgm:cxn modelId="{B942BCED-2AB9-45A8-AAE3-8ECCF7A09F1F}" type="presOf" srcId="{4D6D6629-AC22-49E4-B525-3474CD17240D}" destId="{1FB78445-7EAF-4718-A370-9BCCB987900D}" srcOrd="0" destOrd="0" presId="urn:microsoft.com/office/officeart/2005/8/layout/hList1"/>
    <dgm:cxn modelId="{F504E9FF-310F-48D8-B9AA-10A71601EBF3}" srcId="{49DCF865-D440-40FA-A786-64EE9A9C5AAD}" destId="{BB5CE988-C8B8-4CA9-9A54-09D543966CFE}" srcOrd="2" destOrd="0" parTransId="{D9030904-9310-4CA3-915D-D32571AF1716}" sibTransId="{86E9F545-789E-428B-A77A-65EB486C84A8}"/>
    <dgm:cxn modelId="{6A3BC700-8DA6-4660-A66C-226A722BF730}" type="presParOf" srcId="{0F79C76E-D5A1-449B-8BB0-8F9F82DCCAED}" destId="{B8B6FB01-0706-4404-9995-0C8A3EEC216A}" srcOrd="0" destOrd="0" presId="urn:microsoft.com/office/officeart/2005/8/layout/hList1"/>
    <dgm:cxn modelId="{493330CE-7595-4FCB-8CA0-822621746B12}" type="presParOf" srcId="{B8B6FB01-0706-4404-9995-0C8A3EEC216A}" destId="{474FCB43-169F-4B4A-BD2C-C0DF81AC4DBD}" srcOrd="0" destOrd="0" presId="urn:microsoft.com/office/officeart/2005/8/layout/hList1"/>
    <dgm:cxn modelId="{B09297CB-9B42-4F7B-BC9F-2F31086C13AD}" type="presParOf" srcId="{B8B6FB01-0706-4404-9995-0C8A3EEC216A}" destId="{EFC631AD-44DE-4696-A30B-681DEFB9DE78}" srcOrd="1" destOrd="0" presId="urn:microsoft.com/office/officeart/2005/8/layout/hList1"/>
    <dgm:cxn modelId="{96CB5286-162F-4A87-ADC3-5025FC1784CF}" type="presParOf" srcId="{0F79C76E-D5A1-449B-8BB0-8F9F82DCCAED}" destId="{6224FC47-BA14-4C84-8D8A-E4CDB69B8AF1}" srcOrd="1" destOrd="0" presId="urn:microsoft.com/office/officeart/2005/8/layout/hList1"/>
    <dgm:cxn modelId="{FA2C29DB-31A4-4825-8FBD-618E6792238C}" type="presParOf" srcId="{0F79C76E-D5A1-449B-8BB0-8F9F82DCCAED}" destId="{001D97CA-64CA-48D0-8216-703E6D402C73}" srcOrd="2" destOrd="0" presId="urn:microsoft.com/office/officeart/2005/8/layout/hList1"/>
    <dgm:cxn modelId="{96200273-5594-44D4-82FC-444CEC797D9B}" type="presParOf" srcId="{001D97CA-64CA-48D0-8216-703E6D402C73}" destId="{1FB78445-7EAF-4718-A370-9BCCB987900D}" srcOrd="0" destOrd="0" presId="urn:microsoft.com/office/officeart/2005/8/layout/hList1"/>
    <dgm:cxn modelId="{6197AA41-E4DD-4B7E-B0E0-101C2D62E7C9}" type="presParOf" srcId="{001D97CA-64CA-48D0-8216-703E6D402C73}" destId="{0C91AE17-A729-4D9E-A840-6C3D847688F3}" srcOrd="1" destOrd="0" presId="urn:microsoft.com/office/officeart/2005/8/layout/hList1"/>
    <dgm:cxn modelId="{26EEE6CE-7F51-4472-BF25-D7C53DD0CC29}" type="presParOf" srcId="{0F79C76E-D5A1-449B-8BB0-8F9F82DCCAED}" destId="{9EF446E5-2E4A-4607-B7B4-5F9E16A9F0F2}" srcOrd="3" destOrd="0" presId="urn:microsoft.com/office/officeart/2005/8/layout/hList1"/>
    <dgm:cxn modelId="{4DD3262E-D42F-44C8-B28E-E1235FF67217}" type="presParOf" srcId="{0F79C76E-D5A1-449B-8BB0-8F9F82DCCAED}" destId="{737C4A0B-6A6B-46E0-BA4C-C37B9B352B88}" srcOrd="4" destOrd="0" presId="urn:microsoft.com/office/officeart/2005/8/layout/hList1"/>
    <dgm:cxn modelId="{B1F0BF70-3147-4049-A5C7-D90238D914EB}" type="presParOf" srcId="{737C4A0B-6A6B-46E0-BA4C-C37B9B352B88}" destId="{57DE7B1B-A991-46D7-8E0E-F3B69D6F6DE4}" srcOrd="0" destOrd="0" presId="urn:microsoft.com/office/officeart/2005/8/layout/hList1"/>
    <dgm:cxn modelId="{F962AA59-E344-4ABE-BC27-07A716D7641B}" type="presParOf" srcId="{737C4A0B-6A6B-46E0-BA4C-C37B9B352B88}" destId="{960B72E1-6585-4560-A51A-0E1243BC5324}" srcOrd="1" destOrd="0" presId="urn:microsoft.com/office/officeart/2005/8/layout/hList1"/>
    <dgm:cxn modelId="{3C6E5D52-A9A6-4307-A909-5324164C248A}" type="presParOf" srcId="{0F79C76E-D5A1-449B-8BB0-8F9F82DCCAED}" destId="{667EDA39-EEE5-4B7E-9985-74269AFBA571}" srcOrd="5" destOrd="0" presId="urn:microsoft.com/office/officeart/2005/8/layout/hList1"/>
    <dgm:cxn modelId="{9B19E63D-6D0B-4B15-9E0B-F1A7FE08D24A}" type="presParOf" srcId="{0F79C76E-D5A1-449B-8BB0-8F9F82DCCAED}" destId="{DFD2B8E2-B0E3-4B28-8949-1835A49280F5}" srcOrd="6" destOrd="0" presId="urn:microsoft.com/office/officeart/2005/8/layout/hList1"/>
    <dgm:cxn modelId="{653F1F4E-9439-4D0C-9934-036947DA5600}" type="presParOf" srcId="{DFD2B8E2-B0E3-4B28-8949-1835A49280F5}" destId="{7DD51D2F-2BB2-4A86-A7D8-53E655ADAF33}" srcOrd="0" destOrd="0" presId="urn:microsoft.com/office/officeart/2005/8/layout/hList1"/>
    <dgm:cxn modelId="{8A0C2F45-7643-438F-B723-2B41539CFACF}" type="presParOf" srcId="{DFD2B8E2-B0E3-4B28-8949-1835A49280F5}" destId="{DD044DA1-22B8-4D47-90A6-BC8D4C08DD9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0526A-6F3B-4131-9165-EC2E2A0C44EF}">
      <dsp:nvSpPr>
        <dsp:cNvPr id="0" name=""/>
        <dsp:cNvSpPr/>
      </dsp:nvSpPr>
      <dsp:spPr>
        <a:xfrm>
          <a:off x="0" y="4332710"/>
          <a:ext cx="10765970" cy="568665"/>
        </a:xfrm>
        <a:prstGeom prst="rect">
          <a:avLst/>
        </a:prstGeom>
        <a:solidFill>
          <a:schemeClr val="accent5">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Model Evaluation</a:t>
          </a:r>
          <a:endParaRPr lang="en-IN" sz="2400" kern="1200" dirty="0">
            <a:latin typeface="Times New Roman" panose="02020603050405020304" pitchFamily="18" charset="0"/>
            <a:cs typeface="Times New Roman" panose="02020603050405020304" pitchFamily="18" charset="0"/>
          </a:endParaRPr>
        </a:p>
      </dsp:txBody>
      <dsp:txXfrm>
        <a:off x="0" y="4332710"/>
        <a:ext cx="10765970" cy="568665"/>
      </dsp:txXfrm>
    </dsp:sp>
    <dsp:sp modelId="{E854F053-EBC0-4855-8B45-BBD38BC25F19}">
      <dsp:nvSpPr>
        <dsp:cNvPr id="0" name=""/>
        <dsp:cNvSpPr/>
      </dsp:nvSpPr>
      <dsp:spPr>
        <a:xfrm rot="10800000">
          <a:off x="0" y="3466632"/>
          <a:ext cx="10765970" cy="874608"/>
        </a:xfrm>
        <a:prstGeom prst="upArrowCallout">
          <a:avLst/>
        </a:prstGeom>
        <a:solidFill>
          <a:schemeClr val="accent5">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Model Building</a:t>
          </a:r>
          <a:endParaRPr lang="en-IN" sz="2400" kern="1200" dirty="0">
            <a:latin typeface="Times New Roman" panose="02020603050405020304" pitchFamily="18" charset="0"/>
            <a:cs typeface="Times New Roman" panose="02020603050405020304" pitchFamily="18" charset="0"/>
          </a:endParaRPr>
        </a:p>
      </dsp:txBody>
      <dsp:txXfrm rot="10800000">
        <a:off x="0" y="3466632"/>
        <a:ext cx="10765970" cy="568294"/>
      </dsp:txXfrm>
    </dsp:sp>
    <dsp:sp modelId="{9DA3F28F-48DF-41CA-B11F-82C23D1A1442}">
      <dsp:nvSpPr>
        <dsp:cNvPr id="0" name=""/>
        <dsp:cNvSpPr/>
      </dsp:nvSpPr>
      <dsp:spPr>
        <a:xfrm rot="10800000">
          <a:off x="0" y="2600554"/>
          <a:ext cx="10765970" cy="874608"/>
        </a:xfrm>
        <a:prstGeom prst="upArrowCallout">
          <a:avLst/>
        </a:prstGeom>
        <a:solidFill>
          <a:schemeClr val="accent5">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Data Pre-Processing </a:t>
          </a:r>
          <a:endParaRPr lang="en-IN" sz="2400" kern="1200" dirty="0">
            <a:latin typeface="Times New Roman" panose="02020603050405020304" pitchFamily="18" charset="0"/>
            <a:cs typeface="Times New Roman" panose="02020603050405020304" pitchFamily="18" charset="0"/>
          </a:endParaRPr>
        </a:p>
      </dsp:txBody>
      <dsp:txXfrm rot="10800000">
        <a:off x="0" y="2600554"/>
        <a:ext cx="10765970" cy="568294"/>
      </dsp:txXfrm>
    </dsp:sp>
    <dsp:sp modelId="{78126145-1BF1-405F-BC22-840F26321F05}">
      <dsp:nvSpPr>
        <dsp:cNvPr id="0" name=""/>
        <dsp:cNvSpPr/>
      </dsp:nvSpPr>
      <dsp:spPr>
        <a:xfrm rot="10800000">
          <a:off x="0" y="1760600"/>
          <a:ext cx="10765970" cy="874608"/>
        </a:xfrm>
        <a:prstGeom prst="upArrowCallout">
          <a:avLst/>
        </a:prstGeom>
        <a:solidFill>
          <a:schemeClr val="accent5">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Data Cleaning </a:t>
          </a:r>
          <a:endParaRPr lang="en-IN" sz="2400" kern="1200" dirty="0">
            <a:latin typeface="Times New Roman" panose="02020603050405020304" pitchFamily="18" charset="0"/>
            <a:cs typeface="Times New Roman" panose="02020603050405020304" pitchFamily="18" charset="0"/>
          </a:endParaRPr>
        </a:p>
      </dsp:txBody>
      <dsp:txXfrm rot="10800000">
        <a:off x="0" y="1760600"/>
        <a:ext cx="10765970" cy="568294"/>
      </dsp:txXfrm>
    </dsp:sp>
    <dsp:sp modelId="{D223A1F5-5D56-4D45-AC36-EAF1433F9D90}">
      <dsp:nvSpPr>
        <dsp:cNvPr id="0" name=""/>
        <dsp:cNvSpPr/>
      </dsp:nvSpPr>
      <dsp:spPr>
        <a:xfrm rot="10800000">
          <a:off x="0" y="868397"/>
          <a:ext cx="10765970" cy="874608"/>
        </a:xfrm>
        <a:prstGeom prst="upArrowCallout">
          <a:avLst/>
        </a:prstGeom>
        <a:solidFill>
          <a:schemeClr val="accent5">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Data Exploration</a:t>
          </a:r>
          <a:endParaRPr lang="en-IN" sz="2400" kern="1200" dirty="0">
            <a:latin typeface="Times New Roman" panose="02020603050405020304" pitchFamily="18" charset="0"/>
            <a:cs typeface="Times New Roman" panose="02020603050405020304" pitchFamily="18" charset="0"/>
          </a:endParaRPr>
        </a:p>
      </dsp:txBody>
      <dsp:txXfrm rot="10800000">
        <a:off x="0" y="868397"/>
        <a:ext cx="10765970" cy="568294"/>
      </dsp:txXfrm>
    </dsp:sp>
    <dsp:sp modelId="{AB6A7DF1-4965-4377-A53A-F8DE00B1FEDA}">
      <dsp:nvSpPr>
        <dsp:cNvPr id="0" name=""/>
        <dsp:cNvSpPr/>
      </dsp:nvSpPr>
      <dsp:spPr>
        <a:xfrm rot="10800000">
          <a:off x="0" y="2319"/>
          <a:ext cx="10765970" cy="874608"/>
        </a:xfrm>
        <a:prstGeom prst="upArrowCallout">
          <a:avLst/>
        </a:prstGeom>
        <a:solidFill>
          <a:schemeClr val="accent5">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Data Collection</a:t>
          </a:r>
          <a:endParaRPr lang="en-IN" sz="2400" kern="1200" dirty="0">
            <a:latin typeface="Times New Roman" panose="02020603050405020304" pitchFamily="18" charset="0"/>
            <a:cs typeface="Times New Roman" panose="02020603050405020304" pitchFamily="18" charset="0"/>
          </a:endParaRPr>
        </a:p>
      </dsp:txBody>
      <dsp:txXfrm rot="10800000">
        <a:off x="0" y="2319"/>
        <a:ext cx="10765970" cy="568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53512-AEA0-4129-988A-7FE52C596FC0}">
      <dsp:nvSpPr>
        <dsp:cNvPr id="0" name=""/>
        <dsp:cNvSpPr/>
      </dsp:nvSpPr>
      <dsp:spPr>
        <a:xfrm rot="5400000">
          <a:off x="6537946" y="-2800951"/>
          <a:ext cx="702845" cy="6484112"/>
        </a:xfrm>
        <a:prstGeom prst="round2SameRect">
          <a:avLst/>
        </a:prstGeom>
        <a:solidFill>
          <a:schemeClr val="accent5">
            <a:alpha val="90000"/>
            <a:tint val="40000"/>
            <a:hueOff val="0"/>
            <a:satOff val="0"/>
            <a:lumOff val="0"/>
            <a:alphaOff val="0"/>
          </a:schemeClr>
        </a:solidFill>
        <a:ln w="19050"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Any variable in the dataset having empty or null values, is not considered in the model building process</a:t>
          </a:r>
          <a:endParaRPr lang="en-IN" sz="1600" kern="1200" dirty="0">
            <a:latin typeface="Times New Roman" panose="02020603050405020304" pitchFamily="18" charset="0"/>
            <a:cs typeface="Times New Roman" panose="02020603050405020304" pitchFamily="18" charset="0"/>
          </a:endParaRPr>
        </a:p>
      </dsp:txBody>
      <dsp:txXfrm rot="-5400000">
        <a:off x="3647313" y="123992"/>
        <a:ext cx="6449802" cy="634225"/>
      </dsp:txXfrm>
    </dsp:sp>
    <dsp:sp modelId="{8C30EF9F-4504-4586-A47D-5365F36C982C}">
      <dsp:nvSpPr>
        <dsp:cNvPr id="0" name=""/>
        <dsp:cNvSpPr/>
      </dsp:nvSpPr>
      <dsp:spPr>
        <a:xfrm>
          <a:off x="0" y="1826"/>
          <a:ext cx="3647313" cy="878556"/>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Bahnschrift SemiBold SemiConden" panose="020B0502040204020203" pitchFamily="34" charset="0"/>
              <a:cs typeface="Times New Roman" panose="02020603050405020304" pitchFamily="18" charset="0"/>
            </a:rPr>
            <a:t>MISSING VALUE TREATMENT</a:t>
          </a:r>
          <a:endParaRPr lang="en-IN" sz="2500" kern="1200" dirty="0">
            <a:latin typeface="Bahnschrift SemiBold SemiConden" panose="020B0502040204020203" pitchFamily="34" charset="0"/>
            <a:cs typeface="Times New Roman" panose="02020603050405020304" pitchFamily="18" charset="0"/>
          </a:endParaRPr>
        </a:p>
      </dsp:txBody>
      <dsp:txXfrm>
        <a:off x="42888" y="44714"/>
        <a:ext cx="3561537" cy="792780"/>
      </dsp:txXfrm>
    </dsp:sp>
    <dsp:sp modelId="{CF384BF7-D8F3-49E1-8DAD-9CDC12AAE6FA}">
      <dsp:nvSpPr>
        <dsp:cNvPr id="0" name=""/>
        <dsp:cNvSpPr/>
      </dsp:nvSpPr>
      <dsp:spPr>
        <a:xfrm rot="5400000">
          <a:off x="6537946" y="-1878467"/>
          <a:ext cx="702845" cy="6484112"/>
        </a:xfrm>
        <a:prstGeom prst="round2SameRect">
          <a:avLst/>
        </a:prstGeom>
        <a:solidFill>
          <a:schemeClr val="accent5">
            <a:alpha val="90000"/>
            <a:tint val="40000"/>
            <a:hueOff val="0"/>
            <a:satOff val="0"/>
            <a:lumOff val="0"/>
            <a:alphaOff val="0"/>
          </a:schemeClr>
        </a:solidFill>
        <a:ln w="19050"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Conversion of categorical into numerical variables, using dummy encoding</a:t>
          </a:r>
          <a:endParaRPr lang="en-IN"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Feature selection is done using Filter technique</a:t>
          </a:r>
          <a:endParaRPr lang="en-IN" sz="1600" kern="1200" dirty="0">
            <a:latin typeface="Times New Roman" panose="02020603050405020304" pitchFamily="18" charset="0"/>
            <a:cs typeface="Times New Roman" panose="02020603050405020304" pitchFamily="18" charset="0"/>
          </a:endParaRPr>
        </a:p>
      </dsp:txBody>
      <dsp:txXfrm rot="-5400000">
        <a:off x="3647313" y="1046476"/>
        <a:ext cx="6449802" cy="634225"/>
      </dsp:txXfrm>
    </dsp:sp>
    <dsp:sp modelId="{15BB6970-DDBD-4FF5-8A2B-8C3D1BD86703}">
      <dsp:nvSpPr>
        <dsp:cNvPr id="0" name=""/>
        <dsp:cNvSpPr/>
      </dsp:nvSpPr>
      <dsp:spPr>
        <a:xfrm>
          <a:off x="0" y="924310"/>
          <a:ext cx="3647313" cy="878556"/>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Bahnschrift SemiBold SemiConden" panose="020B0502040204020203" pitchFamily="34" charset="0"/>
              <a:cs typeface="Times New Roman" panose="02020603050405020304" pitchFamily="18" charset="0"/>
            </a:rPr>
            <a:t>LABEL ENCODING AND FEATURE SELECTION</a:t>
          </a:r>
          <a:endParaRPr lang="en-IN" sz="2500" kern="1200" dirty="0">
            <a:latin typeface="Bahnschrift SemiBold SemiConden" panose="020B0502040204020203" pitchFamily="34" charset="0"/>
            <a:cs typeface="Times New Roman" panose="02020603050405020304" pitchFamily="18" charset="0"/>
          </a:endParaRPr>
        </a:p>
      </dsp:txBody>
      <dsp:txXfrm>
        <a:off x="42888" y="967198"/>
        <a:ext cx="3561537" cy="792780"/>
      </dsp:txXfrm>
    </dsp:sp>
    <dsp:sp modelId="{60047F94-FA85-462F-9428-889CF21ACFED}">
      <dsp:nvSpPr>
        <dsp:cNvPr id="0" name=""/>
        <dsp:cNvSpPr/>
      </dsp:nvSpPr>
      <dsp:spPr>
        <a:xfrm rot="5400000">
          <a:off x="6537946" y="-955982"/>
          <a:ext cx="702845" cy="6484112"/>
        </a:xfrm>
        <a:prstGeom prst="round2SameRect">
          <a:avLst/>
        </a:prstGeom>
        <a:solidFill>
          <a:schemeClr val="accent5">
            <a:alpha val="90000"/>
            <a:tint val="40000"/>
            <a:hueOff val="0"/>
            <a:satOff val="0"/>
            <a:lumOff val="0"/>
            <a:alphaOff val="0"/>
          </a:schemeClr>
        </a:solidFill>
        <a:ln w="19050"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Variables in the dataset contain invalid values (Avg_team_Age), whereas variables for other outliers seem to be real </a:t>
          </a:r>
          <a:endParaRPr lang="en-IN" sz="1600" kern="1200" dirty="0">
            <a:latin typeface="Times New Roman" panose="02020603050405020304" pitchFamily="18" charset="0"/>
            <a:cs typeface="Times New Roman" panose="02020603050405020304" pitchFamily="18" charset="0"/>
          </a:endParaRPr>
        </a:p>
      </dsp:txBody>
      <dsp:txXfrm rot="-5400000">
        <a:off x="3647313" y="1968961"/>
        <a:ext cx="6449802" cy="634225"/>
      </dsp:txXfrm>
    </dsp:sp>
    <dsp:sp modelId="{9984CCA1-3099-4243-9BDB-A1524C1A1B2A}">
      <dsp:nvSpPr>
        <dsp:cNvPr id="0" name=""/>
        <dsp:cNvSpPr/>
      </dsp:nvSpPr>
      <dsp:spPr>
        <a:xfrm>
          <a:off x="0" y="1846794"/>
          <a:ext cx="3647313" cy="878556"/>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Bahnschrift SemiBold SemiConden" panose="020B0502040204020203" pitchFamily="34" charset="0"/>
            </a:rPr>
            <a:t>OUTLIER TREATMENT</a:t>
          </a:r>
          <a:endParaRPr lang="en-IN" sz="2500" kern="1200" dirty="0">
            <a:latin typeface="Bahnschrift SemiBold SemiConden" panose="020B0502040204020203" pitchFamily="34" charset="0"/>
          </a:endParaRPr>
        </a:p>
      </dsp:txBody>
      <dsp:txXfrm>
        <a:off x="42888" y="1889682"/>
        <a:ext cx="3561537" cy="792780"/>
      </dsp:txXfrm>
    </dsp:sp>
    <dsp:sp modelId="{E1FCDBAE-E7F1-480B-8C51-D9B9EA418464}">
      <dsp:nvSpPr>
        <dsp:cNvPr id="0" name=""/>
        <dsp:cNvSpPr/>
      </dsp:nvSpPr>
      <dsp:spPr>
        <a:xfrm rot="5400000">
          <a:off x="6537946" y="-33498"/>
          <a:ext cx="702845" cy="6484112"/>
        </a:xfrm>
        <a:prstGeom prst="round2SameRect">
          <a:avLst/>
        </a:prstGeom>
        <a:solidFill>
          <a:schemeClr val="accent5">
            <a:alpha val="90000"/>
            <a:tint val="40000"/>
            <a:hueOff val="0"/>
            <a:satOff val="0"/>
            <a:lumOff val="0"/>
            <a:alphaOff val="0"/>
          </a:schemeClr>
        </a:solidFill>
        <a:ln w="19050"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Scaling performed before fitting KNN model to reduce the variation and synthetic minority over sampling technique to overcome from imbalance data issue</a:t>
          </a:r>
          <a:r>
            <a:rPr lang="en-US" sz="1400" kern="1200" dirty="0"/>
            <a:t>.</a:t>
          </a:r>
          <a:endParaRPr lang="en-IN" sz="1400" kern="1200" dirty="0"/>
        </a:p>
      </dsp:txBody>
      <dsp:txXfrm rot="-5400000">
        <a:off x="3647313" y="2891445"/>
        <a:ext cx="6449802" cy="634225"/>
      </dsp:txXfrm>
    </dsp:sp>
    <dsp:sp modelId="{62ADA737-7882-4902-98A1-F9A53BEF48EF}">
      <dsp:nvSpPr>
        <dsp:cNvPr id="0" name=""/>
        <dsp:cNvSpPr/>
      </dsp:nvSpPr>
      <dsp:spPr>
        <a:xfrm>
          <a:off x="0" y="2771105"/>
          <a:ext cx="3647313" cy="878556"/>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Bahnschrift SemiBold SemiConden" panose="020B0502040204020203" pitchFamily="34" charset="0"/>
            </a:rPr>
            <a:t>SCALING AND DATA IMBALANCE</a:t>
          </a:r>
          <a:endParaRPr lang="en-IN" sz="2500" kern="1200" dirty="0">
            <a:latin typeface="Bahnschrift SemiBold SemiConden" panose="020B0502040204020203" pitchFamily="34" charset="0"/>
          </a:endParaRPr>
        </a:p>
      </dsp:txBody>
      <dsp:txXfrm>
        <a:off x="42888" y="2813993"/>
        <a:ext cx="3561537" cy="792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FCB43-169F-4B4A-BD2C-C0DF81AC4DBD}">
      <dsp:nvSpPr>
        <dsp:cNvPr id="0" name=""/>
        <dsp:cNvSpPr/>
      </dsp:nvSpPr>
      <dsp:spPr>
        <a:xfrm>
          <a:off x="3809" y="192661"/>
          <a:ext cx="2290453" cy="6336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ACCURACY</a:t>
          </a:r>
        </a:p>
      </dsp:txBody>
      <dsp:txXfrm>
        <a:off x="3809" y="192661"/>
        <a:ext cx="2290453" cy="633600"/>
      </dsp:txXfrm>
    </dsp:sp>
    <dsp:sp modelId="{EFC631AD-44DE-4696-A30B-681DEFB9DE78}">
      <dsp:nvSpPr>
        <dsp:cNvPr id="0" name=""/>
        <dsp:cNvSpPr/>
      </dsp:nvSpPr>
      <dsp:spPr>
        <a:xfrm>
          <a:off x="3809" y="826261"/>
          <a:ext cx="2290453" cy="2630739"/>
        </a:xfrm>
        <a:prstGeom prst="rect">
          <a:avLst/>
        </a:prstGeom>
        <a:solidFill>
          <a:schemeClr val="accent5">
            <a:alpha val="90000"/>
            <a:tint val="40000"/>
            <a:hueOff val="0"/>
            <a:satOff val="0"/>
            <a:lumOff val="0"/>
            <a:alphaOff val="0"/>
          </a:schemeClr>
        </a:solidFill>
        <a:ln w="19050"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latin typeface="Times New Roman" panose="02020603050405020304" pitchFamily="18" charset="0"/>
              <a:cs typeface="Times New Roman" panose="02020603050405020304" pitchFamily="18" charset="0"/>
            </a:rPr>
            <a:t>Correctly classified point in test data and total number of points in the test data</a:t>
          </a:r>
          <a:endParaRPr lang="en-IN" sz="2200" kern="1200" dirty="0">
            <a:latin typeface="Times New Roman" panose="02020603050405020304" pitchFamily="18" charset="0"/>
            <a:cs typeface="Times New Roman" panose="02020603050405020304" pitchFamily="18" charset="0"/>
          </a:endParaRPr>
        </a:p>
      </dsp:txBody>
      <dsp:txXfrm>
        <a:off x="3809" y="826261"/>
        <a:ext cx="2290453" cy="2630739"/>
      </dsp:txXfrm>
    </dsp:sp>
    <dsp:sp modelId="{1FB78445-7EAF-4718-A370-9BCCB987900D}">
      <dsp:nvSpPr>
        <dsp:cNvPr id="0" name=""/>
        <dsp:cNvSpPr/>
      </dsp:nvSpPr>
      <dsp:spPr>
        <a:xfrm>
          <a:off x="2614926" y="192661"/>
          <a:ext cx="2290453" cy="6336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RECALL</a:t>
          </a:r>
        </a:p>
      </dsp:txBody>
      <dsp:txXfrm>
        <a:off x="2614926" y="192661"/>
        <a:ext cx="2290453" cy="633600"/>
      </dsp:txXfrm>
    </dsp:sp>
    <dsp:sp modelId="{0C91AE17-A729-4D9E-A840-6C3D847688F3}">
      <dsp:nvSpPr>
        <dsp:cNvPr id="0" name=""/>
        <dsp:cNvSpPr/>
      </dsp:nvSpPr>
      <dsp:spPr>
        <a:xfrm>
          <a:off x="2614926" y="826261"/>
          <a:ext cx="2290453" cy="2630739"/>
        </a:xfrm>
        <a:prstGeom prst="rect">
          <a:avLst/>
        </a:prstGeom>
        <a:solidFill>
          <a:schemeClr val="accent5">
            <a:alpha val="90000"/>
            <a:tint val="40000"/>
            <a:hueOff val="0"/>
            <a:satOff val="0"/>
            <a:lumOff val="0"/>
            <a:alphaOff val="0"/>
          </a:schemeClr>
        </a:solidFill>
        <a:ln w="19050"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The ratio of total positive predicted by the model to the total actual positive.</a:t>
          </a:r>
          <a:endParaRPr lang="en-IN" sz="2200" kern="1200" dirty="0">
            <a:latin typeface="Times New Roman" panose="02020603050405020304" pitchFamily="18" charset="0"/>
            <a:cs typeface="Times New Roman" panose="02020603050405020304" pitchFamily="18" charset="0"/>
          </a:endParaRPr>
        </a:p>
      </dsp:txBody>
      <dsp:txXfrm>
        <a:off x="2614926" y="826261"/>
        <a:ext cx="2290453" cy="2630739"/>
      </dsp:txXfrm>
    </dsp:sp>
    <dsp:sp modelId="{57DE7B1B-A991-46D7-8E0E-F3B69D6F6DE4}">
      <dsp:nvSpPr>
        <dsp:cNvPr id="0" name=""/>
        <dsp:cNvSpPr/>
      </dsp:nvSpPr>
      <dsp:spPr>
        <a:xfrm>
          <a:off x="5226044" y="192661"/>
          <a:ext cx="2290453" cy="6336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PRECISION</a:t>
          </a:r>
        </a:p>
      </dsp:txBody>
      <dsp:txXfrm>
        <a:off x="5226044" y="192661"/>
        <a:ext cx="2290453" cy="633600"/>
      </dsp:txXfrm>
    </dsp:sp>
    <dsp:sp modelId="{960B72E1-6585-4560-A51A-0E1243BC5324}">
      <dsp:nvSpPr>
        <dsp:cNvPr id="0" name=""/>
        <dsp:cNvSpPr/>
      </dsp:nvSpPr>
      <dsp:spPr>
        <a:xfrm>
          <a:off x="5226044" y="826261"/>
          <a:ext cx="2290453" cy="2630739"/>
        </a:xfrm>
        <a:prstGeom prst="rect">
          <a:avLst/>
        </a:prstGeom>
        <a:solidFill>
          <a:schemeClr val="accent5">
            <a:alpha val="90000"/>
            <a:tint val="40000"/>
            <a:hueOff val="0"/>
            <a:satOff val="0"/>
            <a:lumOff val="0"/>
            <a:alphaOff val="0"/>
          </a:schemeClr>
        </a:solidFill>
        <a:ln w="19050"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latin typeface="Times New Roman" panose="02020603050405020304" pitchFamily="18" charset="0"/>
              <a:cs typeface="Times New Roman" panose="02020603050405020304" pitchFamily="18" charset="0"/>
            </a:rPr>
            <a:t>Out of the total positive, what percentage are predicted positive</a:t>
          </a:r>
          <a:endParaRPr lang="en-IN" sz="2200" kern="1200" dirty="0">
            <a:latin typeface="Times New Roman" panose="02020603050405020304" pitchFamily="18" charset="0"/>
            <a:cs typeface="Times New Roman" panose="02020603050405020304" pitchFamily="18" charset="0"/>
          </a:endParaRPr>
        </a:p>
      </dsp:txBody>
      <dsp:txXfrm>
        <a:off x="5226044" y="826261"/>
        <a:ext cx="2290453" cy="2630739"/>
      </dsp:txXfrm>
    </dsp:sp>
    <dsp:sp modelId="{7DD51D2F-2BB2-4A86-A7D8-53E655ADAF33}">
      <dsp:nvSpPr>
        <dsp:cNvPr id="0" name=""/>
        <dsp:cNvSpPr/>
      </dsp:nvSpPr>
      <dsp:spPr>
        <a:xfrm>
          <a:off x="7837161" y="192661"/>
          <a:ext cx="2290453" cy="6336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F-1 SCORE</a:t>
          </a:r>
        </a:p>
      </dsp:txBody>
      <dsp:txXfrm>
        <a:off x="7837161" y="192661"/>
        <a:ext cx="2290453" cy="633600"/>
      </dsp:txXfrm>
    </dsp:sp>
    <dsp:sp modelId="{DD044DA1-22B8-4D47-90A6-BC8D4C08DD93}">
      <dsp:nvSpPr>
        <dsp:cNvPr id="0" name=""/>
        <dsp:cNvSpPr/>
      </dsp:nvSpPr>
      <dsp:spPr>
        <a:xfrm>
          <a:off x="7837161" y="826261"/>
          <a:ext cx="2290453" cy="2630739"/>
        </a:xfrm>
        <a:prstGeom prst="rect">
          <a:avLst/>
        </a:prstGeom>
        <a:solidFill>
          <a:schemeClr val="accent5">
            <a:alpha val="90000"/>
            <a:tint val="40000"/>
            <a:hueOff val="0"/>
            <a:satOff val="0"/>
            <a:lumOff val="0"/>
            <a:alphaOff val="0"/>
          </a:schemeClr>
        </a:solidFill>
        <a:ln w="19050"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latin typeface="Times New Roman" panose="02020603050405020304" pitchFamily="18" charset="0"/>
              <a:cs typeface="Times New Roman" panose="02020603050405020304" pitchFamily="18" charset="0"/>
            </a:rPr>
            <a:t>It is the harmonic mean of precision and recall. It takes both false positive and false negatives into account</a:t>
          </a:r>
          <a:endParaRPr lang="en-IN" sz="2200" kern="1200" dirty="0">
            <a:latin typeface="Times New Roman" panose="02020603050405020304" pitchFamily="18" charset="0"/>
            <a:cs typeface="Times New Roman" panose="02020603050405020304" pitchFamily="18" charset="0"/>
          </a:endParaRPr>
        </a:p>
      </dsp:txBody>
      <dsp:txXfrm>
        <a:off x="7837161" y="826261"/>
        <a:ext cx="2290453" cy="26307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22EA655-54AE-4AFE-B28E-107662D22C42}" type="datetimeFigureOut">
              <a:rPr lang="en-IN" smtClean="0"/>
              <a:t>17-02-2023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626238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EA655-54AE-4AFE-B28E-107662D22C4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3337076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EA655-54AE-4AFE-B28E-107662D22C4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318436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EA655-54AE-4AFE-B28E-107662D22C4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1376921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EA655-54AE-4AFE-B28E-107662D22C4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1047192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EA655-54AE-4AFE-B28E-107662D22C4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3106071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EA655-54AE-4AFE-B28E-107662D22C4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4086380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EA655-54AE-4AFE-B28E-107662D22C4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7C46B-0A36-4ABD-ADB3-1CF899F36BC7}"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84433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EA655-54AE-4AFE-B28E-107662D22C4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124167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EA655-54AE-4AFE-B28E-107662D22C4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213598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EA655-54AE-4AFE-B28E-107662D22C4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60126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2EA655-54AE-4AFE-B28E-107662D22C4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39885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2EA655-54AE-4AFE-B28E-107662D22C42}" type="datetimeFigureOut">
              <a:rPr lang="en-IN" smtClean="0"/>
              <a:t>17-02-2023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74941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2EA655-54AE-4AFE-B28E-107662D22C42}" type="datetimeFigureOut">
              <a:rPr lang="en-IN" smtClean="0"/>
              <a:t>17-02-2023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39491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22EA655-54AE-4AFE-B28E-107662D22C42}" type="datetimeFigureOut">
              <a:rPr lang="en-IN" smtClean="0"/>
              <a:t>17-02-2023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83287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EA655-54AE-4AFE-B28E-107662D22C4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329900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EA655-54AE-4AFE-B28E-107662D22C4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7C46B-0A36-4ABD-ADB3-1CF899F36BC7}" type="slidenum">
              <a:rPr lang="en-IN" smtClean="0"/>
              <a:t>‹#›</a:t>
            </a:fld>
            <a:endParaRPr lang="en-IN"/>
          </a:p>
        </p:txBody>
      </p:sp>
    </p:spTree>
    <p:extLst>
      <p:ext uri="{BB962C8B-B14F-4D97-AF65-F5344CB8AC3E}">
        <p14:creationId xmlns:p14="http://schemas.microsoft.com/office/powerpoint/2010/main" val="424727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2EA655-54AE-4AFE-B28E-107662D22C42}" type="datetimeFigureOut">
              <a:rPr lang="en-IN" smtClean="0"/>
              <a:t>17-02-2023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17C46B-0A36-4ABD-ADB3-1CF899F36BC7}" type="slidenum">
              <a:rPr lang="en-IN" smtClean="0"/>
              <a:t>‹#›</a:t>
            </a:fld>
            <a:endParaRPr lang="en-IN"/>
          </a:p>
        </p:txBody>
      </p:sp>
    </p:spTree>
    <p:extLst>
      <p:ext uri="{BB962C8B-B14F-4D97-AF65-F5344CB8AC3E}">
        <p14:creationId xmlns:p14="http://schemas.microsoft.com/office/powerpoint/2010/main" val="26198658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7C3D09B-ED96-EAAA-9D7E-1DE0DEA9ADF0}"/>
              </a:ext>
            </a:extLst>
          </p:cNvPr>
          <p:cNvCxnSpPr/>
          <p:nvPr/>
        </p:nvCxnSpPr>
        <p:spPr>
          <a:xfrm>
            <a:off x="5688530" y="818147"/>
            <a:ext cx="0" cy="5380522"/>
          </a:xfrm>
          <a:prstGeom prst="line">
            <a:avLst/>
          </a:prstGeom>
          <a:effectLst>
            <a:glow rad="63500">
              <a:schemeClr val="accent5">
                <a:satMod val="175000"/>
                <a:alpha val="40000"/>
              </a:schemeClr>
            </a:glow>
            <a:outerShdw blurRad="50800" dist="38100" dir="5400000" rotWithShape="0">
              <a:srgbClr val="000000">
                <a:alpha val="35000"/>
              </a:srgbClr>
            </a:outerShdw>
          </a:effectLst>
        </p:spPr>
        <p:style>
          <a:lnRef idx="3">
            <a:schemeClr val="accent5"/>
          </a:lnRef>
          <a:fillRef idx="0">
            <a:schemeClr val="accent5"/>
          </a:fillRef>
          <a:effectRef idx="2">
            <a:schemeClr val="accent5"/>
          </a:effectRef>
          <a:fontRef idx="minor">
            <a:schemeClr val="tx1"/>
          </a:fontRef>
        </p:style>
      </p:cxnSp>
      <p:pic>
        <p:nvPicPr>
          <p:cNvPr id="6" name="Picture 5">
            <a:extLst>
              <a:ext uri="{FF2B5EF4-FFF2-40B4-BE49-F238E27FC236}">
                <a16:creationId xmlns:a16="http://schemas.microsoft.com/office/drawing/2014/main" id="{EB571B1C-4F6B-EEAB-57A9-18D9E952A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06" y="1321934"/>
            <a:ext cx="4288970" cy="2144485"/>
          </a:xfrm>
          <a:prstGeom prst="rect">
            <a:avLst/>
          </a:prstGeom>
          <a:effectLst>
            <a:glow rad="228600">
              <a:schemeClr val="accent5">
                <a:satMod val="175000"/>
                <a:alpha val="40000"/>
              </a:schemeClr>
            </a:glow>
          </a:effectLst>
        </p:spPr>
      </p:pic>
      <p:sp>
        <p:nvSpPr>
          <p:cNvPr id="7" name="TextBox 6">
            <a:extLst>
              <a:ext uri="{FF2B5EF4-FFF2-40B4-BE49-F238E27FC236}">
                <a16:creationId xmlns:a16="http://schemas.microsoft.com/office/drawing/2014/main" id="{1D975F85-C208-6BCF-B54D-0315A7BE58F0}"/>
              </a:ext>
            </a:extLst>
          </p:cNvPr>
          <p:cNvSpPr txBox="1"/>
          <p:nvPr/>
        </p:nvSpPr>
        <p:spPr>
          <a:xfrm>
            <a:off x="1095990" y="4105174"/>
            <a:ext cx="3888606" cy="1569660"/>
          </a:xfrm>
          <a:prstGeom prst="rect">
            <a:avLst/>
          </a:prstGeom>
          <a:noFill/>
        </p:spPr>
        <p:txBody>
          <a:bodyPr wrap="square" rtlCol="0">
            <a:spAutoFit/>
          </a:bodyPr>
          <a:lstStyle/>
          <a:p>
            <a:pPr algn="ctr"/>
            <a:r>
              <a:rPr lang="en-US" sz="3200" dirty="0">
                <a:solidFill>
                  <a:srgbClr val="FFC000"/>
                </a:solidFill>
                <a:latin typeface="Bahnschrift SemiBold SemiConden" panose="020B0502040204020203" pitchFamily="34" charset="0"/>
              </a:rPr>
              <a:t>CAPSTONE PROJECT</a:t>
            </a:r>
          </a:p>
          <a:p>
            <a:pPr algn="ctr"/>
            <a:r>
              <a:rPr lang="en-US" sz="3200" dirty="0">
                <a:solidFill>
                  <a:srgbClr val="FFC000"/>
                </a:solidFill>
                <a:latin typeface="Bahnschrift SemiBold SemiConden" panose="020B0502040204020203" pitchFamily="34" charset="0"/>
              </a:rPr>
              <a:t>ON</a:t>
            </a:r>
          </a:p>
          <a:p>
            <a:pPr algn="ctr"/>
            <a:r>
              <a:rPr lang="en-US" sz="3200" dirty="0">
                <a:solidFill>
                  <a:srgbClr val="FFC000"/>
                </a:solidFill>
                <a:latin typeface="Bahnschrift SemiBold SemiConden" panose="020B0502040204020203" pitchFamily="34" charset="0"/>
              </a:rPr>
              <a:t>CRICKET PREDICTION</a:t>
            </a:r>
            <a:endParaRPr lang="en-IN" sz="3200" dirty="0">
              <a:solidFill>
                <a:srgbClr val="FFC000"/>
              </a:solidFill>
              <a:latin typeface="Bahnschrift SemiBold SemiConden" panose="020B0502040204020203" pitchFamily="34" charset="0"/>
            </a:endParaRPr>
          </a:p>
        </p:txBody>
      </p:sp>
      <p:sp>
        <p:nvSpPr>
          <p:cNvPr id="8" name="TextBox 7">
            <a:extLst>
              <a:ext uri="{FF2B5EF4-FFF2-40B4-BE49-F238E27FC236}">
                <a16:creationId xmlns:a16="http://schemas.microsoft.com/office/drawing/2014/main" id="{50B7FCC5-6244-AF87-5FBE-EF5EF196BCBD}"/>
              </a:ext>
            </a:extLst>
          </p:cNvPr>
          <p:cNvSpPr txBox="1"/>
          <p:nvPr/>
        </p:nvSpPr>
        <p:spPr>
          <a:xfrm>
            <a:off x="6269485" y="2011573"/>
            <a:ext cx="4620127" cy="2769989"/>
          </a:xfrm>
          <a:prstGeom prst="rect">
            <a:avLst/>
          </a:prstGeom>
          <a:noFill/>
        </p:spPr>
        <p:txBody>
          <a:bodyPr wrap="square" rtlCol="0">
            <a:spAutoFit/>
          </a:bodyPr>
          <a:lstStyle/>
          <a:p>
            <a:pPr algn="just"/>
            <a:r>
              <a:rPr lang="en-IN" sz="2400" dirty="0">
                <a:solidFill>
                  <a:srgbClr val="FFC000"/>
                </a:solidFill>
                <a:latin typeface="Bahnschrift SemiBold SemiConden" panose="020B0502040204020203" pitchFamily="34" charset="0"/>
              </a:rPr>
              <a:t>ABSTRACT:</a:t>
            </a:r>
          </a:p>
          <a:p>
            <a:pPr algn="just"/>
            <a:r>
              <a:rPr kumimoji="0" lang="en-US" altLang="en-US" sz="2000" b="0" i="0" u="none" strike="noStrike" cap="none" normalizeH="0" baseline="0" dirty="0">
                <a:ln>
                  <a:noFill/>
                </a:ln>
                <a:solidFill>
                  <a:srgbClr val="FFC000"/>
                </a:solidFill>
                <a:effectLst/>
                <a:latin typeface="Bahnschrift SemiBold SemiConden" panose="020B0502040204020203" pitchFamily="34" charset="0"/>
                <a:ea typeface="Calibri" panose="020F0502020204030204" pitchFamily="34" charset="0"/>
                <a:cs typeface="Mangal" panose="02040503050203030202" pitchFamily="18" charset="0"/>
              </a:rPr>
              <a:t>The dataset contains information about the matches team India has played. The BCCI wants to make predictions regarding the winning prospects to make team India win.</a:t>
            </a:r>
            <a:endParaRPr lang="en-IN" sz="2000" dirty="0">
              <a:solidFill>
                <a:srgbClr val="FFC000"/>
              </a:solidFill>
              <a:latin typeface="Bahnschrift SemiBold SemiConden" panose="020B0502040204020203" pitchFamily="34" charset="0"/>
            </a:endParaRPr>
          </a:p>
          <a:p>
            <a:pPr algn="just"/>
            <a:endParaRPr lang="en-IN" dirty="0">
              <a:solidFill>
                <a:srgbClr val="FFC000"/>
              </a:solidFill>
              <a:latin typeface="Bahnschrift SemiBold SemiConden" panose="020B0502040204020203" pitchFamily="34" charset="0"/>
            </a:endParaRPr>
          </a:p>
          <a:p>
            <a:pPr algn="just"/>
            <a:r>
              <a:rPr lang="en-IN" sz="2000" dirty="0">
                <a:solidFill>
                  <a:srgbClr val="FFC000"/>
                </a:solidFill>
                <a:latin typeface="Bahnschrift SemiBold SemiConden" panose="020B0502040204020203" pitchFamily="34" charset="0"/>
              </a:rPr>
              <a:t>Yashveer Kothari .A</a:t>
            </a:r>
          </a:p>
          <a:p>
            <a:pPr algn="just"/>
            <a:r>
              <a:rPr lang="en-IN" sz="1600" dirty="0">
                <a:solidFill>
                  <a:srgbClr val="FFC000"/>
                </a:solidFill>
                <a:latin typeface="Bahnschrift SemiBold SemiConden" panose="020B0502040204020203" pitchFamily="34" charset="0"/>
              </a:rPr>
              <a:t>POST GRADUATE PROGRAM IN DATA SCIENCE AND BUSINESS ANALYTICS </a:t>
            </a:r>
          </a:p>
        </p:txBody>
      </p:sp>
      <p:sp>
        <p:nvSpPr>
          <p:cNvPr id="11" name="Rectangle 3">
            <a:extLst>
              <a:ext uri="{FF2B5EF4-FFF2-40B4-BE49-F238E27FC236}">
                <a16:creationId xmlns:a16="http://schemas.microsoft.com/office/drawing/2014/main" id="{D1A230ED-E1F7-BD44-C353-23CCB2B621BC}"/>
              </a:ext>
            </a:extLst>
          </p:cNvPr>
          <p:cNvSpPr>
            <a:spLocks noChangeArrowheads="1"/>
          </p:cNvSpPr>
          <p:nvPr/>
        </p:nvSpPr>
        <p:spPr bwMode="auto">
          <a:xfrm>
            <a:off x="5988438" y="90100"/>
            <a:ext cx="215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Bahnschrift SemiBold SemiConden" panose="020B0502040204020203" pitchFamily="34" charset="0"/>
                <a:ea typeface="Calibri" panose="020F0502020204030204" pitchFamily="34" charset="0"/>
                <a:cs typeface="Mangal" panose="02040503050203030202"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7952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28EF66-13D7-F8EE-DF56-7D8BC517F9F6}"/>
              </a:ext>
            </a:extLst>
          </p:cNvPr>
          <p:cNvSpPr>
            <a:spLocks noGrp="1"/>
          </p:cNvSpPr>
          <p:nvPr>
            <p:ph type="title"/>
          </p:nvPr>
        </p:nvSpPr>
        <p:spPr>
          <a:xfrm>
            <a:off x="1448888" y="269966"/>
            <a:ext cx="9368337" cy="796834"/>
          </a:xfrm>
          <a:ln>
            <a:solidFill>
              <a:srgbClr val="FFC000"/>
            </a:solidFill>
          </a:ln>
          <a:effectLst>
            <a:glow rad="63500">
              <a:schemeClr val="accent5">
                <a:satMod val="175000"/>
                <a:alpha val="40000"/>
              </a:schemeClr>
            </a:glow>
          </a:effectLst>
        </p:spPr>
        <p:txBody>
          <a:bodyPr>
            <a:normAutofit/>
          </a:bodyPr>
          <a:lstStyle/>
          <a:p>
            <a:pPr algn="ctr"/>
            <a:r>
              <a:rPr lang="en-US" sz="4400" dirty="0">
                <a:solidFill>
                  <a:srgbClr val="FFC000"/>
                </a:solidFill>
                <a:latin typeface="Bahnschrift SemiBold SemiConden" panose="020B0502040204020203" pitchFamily="34" charset="0"/>
              </a:rPr>
              <a:t>UNIVARIATE ANALYSIS CONTD…</a:t>
            </a:r>
            <a:endParaRPr lang="en-IN" sz="4400" dirty="0">
              <a:solidFill>
                <a:srgbClr val="FFC000"/>
              </a:solidFill>
              <a:latin typeface="Bahnschrift SemiBold SemiConden" panose="020B0502040204020203" pitchFamily="34" charset="0"/>
            </a:endParaRPr>
          </a:p>
        </p:txBody>
      </p:sp>
      <p:pic>
        <p:nvPicPr>
          <p:cNvPr id="5" name="Content Placeholder 4">
            <a:extLst>
              <a:ext uri="{FF2B5EF4-FFF2-40B4-BE49-F238E27FC236}">
                <a16:creationId xmlns:a16="http://schemas.microsoft.com/office/drawing/2014/main" id="{FF7FB15F-16C3-2975-BEDB-435277500EAC}"/>
              </a:ext>
            </a:extLst>
          </p:cNvPr>
          <p:cNvPicPr>
            <a:picLocks noGrp="1" noChangeAspect="1"/>
          </p:cNvPicPr>
          <p:nvPr>
            <p:ph idx="1"/>
          </p:nvPr>
        </p:nvPicPr>
        <p:blipFill>
          <a:blip r:embed="rId2"/>
          <a:stretch>
            <a:fillRect/>
          </a:stretch>
        </p:blipFill>
        <p:spPr>
          <a:xfrm>
            <a:off x="379412" y="1439386"/>
            <a:ext cx="3324570" cy="2299494"/>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9879CBC8-236F-DB9E-BCEC-29888C777D81}"/>
              </a:ext>
            </a:extLst>
          </p:cNvPr>
          <p:cNvPicPr>
            <a:picLocks noChangeAspect="1"/>
          </p:cNvPicPr>
          <p:nvPr/>
        </p:nvPicPr>
        <p:blipFill>
          <a:blip r:embed="rId3"/>
          <a:stretch>
            <a:fillRect/>
          </a:stretch>
        </p:blipFill>
        <p:spPr>
          <a:xfrm>
            <a:off x="4762501" y="1439386"/>
            <a:ext cx="2989579" cy="2473138"/>
          </a:xfrm>
          <a:prstGeom prst="roundRect">
            <a:avLst>
              <a:gd name="adj" fmla="val 8594"/>
            </a:avLst>
          </a:prstGeom>
          <a:solidFill>
            <a:srgbClr val="FFFFFF">
              <a:shade val="85000"/>
            </a:srgbClr>
          </a:solidFill>
          <a:ln>
            <a:noFill/>
          </a:ln>
          <a:effectLst/>
        </p:spPr>
      </p:pic>
      <p:pic>
        <p:nvPicPr>
          <p:cNvPr id="7" name="Picture 6">
            <a:extLst>
              <a:ext uri="{FF2B5EF4-FFF2-40B4-BE49-F238E27FC236}">
                <a16:creationId xmlns:a16="http://schemas.microsoft.com/office/drawing/2014/main" id="{1EBBCD58-F267-F80F-DD9E-DB97EAB43E76}"/>
              </a:ext>
            </a:extLst>
          </p:cNvPr>
          <p:cNvPicPr>
            <a:picLocks noChangeAspect="1"/>
          </p:cNvPicPr>
          <p:nvPr/>
        </p:nvPicPr>
        <p:blipFill>
          <a:blip r:embed="rId4"/>
          <a:stretch>
            <a:fillRect/>
          </a:stretch>
        </p:blipFill>
        <p:spPr>
          <a:xfrm>
            <a:off x="8684260" y="1439386"/>
            <a:ext cx="3128328" cy="2457012"/>
          </a:xfrm>
          <a:prstGeom prst="roundRect">
            <a:avLst>
              <a:gd name="adj" fmla="val 8594"/>
            </a:avLst>
          </a:prstGeom>
          <a:solidFill>
            <a:srgbClr val="FFFFFF">
              <a:shade val="85000"/>
            </a:srgbClr>
          </a:solidFill>
          <a:ln>
            <a:noFill/>
          </a:ln>
          <a:effectLst/>
        </p:spPr>
      </p:pic>
      <p:sp>
        <p:nvSpPr>
          <p:cNvPr id="8" name="TextBox 7">
            <a:extLst>
              <a:ext uri="{FF2B5EF4-FFF2-40B4-BE49-F238E27FC236}">
                <a16:creationId xmlns:a16="http://schemas.microsoft.com/office/drawing/2014/main" id="{D4407B42-20DA-9F06-6C5F-8EC56CE4A7FD}"/>
              </a:ext>
            </a:extLst>
          </p:cNvPr>
          <p:cNvSpPr txBox="1"/>
          <p:nvPr/>
        </p:nvSpPr>
        <p:spPr>
          <a:xfrm>
            <a:off x="203200" y="4402820"/>
            <a:ext cx="11470640" cy="2185214"/>
          </a:xfrm>
          <a:prstGeom prst="rect">
            <a:avLst/>
          </a:prstGeom>
          <a:noFill/>
        </p:spPr>
        <p:txBody>
          <a:bodyPr wrap="square" rtlCol="0">
            <a:spAutoFit/>
          </a:bodyPr>
          <a:lstStyle/>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There are outliers in the following variables which are later treated accordingly:</a:t>
            </a:r>
          </a:p>
          <a:p>
            <a:pPr marL="400050" indent="-400050" algn="just">
              <a:buFont typeface="+mj-lt"/>
              <a:buAutoNum type="alphaLcParenR"/>
            </a:pPr>
            <a:r>
              <a:rPr lang="en-US" sz="2000" dirty="0">
                <a:latin typeface="Times New Roman" panose="02020603050405020304" pitchFamily="18" charset="0"/>
                <a:cs typeface="Times New Roman" panose="02020603050405020304" pitchFamily="18" charset="0"/>
              </a:rPr>
              <a:t>Avg_team_Age</a:t>
            </a:r>
          </a:p>
          <a:p>
            <a:pPr marL="400050" indent="-400050" algn="just">
              <a:buFont typeface="+mj-lt"/>
              <a:buAutoNum type="alphaLcParenR"/>
            </a:pPr>
            <a:r>
              <a:rPr lang="en-US" sz="2000" dirty="0">
                <a:latin typeface="Times New Roman" panose="02020603050405020304" pitchFamily="18" charset="0"/>
                <a:cs typeface="Times New Roman" panose="02020603050405020304" pitchFamily="18" charset="0"/>
              </a:rPr>
              <a:t>Audience_number</a:t>
            </a:r>
          </a:p>
          <a:p>
            <a:pPr marL="400050" indent="-400050" algn="just">
              <a:buFont typeface="+mj-lt"/>
              <a:buAutoNum type="alphaLcParenR"/>
            </a:pPr>
            <a:r>
              <a:rPr lang="en-US" sz="2000" dirty="0">
                <a:latin typeface="Times New Roman" panose="02020603050405020304" pitchFamily="18" charset="0"/>
                <a:cs typeface="Times New Roman" panose="02020603050405020304" pitchFamily="18" charset="0"/>
              </a:rPr>
              <a:t>Extra_bowls_bowled</a:t>
            </a:r>
          </a:p>
          <a:p>
            <a:pPr marL="400050" indent="-400050" algn="just">
              <a:buFont typeface="+mj-lt"/>
              <a:buAutoNum type="alphaLcParenR"/>
            </a:pPr>
            <a:r>
              <a:rPr lang="en-US" sz="2000" dirty="0">
                <a:latin typeface="Times New Roman" panose="02020603050405020304" pitchFamily="18" charset="0"/>
                <a:cs typeface="Times New Roman" panose="02020603050405020304" pitchFamily="18" charset="0"/>
              </a:rPr>
              <a:t>Max_run_given_1over</a:t>
            </a:r>
          </a:p>
          <a:p>
            <a:pPr marL="400050" indent="-400050">
              <a:buFont typeface="+mj-lt"/>
              <a:buAutoNum type="alphaLcParenR"/>
            </a:pPr>
            <a:endParaRPr lang="en-US" dirty="0"/>
          </a:p>
          <a:p>
            <a:endParaRPr lang="en-IN" dirty="0"/>
          </a:p>
        </p:txBody>
      </p:sp>
    </p:spTree>
    <p:extLst>
      <p:ext uri="{BB962C8B-B14F-4D97-AF65-F5344CB8AC3E}">
        <p14:creationId xmlns:p14="http://schemas.microsoft.com/office/powerpoint/2010/main" val="380726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A99D65-B291-3A46-2198-380CEFA609CA}"/>
              </a:ext>
            </a:extLst>
          </p:cNvPr>
          <p:cNvSpPr>
            <a:spLocks noGrp="1"/>
          </p:cNvSpPr>
          <p:nvPr>
            <p:ph type="title"/>
          </p:nvPr>
        </p:nvSpPr>
        <p:spPr>
          <a:xfrm>
            <a:off x="1585687" y="203200"/>
            <a:ext cx="8838474" cy="772160"/>
          </a:xfrm>
          <a:ln>
            <a:solidFill>
              <a:srgbClr val="FFC000"/>
            </a:solidFill>
          </a:ln>
          <a:effectLst>
            <a:glow rad="63500">
              <a:schemeClr val="accent5">
                <a:satMod val="175000"/>
                <a:alpha val="40000"/>
              </a:schemeClr>
            </a:glow>
          </a:effectLst>
        </p:spPr>
        <p:txBody>
          <a:bodyPr>
            <a:normAutofit/>
          </a:bodyPr>
          <a:lstStyle/>
          <a:p>
            <a:pPr algn="ctr"/>
            <a:r>
              <a:rPr lang="en-US" sz="4400" dirty="0">
                <a:solidFill>
                  <a:srgbClr val="FFC000"/>
                </a:solidFill>
                <a:latin typeface="Bahnschrift SemiBold SemiConden" panose="020B0502040204020203" pitchFamily="34" charset="0"/>
              </a:rPr>
              <a:t>BI-VARIATE ANALYSIS</a:t>
            </a:r>
            <a:endParaRPr lang="en-IN" sz="4400" dirty="0">
              <a:solidFill>
                <a:srgbClr val="FFC000"/>
              </a:solidFill>
              <a:latin typeface="Bahnschrift SemiBold SemiConden" panose="020B0502040204020203" pitchFamily="34" charset="0"/>
            </a:endParaRPr>
          </a:p>
        </p:txBody>
      </p:sp>
      <p:pic>
        <p:nvPicPr>
          <p:cNvPr id="6" name="Content Placeholder 5">
            <a:extLst>
              <a:ext uri="{FF2B5EF4-FFF2-40B4-BE49-F238E27FC236}">
                <a16:creationId xmlns:a16="http://schemas.microsoft.com/office/drawing/2014/main" id="{DEF85834-A445-CE78-F79F-7E34938D3DD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312" y="1280633"/>
            <a:ext cx="3733092" cy="2488728"/>
          </a:xfrm>
          <a:prstGeom prst="roundRect">
            <a:avLst>
              <a:gd name="adj" fmla="val 8594"/>
            </a:avLst>
          </a:prstGeom>
          <a:solidFill>
            <a:srgbClr val="FFFFFF">
              <a:shade val="85000"/>
            </a:srgbClr>
          </a:solidFill>
          <a:ln>
            <a:noFill/>
          </a:ln>
          <a:effectLst/>
        </p:spPr>
      </p:pic>
      <p:pic>
        <p:nvPicPr>
          <p:cNvPr id="7" name="Picture 6">
            <a:extLst>
              <a:ext uri="{FF2B5EF4-FFF2-40B4-BE49-F238E27FC236}">
                <a16:creationId xmlns:a16="http://schemas.microsoft.com/office/drawing/2014/main" id="{06FB2BEB-55DD-E851-FF24-19D3DB4AEE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85870" y="1280633"/>
            <a:ext cx="3638107" cy="2488728"/>
          </a:xfrm>
          <a:prstGeom prst="roundRect">
            <a:avLst>
              <a:gd name="adj" fmla="val 8594"/>
            </a:avLst>
          </a:prstGeom>
          <a:solidFill>
            <a:srgbClr val="FFFFFF">
              <a:shade val="85000"/>
            </a:srgbClr>
          </a:solidFill>
          <a:ln>
            <a:noFill/>
          </a:ln>
          <a:effectLst/>
        </p:spPr>
      </p:pic>
      <p:pic>
        <p:nvPicPr>
          <p:cNvPr id="8" name="Picture 7">
            <a:extLst>
              <a:ext uri="{FF2B5EF4-FFF2-40B4-BE49-F238E27FC236}">
                <a16:creationId xmlns:a16="http://schemas.microsoft.com/office/drawing/2014/main" id="{61531DAD-39AD-6235-77E4-6C885477FA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58910" y="1280633"/>
            <a:ext cx="3479256" cy="2374236"/>
          </a:xfrm>
          <a:prstGeom prst="roundRect">
            <a:avLst>
              <a:gd name="adj" fmla="val 8594"/>
            </a:avLst>
          </a:prstGeom>
          <a:solidFill>
            <a:srgbClr val="FFFFFF">
              <a:shade val="85000"/>
            </a:srgbClr>
          </a:solidFill>
          <a:ln>
            <a:noFill/>
          </a:ln>
          <a:effectLst/>
        </p:spPr>
      </p:pic>
      <p:sp>
        <p:nvSpPr>
          <p:cNvPr id="9" name="TextBox 8">
            <a:extLst>
              <a:ext uri="{FF2B5EF4-FFF2-40B4-BE49-F238E27FC236}">
                <a16:creationId xmlns:a16="http://schemas.microsoft.com/office/drawing/2014/main" id="{7001EC13-0C33-6014-7A06-AC95D071AF9F}"/>
              </a:ext>
            </a:extLst>
          </p:cNvPr>
          <p:cNvSpPr txBox="1"/>
          <p:nvPr/>
        </p:nvSpPr>
        <p:spPr>
          <a:xfrm>
            <a:off x="269964" y="4257514"/>
            <a:ext cx="11668202" cy="3121624"/>
          </a:xfrm>
          <a:prstGeom prst="rect">
            <a:avLst/>
          </a:prstGeom>
          <a:noFill/>
        </p:spPr>
        <p:txBody>
          <a:bodyPr wrap="square" rtlCol="0">
            <a:spAutoFit/>
          </a:bodyPr>
          <a:lstStyle/>
          <a:p>
            <a:pPr marL="342900" indent="-342900" algn="just">
              <a:lnSpc>
                <a:spcPct val="107000"/>
              </a:lnSpc>
              <a:spcAft>
                <a:spcPts val="800"/>
              </a:spcAft>
              <a:buAutoNum type="arabicPeriod"/>
              <a:tabLst>
                <a:tab pos="695325" algn="ctr"/>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median of extra bowls opponents is higher for win, If the extra bowls opponents is higher than 16 then India will win the match as per the data set. If the extra bowls opponents are higher than 10 then chances of winning the match is more.</a:t>
            </a:r>
          </a:p>
          <a:p>
            <a:pPr marL="342900" indent="-342900" algn="just">
              <a:lnSpc>
                <a:spcPct val="107000"/>
              </a:lnSpc>
              <a:spcAft>
                <a:spcPts val="800"/>
              </a:spcAft>
              <a:buFontTx/>
              <a:buAutoNum type="arabicPeriod"/>
              <a:tabLst>
                <a:tab pos="695325" algn="ctr"/>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As per data when you bowl 40 extra bowls India is definitely will lose the match.</a:t>
            </a:r>
          </a:p>
          <a:p>
            <a:pPr marL="342900" indent="-342900" algn="just">
              <a:lnSpc>
                <a:spcPct val="107000"/>
              </a:lnSpc>
              <a:spcAft>
                <a:spcPts val="800"/>
              </a:spcAft>
              <a:buFontTx/>
              <a:buAutoNum type="arabicPeriod"/>
              <a:tabLst>
                <a:tab pos="695325" algn="ctr"/>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chances of winning the match are high when the 2 wickets are taken by a single player.</a:t>
            </a:r>
          </a:p>
          <a:p>
            <a:pPr marL="342900" indent="-342900">
              <a:lnSpc>
                <a:spcPct val="107000"/>
              </a:lnSpc>
              <a:spcAft>
                <a:spcPts val="800"/>
              </a:spcAft>
              <a:buFontTx/>
              <a:buAutoNum type="arabicPeriod"/>
              <a:tabLst>
                <a:tab pos="695325" algn="ctr"/>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nSpc>
                <a:spcPct val="107000"/>
              </a:lnSpc>
              <a:spcAft>
                <a:spcPts val="800"/>
              </a:spcAft>
              <a:buAutoNum type="arabicPeriod"/>
              <a:tabLst>
                <a:tab pos="695325" algn="ctr"/>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64533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0E21FD-AA25-CFC4-D84C-3D9B1CBB05EA}"/>
              </a:ext>
            </a:extLst>
          </p:cNvPr>
          <p:cNvSpPr>
            <a:spLocks noGrp="1"/>
          </p:cNvSpPr>
          <p:nvPr>
            <p:ph type="title"/>
          </p:nvPr>
        </p:nvSpPr>
        <p:spPr>
          <a:xfrm>
            <a:off x="1879593" y="198845"/>
            <a:ext cx="8632371" cy="783771"/>
          </a:xfrm>
          <a:ln>
            <a:solidFill>
              <a:srgbClr val="FFC000"/>
            </a:solidFill>
          </a:ln>
          <a:effectLst>
            <a:glow rad="63500">
              <a:schemeClr val="accent5">
                <a:satMod val="175000"/>
                <a:alpha val="40000"/>
              </a:schemeClr>
            </a:glow>
          </a:effectLst>
        </p:spPr>
        <p:txBody>
          <a:bodyPr>
            <a:normAutofit/>
          </a:bodyPr>
          <a:lstStyle/>
          <a:p>
            <a:pPr algn="ctr"/>
            <a:r>
              <a:rPr lang="en-US" sz="4400" dirty="0">
                <a:solidFill>
                  <a:srgbClr val="FFC000"/>
                </a:solidFill>
                <a:latin typeface="Bahnschrift SemiBold SemiConden" panose="020B0502040204020203" pitchFamily="34" charset="0"/>
              </a:rPr>
              <a:t>BI-VARIATE ANALYSIS CONTD…</a:t>
            </a:r>
            <a:endParaRPr lang="en-IN" sz="4400" dirty="0">
              <a:solidFill>
                <a:srgbClr val="FFC000"/>
              </a:solidFill>
              <a:latin typeface="Bahnschrift SemiBold SemiConden" panose="020B0502040204020203" pitchFamily="34" charset="0"/>
            </a:endParaRPr>
          </a:p>
        </p:txBody>
      </p:sp>
      <p:pic>
        <p:nvPicPr>
          <p:cNvPr id="5" name="Content Placeholder 4">
            <a:extLst>
              <a:ext uri="{FF2B5EF4-FFF2-40B4-BE49-F238E27FC236}">
                <a16:creationId xmlns:a16="http://schemas.microsoft.com/office/drawing/2014/main" id="{A8BDBBA2-F5B9-193E-ED78-8305F412EBA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752" y="1238628"/>
            <a:ext cx="3625682" cy="2626478"/>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18D24025-0EA4-236F-7B2C-BD8DF73E23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3159" y="1276780"/>
            <a:ext cx="3625682" cy="2550174"/>
          </a:xfrm>
          <a:prstGeom prst="roundRect">
            <a:avLst>
              <a:gd name="adj" fmla="val 8594"/>
            </a:avLst>
          </a:prstGeom>
          <a:solidFill>
            <a:srgbClr val="FFFFFF">
              <a:shade val="85000"/>
            </a:srgbClr>
          </a:solidFill>
          <a:ln>
            <a:noFill/>
          </a:ln>
          <a:effectLst/>
        </p:spPr>
      </p:pic>
      <p:pic>
        <p:nvPicPr>
          <p:cNvPr id="7" name="Picture 6">
            <a:extLst>
              <a:ext uri="{FF2B5EF4-FFF2-40B4-BE49-F238E27FC236}">
                <a16:creationId xmlns:a16="http://schemas.microsoft.com/office/drawing/2014/main" id="{2305F198-A4D8-AD58-2BE9-25C2D3216D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99436" y="1271963"/>
            <a:ext cx="3425812" cy="2634353"/>
          </a:xfrm>
          <a:prstGeom prst="roundRect">
            <a:avLst>
              <a:gd name="adj" fmla="val 8594"/>
            </a:avLst>
          </a:prstGeom>
          <a:solidFill>
            <a:srgbClr val="FFFFFF">
              <a:shade val="85000"/>
            </a:srgbClr>
          </a:solidFill>
          <a:ln>
            <a:noFill/>
          </a:ln>
          <a:effectLst/>
        </p:spPr>
      </p:pic>
      <p:sp>
        <p:nvSpPr>
          <p:cNvPr id="8" name="TextBox 7">
            <a:extLst>
              <a:ext uri="{FF2B5EF4-FFF2-40B4-BE49-F238E27FC236}">
                <a16:creationId xmlns:a16="http://schemas.microsoft.com/office/drawing/2014/main" id="{9F48AB7B-F91A-EA19-99A7-1D1D3CDA9A09}"/>
              </a:ext>
            </a:extLst>
          </p:cNvPr>
          <p:cNvSpPr txBox="1"/>
          <p:nvPr/>
        </p:nvSpPr>
        <p:spPr>
          <a:xfrm>
            <a:off x="182880" y="4145280"/>
            <a:ext cx="11765280" cy="2308324"/>
          </a:xfrm>
          <a:prstGeom prst="rect">
            <a:avLst/>
          </a:prstGeom>
          <a:noFill/>
        </p:spPr>
        <p:txBody>
          <a:bodyPr wrap="square" rtlCol="0">
            <a:spAutoFit/>
          </a:bodyPr>
          <a:lstStyle/>
          <a:p>
            <a:pPr marL="342900" indent="-342900" algn="just">
              <a:lnSpc>
                <a:spcPct val="15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India has the highest win with average team age at 30.</a:t>
            </a:r>
          </a:p>
          <a:p>
            <a:pPr marL="342900" indent="-342900" algn="just">
              <a:lnSpc>
                <a:spcPct val="15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performance of the Indian team is good when played on the home ground.</a:t>
            </a:r>
          </a:p>
          <a:p>
            <a:pPr marL="342900" indent="-342900" algn="just">
              <a:lnSpc>
                <a:spcPct val="15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Most of the matches are won when selected to bowl first.</a:t>
            </a: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79786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A32F97-5B2D-01DC-E5A6-9C91D5CED322}"/>
              </a:ext>
            </a:extLst>
          </p:cNvPr>
          <p:cNvSpPr>
            <a:spLocks noGrp="1"/>
          </p:cNvSpPr>
          <p:nvPr>
            <p:ph type="title"/>
          </p:nvPr>
        </p:nvSpPr>
        <p:spPr>
          <a:xfrm>
            <a:off x="1295400" y="261257"/>
            <a:ext cx="9442269" cy="722811"/>
          </a:xfrm>
          <a:ln>
            <a:solidFill>
              <a:srgbClr val="FFC000"/>
            </a:solidFill>
          </a:ln>
          <a:effectLst>
            <a:glow rad="63500">
              <a:schemeClr val="accent5">
                <a:satMod val="175000"/>
                <a:alpha val="40000"/>
              </a:schemeClr>
            </a:glow>
          </a:effectLst>
        </p:spPr>
        <p:txBody>
          <a:bodyPr>
            <a:normAutofit fontScale="90000"/>
          </a:bodyPr>
          <a:lstStyle/>
          <a:p>
            <a:pPr algn="ctr"/>
            <a:r>
              <a:rPr lang="en-US" sz="4400" dirty="0">
                <a:solidFill>
                  <a:srgbClr val="FFC000"/>
                </a:solidFill>
                <a:latin typeface="Bahnschrift SemiBold SemiConden" panose="020B0502040204020203" pitchFamily="34" charset="0"/>
              </a:rPr>
              <a:t>BI-VARIATE ANALYSIS CONTD…</a:t>
            </a:r>
            <a:endParaRPr lang="en-IN" sz="4400" dirty="0">
              <a:solidFill>
                <a:srgbClr val="FFC000"/>
              </a:solidFill>
              <a:latin typeface="Bahnschrift SemiBold SemiConden" panose="020B0502040204020203" pitchFamily="34" charset="0"/>
            </a:endParaRPr>
          </a:p>
        </p:txBody>
      </p:sp>
      <p:pic>
        <p:nvPicPr>
          <p:cNvPr id="5" name="Content Placeholder 4">
            <a:extLst>
              <a:ext uri="{FF2B5EF4-FFF2-40B4-BE49-F238E27FC236}">
                <a16:creationId xmlns:a16="http://schemas.microsoft.com/office/drawing/2014/main" id="{EE48EC91-358C-5FF5-C909-DC7B13A68FD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722" y="1265655"/>
            <a:ext cx="2987040" cy="2142703"/>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76B14777-9F74-2F07-4A6A-20B5CF8B28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3878" y="1265655"/>
            <a:ext cx="2556433" cy="2140127"/>
          </a:xfrm>
          <a:prstGeom prst="roundRect">
            <a:avLst>
              <a:gd name="adj" fmla="val 8594"/>
            </a:avLst>
          </a:prstGeom>
          <a:solidFill>
            <a:srgbClr val="FFFFFF">
              <a:shade val="85000"/>
            </a:srgbClr>
          </a:solidFill>
          <a:ln>
            <a:noFill/>
          </a:ln>
          <a:effectLst/>
        </p:spPr>
      </p:pic>
      <p:pic>
        <p:nvPicPr>
          <p:cNvPr id="7" name="Picture 6">
            <a:extLst>
              <a:ext uri="{FF2B5EF4-FFF2-40B4-BE49-F238E27FC236}">
                <a16:creationId xmlns:a16="http://schemas.microsoft.com/office/drawing/2014/main" id="{44B4B7C0-8CBD-7119-9E0B-5B50019456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04427" y="1332146"/>
            <a:ext cx="2801679" cy="2007144"/>
          </a:xfrm>
          <a:prstGeom prst="roundRect">
            <a:avLst>
              <a:gd name="adj" fmla="val 8594"/>
            </a:avLst>
          </a:prstGeom>
          <a:solidFill>
            <a:srgbClr val="FFFFFF">
              <a:shade val="85000"/>
            </a:srgbClr>
          </a:solidFill>
          <a:ln>
            <a:noFill/>
          </a:ln>
          <a:effectLst/>
        </p:spPr>
      </p:pic>
      <p:pic>
        <p:nvPicPr>
          <p:cNvPr id="8" name="Picture 7">
            <a:extLst>
              <a:ext uri="{FF2B5EF4-FFF2-40B4-BE49-F238E27FC236}">
                <a16:creationId xmlns:a16="http://schemas.microsoft.com/office/drawing/2014/main" id="{D2DA7CAE-F6BD-FEC4-79E7-F62525697B4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369851" y="1265655"/>
            <a:ext cx="2556432" cy="2126589"/>
          </a:xfrm>
          <a:prstGeom prst="roundRect">
            <a:avLst>
              <a:gd name="adj" fmla="val 8594"/>
            </a:avLst>
          </a:prstGeom>
          <a:solidFill>
            <a:srgbClr val="FFFFFF">
              <a:shade val="85000"/>
            </a:srgbClr>
          </a:solidFill>
          <a:ln>
            <a:noFill/>
          </a:ln>
          <a:effectLst/>
        </p:spPr>
      </p:pic>
      <p:sp>
        <p:nvSpPr>
          <p:cNvPr id="9" name="TextBox 8">
            <a:extLst>
              <a:ext uri="{FF2B5EF4-FFF2-40B4-BE49-F238E27FC236}">
                <a16:creationId xmlns:a16="http://schemas.microsoft.com/office/drawing/2014/main" id="{CE1CED41-5E83-90C1-0F67-E17D1B1EE5B2}"/>
              </a:ext>
            </a:extLst>
          </p:cNvPr>
          <p:cNvSpPr txBox="1"/>
          <p:nvPr/>
        </p:nvSpPr>
        <p:spPr>
          <a:xfrm>
            <a:off x="108751" y="3922926"/>
            <a:ext cx="11817532" cy="2246769"/>
          </a:xfrm>
          <a:prstGeom prst="rect">
            <a:avLst/>
          </a:prstGeom>
          <a:noFill/>
        </p:spPr>
        <p:txBody>
          <a:bodyPr wrap="square" rtlCol="0">
            <a:spAutoFit/>
          </a:bodyPr>
          <a:lstStyle/>
          <a:p>
            <a:pPr marL="342900" indent="-342900" algn="just">
              <a:buFont typeface="+mj-lt"/>
              <a:buAutoNum type="arabicPeriod"/>
            </a:pPr>
            <a:r>
              <a:rPr lang="en-IN" sz="2000" dirty="0">
                <a:effectLst/>
                <a:latin typeface="Times New Roman" panose="02020603050405020304" pitchFamily="18" charset="0"/>
                <a:ea typeface="Calibri" panose="020F0502020204030204" pitchFamily="34" charset="0"/>
                <a:cs typeface="Mangal" panose="02040503050203030202" pitchFamily="18" charset="0"/>
              </a:rPr>
              <a:t>Winning percentage is higher when matches are played with 3 to 4 all-rounders in the team.</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buFont typeface="+mj-lt"/>
              <a:buAutoNum type="arabicPeriod"/>
            </a:pPr>
            <a:r>
              <a:rPr lang="en-IN" sz="2000" dirty="0">
                <a:effectLst/>
                <a:latin typeface="Times New Roman" panose="02020603050405020304" pitchFamily="18" charset="0"/>
                <a:ea typeface="Calibri" panose="020F0502020204030204" pitchFamily="34" charset="0"/>
                <a:cs typeface="Mangal" panose="02040503050203030202" pitchFamily="18" charset="0"/>
              </a:rPr>
              <a:t>India team is performing well against West Indies, Bangladesh, England and Pakistan India team wining rate is less against South Africa, Sri Lanka, Zimbabwe and Australia.</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buFont typeface="+mj-lt"/>
              <a:buAutoNum type="arabicPeriod"/>
            </a:pPr>
            <a:r>
              <a:rPr lang="en-IN" sz="2000" dirty="0">
                <a:effectLst/>
                <a:latin typeface="Times New Roman" panose="02020603050405020304" pitchFamily="18" charset="0"/>
                <a:ea typeface="Calibri" panose="020F0502020204030204" pitchFamily="34" charset="0"/>
              </a:rPr>
              <a:t>Indian team has a good performance in ODI format as compared to both the formats Winning rate is higher in ODI format and lesser in T20 and test</a:t>
            </a:r>
            <a:r>
              <a:rPr lang="en-US" sz="2000" dirty="0">
                <a:effectLst/>
                <a:latin typeface="Times New Roman" panose="02020603050405020304" pitchFamily="18" charset="0"/>
                <a:ea typeface="Calibri" panose="020F0502020204030204" pitchFamily="34" charset="0"/>
              </a:rPr>
              <a:t>.</a:t>
            </a:r>
          </a:p>
          <a:p>
            <a:pPr marL="342900" indent="-342900" algn="just">
              <a:buFont typeface="+mj-lt"/>
              <a:buAutoNum type="arabicPeriod"/>
            </a:pPr>
            <a:r>
              <a:rPr lang="en-IN" sz="2000" dirty="0">
                <a:effectLst/>
                <a:latin typeface="Times New Roman" panose="02020603050405020304" pitchFamily="18" charset="0"/>
                <a:ea typeface="Calibri" panose="020F0502020204030204" pitchFamily="34" charset="0"/>
              </a:rPr>
              <a:t>Indian team has the highest wining rate when there are 3 players scored zero and lowest when there is one player scored zero</a:t>
            </a:r>
            <a:endParaRPr lang="en-IN" sz="2000" dirty="0"/>
          </a:p>
        </p:txBody>
      </p:sp>
    </p:spTree>
    <p:extLst>
      <p:ext uri="{BB962C8B-B14F-4D97-AF65-F5344CB8AC3E}">
        <p14:creationId xmlns:p14="http://schemas.microsoft.com/office/powerpoint/2010/main" val="1704124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78C7-2BC3-449B-5C7E-76AF812DF467}"/>
              </a:ext>
            </a:extLst>
          </p:cNvPr>
          <p:cNvSpPr>
            <a:spLocks noGrp="1"/>
          </p:cNvSpPr>
          <p:nvPr>
            <p:ph type="title"/>
          </p:nvPr>
        </p:nvSpPr>
        <p:spPr>
          <a:xfrm>
            <a:off x="790840" y="164047"/>
            <a:ext cx="10131425" cy="583474"/>
          </a:xfrm>
          <a:ln>
            <a:solidFill>
              <a:srgbClr val="FFC000"/>
            </a:solidFill>
          </a:ln>
          <a:effectLst>
            <a:glow rad="63500">
              <a:schemeClr val="accent5">
                <a:satMod val="175000"/>
                <a:alpha val="40000"/>
              </a:schemeClr>
            </a:glow>
          </a:effectLst>
        </p:spPr>
        <p:txBody>
          <a:bodyPr>
            <a:normAutofit fontScale="90000"/>
          </a:bodyPr>
          <a:lstStyle/>
          <a:p>
            <a:pPr algn="ctr"/>
            <a:r>
              <a:rPr lang="en-US" sz="4000" dirty="0">
                <a:solidFill>
                  <a:srgbClr val="FFC000"/>
                </a:solidFill>
                <a:latin typeface="Bahnschrift SemiBold SemiConden" panose="020B0502040204020203" pitchFamily="34" charset="0"/>
              </a:rPr>
              <a:t>EXPLORATORY DATA ANALYSIS - MULTIVARIATE </a:t>
            </a:r>
            <a:endParaRPr lang="en-IN" sz="4000" dirty="0">
              <a:solidFill>
                <a:srgbClr val="FFC000"/>
              </a:solidFill>
              <a:latin typeface="Bahnschrift SemiBold SemiConden" panose="020B0502040204020203" pitchFamily="34" charset="0"/>
            </a:endParaRPr>
          </a:p>
        </p:txBody>
      </p:sp>
      <p:pic>
        <p:nvPicPr>
          <p:cNvPr id="4" name="Content Placeholder 3">
            <a:extLst>
              <a:ext uri="{FF2B5EF4-FFF2-40B4-BE49-F238E27FC236}">
                <a16:creationId xmlns:a16="http://schemas.microsoft.com/office/drawing/2014/main" id="{5E87FBDA-CF02-F2C8-431C-3257D7B40C5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5269" y="942556"/>
            <a:ext cx="7062571" cy="3744109"/>
          </a:xfrm>
          <a:prstGeom prst="roundRect">
            <a:avLst>
              <a:gd name="adj" fmla="val 8594"/>
            </a:avLst>
          </a:prstGeom>
          <a:solidFill>
            <a:srgbClr val="FFFFFF">
              <a:shade val="85000"/>
            </a:srgbClr>
          </a:solidFill>
          <a:ln>
            <a:noFill/>
          </a:ln>
          <a:effectLst/>
        </p:spPr>
      </p:pic>
      <p:sp>
        <p:nvSpPr>
          <p:cNvPr id="5" name="TextBox 4">
            <a:extLst>
              <a:ext uri="{FF2B5EF4-FFF2-40B4-BE49-F238E27FC236}">
                <a16:creationId xmlns:a16="http://schemas.microsoft.com/office/drawing/2014/main" id="{92149E23-6C4D-5148-B8C2-5B0302565A66}"/>
              </a:ext>
            </a:extLst>
          </p:cNvPr>
          <p:cNvSpPr txBox="1"/>
          <p:nvPr/>
        </p:nvSpPr>
        <p:spPr>
          <a:xfrm>
            <a:off x="396279" y="4972594"/>
            <a:ext cx="10920549" cy="1429622"/>
          </a:xfrm>
          <a:prstGeom prst="rect">
            <a:avLst/>
          </a:prstGeom>
          <a:noFill/>
        </p:spPr>
        <p:txBody>
          <a:bodyPr wrap="square" rtlCol="0">
            <a:spAutoFit/>
          </a:bodyPr>
          <a:lstStyle/>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Can see multicollinearity among some variable.</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Extra bowl opponent is highly correlated with maximum run given an over.</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We can also see negative correlation between extra bowl bowled and all rounder in team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67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1B1B-0969-65E3-BC1F-708EF1894282}"/>
              </a:ext>
            </a:extLst>
          </p:cNvPr>
          <p:cNvSpPr>
            <a:spLocks noGrp="1"/>
          </p:cNvSpPr>
          <p:nvPr>
            <p:ph type="title"/>
          </p:nvPr>
        </p:nvSpPr>
        <p:spPr>
          <a:xfrm>
            <a:off x="1600201" y="206103"/>
            <a:ext cx="9169400" cy="759097"/>
          </a:xfrm>
          <a:ln>
            <a:solidFill>
              <a:srgbClr val="FFC000"/>
            </a:solidFill>
          </a:ln>
          <a:effectLst>
            <a:glow rad="63500">
              <a:schemeClr val="accent5">
                <a:satMod val="175000"/>
                <a:alpha val="40000"/>
              </a:schemeClr>
            </a:glow>
          </a:effectLst>
        </p:spPr>
        <p:txBody>
          <a:bodyPr>
            <a:normAutofit fontScale="90000"/>
          </a:bodyPr>
          <a:lstStyle/>
          <a:p>
            <a:pPr algn="ctr"/>
            <a:r>
              <a:rPr lang="en-IN" sz="4400" dirty="0">
                <a:solidFill>
                  <a:srgbClr val="FFC000"/>
                </a:solidFill>
                <a:latin typeface="Bahnschrift SemiBold SemiConden" panose="020B0502040204020203" pitchFamily="34" charset="0"/>
              </a:rPr>
              <a:t>FEATURE SELECTION</a:t>
            </a:r>
          </a:p>
        </p:txBody>
      </p:sp>
      <p:pic>
        <p:nvPicPr>
          <p:cNvPr id="4" name="Content Placeholder 3">
            <a:extLst>
              <a:ext uri="{FF2B5EF4-FFF2-40B4-BE49-F238E27FC236}">
                <a16:creationId xmlns:a16="http://schemas.microsoft.com/office/drawing/2014/main" id="{459735B3-88AA-CAC6-93AB-EB843E7A51C2}"/>
              </a:ext>
            </a:extLst>
          </p:cNvPr>
          <p:cNvPicPr>
            <a:picLocks noGrp="1" noChangeAspect="1"/>
          </p:cNvPicPr>
          <p:nvPr>
            <p:ph idx="1"/>
          </p:nvPr>
        </p:nvPicPr>
        <p:blipFill>
          <a:blip r:embed="rId2"/>
          <a:stretch>
            <a:fillRect/>
          </a:stretch>
        </p:blipFill>
        <p:spPr>
          <a:xfrm>
            <a:off x="1386997" y="1420675"/>
            <a:ext cx="2711589" cy="3054507"/>
          </a:xfrm>
          <a:prstGeom prst="roundRect">
            <a:avLst>
              <a:gd name="adj" fmla="val 8594"/>
            </a:avLst>
          </a:prstGeom>
          <a:solidFill>
            <a:srgbClr val="FFFFFF">
              <a:shade val="85000"/>
            </a:srgbClr>
          </a:solidFill>
          <a:ln>
            <a:noFill/>
          </a:ln>
          <a:effectLst/>
        </p:spPr>
      </p:pic>
      <p:pic>
        <p:nvPicPr>
          <p:cNvPr id="5" name="Picture 4">
            <a:extLst>
              <a:ext uri="{FF2B5EF4-FFF2-40B4-BE49-F238E27FC236}">
                <a16:creationId xmlns:a16="http://schemas.microsoft.com/office/drawing/2014/main" id="{F644CFB2-E61F-260D-06AC-58B622C5253B}"/>
              </a:ext>
            </a:extLst>
          </p:cNvPr>
          <p:cNvPicPr>
            <a:picLocks noChangeAspect="1"/>
          </p:cNvPicPr>
          <p:nvPr/>
        </p:nvPicPr>
        <p:blipFill>
          <a:blip r:embed="rId3"/>
          <a:stretch>
            <a:fillRect/>
          </a:stretch>
        </p:blipFill>
        <p:spPr>
          <a:xfrm>
            <a:off x="4733925" y="1359887"/>
            <a:ext cx="2724150" cy="4451985"/>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F62FA89E-C864-A9E8-9E90-DD221728A72E}"/>
              </a:ext>
            </a:extLst>
          </p:cNvPr>
          <p:cNvPicPr>
            <a:picLocks noChangeAspect="1"/>
          </p:cNvPicPr>
          <p:nvPr/>
        </p:nvPicPr>
        <p:blipFill>
          <a:blip r:embed="rId4"/>
          <a:stretch>
            <a:fillRect/>
          </a:stretch>
        </p:blipFill>
        <p:spPr>
          <a:xfrm>
            <a:off x="7602991" y="1527391"/>
            <a:ext cx="2495550" cy="3977640"/>
          </a:xfrm>
          <a:prstGeom prst="roundRect">
            <a:avLst>
              <a:gd name="adj" fmla="val 8594"/>
            </a:avLst>
          </a:prstGeom>
          <a:solidFill>
            <a:srgbClr val="FFFFFF">
              <a:shade val="85000"/>
            </a:srgbClr>
          </a:solidFill>
          <a:ln>
            <a:noFill/>
          </a:ln>
          <a:effectLst/>
        </p:spPr>
      </p:pic>
      <p:sp>
        <p:nvSpPr>
          <p:cNvPr id="7" name="Arrow: Bent-Up 6">
            <a:extLst>
              <a:ext uri="{FF2B5EF4-FFF2-40B4-BE49-F238E27FC236}">
                <a16:creationId xmlns:a16="http://schemas.microsoft.com/office/drawing/2014/main" id="{5FC33AD0-3E0B-79CD-78BB-8D7431B29DB0}"/>
              </a:ext>
            </a:extLst>
          </p:cNvPr>
          <p:cNvSpPr/>
          <p:nvPr/>
        </p:nvSpPr>
        <p:spPr>
          <a:xfrm rot="5400000">
            <a:off x="3218002" y="4737466"/>
            <a:ext cx="1203959" cy="696686"/>
          </a:xfrm>
          <a:prstGeom prst="ben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151A66E-9F10-D450-C1FE-D96C141769DF}"/>
              </a:ext>
            </a:extLst>
          </p:cNvPr>
          <p:cNvSpPr txBox="1"/>
          <p:nvPr/>
        </p:nvSpPr>
        <p:spPr>
          <a:xfrm>
            <a:off x="1600201" y="4672125"/>
            <a:ext cx="1787595" cy="1015663"/>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Eliminating Game number variable</a:t>
            </a:r>
          </a:p>
        </p:txBody>
      </p:sp>
      <p:sp>
        <p:nvSpPr>
          <p:cNvPr id="10" name="Arrow: Bent 9">
            <a:extLst>
              <a:ext uri="{FF2B5EF4-FFF2-40B4-BE49-F238E27FC236}">
                <a16:creationId xmlns:a16="http://schemas.microsoft.com/office/drawing/2014/main" id="{DF1FC2F1-7532-92A4-075B-FD698539DB83}"/>
              </a:ext>
            </a:extLst>
          </p:cNvPr>
          <p:cNvSpPr/>
          <p:nvPr/>
        </p:nvSpPr>
        <p:spPr>
          <a:xfrm rot="5400000">
            <a:off x="10015606" y="2267315"/>
            <a:ext cx="1166949" cy="914400"/>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rgbClr val="FFC000"/>
              </a:solidFill>
            </a:endParaRPr>
          </a:p>
        </p:txBody>
      </p:sp>
      <p:sp>
        <p:nvSpPr>
          <p:cNvPr id="11" name="TextBox 10">
            <a:extLst>
              <a:ext uri="{FF2B5EF4-FFF2-40B4-BE49-F238E27FC236}">
                <a16:creationId xmlns:a16="http://schemas.microsoft.com/office/drawing/2014/main" id="{F341CBEA-8515-D520-BA50-88C7F490E14F}"/>
              </a:ext>
            </a:extLst>
          </p:cNvPr>
          <p:cNvSpPr txBox="1"/>
          <p:nvPr/>
        </p:nvSpPr>
        <p:spPr>
          <a:xfrm>
            <a:off x="10098541" y="3429000"/>
            <a:ext cx="1747795" cy="1323439"/>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Eliminating wicket Keeper as it is insignificant</a:t>
            </a:r>
          </a:p>
        </p:txBody>
      </p:sp>
    </p:spTree>
    <p:extLst>
      <p:ext uri="{BB962C8B-B14F-4D97-AF65-F5344CB8AC3E}">
        <p14:creationId xmlns:p14="http://schemas.microsoft.com/office/powerpoint/2010/main" val="375296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D885D-5EE7-2CB1-D435-09E09EF3F684}"/>
              </a:ext>
            </a:extLst>
          </p:cNvPr>
          <p:cNvSpPr>
            <a:spLocks noGrp="1"/>
          </p:cNvSpPr>
          <p:nvPr>
            <p:ph idx="1"/>
          </p:nvPr>
        </p:nvSpPr>
        <p:spPr>
          <a:xfrm>
            <a:off x="598714" y="2255278"/>
            <a:ext cx="10626634" cy="3936516"/>
          </a:xfrm>
        </p:spPr>
        <p:txBody>
          <a:bodyPr>
            <a:normAutofit fontScale="55000" lnSpcReduction="20000"/>
          </a:bodyPr>
          <a:lstStyle/>
          <a:p>
            <a:pPr marL="514350" lvl="0" indent="-514350" algn="just">
              <a:lnSpc>
                <a:spcPct val="150000"/>
              </a:lnSpc>
              <a:spcAft>
                <a:spcPts val="800"/>
              </a:spcAft>
              <a:buFont typeface="+mj-lt"/>
              <a:buAutoNum type="arabicPeriod"/>
              <a:tabLst>
                <a:tab pos="457200"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Chi-square test is used to determine the relationship between the predictor and target variable.</a:t>
            </a:r>
          </a:p>
          <a:p>
            <a:pPr marL="514350" lvl="0" indent="-514350" algn="just">
              <a:lnSpc>
                <a:spcPct val="150000"/>
              </a:lnSpc>
              <a:spcAft>
                <a:spcPts val="800"/>
              </a:spcAft>
              <a:buFont typeface="+mj-lt"/>
              <a:buAutoNum type="arabicPeriod"/>
              <a:tabLst>
                <a:tab pos="457200"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In Feature selection, we aim to select the features which are highly dependent on the target variable.</a:t>
            </a:r>
          </a:p>
          <a:p>
            <a:pPr marL="514350" lvl="0" indent="-514350" algn="just">
              <a:lnSpc>
                <a:spcPct val="150000"/>
              </a:lnSpc>
              <a:spcAft>
                <a:spcPts val="800"/>
              </a:spcAft>
              <a:buFont typeface="+mj-lt"/>
              <a:buAutoNum type="arabicPeriod"/>
              <a:tabLst>
                <a:tab pos="457200"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Higher the chi-square value indicate that the feature is more dependent on the target variable and can be select for model training.</a:t>
            </a:r>
          </a:p>
          <a:p>
            <a:pPr marL="514350" lvl="0" indent="-514350" algn="just">
              <a:lnSpc>
                <a:spcPct val="150000"/>
              </a:lnSpc>
              <a:spcAft>
                <a:spcPts val="800"/>
              </a:spcAft>
              <a:buFont typeface="+mj-lt"/>
              <a:buAutoNum type="arabicPeriod"/>
              <a:tabLst>
                <a:tab pos="457200"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Chi-square score for Game number is null. So, we eliminate non-significant variable Game number.</a:t>
            </a:r>
          </a:p>
          <a:p>
            <a:pPr marL="514350" lvl="0" indent="-514350" algn="just">
              <a:lnSpc>
                <a:spcPct val="150000"/>
              </a:lnSpc>
              <a:spcAft>
                <a:spcPts val="800"/>
              </a:spcAft>
              <a:buFont typeface="+mj-lt"/>
              <a:buAutoNum type="arabicPeriod"/>
              <a:tabLst>
                <a:tab pos="457200"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After second iteration we find Wicket keeper as non-significant variable as per chi-square test and same we can in the heat map. So, both the variable has been eliminated to train our model with remaining predictor.</a:t>
            </a:r>
          </a:p>
          <a:p>
            <a:endParaRPr lang="en-IN" dirty="0"/>
          </a:p>
        </p:txBody>
      </p:sp>
      <p:sp>
        <p:nvSpPr>
          <p:cNvPr id="4" name="Title 1">
            <a:extLst>
              <a:ext uri="{FF2B5EF4-FFF2-40B4-BE49-F238E27FC236}">
                <a16:creationId xmlns:a16="http://schemas.microsoft.com/office/drawing/2014/main" id="{8128144A-9A33-CAFD-2449-074B8CB42E25}"/>
              </a:ext>
            </a:extLst>
          </p:cNvPr>
          <p:cNvSpPr>
            <a:spLocks noGrp="1"/>
          </p:cNvSpPr>
          <p:nvPr>
            <p:ph type="title"/>
          </p:nvPr>
        </p:nvSpPr>
        <p:spPr>
          <a:xfrm>
            <a:off x="764177" y="457200"/>
            <a:ext cx="10131425" cy="1455738"/>
          </a:xfrm>
          <a:ln>
            <a:solidFill>
              <a:srgbClr val="FFC000"/>
            </a:solidFill>
          </a:ln>
          <a:effectLst>
            <a:glow rad="63500">
              <a:schemeClr val="accent5">
                <a:satMod val="175000"/>
                <a:alpha val="40000"/>
              </a:schemeClr>
            </a:glow>
          </a:effectLst>
        </p:spPr>
        <p:txBody>
          <a:bodyPr>
            <a:normAutofit/>
          </a:bodyPr>
          <a:lstStyle/>
          <a:p>
            <a:pPr algn="ctr"/>
            <a:r>
              <a:rPr lang="en-IN" sz="4400" dirty="0">
                <a:solidFill>
                  <a:srgbClr val="FFC000"/>
                </a:solidFill>
                <a:latin typeface="Bahnschrift SemiBold SemiConden" panose="020B0502040204020203" pitchFamily="34" charset="0"/>
              </a:rPr>
              <a:t>FEATURE SELECTION contd…</a:t>
            </a:r>
          </a:p>
        </p:txBody>
      </p:sp>
    </p:spTree>
    <p:extLst>
      <p:ext uri="{BB962C8B-B14F-4D97-AF65-F5344CB8AC3E}">
        <p14:creationId xmlns:p14="http://schemas.microsoft.com/office/powerpoint/2010/main" val="142703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CF6E-0801-A32D-AB4E-2E6465A051FE}"/>
              </a:ext>
            </a:extLst>
          </p:cNvPr>
          <p:cNvSpPr>
            <a:spLocks noGrp="1"/>
          </p:cNvSpPr>
          <p:nvPr>
            <p:ph type="title"/>
          </p:nvPr>
        </p:nvSpPr>
        <p:spPr>
          <a:xfrm>
            <a:off x="685801" y="853441"/>
            <a:ext cx="10131425" cy="875211"/>
          </a:xfrm>
          <a:ln>
            <a:solidFill>
              <a:srgbClr val="FFC000"/>
            </a:solidFill>
          </a:ln>
          <a:effectLst>
            <a:glow rad="63500">
              <a:schemeClr val="accent5">
                <a:satMod val="175000"/>
                <a:alpha val="40000"/>
              </a:schemeClr>
            </a:glow>
          </a:effectLst>
        </p:spPr>
        <p:txBody>
          <a:bodyPr>
            <a:normAutofit/>
          </a:bodyPr>
          <a:lstStyle/>
          <a:p>
            <a:pPr algn="ctr"/>
            <a:r>
              <a:rPr lang="en-IN" sz="4400" dirty="0">
                <a:solidFill>
                  <a:srgbClr val="FFC000"/>
                </a:solidFill>
                <a:latin typeface="Bahnschrift SemiBold SemiConden" panose="020B0502040204020203" pitchFamily="34" charset="0"/>
              </a:rPr>
              <a:t>MODEL SELECTION</a:t>
            </a:r>
          </a:p>
        </p:txBody>
      </p:sp>
      <p:sp>
        <p:nvSpPr>
          <p:cNvPr id="3" name="Content Placeholder 2">
            <a:extLst>
              <a:ext uri="{FF2B5EF4-FFF2-40B4-BE49-F238E27FC236}">
                <a16:creationId xmlns:a16="http://schemas.microsoft.com/office/drawing/2014/main" id="{70B950B5-9448-D056-563D-95E3916B453C}"/>
              </a:ext>
            </a:extLst>
          </p:cNvPr>
          <p:cNvSpPr>
            <a:spLocks noGrp="1"/>
          </p:cNvSpPr>
          <p:nvPr>
            <p:ph idx="1"/>
          </p:nvPr>
        </p:nvSpPr>
        <p:spPr>
          <a:xfrm>
            <a:off x="746761" y="2002730"/>
            <a:ext cx="10652759" cy="4746413"/>
          </a:xfrm>
        </p:spPr>
        <p:txBody>
          <a:bodyPr>
            <a:normAutofit/>
          </a:bodyPr>
          <a:lstStyle/>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In this case study “Result” variable is used as the Target and it is categorical in nature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The following classification models will be performed:</a:t>
            </a:r>
          </a:p>
          <a:p>
            <a:pPr marL="800100" lvl="1" indent="-342900">
              <a:buFont typeface="+mj-lt"/>
              <a:buAutoNum type="alphaLcParenR"/>
            </a:pPr>
            <a:r>
              <a:rPr lang="en-IN" sz="2000" dirty="0">
                <a:latin typeface="Times New Roman" panose="02020603050405020304" pitchFamily="18" charset="0"/>
                <a:cs typeface="Times New Roman" panose="02020603050405020304" pitchFamily="18" charset="0"/>
              </a:rPr>
              <a:t>Logistic Regression.</a:t>
            </a:r>
          </a:p>
          <a:p>
            <a:pPr marL="800100" lvl="1" indent="-342900">
              <a:buFont typeface="+mj-lt"/>
              <a:buAutoNum type="alphaLcParenR"/>
            </a:pPr>
            <a:r>
              <a:rPr lang="en-IN" sz="2000" dirty="0">
                <a:latin typeface="Times New Roman" panose="02020603050405020304" pitchFamily="18" charset="0"/>
                <a:cs typeface="Times New Roman" panose="02020603050405020304" pitchFamily="18" charset="0"/>
              </a:rPr>
              <a:t>Linear Discriminate Analysis (LDA).</a:t>
            </a:r>
          </a:p>
          <a:p>
            <a:pPr marL="800100" lvl="1" indent="-342900">
              <a:buFont typeface="+mj-lt"/>
              <a:buAutoNum type="alphaLcParenR"/>
            </a:pPr>
            <a:r>
              <a:rPr lang="en-IN" sz="2000" dirty="0">
                <a:latin typeface="Times New Roman" panose="02020603050405020304" pitchFamily="18" charset="0"/>
                <a:cs typeface="Times New Roman" panose="02020603050405020304" pitchFamily="18" charset="0"/>
              </a:rPr>
              <a:t>KNN.</a:t>
            </a:r>
          </a:p>
          <a:p>
            <a:pPr marL="800100" lvl="1" indent="-342900">
              <a:buFont typeface="+mj-lt"/>
              <a:buAutoNum type="alphaLcParenR"/>
            </a:pPr>
            <a:r>
              <a:rPr lang="en-IN" sz="2000" dirty="0">
                <a:latin typeface="Times New Roman" panose="02020603050405020304" pitchFamily="18" charset="0"/>
                <a:cs typeface="Times New Roman" panose="02020603050405020304" pitchFamily="18" charset="0"/>
              </a:rPr>
              <a:t>Decision tree (CART).</a:t>
            </a:r>
          </a:p>
          <a:p>
            <a:pPr marL="800100" lvl="1" indent="-342900">
              <a:buFont typeface="+mj-lt"/>
              <a:buAutoNum type="alphaLcParenR"/>
            </a:pPr>
            <a:r>
              <a:rPr lang="en-IN" sz="2000" dirty="0">
                <a:latin typeface="Times New Roman" panose="02020603050405020304" pitchFamily="18" charset="0"/>
                <a:cs typeface="Times New Roman" panose="02020603050405020304" pitchFamily="18" charset="0"/>
              </a:rPr>
              <a:t>Random Forest</a:t>
            </a:r>
          </a:p>
          <a:p>
            <a:pPr marL="800100" lvl="1" indent="-342900">
              <a:buFont typeface="+mj-lt"/>
              <a:buAutoNum type="alphaLcParenR"/>
            </a:pPr>
            <a:r>
              <a:rPr lang="en-IN" sz="2000" dirty="0">
                <a:latin typeface="Times New Roman" panose="02020603050405020304" pitchFamily="18" charset="0"/>
                <a:cs typeface="Times New Roman" panose="02020603050405020304" pitchFamily="18" charset="0"/>
              </a:rPr>
              <a:t>Naïve Bayes</a:t>
            </a:r>
          </a:p>
          <a:p>
            <a:pPr marL="800100" lvl="1" indent="-342900">
              <a:buFont typeface="+mj-lt"/>
              <a:buAutoNum type="alphaLcParenR"/>
            </a:pPr>
            <a:r>
              <a:rPr lang="en-IN" sz="2000" dirty="0">
                <a:latin typeface="Times New Roman" panose="02020603050405020304" pitchFamily="18" charset="0"/>
                <a:cs typeface="Times New Roman" panose="02020603050405020304" pitchFamily="18" charset="0"/>
              </a:rPr>
              <a:t>Artificial Neural Network (ANN)</a:t>
            </a:r>
          </a:p>
          <a:p>
            <a:pPr marL="800100" lvl="1" indent="-342900">
              <a:buFont typeface="+mj-lt"/>
              <a:buAutoNum type="alphaLcParenR"/>
            </a:pPr>
            <a:r>
              <a:rPr lang="en-IN" sz="2000" dirty="0">
                <a:latin typeface="Times New Roman" panose="02020603050405020304" pitchFamily="18" charset="0"/>
                <a:cs typeface="Times New Roman" panose="02020603050405020304" pitchFamily="18" charset="0"/>
              </a:rPr>
              <a:t>Ensemble (Bagging, ADA Boosting, Gradient Boosting)</a:t>
            </a:r>
          </a:p>
          <a:p>
            <a:pPr marL="800100" lvl="1" indent="-342900">
              <a:buFont typeface="+mj-lt"/>
              <a:buAutoNum type="alphaLcParenR"/>
            </a:pPr>
            <a:endParaRPr lang="en-IN" dirty="0"/>
          </a:p>
        </p:txBody>
      </p:sp>
    </p:spTree>
    <p:extLst>
      <p:ext uri="{BB962C8B-B14F-4D97-AF65-F5344CB8AC3E}">
        <p14:creationId xmlns:p14="http://schemas.microsoft.com/office/powerpoint/2010/main" val="311739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9C4-0BDC-45D7-E7E0-259044A18639}"/>
              </a:ext>
            </a:extLst>
          </p:cNvPr>
          <p:cNvSpPr>
            <a:spLocks noGrp="1"/>
          </p:cNvSpPr>
          <p:nvPr>
            <p:ph type="title"/>
          </p:nvPr>
        </p:nvSpPr>
        <p:spPr>
          <a:xfrm>
            <a:off x="833847" y="566057"/>
            <a:ext cx="10131425" cy="1456267"/>
          </a:xfrm>
          <a:ln>
            <a:solidFill>
              <a:srgbClr val="FFC000"/>
            </a:solidFill>
          </a:ln>
          <a:effectLst>
            <a:glow rad="63500">
              <a:schemeClr val="accent5">
                <a:satMod val="175000"/>
                <a:alpha val="40000"/>
              </a:schemeClr>
            </a:glow>
          </a:effectLst>
        </p:spPr>
        <p:txBody>
          <a:bodyPr>
            <a:normAutofit/>
          </a:bodyPr>
          <a:lstStyle/>
          <a:p>
            <a:pPr algn="ctr"/>
            <a:r>
              <a:rPr lang="en-IN" sz="4400" dirty="0">
                <a:solidFill>
                  <a:srgbClr val="FFC000"/>
                </a:solidFill>
                <a:latin typeface="Bahnschrift SemiBold SemiConden" panose="020B0502040204020203" pitchFamily="34" charset="0"/>
              </a:rPr>
              <a:t>EVALUATION PARAMETERS</a:t>
            </a:r>
          </a:p>
        </p:txBody>
      </p:sp>
      <p:graphicFrame>
        <p:nvGraphicFramePr>
          <p:cNvPr id="4" name="Content Placeholder 3">
            <a:extLst>
              <a:ext uri="{FF2B5EF4-FFF2-40B4-BE49-F238E27FC236}">
                <a16:creationId xmlns:a16="http://schemas.microsoft.com/office/drawing/2014/main" id="{F09B028E-A940-CF6B-72AF-EE193C20DF4A}"/>
              </a:ext>
            </a:extLst>
          </p:cNvPr>
          <p:cNvGraphicFramePr>
            <a:graphicFrameLocks noGrp="1"/>
          </p:cNvGraphicFramePr>
          <p:nvPr>
            <p:ph idx="1"/>
            <p:extLst>
              <p:ext uri="{D42A27DB-BD31-4B8C-83A1-F6EECF244321}">
                <p14:modId xmlns:p14="http://schemas.microsoft.com/office/powerpoint/2010/main" val="1395063627"/>
              </p:ext>
            </p:extLst>
          </p:nvPr>
        </p:nvGraphicFramePr>
        <p:xfrm>
          <a:off x="833847"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9341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3BF7EB-2AF2-47EF-B9C6-1D0339EA7445}"/>
              </a:ext>
            </a:extLst>
          </p:cNvPr>
          <p:cNvPicPr>
            <a:picLocks noGrp="1" noChangeAspect="1"/>
          </p:cNvPicPr>
          <p:nvPr>
            <p:ph idx="1"/>
          </p:nvPr>
        </p:nvPicPr>
        <p:blipFill>
          <a:blip r:embed="rId2"/>
          <a:stretch>
            <a:fillRect/>
          </a:stretch>
        </p:blipFill>
        <p:spPr>
          <a:xfrm>
            <a:off x="1871707" y="974969"/>
            <a:ext cx="7595051" cy="1620186"/>
          </a:xfrm>
          <a:prstGeom prst="roundRect">
            <a:avLst>
              <a:gd name="adj" fmla="val 8594"/>
            </a:avLst>
          </a:prstGeom>
          <a:solidFill>
            <a:srgbClr val="FFFFFF">
              <a:shade val="85000"/>
            </a:srgbClr>
          </a:solidFill>
          <a:ln>
            <a:noFill/>
          </a:ln>
          <a:effectLst>
            <a:glow rad="63500">
              <a:schemeClr val="accent5">
                <a:satMod val="175000"/>
                <a:alpha val="40000"/>
              </a:schemeClr>
            </a:glow>
          </a:effectLst>
        </p:spPr>
      </p:pic>
      <p:pic>
        <p:nvPicPr>
          <p:cNvPr id="5" name="Picture 4">
            <a:extLst>
              <a:ext uri="{FF2B5EF4-FFF2-40B4-BE49-F238E27FC236}">
                <a16:creationId xmlns:a16="http://schemas.microsoft.com/office/drawing/2014/main" id="{CF284F4C-8AB0-7CE3-E7CC-737EF5488921}"/>
              </a:ext>
            </a:extLst>
          </p:cNvPr>
          <p:cNvPicPr>
            <a:picLocks noChangeAspect="1"/>
          </p:cNvPicPr>
          <p:nvPr/>
        </p:nvPicPr>
        <p:blipFill>
          <a:blip r:embed="rId3"/>
          <a:stretch>
            <a:fillRect/>
          </a:stretch>
        </p:blipFill>
        <p:spPr>
          <a:xfrm>
            <a:off x="1871706" y="2781802"/>
            <a:ext cx="7595051" cy="1620187"/>
          </a:xfrm>
          <a:prstGeom prst="roundRect">
            <a:avLst>
              <a:gd name="adj" fmla="val 8594"/>
            </a:avLst>
          </a:prstGeom>
          <a:solidFill>
            <a:srgbClr val="FFFFFF">
              <a:shade val="85000"/>
            </a:srgbClr>
          </a:solidFill>
          <a:ln>
            <a:noFill/>
          </a:ln>
          <a:effectLst>
            <a:glow rad="63500">
              <a:schemeClr val="accent5">
                <a:satMod val="175000"/>
                <a:alpha val="40000"/>
              </a:schemeClr>
            </a:glow>
          </a:effectLst>
        </p:spPr>
      </p:pic>
      <p:sp>
        <p:nvSpPr>
          <p:cNvPr id="6" name="Title 1">
            <a:extLst>
              <a:ext uri="{FF2B5EF4-FFF2-40B4-BE49-F238E27FC236}">
                <a16:creationId xmlns:a16="http://schemas.microsoft.com/office/drawing/2014/main" id="{AD7208F6-835E-D0F5-22AB-5C0F21DF3FF2}"/>
              </a:ext>
            </a:extLst>
          </p:cNvPr>
          <p:cNvSpPr>
            <a:spLocks noGrp="1"/>
          </p:cNvSpPr>
          <p:nvPr>
            <p:ph type="title"/>
          </p:nvPr>
        </p:nvSpPr>
        <p:spPr>
          <a:xfrm>
            <a:off x="757647" y="69670"/>
            <a:ext cx="10084526" cy="775062"/>
          </a:xfrm>
          <a:ln>
            <a:solidFill>
              <a:srgbClr val="FFC000"/>
            </a:solidFill>
          </a:ln>
          <a:effectLst>
            <a:glow rad="63500">
              <a:schemeClr val="accent5">
                <a:satMod val="175000"/>
                <a:alpha val="40000"/>
              </a:schemeClr>
            </a:glow>
          </a:effectLst>
        </p:spPr>
        <p:txBody>
          <a:bodyPr>
            <a:normAutofit/>
          </a:bodyPr>
          <a:lstStyle/>
          <a:p>
            <a:pPr algn="ctr"/>
            <a:r>
              <a:rPr lang="en-IN" sz="4400" dirty="0">
                <a:solidFill>
                  <a:srgbClr val="FFC000"/>
                </a:solidFill>
                <a:latin typeface="Bahnschrift SemiBold SemiConden" panose="020B0502040204020203" pitchFamily="34" charset="0"/>
              </a:rPr>
              <a:t>MODEL EVALUATION</a:t>
            </a:r>
          </a:p>
        </p:txBody>
      </p:sp>
      <p:sp>
        <p:nvSpPr>
          <p:cNvPr id="9" name="TextBox 8">
            <a:extLst>
              <a:ext uri="{FF2B5EF4-FFF2-40B4-BE49-F238E27FC236}">
                <a16:creationId xmlns:a16="http://schemas.microsoft.com/office/drawing/2014/main" id="{9B031CE5-D6F0-78A2-2DA2-2AA8AA0EE97C}"/>
              </a:ext>
            </a:extLst>
          </p:cNvPr>
          <p:cNvSpPr txBox="1"/>
          <p:nvPr/>
        </p:nvSpPr>
        <p:spPr>
          <a:xfrm>
            <a:off x="239486" y="4532225"/>
            <a:ext cx="11713028" cy="3139321"/>
          </a:xfrm>
          <a:prstGeom prst="rect">
            <a:avLst/>
          </a:prstGeom>
          <a:noFill/>
        </p:spPr>
        <p:txBody>
          <a:bodyPr wrap="square" rtlCol="0">
            <a:spAutoFit/>
          </a:bodyPr>
          <a:lstStyle/>
          <a:p>
            <a:pPr marL="342900" indent="-342900" algn="jus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case our most important matrix is Recall because we must predict winning for the Indian team and must reduce the false </a:t>
            </a:r>
            <a:r>
              <a:rPr lang="en-US" dirty="0">
                <a:latin typeface="Times New Roman" panose="02020603050405020304" pitchFamily="18" charset="0"/>
                <a:ea typeface="Calibri" panose="020F0502020204030204" pitchFamily="34" charset="0"/>
                <a:cs typeface="Times New Roman" panose="02020603050405020304" pitchFamily="18" charset="0"/>
              </a:rPr>
              <a:t>predicted records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All model except Gradient Boost model is giving 90% Accuracy and 70% of recall.</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Hence Gradient Boosting model is selected, which is an ensemble technique.</a:t>
            </a:r>
          </a:p>
          <a:p>
            <a:pPr marL="342900" indent="-342900" algn="jus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It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sequentially add the misidentified predictors and under-fitted predictions to the ensemble, ensuring the errors identified previously are corrected.</a:t>
            </a:r>
          </a:p>
          <a:p>
            <a:pPr marL="342900" indent="-342900" algn="jus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Gradient Boost Model has less False ‘+ve’ and False ‘-ve’ for both win and loss Classes. Compare to other model it has Higher Precision, Recall and Accuracy for both Train and Test.</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dirty="0">
              <a:effectLst/>
              <a:latin typeface="Calibri" panose="020F0502020204030204" pitchFamily="34" charset="0"/>
              <a:ea typeface="Calibri" panose="020F0502020204030204" pitchFamily="34" charset="0"/>
            </a:endParaRPr>
          </a:p>
          <a:p>
            <a:pPr marL="342900" indent="-342900">
              <a:buFont typeface="+mj-lt"/>
              <a:buAutoNum type="arabicPeriod"/>
            </a:pPr>
            <a:endParaRPr lang="en-US" dirty="0"/>
          </a:p>
          <a:p>
            <a:pPr marL="342900" indent="-342900">
              <a:buFont typeface="+mj-lt"/>
              <a:buAutoNum type="arabicPeriod"/>
            </a:pPr>
            <a:endParaRPr lang="en-IN" dirty="0"/>
          </a:p>
        </p:txBody>
      </p:sp>
    </p:spTree>
    <p:extLst>
      <p:ext uri="{BB962C8B-B14F-4D97-AF65-F5344CB8AC3E}">
        <p14:creationId xmlns:p14="http://schemas.microsoft.com/office/powerpoint/2010/main" val="250431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1FAC-CB39-0761-F64A-E28E43775608}"/>
              </a:ext>
            </a:extLst>
          </p:cNvPr>
          <p:cNvSpPr>
            <a:spLocks noGrp="1"/>
          </p:cNvSpPr>
          <p:nvPr>
            <p:ph type="title"/>
          </p:nvPr>
        </p:nvSpPr>
        <p:spPr>
          <a:noFill/>
          <a:ln>
            <a:solidFill>
              <a:srgbClr val="FFC000"/>
            </a:solidFill>
          </a:ln>
          <a:effectLst>
            <a:glow rad="63500">
              <a:schemeClr val="accent5">
                <a:satMod val="175000"/>
                <a:alpha val="40000"/>
              </a:schemeClr>
            </a:glow>
          </a:effectLst>
        </p:spPr>
        <p:txBody>
          <a:bodyPr>
            <a:normAutofit/>
          </a:bodyPr>
          <a:lstStyle/>
          <a:p>
            <a:pPr algn="ctr"/>
            <a:r>
              <a:rPr lang="en-US" sz="4400" dirty="0">
                <a:solidFill>
                  <a:srgbClr val="FFC000"/>
                </a:solidFill>
                <a:latin typeface="Bahnschrift SemiBold SemiConden" panose="020B0502040204020203" pitchFamily="34" charset="0"/>
                <a:cs typeface="Times New Roman" panose="02020603050405020304" pitchFamily="18" charset="0"/>
              </a:rPr>
              <a:t>PRESENTATION CONTENT</a:t>
            </a:r>
            <a:endParaRPr lang="en-IN" sz="4400" dirty="0">
              <a:solidFill>
                <a:srgbClr val="FFC000"/>
              </a:solidFill>
              <a:latin typeface="Bahnschrift SemiBold SemiConden" panose="020B05020402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C97664-DB73-51D2-1943-8D7375C001DD}"/>
              </a:ext>
            </a:extLst>
          </p:cNvPr>
          <p:cNvSpPr>
            <a:spLocks noGrp="1"/>
          </p:cNvSpPr>
          <p:nvPr>
            <p:ph idx="1"/>
          </p:nvPr>
        </p:nvSpPr>
        <p:spPr>
          <a:xfrm>
            <a:off x="685801" y="2246570"/>
            <a:ext cx="10131425" cy="3649133"/>
          </a:xfrm>
        </p:spPr>
        <p:txBody>
          <a:bodyPr>
            <a:normAutofit/>
          </a:bodyPr>
          <a:lstStyle/>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DATA PREPARATION</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EXPLORATORY DATA ANALYSIS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MODEL BUILDING</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MODEL TUNNING</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MODEL SELECTION</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CONCLUSION</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RECOMMENDATION</a:t>
            </a:r>
          </a:p>
        </p:txBody>
      </p:sp>
    </p:spTree>
    <p:extLst>
      <p:ext uri="{BB962C8B-B14F-4D97-AF65-F5344CB8AC3E}">
        <p14:creationId xmlns:p14="http://schemas.microsoft.com/office/powerpoint/2010/main" val="1296478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6A48-4A7B-3AA1-541E-1590563D3870}"/>
              </a:ext>
            </a:extLst>
          </p:cNvPr>
          <p:cNvSpPr>
            <a:spLocks noGrp="1"/>
          </p:cNvSpPr>
          <p:nvPr>
            <p:ph type="title"/>
          </p:nvPr>
        </p:nvSpPr>
        <p:spPr>
          <a:xfrm>
            <a:off x="812665" y="683623"/>
            <a:ext cx="9877696" cy="1062446"/>
          </a:xfrm>
          <a:ln>
            <a:solidFill>
              <a:srgbClr val="FFC000"/>
            </a:solidFill>
          </a:ln>
          <a:effectLst>
            <a:glow rad="63500">
              <a:schemeClr val="accent5">
                <a:satMod val="175000"/>
                <a:alpha val="40000"/>
              </a:schemeClr>
            </a:glow>
          </a:effectLst>
        </p:spPr>
        <p:txBody>
          <a:bodyPr>
            <a:normAutofit/>
          </a:bodyPr>
          <a:lstStyle/>
          <a:p>
            <a:pPr algn="ctr"/>
            <a:r>
              <a:rPr lang="en-IN" sz="4400" dirty="0">
                <a:solidFill>
                  <a:srgbClr val="FFC000"/>
                </a:solidFill>
                <a:latin typeface="Bahnschrift SemiBold SemiConden" panose="020B0502040204020203" pitchFamily="34" charset="0"/>
              </a:rPr>
              <a:t>CONCLUSION</a:t>
            </a:r>
          </a:p>
        </p:txBody>
      </p:sp>
      <p:sp>
        <p:nvSpPr>
          <p:cNvPr id="3" name="Content Placeholder 2">
            <a:extLst>
              <a:ext uri="{FF2B5EF4-FFF2-40B4-BE49-F238E27FC236}">
                <a16:creationId xmlns:a16="http://schemas.microsoft.com/office/drawing/2014/main" id="{AE55F372-0042-855B-4C9C-D40C3EE4CF35}"/>
              </a:ext>
            </a:extLst>
          </p:cNvPr>
          <p:cNvSpPr>
            <a:spLocks noGrp="1"/>
          </p:cNvSpPr>
          <p:nvPr>
            <p:ph idx="1"/>
          </p:nvPr>
        </p:nvSpPr>
        <p:spPr>
          <a:xfrm>
            <a:off x="685800" y="2333897"/>
            <a:ext cx="10131425" cy="3561805"/>
          </a:xfrm>
        </p:spPr>
        <p:txBody>
          <a:bodyPr>
            <a:normAutofit fontScale="92500" lnSpcReduction="20000"/>
          </a:bodyPr>
          <a:lstStyle/>
          <a:p>
            <a:pPr marL="342900" indent="-342900" algn="just">
              <a:buFont typeface="+mj-lt"/>
              <a:buAutoNum type="arabicPeriod"/>
            </a:pPr>
            <a:r>
              <a:rPr lang="en-US" sz="2200" dirty="0">
                <a:latin typeface="Times New Roman" panose="02020603050405020304" pitchFamily="18" charset="0"/>
                <a:cs typeface="Times New Roman" panose="02020603050405020304" pitchFamily="18" charset="0"/>
              </a:rPr>
              <a:t>Out off 2121 matches India only loose 227 Matches while playing within the country.</a:t>
            </a:r>
          </a:p>
          <a:p>
            <a:pPr marL="342900" indent="-342900" algn="just">
              <a:buFont typeface="+mj-lt"/>
              <a:buAutoNum type="arabicPeriod"/>
            </a:pPr>
            <a:r>
              <a:rPr lang="en-US" sz="2200" dirty="0">
                <a:latin typeface="Times New Roman" panose="02020603050405020304" pitchFamily="18" charset="0"/>
                <a:cs typeface="Times New Roman" panose="02020603050405020304" pitchFamily="18" charset="0"/>
              </a:rPr>
              <a:t>India has a high probability of winning at home Ground.</a:t>
            </a:r>
          </a:p>
          <a:p>
            <a:pPr marL="342900" indent="-342900" algn="just">
              <a:buFont typeface="+mj-lt"/>
              <a:buAutoNum type="arabicPeriod"/>
            </a:pPr>
            <a:r>
              <a:rPr lang="en-US" sz="2200" dirty="0">
                <a:latin typeface="Times New Roman" panose="02020603050405020304" pitchFamily="18" charset="0"/>
                <a:cs typeface="Times New Roman" panose="02020603050405020304" pitchFamily="18" charset="0"/>
              </a:rPr>
              <a:t>In the first batting situation, the team wins 33% of the time and loses only 0.06% of the time.</a:t>
            </a:r>
          </a:p>
          <a:p>
            <a:pPr marL="342900" indent="-342900" algn="just">
              <a:buFont typeface="+mj-lt"/>
              <a:buAutoNum type="arabicPeriod"/>
            </a:pPr>
            <a:r>
              <a:rPr lang="en-US" sz="2200" dirty="0">
                <a:latin typeface="Times New Roman" panose="02020603050405020304" pitchFamily="18" charset="0"/>
                <a:cs typeface="Times New Roman" panose="02020603050405020304" pitchFamily="18" charset="0"/>
              </a:rPr>
              <a:t>In the first bowling situation, team wins 51% of the time and loses 10% of the time. </a:t>
            </a:r>
          </a:p>
          <a:p>
            <a:pPr marL="342900" indent="-342900" algn="just">
              <a:buFont typeface="+mj-lt"/>
              <a:buAutoNum type="arabicPeriod"/>
            </a:pPr>
            <a:r>
              <a:rPr lang="en-US" sz="2200" dirty="0">
                <a:latin typeface="Times New Roman" panose="02020603050405020304" pitchFamily="18" charset="0"/>
                <a:cs typeface="Times New Roman" panose="02020603050405020304" pitchFamily="18" charset="0"/>
              </a:rPr>
              <a:t>When playing in daylight, winning chances increase by 60%.</a:t>
            </a:r>
          </a:p>
          <a:p>
            <a:pPr marL="342900" indent="-342900" algn="just">
              <a:buFont typeface="+mj-lt"/>
              <a:buAutoNum type="arabicPeriod"/>
            </a:pPr>
            <a:r>
              <a:rPr lang="en-US" sz="2200" dirty="0">
                <a:latin typeface="Times New Roman" panose="02020603050405020304" pitchFamily="18" charset="0"/>
                <a:cs typeface="Times New Roman" panose="02020603050405020304" pitchFamily="18" charset="0"/>
              </a:rPr>
              <a:t>In ODIs, the team has won 1666 games out of 1935.</a:t>
            </a:r>
          </a:p>
          <a:p>
            <a:pPr marL="342900" indent="-342900" algn="just">
              <a:buFont typeface="+mj-lt"/>
              <a:buAutoNum type="arabicPeriod"/>
            </a:pPr>
            <a:r>
              <a:rPr lang="en-US" sz="2200" dirty="0">
                <a:solidFill>
                  <a:schemeClr val="tx1"/>
                </a:solidFill>
                <a:latin typeface="Times New Roman" panose="02020603050405020304" pitchFamily="18" charset="0"/>
                <a:cs typeface="Times New Roman" panose="02020603050405020304" pitchFamily="18" charset="0"/>
              </a:rPr>
              <a:t>Playing with more than 2 all-rounder in a team increases winning chances by more than 50%.</a:t>
            </a:r>
          </a:p>
          <a:p>
            <a:pPr marL="342900" indent="-342900" algn="just">
              <a:buFont typeface="+mj-lt"/>
              <a:buAutoNum type="arabicPeriod"/>
            </a:pPr>
            <a:r>
              <a:rPr lang="en-US" sz="2200" dirty="0">
                <a:solidFill>
                  <a:schemeClr val="tx1"/>
                </a:solidFill>
                <a:latin typeface="Times New Roman" panose="02020603050405020304" pitchFamily="18" charset="0"/>
                <a:cs typeface="Times New Roman" panose="02020603050405020304" pitchFamily="18" charset="0"/>
              </a:rPr>
              <a:t>Team won 1201 matches in Rainy condition out off 1371.</a:t>
            </a:r>
          </a:p>
          <a:p>
            <a:pPr marL="342900" indent="-342900" algn="just">
              <a:buFont typeface="+mj-lt"/>
              <a:buAutoNum type="arabicPeriod"/>
            </a:pPr>
            <a:r>
              <a:rPr lang="en-US" sz="2200" dirty="0">
                <a:solidFill>
                  <a:schemeClr val="tx1"/>
                </a:solidFill>
                <a:latin typeface="Times New Roman" panose="02020603050405020304" pitchFamily="18" charset="0"/>
                <a:cs typeface="Times New Roman" panose="02020603050405020304" pitchFamily="18" charset="0"/>
              </a:rPr>
              <a:t>Its show Rain helps bowler to get some extra advantage in his bowling.</a:t>
            </a:r>
          </a:p>
          <a:p>
            <a:pPr marL="0" indent="0">
              <a:buNone/>
            </a:pPr>
            <a:endParaRPr lang="en-US" sz="1800" dirty="0"/>
          </a:p>
          <a:p>
            <a:endParaRPr lang="en-IN" dirty="0"/>
          </a:p>
        </p:txBody>
      </p:sp>
    </p:spTree>
    <p:extLst>
      <p:ext uri="{BB962C8B-B14F-4D97-AF65-F5344CB8AC3E}">
        <p14:creationId xmlns:p14="http://schemas.microsoft.com/office/powerpoint/2010/main" val="1959175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47FA-F8E8-13A1-AF03-B58A7764CB23}"/>
              </a:ext>
            </a:extLst>
          </p:cNvPr>
          <p:cNvSpPr>
            <a:spLocks noGrp="1"/>
          </p:cNvSpPr>
          <p:nvPr>
            <p:ph type="title"/>
          </p:nvPr>
        </p:nvSpPr>
        <p:spPr>
          <a:ln>
            <a:solidFill>
              <a:srgbClr val="FFC000"/>
            </a:solidFill>
          </a:ln>
          <a:effectLst>
            <a:glow rad="63500">
              <a:schemeClr val="accent5">
                <a:satMod val="175000"/>
                <a:alpha val="40000"/>
              </a:schemeClr>
            </a:glow>
          </a:effectLst>
        </p:spPr>
        <p:txBody>
          <a:bodyPr>
            <a:normAutofit/>
          </a:bodyPr>
          <a:lstStyle/>
          <a:p>
            <a:pPr algn="ctr"/>
            <a:r>
              <a:rPr lang="en-IN" sz="4400" dirty="0">
                <a:solidFill>
                  <a:srgbClr val="FFC000"/>
                </a:solidFill>
                <a:latin typeface="Times New Roman" panose="02020603050405020304" pitchFamily="18" charset="0"/>
                <a:cs typeface="Times New Roman" panose="02020603050405020304" pitchFamily="18" charset="0"/>
              </a:rPr>
              <a:t>RECOMMENDATION</a:t>
            </a:r>
          </a:p>
        </p:txBody>
      </p:sp>
      <p:sp>
        <p:nvSpPr>
          <p:cNvPr id="3" name="Content Placeholder 2">
            <a:extLst>
              <a:ext uri="{FF2B5EF4-FFF2-40B4-BE49-F238E27FC236}">
                <a16:creationId xmlns:a16="http://schemas.microsoft.com/office/drawing/2014/main" id="{72191257-1C68-BFB8-8363-6B4B97819F08}"/>
              </a:ext>
            </a:extLst>
          </p:cNvPr>
          <p:cNvSpPr>
            <a:spLocks noGrp="1"/>
          </p:cNvSpPr>
          <p:nvPr>
            <p:ph idx="1"/>
          </p:nvPr>
        </p:nvSpPr>
        <p:spPr>
          <a:xfrm>
            <a:off x="685800" y="2403324"/>
            <a:ext cx="10131425" cy="3649133"/>
          </a:xfrm>
        </p:spPr>
        <p:txBody>
          <a:bodyPr>
            <a:normAutofit fontScale="92500" lnSpcReduction="20000"/>
          </a:bodyPr>
          <a:lstStyle/>
          <a:p>
            <a:pPr marL="457200" indent="-457200" algn="just">
              <a:buFont typeface="+mj-lt"/>
              <a:buAutoNum type="arabicPeriod"/>
            </a:pPr>
            <a:r>
              <a:rPr lang="en-US" sz="2000" dirty="0">
                <a:effectLst/>
                <a:latin typeface="Times New Roman" panose="02020603050405020304" pitchFamily="18" charset="0"/>
                <a:ea typeface="Calibri" panose="020F0502020204030204" pitchFamily="34" charset="0"/>
                <a:cs typeface="Mangal" panose="02040503050203030202" pitchFamily="18" charset="0"/>
              </a:rPr>
              <a:t>Try to collect more some more predictor, like total score, bowling style etc. for better Model</a:t>
            </a:r>
          </a:p>
          <a:p>
            <a:pPr marL="457200" indent="-457200" algn="jus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Try to add more than 3 all-rounders in the team that will improve the team performance.</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If team opt for bowling first with an Avg team age of 30, with 4 bowlers in the team has higher chance to win against England in test match in Rainy season in England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If team opt for bowling first with an Avg team age of 30, minimum 3 bowlers in the team, scoring average 15 runs per over has higher chance to win against Australia in T20 match in Winter season in India.</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If team opt for Batting first with an Avg team age of 30, with 3 bowlers in the team and at least one player should score century has higher chance to win against Sri Lanka in ODI match in Winter season in India.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90616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3E9C25-098E-4A8E-2BBF-B655D5ADC377}"/>
              </a:ext>
            </a:extLst>
          </p:cNvPr>
          <p:cNvSpPr>
            <a:spLocks noGrp="1"/>
          </p:cNvSpPr>
          <p:nvPr>
            <p:ph type="title"/>
          </p:nvPr>
        </p:nvSpPr>
        <p:spPr>
          <a:xfrm>
            <a:off x="868681" y="609600"/>
            <a:ext cx="10131425" cy="1456267"/>
          </a:xfrm>
          <a:ln>
            <a:solidFill>
              <a:srgbClr val="FFC000"/>
            </a:solidFill>
          </a:ln>
          <a:effectLst>
            <a:glow rad="63500">
              <a:schemeClr val="accent5">
                <a:satMod val="175000"/>
                <a:alpha val="40000"/>
              </a:schemeClr>
            </a:glow>
          </a:effectLst>
        </p:spPr>
        <p:txBody>
          <a:bodyPr>
            <a:normAutofit/>
          </a:bodyPr>
          <a:lstStyle/>
          <a:p>
            <a:pPr algn="ctr"/>
            <a:r>
              <a:rPr lang="en-US" sz="4400" dirty="0">
                <a:solidFill>
                  <a:srgbClr val="FFC000"/>
                </a:solidFill>
                <a:latin typeface="Bahnschrift SemiBold SemiConden" panose="020B0502040204020203" pitchFamily="34" charset="0"/>
              </a:rPr>
              <a:t>INTRODUCTION</a:t>
            </a:r>
            <a:endParaRPr lang="en-IN" sz="4400" dirty="0">
              <a:solidFill>
                <a:srgbClr val="FFC000"/>
              </a:solidFill>
              <a:latin typeface="Bahnschrift SemiBold SemiConden" panose="020B0502040204020203" pitchFamily="34" charset="0"/>
            </a:endParaRPr>
          </a:p>
        </p:txBody>
      </p:sp>
      <p:sp>
        <p:nvSpPr>
          <p:cNvPr id="10" name="Content Placeholder 9">
            <a:extLst>
              <a:ext uri="{FF2B5EF4-FFF2-40B4-BE49-F238E27FC236}">
                <a16:creationId xmlns:a16="http://schemas.microsoft.com/office/drawing/2014/main" id="{9070A6EF-C7D1-8C60-6F36-381F17BEC590}"/>
              </a:ext>
            </a:extLst>
          </p:cNvPr>
          <p:cNvSpPr>
            <a:spLocks noGrp="1"/>
          </p:cNvSpPr>
          <p:nvPr>
            <p:ph idx="1"/>
          </p:nvPr>
        </p:nvSpPr>
        <p:spPr/>
        <p:txBody>
          <a:bodyPr/>
          <a:lstStyle/>
          <a:p>
            <a:pPr marL="457200" indent="-457200" algn="just">
              <a:lnSpc>
                <a:spcPct val="150000"/>
              </a:lnSpc>
              <a:buFont typeface="+mj-lt"/>
              <a:buAutoNum type="arabicPeriod"/>
            </a:pPr>
            <a:r>
              <a:rPr lang="en-IN" sz="2000" dirty="0">
                <a:ln w="0"/>
                <a:latin typeface="Times New Roman" panose="02020603050405020304" pitchFamily="18" charset="0"/>
                <a:ea typeface="Calibri" panose="020F0502020204030204" pitchFamily="34" charset="0"/>
                <a:cs typeface="Times New Roman" panose="02020603050405020304" pitchFamily="18" charset="0"/>
              </a:rPr>
              <a:t>Main aim is to create Machine Learning models which correctly predicts a win for the Indian Cricket Team.</a:t>
            </a:r>
          </a:p>
          <a:p>
            <a:pPr marL="457200" indent="-457200" algn="just">
              <a:lnSpc>
                <a:spcPct val="150000"/>
              </a:lnSpc>
              <a:buFont typeface="+mj-lt"/>
              <a:buAutoNum type="arabicPeriod"/>
            </a:pPr>
            <a:r>
              <a:rPr lang="en-IN" sz="2000" dirty="0">
                <a:ln w="0"/>
                <a:latin typeface="Times New Roman" panose="02020603050405020304" pitchFamily="18" charset="0"/>
                <a:ea typeface="Calibri" panose="020F0502020204030204" pitchFamily="34" charset="0"/>
                <a:cs typeface="Times New Roman" panose="02020603050405020304" pitchFamily="18" charset="0"/>
              </a:rPr>
              <a:t>Developing a model to extract and provide actionable insights and recommendation.</a:t>
            </a:r>
          </a:p>
          <a:p>
            <a:endParaRPr lang="en-IN" dirty="0"/>
          </a:p>
        </p:txBody>
      </p:sp>
    </p:spTree>
    <p:extLst>
      <p:ext uri="{BB962C8B-B14F-4D97-AF65-F5344CB8AC3E}">
        <p14:creationId xmlns:p14="http://schemas.microsoft.com/office/powerpoint/2010/main" val="316744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652-6FBB-D7FA-F48E-6D41253A7BE4}"/>
              </a:ext>
            </a:extLst>
          </p:cNvPr>
          <p:cNvSpPr>
            <a:spLocks noGrp="1"/>
          </p:cNvSpPr>
          <p:nvPr>
            <p:ph type="title"/>
          </p:nvPr>
        </p:nvSpPr>
        <p:spPr>
          <a:xfrm>
            <a:off x="954587" y="600891"/>
            <a:ext cx="10131425" cy="1456267"/>
          </a:xfrm>
          <a:ln>
            <a:solidFill>
              <a:srgbClr val="FFC000"/>
            </a:solidFill>
          </a:ln>
          <a:effectLst>
            <a:glow rad="63500">
              <a:schemeClr val="accent5">
                <a:satMod val="175000"/>
                <a:alpha val="40000"/>
              </a:schemeClr>
            </a:glow>
          </a:effectLst>
        </p:spPr>
        <p:txBody>
          <a:bodyPr>
            <a:normAutofit/>
          </a:bodyPr>
          <a:lstStyle/>
          <a:p>
            <a:pPr algn="ctr"/>
            <a:r>
              <a:rPr lang="en-US" sz="4400" dirty="0">
                <a:solidFill>
                  <a:srgbClr val="FFC000"/>
                </a:solidFill>
                <a:latin typeface="Bahnschrift SemiBold SemiConden" panose="020B0502040204020203" pitchFamily="34" charset="0"/>
              </a:rPr>
              <a:t>PROBLEM STATEMENT</a:t>
            </a:r>
            <a:endParaRPr lang="en-IN" sz="4400" dirty="0">
              <a:solidFill>
                <a:srgbClr val="FFC000"/>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ED644EF9-A0E8-0C8E-9423-CDAFB1B27AEB}"/>
              </a:ext>
            </a:extLst>
          </p:cNvPr>
          <p:cNvSpPr>
            <a:spLocks noGrp="1"/>
          </p:cNvSpPr>
          <p:nvPr>
            <p:ph idx="1"/>
          </p:nvPr>
        </p:nvSpPr>
        <p:spPr>
          <a:xfrm>
            <a:off x="685801" y="2407678"/>
            <a:ext cx="10496005" cy="3840722"/>
          </a:xfrm>
        </p:spPr>
        <p:txBody>
          <a:bodyPr>
            <a:normAutofit lnSpcReduction="10000"/>
          </a:bodyPr>
          <a:lstStyle/>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BCCI has hired an external analytics consulting firm for data analytics. The major objective of this tie up is to extract actionable insights from the historical match data and make strategic changes to make India win. Primary objective is to create Machine Learning models which correctly predicts a win for the Indian Cricket Team.</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Details of the next 10 matches are given in the dataset which is India is going tom play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You have to predict the result of the matches and if you are getting prediction as a Loss then suggest some changes and re-run your model again until you are getting Win as a prediction. You cannot use the same strategy in the entire series, because opponent will get to know your strategy and they can come with counter strategy. Hence for all the below 5 matches you have to suggest unique strategies to make India win. The suggestions should be in-line with the variables that have been mentioned in the given data set. Do consider the feasibility of the suggestions very carefully as well. </a:t>
            </a:r>
          </a:p>
          <a:p>
            <a:endParaRPr lang="en-IN" dirty="0"/>
          </a:p>
        </p:txBody>
      </p:sp>
    </p:spTree>
    <p:extLst>
      <p:ext uri="{BB962C8B-B14F-4D97-AF65-F5344CB8AC3E}">
        <p14:creationId xmlns:p14="http://schemas.microsoft.com/office/powerpoint/2010/main" val="175647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C16C-886D-91CB-F44E-F3039024A7E0}"/>
              </a:ext>
            </a:extLst>
          </p:cNvPr>
          <p:cNvSpPr>
            <a:spLocks noGrp="1"/>
          </p:cNvSpPr>
          <p:nvPr>
            <p:ph type="title"/>
          </p:nvPr>
        </p:nvSpPr>
        <p:spPr>
          <a:xfrm>
            <a:off x="978036" y="274321"/>
            <a:ext cx="9681256" cy="1310640"/>
          </a:xfrm>
          <a:ln>
            <a:solidFill>
              <a:srgbClr val="FFC000"/>
            </a:solidFill>
          </a:ln>
          <a:effectLst>
            <a:glow rad="63500">
              <a:schemeClr val="accent5">
                <a:satMod val="175000"/>
                <a:alpha val="40000"/>
              </a:schemeClr>
            </a:glow>
          </a:effectLst>
        </p:spPr>
        <p:txBody>
          <a:bodyPr>
            <a:normAutofit/>
          </a:bodyPr>
          <a:lstStyle/>
          <a:p>
            <a:pPr algn="ctr"/>
            <a:r>
              <a:rPr lang="en-US" sz="4400" dirty="0">
                <a:solidFill>
                  <a:srgbClr val="FFC000"/>
                </a:solidFill>
                <a:latin typeface="Bahnschrift SemiBold SemiConden" panose="020B0502040204020203" pitchFamily="34" charset="0"/>
              </a:rPr>
              <a:t>WORK FLOW OF PREDICTION PROCESS</a:t>
            </a:r>
            <a:endParaRPr lang="en-IN" sz="4400" dirty="0">
              <a:solidFill>
                <a:srgbClr val="FFC000"/>
              </a:solidFill>
              <a:latin typeface="Bahnschrift SemiBold SemiConden" panose="020B0502040204020203" pitchFamily="34" charset="0"/>
            </a:endParaRPr>
          </a:p>
        </p:txBody>
      </p:sp>
      <p:graphicFrame>
        <p:nvGraphicFramePr>
          <p:cNvPr id="5" name="Content Placeholder 4">
            <a:extLst>
              <a:ext uri="{FF2B5EF4-FFF2-40B4-BE49-F238E27FC236}">
                <a16:creationId xmlns:a16="http://schemas.microsoft.com/office/drawing/2014/main" id="{22E07D53-E493-4B12-F9DA-A095FB7F2A19}"/>
              </a:ext>
            </a:extLst>
          </p:cNvPr>
          <p:cNvGraphicFramePr>
            <a:graphicFrameLocks noGrp="1"/>
          </p:cNvGraphicFramePr>
          <p:nvPr>
            <p:ph idx="1"/>
            <p:extLst>
              <p:ext uri="{D42A27DB-BD31-4B8C-83A1-F6EECF244321}">
                <p14:modId xmlns:p14="http://schemas.microsoft.com/office/powerpoint/2010/main" val="3503583832"/>
              </p:ext>
            </p:extLst>
          </p:nvPr>
        </p:nvGraphicFramePr>
        <p:xfrm>
          <a:off x="504008" y="1771424"/>
          <a:ext cx="10765970" cy="4903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13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BF-7AAE-DF7B-17D0-DC72A216FDEE}"/>
              </a:ext>
            </a:extLst>
          </p:cNvPr>
          <p:cNvSpPr>
            <a:spLocks noGrp="1"/>
          </p:cNvSpPr>
          <p:nvPr>
            <p:ph type="title"/>
          </p:nvPr>
        </p:nvSpPr>
        <p:spPr>
          <a:xfrm>
            <a:off x="912039" y="182861"/>
            <a:ext cx="10339435" cy="1027630"/>
          </a:xfrm>
          <a:ln>
            <a:solidFill>
              <a:srgbClr val="FFC000"/>
            </a:solidFill>
          </a:ln>
          <a:effectLst>
            <a:glow rad="63500">
              <a:schemeClr val="accent5">
                <a:satMod val="175000"/>
                <a:alpha val="40000"/>
              </a:schemeClr>
            </a:glow>
          </a:effectLst>
        </p:spPr>
        <p:txBody>
          <a:bodyPr>
            <a:normAutofit/>
          </a:bodyPr>
          <a:lstStyle/>
          <a:p>
            <a:pPr algn="ctr"/>
            <a:r>
              <a:rPr lang="en-US" sz="4400" dirty="0">
                <a:solidFill>
                  <a:srgbClr val="FFC000"/>
                </a:solidFill>
                <a:latin typeface="Bahnschrift SemiBold SemiConden" panose="020B0502040204020203" pitchFamily="34" charset="0"/>
              </a:rPr>
              <a:t>Data dictionary</a:t>
            </a:r>
            <a:endParaRPr lang="en-IN" sz="4400" dirty="0">
              <a:solidFill>
                <a:srgbClr val="FFC000"/>
              </a:solidFill>
              <a:latin typeface="Bahnschrift SemiBold SemiConden" panose="020B0502040204020203" pitchFamily="34" charset="0"/>
            </a:endParaRPr>
          </a:p>
        </p:txBody>
      </p:sp>
      <p:graphicFrame>
        <p:nvGraphicFramePr>
          <p:cNvPr id="5" name="Content Placeholder 4">
            <a:extLst>
              <a:ext uri="{FF2B5EF4-FFF2-40B4-BE49-F238E27FC236}">
                <a16:creationId xmlns:a16="http://schemas.microsoft.com/office/drawing/2014/main" id="{347F78EE-A481-A456-24B7-A8BA100B58A8}"/>
              </a:ext>
            </a:extLst>
          </p:cNvPr>
          <p:cNvGraphicFramePr>
            <a:graphicFrameLocks noGrp="1"/>
          </p:cNvGraphicFramePr>
          <p:nvPr>
            <p:ph idx="1"/>
            <p:extLst>
              <p:ext uri="{D42A27DB-BD31-4B8C-83A1-F6EECF244321}">
                <p14:modId xmlns:p14="http://schemas.microsoft.com/office/powerpoint/2010/main" val="1792130574"/>
              </p:ext>
            </p:extLst>
          </p:nvPr>
        </p:nvGraphicFramePr>
        <p:xfrm>
          <a:off x="644434" y="1361405"/>
          <a:ext cx="6287589" cy="5313734"/>
        </p:xfrm>
        <a:graphic>
          <a:graphicData uri="http://schemas.openxmlformats.org/drawingml/2006/table">
            <a:tbl>
              <a:tblPr firstRow="1" firstCol="1" bandRow="1">
                <a:tableStyleId>{327F97BB-C833-4FB7-BDE5-3F7075034690}</a:tableStyleId>
              </a:tblPr>
              <a:tblGrid>
                <a:gridCol w="1990984">
                  <a:extLst>
                    <a:ext uri="{9D8B030D-6E8A-4147-A177-3AD203B41FA5}">
                      <a16:colId xmlns:a16="http://schemas.microsoft.com/office/drawing/2014/main" val="2610706613"/>
                    </a:ext>
                  </a:extLst>
                </a:gridCol>
                <a:gridCol w="4296605">
                  <a:extLst>
                    <a:ext uri="{9D8B030D-6E8A-4147-A177-3AD203B41FA5}">
                      <a16:colId xmlns:a16="http://schemas.microsoft.com/office/drawing/2014/main" val="1539158851"/>
                    </a:ext>
                  </a:extLst>
                </a:gridCol>
              </a:tblGrid>
              <a:tr h="214449">
                <a:tc>
                  <a:txBody>
                    <a:bodyPr/>
                    <a:lstStyle/>
                    <a:p>
                      <a:pPr algn="ctr">
                        <a:lnSpc>
                          <a:spcPct val="150000"/>
                        </a:lnSpc>
                        <a:spcAft>
                          <a:spcPts val="800"/>
                        </a:spcAft>
                      </a:pPr>
                      <a:r>
                        <a:rPr lang="en-IN" sz="1100" dirty="0">
                          <a:effectLst/>
                          <a:latin typeface="Times New Roman" panose="02020603050405020304" pitchFamily="18" charset="0"/>
                          <a:cs typeface="Times New Roman" panose="02020603050405020304" pitchFamily="18" charset="0"/>
                        </a:rPr>
                        <a:t>VARIABLES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gn="ctr"/>
                      <a:r>
                        <a:rPr lang="en-IN" sz="1100" dirty="0">
                          <a:effectLst/>
                          <a:latin typeface="Times New Roman" panose="02020603050405020304" pitchFamily="18" charset="0"/>
                          <a:cs typeface="Times New Roman" panose="02020603050405020304" pitchFamily="18" charset="0"/>
                        </a:rPr>
                        <a:t>DESCRIPTION</a:t>
                      </a:r>
                      <a:endParaRPr lang="en-IN" dirty="0"/>
                    </a:p>
                  </a:txBody>
                  <a:tcPr marL="42559" marR="42559" marT="0" marB="0" anchor="b"/>
                </a:tc>
                <a:extLst>
                  <a:ext uri="{0D108BD9-81ED-4DB2-BD59-A6C34878D82A}">
                    <a16:rowId xmlns:a16="http://schemas.microsoft.com/office/drawing/2014/main" val="4191149908"/>
                  </a:ext>
                </a:extLst>
              </a:tr>
              <a:tr h="214449">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Game_number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Unique ID for each match</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589886857"/>
                  </a:ext>
                </a:extLst>
              </a:tr>
              <a:tr h="214449">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Result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Final result of the match</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373578677"/>
                  </a:ext>
                </a:extLst>
              </a:tr>
              <a:tr h="214449">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Avg_team_Age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Average age of the playing 11 players for that match</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2913568905"/>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Match_light_type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type of match: Day, night or day &amp; night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2597551125"/>
                  </a:ext>
                </a:extLst>
              </a:tr>
              <a:tr h="214449">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Match_format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Format of the match: T20, ODI or test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3158478716"/>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Bowlers_in_team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how many full-time bowlers has been player in the team</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3569555193"/>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Wicket_keeper_in_team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how many full-time wicket keepers has been player in the team</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808865589"/>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All_rounder_in_team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how many full-time all-rounders has been player in the team</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4162365101"/>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First_selection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First inning of team: batting or bowling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1044992530"/>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Opponent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Opponent team in the match</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2883134155"/>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Season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What is the season of the city, where match has been played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4195485559"/>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Audience_number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Total number of audiences in the stadium</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2616082998"/>
                  </a:ext>
                </a:extLst>
              </a:tr>
              <a:tr h="214449">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Offshore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Match played within country or outside of the country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1446298610"/>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Max_run_scored_1over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Maximum run scored in 1 over by team</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3550190285"/>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Max_wicket_taken_1over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Maximum wicket taken in 1 over by team</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172594483"/>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Extra_bowls_bowled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Total number of extras bowled by team</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95725977"/>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Min_run_given_1over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Minimum run given by the bowler in one over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1605789065"/>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Min_run_scored_1over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Minimum run scored in 1 over by team</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3891216947"/>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Max_run_given_1over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Maximum run given by the bowler in one over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1748704315"/>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extra_bowls_opponent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Total number of extras bowled by opponent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1576331358"/>
                  </a:ext>
                </a:extLst>
              </a:tr>
              <a:tr h="214449">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player_highest_run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Highest score in the match by one player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2665455848"/>
                  </a:ext>
                </a:extLst>
              </a:tr>
              <a:tr h="222431">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Players_scored_zero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Number of players out on zero run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1999463965"/>
                  </a:ext>
                </a:extLst>
              </a:tr>
              <a:tr h="0">
                <a:tc>
                  <a:txBody>
                    <a:bodyPr/>
                    <a:lstStyle/>
                    <a:p>
                      <a:pPr>
                        <a:lnSpc>
                          <a:spcPct val="150000"/>
                        </a:lnSpc>
                        <a:spcAft>
                          <a:spcPts val="800"/>
                        </a:spcAft>
                      </a:pPr>
                      <a:r>
                        <a:rPr lang="en-IN" sz="1100">
                          <a:effectLst/>
                          <a:latin typeface="Times New Roman" panose="02020603050405020304" pitchFamily="18" charset="0"/>
                          <a:cs typeface="Times New Roman" panose="02020603050405020304" pitchFamily="18" charset="0"/>
                        </a:rPr>
                        <a:t>player_highest_wicket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tc>
                  <a:txBody>
                    <a:bodyPr/>
                    <a:lstStyle/>
                    <a:p>
                      <a:pPr>
                        <a:lnSpc>
                          <a:spcPct val="150000"/>
                        </a:lnSpc>
                        <a:spcAft>
                          <a:spcPts val="800"/>
                        </a:spcAft>
                      </a:pPr>
                      <a:r>
                        <a:rPr lang="en-IN" sz="1100" dirty="0">
                          <a:effectLst/>
                          <a:latin typeface="Times New Roman" panose="02020603050405020304" pitchFamily="18" charset="0"/>
                          <a:cs typeface="Times New Roman" panose="02020603050405020304" pitchFamily="18" charset="0"/>
                        </a:rPr>
                        <a:t>Highest wickets taken by single player in match</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59" marR="42559" marT="0" marB="0" anchor="b"/>
                </a:tc>
                <a:extLst>
                  <a:ext uri="{0D108BD9-81ED-4DB2-BD59-A6C34878D82A}">
                    <a16:rowId xmlns:a16="http://schemas.microsoft.com/office/drawing/2014/main" val="156591463"/>
                  </a:ext>
                </a:extLst>
              </a:tr>
            </a:tbl>
          </a:graphicData>
        </a:graphic>
      </p:graphicFrame>
      <p:sp>
        <p:nvSpPr>
          <p:cNvPr id="7" name="TextBox 6">
            <a:extLst>
              <a:ext uri="{FF2B5EF4-FFF2-40B4-BE49-F238E27FC236}">
                <a16:creationId xmlns:a16="http://schemas.microsoft.com/office/drawing/2014/main" id="{8CF1FBFB-E0B4-2594-EA14-1BA6C2C5E6BF}"/>
              </a:ext>
            </a:extLst>
          </p:cNvPr>
          <p:cNvSpPr txBox="1"/>
          <p:nvPr/>
        </p:nvSpPr>
        <p:spPr>
          <a:xfrm>
            <a:off x="7201989" y="2568018"/>
            <a:ext cx="4415246" cy="2831544"/>
          </a:xfrm>
          <a:prstGeom prst="rect">
            <a:avLst/>
          </a:prstGeom>
          <a:noFill/>
        </p:spPr>
        <p:txBody>
          <a:bodyPr wrap="square" rtlCol="0">
            <a:spAutoFit/>
          </a:bodyPr>
          <a:lstStyle/>
          <a:p>
            <a:pPr marL="457200" indent="-457200" algn="just">
              <a:buFont typeface="+mj-lt"/>
              <a:buAutoNum type="arabicPeriod"/>
            </a:pPr>
            <a:r>
              <a:rPr lang="en-IN" sz="2000" dirty="0">
                <a:effectLst/>
                <a:latin typeface="Bahnschrift SemiBold SemiConden" panose="020B0502040204020203" pitchFamily="34" charset="0"/>
                <a:ea typeface="Calibri" panose="020F0502020204030204" pitchFamily="34" charset="0"/>
              </a:rPr>
              <a:t>Total 2929 matches result for all three format (T20, ODI, Test) are part of this dataset.</a:t>
            </a:r>
          </a:p>
          <a:p>
            <a:pPr marL="457200" indent="-457200" algn="just">
              <a:buFont typeface="+mj-lt"/>
              <a:buAutoNum type="arabicPeriod"/>
            </a:pPr>
            <a:endParaRPr lang="en-IN" sz="2000" dirty="0">
              <a:effectLst/>
              <a:latin typeface="Bahnschrift SemiBold SemiConden" panose="020B0502040204020203" pitchFamily="34" charset="0"/>
              <a:ea typeface="Calibri" panose="020F0502020204030204" pitchFamily="34" charset="0"/>
            </a:endParaRPr>
          </a:p>
          <a:p>
            <a:pPr marL="457200" indent="-457200" algn="just">
              <a:buFont typeface="+mj-lt"/>
              <a:buAutoNum type="arabicPeriod"/>
            </a:pPr>
            <a:r>
              <a:rPr lang="en-IN" sz="2000" dirty="0">
                <a:effectLst/>
                <a:latin typeface="Bahnschrift SemiBold SemiConden" panose="020B0502040204020203" pitchFamily="34" charset="0"/>
                <a:ea typeface="Calibri" panose="020F0502020204030204" pitchFamily="34" charset="0"/>
              </a:rPr>
              <a:t>We have total 23 variable present in the dataset in which 3 datatypes are given </a:t>
            </a:r>
            <a:r>
              <a:rPr lang="en-IN" sz="2000" dirty="0">
                <a:solidFill>
                  <a:schemeClr val="tx1">
                    <a:lumMod val="95000"/>
                  </a:schemeClr>
                </a:solidFill>
                <a:effectLst/>
                <a:latin typeface="Bahnschrift SemiBold SemiConden" panose="020B0502040204020203" pitchFamily="34" charset="0"/>
                <a:ea typeface="Calibri" panose="020F0502020204030204" pitchFamily="34" charset="0"/>
              </a:rPr>
              <a:t>float64(9), int64(4), object (10). We have ‘Result’ as target variable.</a:t>
            </a:r>
            <a:endParaRPr lang="en-US" sz="2000" dirty="0">
              <a:solidFill>
                <a:schemeClr val="tx1">
                  <a:lumMod val="95000"/>
                </a:schemeClr>
              </a:solidFill>
              <a:effectLst>
                <a:outerShdw blurRad="50800" dist="38100" dir="2700000" algn="tl" rotWithShape="0">
                  <a:prstClr val="black">
                    <a:alpha val="40000"/>
                  </a:prstClr>
                </a:outerShdw>
              </a:effectLst>
              <a:latin typeface="Bahnschrift SemiBold SemiConden" panose="020B0502040204020203" pitchFamily="34" charset="0"/>
            </a:endParaRPr>
          </a:p>
          <a:p>
            <a:pPr algn="just"/>
            <a:endParaRPr lang="en-IN" dirty="0"/>
          </a:p>
        </p:txBody>
      </p:sp>
    </p:spTree>
    <p:extLst>
      <p:ext uri="{BB962C8B-B14F-4D97-AF65-F5344CB8AC3E}">
        <p14:creationId xmlns:p14="http://schemas.microsoft.com/office/powerpoint/2010/main" val="38665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57F569-8106-4DF0-585B-00BF3798D55E}"/>
              </a:ext>
            </a:extLst>
          </p:cNvPr>
          <p:cNvSpPr>
            <a:spLocks noGrp="1"/>
          </p:cNvSpPr>
          <p:nvPr>
            <p:ph type="title"/>
          </p:nvPr>
        </p:nvSpPr>
        <p:spPr>
          <a:xfrm>
            <a:off x="685800" y="435429"/>
            <a:ext cx="10131425" cy="1456267"/>
          </a:xfrm>
          <a:ln>
            <a:solidFill>
              <a:srgbClr val="FFC000"/>
            </a:solidFill>
          </a:ln>
          <a:effectLst>
            <a:glow rad="63500">
              <a:schemeClr val="accent5">
                <a:satMod val="175000"/>
                <a:alpha val="40000"/>
              </a:schemeClr>
            </a:glow>
          </a:effectLst>
        </p:spPr>
        <p:txBody>
          <a:bodyPr>
            <a:normAutofit/>
          </a:bodyPr>
          <a:lstStyle/>
          <a:p>
            <a:pPr algn="ctr"/>
            <a:r>
              <a:rPr lang="en-US" sz="4400" dirty="0">
                <a:solidFill>
                  <a:srgbClr val="FFC000"/>
                </a:solidFill>
                <a:latin typeface="Bahnschrift SemiBold SemiConden" panose="020B0502040204020203" pitchFamily="34" charset="0"/>
              </a:rPr>
              <a:t>DATA PREPARATION</a:t>
            </a:r>
            <a:endParaRPr lang="en-IN" sz="4400" dirty="0">
              <a:solidFill>
                <a:srgbClr val="FFC000"/>
              </a:solidFill>
              <a:latin typeface="Bahnschrift SemiBold SemiConden" panose="020B0502040204020203" pitchFamily="34" charset="0"/>
            </a:endParaRPr>
          </a:p>
        </p:txBody>
      </p:sp>
      <p:graphicFrame>
        <p:nvGraphicFramePr>
          <p:cNvPr id="6" name="Content Placeholder 5">
            <a:extLst>
              <a:ext uri="{FF2B5EF4-FFF2-40B4-BE49-F238E27FC236}">
                <a16:creationId xmlns:a16="http://schemas.microsoft.com/office/drawing/2014/main" id="{79357A25-C804-7F55-A700-D0B43710A542}"/>
              </a:ext>
            </a:extLst>
          </p:cNvPr>
          <p:cNvGraphicFramePr>
            <a:graphicFrameLocks noGrp="1"/>
          </p:cNvGraphicFramePr>
          <p:nvPr>
            <p:ph idx="1"/>
            <p:extLst>
              <p:ext uri="{D42A27DB-BD31-4B8C-83A1-F6EECF244321}">
                <p14:modId xmlns:p14="http://schemas.microsoft.com/office/powerpoint/2010/main" val="670523307"/>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30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14F-78C6-794B-62CE-2201E18ED318}"/>
              </a:ext>
            </a:extLst>
          </p:cNvPr>
          <p:cNvSpPr>
            <a:spLocks noGrp="1"/>
          </p:cNvSpPr>
          <p:nvPr>
            <p:ph type="title"/>
          </p:nvPr>
        </p:nvSpPr>
        <p:spPr>
          <a:xfrm>
            <a:off x="1138647" y="258231"/>
            <a:ext cx="10131425" cy="879565"/>
          </a:xfrm>
          <a:ln>
            <a:solidFill>
              <a:srgbClr val="FFC000"/>
            </a:solidFill>
          </a:ln>
          <a:effectLst>
            <a:glow rad="63500">
              <a:schemeClr val="accent5">
                <a:satMod val="175000"/>
                <a:alpha val="40000"/>
              </a:schemeClr>
            </a:glow>
          </a:effectLst>
        </p:spPr>
        <p:txBody>
          <a:bodyPr>
            <a:normAutofit/>
          </a:bodyPr>
          <a:lstStyle/>
          <a:p>
            <a:pPr algn="ctr"/>
            <a:r>
              <a:rPr lang="en-US" sz="4400" dirty="0">
                <a:solidFill>
                  <a:srgbClr val="FFC000"/>
                </a:solidFill>
                <a:latin typeface="Bahnschrift SemiBold SemiConden" panose="020B0502040204020203" pitchFamily="34" charset="0"/>
              </a:rPr>
              <a:t>EXPLORATORY DATA ANALYSIS -UNIVARIATE</a:t>
            </a:r>
            <a:endParaRPr lang="en-IN" sz="4400" dirty="0">
              <a:solidFill>
                <a:srgbClr val="FFC000"/>
              </a:solidFill>
              <a:latin typeface="Bahnschrift SemiBold SemiConden" panose="020B0502040204020203" pitchFamily="34" charset="0"/>
            </a:endParaRPr>
          </a:p>
        </p:txBody>
      </p:sp>
      <p:pic>
        <p:nvPicPr>
          <p:cNvPr id="4" name="Content Placeholder 3">
            <a:extLst>
              <a:ext uri="{FF2B5EF4-FFF2-40B4-BE49-F238E27FC236}">
                <a16:creationId xmlns:a16="http://schemas.microsoft.com/office/drawing/2014/main" id="{541C0850-46E6-4C9E-5928-509DC1C08D4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604" y="1463420"/>
            <a:ext cx="3723281" cy="2629861"/>
          </a:xfrm>
          <a:prstGeom prst="roundRect">
            <a:avLst>
              <a:gd name="adj" fmla="val 8594"/>
            </a:avLst>
          </a:prstGeom>
          <a:solidFill>
            <a:srgbClr val="FFFFFF">
              <a:shade val="85000"/>
            </a:srgbClr>
          </a:solidFill>
          <a:ln>
            <a:noFill/>
          </a:ln>
          <a:effectLst/>
        </p:spPr>
      </p:pic>
      <p:pic>
        <p:nvPicPr>
          <p:cNvPr id="5" name="Picture 4">
            <a:extLst>
              <a:ext uri="{FF2B5EF4-FFF2-40B4-BE49-F238E27FC236}">
                <a16:creationId xmlns:a16="http://schemas.microsoft.com/office/drawing/2014/main" id="{AFC17FC6-441F-1D32-201A-A3B0E86157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56276" y="1463419"/>
            <a:ext cx="3723841" cy="2629862"/>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3D6B3568-5CA7-8715-F849-3003C357DB5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89971" y="1382850"/>
            <a:ext cx="3201732" cy="2707752"/>
          </a:xfrm>
          <a:prstGeom prst="roundRect">
            <a:avLst>
              <a:gd name="adj" fmla="val 8594"/>
            </a:avLst>
          </a:prstGeom>
          <a:solidFill>
            <a:srgbClr val="FFFFFF">
              <a:shade val="85000"/>
            </a:srgbClr>
          </a:solidFill>
          <a:ln>
            <a:noFill/>
          </a:ln>
          <a:effectLst/>
        </p:spPr>
      </p:pic>
      <p:sp>
        <p:nvSpPr>
          <p:cNvPr id="7" name="TextBox 6">
            <a:extLst>
              <a:ext uri="{FF2B5EF4-FFF2-40B4-BE49-F238E27FC236}">
                <a16:creationId xmlns:a16="http://schemas.microsoft.com/office/drawing/2014/main" id="{891A1249-5B13-0C64-5112-05754B98B228}"/>
              </a:ext>
            </a:extLst>
          </p:cNvPr>
          <p:cNvSpPr txBox="1"/>
          <p:nvPr/>
        </p:nvSpPr>
        <p:spPr>
          <a:xfrm>
            <a:off x="391886" y="4580709"/>
            <a:ext cx="11373394" cy="1421992"/>
          </a:xfrm>
          <a:prstGeom prst="rect">
            <a:avLst/>
          </a:prstGeom>
          <a:noFill/>
        </p:spPr>
        <p:txBody>
          <a:bodyPr wrap="square" rtlCol="0">
            <a:spAutoFit/>
          </a:bodyPr>
          <a:lstStyle/>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Most of the matches are played in the Day time and least in the night time.</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Indian team selects bowling first than batting first after winning the toss.</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India has played majority of the matches against South Africa  and least against Australia.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28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0867D-819D-24EE-C217-D14D84F81FE2}"/>
              </a:ext>
            </a:extLst>
          </p:cNvPr>
          <p:cNvSpPr>
            <a:spLocks noGrp="1"/>
          </p:cNvSpPr>
          <p:nvPr>
            <p:ph type="title"/>
          </p:nvPr>
        </p:nvSpPr>
        <p:spPr>
          <a:xfrm>
            <a:off x="1405345" y="130628"/>
            <a:ext cx="9381310" cy="987215"/>
          </a:xfrm>
          <a:ln>
            <a:solidFill>
              <a:srgbClr val="FFC000"/>
            </a:solidFill>
          </a:ln>
          <a:effectLst>
            <a:glow rad="63500">
              <a:schemeClr val="accent5">
                <a:satMod val="175000"/>
                <a:alpha val="40000"/>
              </a:schemeClr>
            </a:glow>
          </a:effectLst>
        </p:spPr>
        <p:txBody>
          <a:bodyPr>
            <a:normAutofit/>
          </a:bodyPr>
          <a:lstStyle/>
          <a:p>
            <a:pPr algn="ctr"/>
            <a:r>
              <a:rPr lang="en-US" sz="4400" dirty="0">
                <a:solidFill>
                  <a:srgbClr val="FFC000"/>
                </a:solidFill>
                <a:latin typeface="Bahnschrift SemiBold SemiConden" panose="020B0502040204020203" pitchFamily="34" charset="0"/>
              </a:rPr>
              <a:t>UNIVARIATE ANALYSIS CONTD…</a:t>
            </a:r>
            <a:endParaRPr lang="en-IN" sz="4400" dirty="0">
              <a:solidFill>
                <a:srgbClr val="FFC000"/>
              </a:solidFill>
              <a:latin typeface="Bahnschrift SemiBold SemiConden" panose="020B0502040204020203" pitchFamily="34" charset="0"/>
            </a:endParaRPr>
          </a:p>
        </p:txBody>
      </p:sp>
      <p:pic>
        <p:nvPicPr>
          <p:cNvPr id="4" name="Content Placeholder 3">
            <a:extLst>
              <a:ext uri="{FF2B5EF4-FFF2-40B4-BE49-F238E27FC236}">
                <a16:creationId xmlns:a16="http://schemas.microsoft.com/office/drawing/2014/main" id="{A7465C3C-3EF1-24A3-BBDF-4A9A2E5CEFF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576" y="1548147"/>
            <a:ext cx="3357521" cy="2363015"/>
          </a:xfrm>
          <a:prstGeom prst="roundRect">
            <a:avLst>
              <a:gd name="adj" fmla="val 8594"/>
            </a:avLst>
          </a:prstGeom>
          <a:solidFill>
            <a:srgbClr val="FFFFFF">
              <a:shade val="85000"/>
            </a:srgbClr>
          </a:solidFill>
          <a:ln>
            <a:noFill/>
          </a:ln>
          <a:effectLst/>
        </p:spPr>
      </p:pic>
      <p:pic>
        <p:nvPicPr>
          <p:cNvPr id="5" name="Picture 4">
            <a:extLst>
              <a:ext uri="{FF2B5EF4-FFF2-40B4-BE49-F238E27FC236}">
                <a16:creationId xmlns:a16="http://schemas.microsoft.com/office/drawing/2014/main" id="{E90384DE-7102-258E-968B-A74E34D210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9961" y="1548147"/>
            <a:ext cx="3357730" cy="2363015"/>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C67A533B-41A2-844E-FC85-C4FFF2608F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04555" y="1548147"/>
            <a:ext cx="3357540" cy="2363015"/>
          </a:xfrm>
          <a:prstGeom prst="roundRect">
            <a:avLst>
              <a:gd name="adj" fmla="val 8594"/>
            </a:avLst>
          </a:prstGeom>
          <a:solidFill>
            <a:srgbClr val="FFFFFF">
              <a:shade val="85000"/>
            </a:srgbClr>
          </a:solidFill>
          <a:ln>
            <a:noFill/>
          </a:ln>
          <a:effectLst/>
        </p:spPr>
      </p:pic>
      <p:sp>
        <p:nvSpPr>
          <p:cNvPr id="7" name="TextBox 6">
            <a:extLst>
              <a:ext uri="{FF2B5EF4-FFF2-40B4-BE49-F238E27FC236}">
                <a16:creationId xmlns:a16="http://schemas.microsoft.com/office/drawing/2014/main" id="{98D81F4D-3951-D538-FE3E-E8994B4B3A20}"/>
              </a:ext>
            </a:extLst>
          </p:cNvPr>
          <p:cNvSpPr txBox="1"/>
          <p:nvPr/>
        </p:nvSpPr>
        <p:spPr>
          <a:xfrm>
            <a:off x="375920" y="4409440"/>
            <a:ext cx="11186160" cy="1754326"/>
          </a:xfrm>
          <a:prstGeom prst="rect">
            <a:avLst/>
          </a:prstGeom>
          <a:noFill/>
        </p:spPr>
        <p:txBody>
          <a:bodyPr wrap="square" rtlCol="0">
            <a:spAutoFit/>
          </a:bodyPr>
          <a:lstStyle/>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Majority of the matches played are in the rainy season.</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Games were played more in Indian soil than foreign lands.</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Matches won are more than 50% and the losses.</a:t>
            </a:r>
          </a:p>
          <a:p>
            <a:pPr marL="342900" indent="-342900">
              <a:buAutoNum type="arabicPeriod"/>
            </a:pPr>
            <a:endParaRPr lang="en-IN" dirty="0"/>
          </a:p>
        </p:txBody>
      </p:sp>
    </p:spTree>
    <p:extLst>
      <p:ext uri="{BB962C8B-B14F-4D97-AF65-F5344CB8AC3E}">
        <p14:creationId xmlns:p14="http://schemas.microsoft.com/office/powerpoint/2010/main" val="251235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247</TotalTime>
  <Words>1834</Words>
  <Application>Microsoft Office PowerPoint</Application>
  <PresentationFormat>Widescreen</PresentationFormat>
  <Paragraphs>180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Bahnschrift SemiBold SemiConden</vt:lpstr>
      <vt:lpstr>Calibri</vt:lpstr>
      <vt:lpstr>Calibri Light</vt:lpstr>
      <vt:lpstr>Times New Roman</vt:lpstr>
      <vt:lpstr>Celestial</vt:lpstr>
      <vt:lpstr>PowerPoint Presentation</vt:lpstr>
      <vt:lpstr>PRESENTATION CONTENT</vt:lpstr>
      <vt:lpstr>INTRODUCTION</vt:lpstr>
      <vt:lpstr>PROBLEM STATEMENT</vt:lpstr>
      <vt:lpstr>WORK FLOW OF PREDICTION PROCESS</vt:lpstr>
      <vt:lpstr>Data dictionary</vt:lpstr>
      <vt:lpstr>DATA PREPARATION</vt:lpstr>
      <vt:lpstr>EXPLORATORY DATA ANALYSIS -UNIVARIATE</vt:lpstr>
      <vt:lpstr>UNIVARIATE ANALYSIS CONTD…</vt:lpstr>
      <vt:lpstr>UNIVARIATE ANALYSIS CONTD…</vt:lpstr>
      <vt:lpstr>BI-VARIATE ANALYSIS</vt:lpstr>
      <vt:lpstr>BI-VARIATE ANALYSIS CONTD…</vt:lpstr>
      <vt:lpstr>BI-VARIATE ANALYSIS CONTD…</vt:lpstr>
      <vt:lpstr>EXPLORATORY DATA ANALYSIS - MULTIVARIATE </vt:lpstr>
      <vt:lpstr>FEATURE SELECTION</vt:lpstr>
      <vt:lpstr>FEATURE SELECTION contd…</vt:lpstr>
      <vt:lpstr>MODEL SELECTION</vt:lpstr>
      <vt:lpstr>EVALUATION PARAMETERS</vt:lpstr>
      <vt:lpstr>MODEL EVALUATION</vt:lpstr>
      <vt:lpstr>CONCLUSION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kothari</dc:creator>
  <cp:lastModifiedBy>anil kothari</cp:lastModifiedBy>
  <cp:revision>1</cp:revision>
  <dcterms:created xsi:type="dcterms:W3CDTF">2023-02-17T04:38:55Z</dcterms:created>
  <dcterms:modified xsi:type="dcterms:W3CDTF">2023-02-17T08:46:38Z</dcterms:modified>
</cp:coreProperties>
</file>