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6" r:id="rId35"/>
    <p:sldId id="289" r:id="rId36"/>
    <p:sldId id="290" r:id="rId37"/>
    <p:sldId id="291" r:id="rId38"/>
    <p:sldId id="292" r:id="rId39"/>
    <p:sldId id="293" r:id="rId40"/>
    <p:sldId id="294" r:id="rId41"/>
    <p:sldId id="295"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1B60"/>
    <a:srgbClr val="361A67"/>
    <a:srgbClr val="22266A"/>
    <a:srgbClr val="253582"/>
    <a:srgbClr val="4507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70DA866-3A30-4657-9A09-F7EE041BD52C}" type="datetimeFigureOut">
              <a:rPr lang="en-IN" smtClean="0"/>
              <a:t>04-12-2022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18936939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0DA866-3A30-4657-9A09-F7EE041BD52C}"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50166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0DA866-3A30-4657-9A09-F7EE041BD52C}"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3329418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0DA866-3A30-4657-9A09-F7EE041BD52C}"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2858472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0DA866-3A30-4657-9A09-F7EE041BD52C}"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2400481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0DA866-3A30-4657-9A09-F7EE041BD52C}"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4265798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0DA866-3A30-4657-9A09-F7EE041BD52C}"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4015617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DA866-3A30-4657-9A09-F7EE041BD52C}"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05953-D277-4AF9-8789-4178F7D9D152}"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48290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DA866-3A30-4657-9A09-F7EE041BD52C}"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213517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0DA866-3A30-4657-9A09-F7EE041BD52C}"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963682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0DA866-3A30-4657-9A09-F7EE041BD52C}"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2583014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0DA866-3A30-4657-9A09-F7EE041BD52C}"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407025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0DA866-3A30-4657-9A09-F7EE041BD52C}" type="datetimeFigureOut">
              <a:rPr lang="en-IN" smtClean="0"/>
              <a:t>04-12-2022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1093012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0DA866-3A30-4657-9A09-F7EE041BD52C}" type="datetimeFigureOut">
              <a:rPr lang="en-IN" smtClean="0"/>
              <a:t>04-12-2022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191846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70DA866-3A30-4657-9A09-F7EE041BD52C}" type="datetimeFigureOut">
              <a:rPr lang="en-IN" smtClean="0"/>
              <a:t>04-12-2022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91014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0DA866-3A30-4657-9A09-F7EE041BD52C}"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815491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0DA866-3A30-4657-9A09-F7EE041BD52C}"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105953-D277-4AF9-8789-4178F7D9D152}" type="slidenum">
              <a:rPr lang="en-IN" smtClean="0"/>
              <a:t>‹#›</a:t>
            </a:fld>
            <a:endParaRPr lang="en-IN"/>
          </a:p>
        </p:txBody>
      </p:sp>
    </p:spTree>
    <p:extLst>
      <p:ext uri="{BB962C8B-B14F-4D97-AF65-F5344CB8AC3E}">
        <p14:creationId xmlns:p14="http://schemas.microsoft.com/office/powerpoint/2010/main" val="172274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0DA866-3A30-4657-9A09-F7EE041BD52C}" type="datetimeFigureOut">
              <a:rPr lang="en-IN" smtClean="0"/>
              <a:t>04-12-2022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105953-D277-4AF9-8789-4178F7D9D152}" type="slidenum">
              <a:rPr lang="en-IN" smtClean="0"/>
              <a:t>‹#›</a:t>
            </a:fld>
            <a:endParaRPr lang="en-IN"/>
          </a:p>
        </p:txBody>
      </p:sp>
    </p:spTree>
    <p:extLst>
      <p:ext uri="{BB962C8B-B14F-4D97-AF65-F5344CB8AC3E}">
        <p14:creationId xmlns:p14="http://schemas.microsoft.com/office/powerpoint/2010/main" val="14624563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oplematters.in/article/technology/analytics-in-action-15548"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D364CAF-C16C-0621-AF0A-A192CFC4985A}"/>
              </a:ext>
            </a:extLst>
          </p:cNvPr>
          <p:cNvSpPr txBox="1"/>
          <p:nvPr/>
        </p:nvSpPr>
        <p:spPr>
          <a:xfrm>
            <a:off x="1095990" y="4105174"/>
            <a:ext cx="3888606" cy="1569660"/>
          </a:xfrm>
          <a:prstGeom prst="rect">
            <a:avLst/>
          </a:prstGeom>
          <a:solidFill>
            <a:srgbClr val="22266A"/>
          </a:solidFill>
          <a:effectLst>
            <a:glow rad="228600">
              <a:schemeClr val="accent5">
                <a:satMod val="175000"/>
                <a:alpha val="40000"/>
              </a:schemeClr>
            </a:glow>
          </a:effectLst>
        </p:spPr>
        <p:txBody>
          <a:bodyPr wrap="square" rtlCol="0">
            <a:spAutoFit/>
          </a:bodyPr>
          <a:lstStyle/>
          <a:p>
            <a:pPr algn="ctr"/>
            <a:r>
              <a:rPr lang="en-IN" sz="3200" dirty="0">
                <a:solidFill>
                  <a:srgbClr val="FFC000"/>
                </a:solidFill>
                <a:latin typeface="Bahnschrift SemiBold SemiConden" panose="020B0502040204020203" pitchFamily="34" charset="0"/>
              </a:rPr>
              <a:t>MARKET RETAIL ANALYTICS   MILESTONE 1</a:t>
            </a:r>
          </a:p>
        </p:txBody>
      </p:sp>
      <p:sp>
        <p:nvSpPr>
          <p:cNvPr id="10" name="TextBox 9">
            <a:extLst>
              <a:ext uri="{FF2B5EF4-FFF2-40B4-BE49-F238E27FC236}">
                <a16:creationId xmlns:a16="http://schemas.microsoft.com/office/drawing/2014/main" id="{0539DD27-45C9-9059-8368-7458C4B8645C}"/>
              </a:ext>
            </a:extLst>
          </p:cNvPr>
          <p:cNvSpPr txBox="1"/>
          <p:nvPr/>
        </p:nvSpPr>
        <p:spPr>
          <a:xfrm>
            <a:off x="6176210" y="1166842"/>
            <a:ext cx="4620127" cy="4278094"/>
          </a:xfrm>
          <a:prstGeom prst="rect">
            <a:avLst/>
          </a:prstGeom>
          <a:solidFill>
            <a:srgbClr val="22266A"/>
          </a:solidFill>
          <a:effectLst>
            <a:glow rad="228600">
              <a:schemeClr val="accent5">
                <a:satMod val="175000"/>
                <a:alpha val="40000"/>
              </a:schemeClr>
            </a:glow>
          </a:effectLst>
        </p:spPr>
        <p:txBody>
          <a:bodyPr wrap="square" rtlCol="0">
            <a:spAutoFit/>
          </a:bodyPr>
          <a:lstStyle/>
          <a:p>
            <a:pPr algn="just"/>
            <a:r>
              <a:rPr lang="en-IN" sz="2000" dirty="0">
                <a:solidFill>
                  <a:srgbClr val="FFC000"/>
                </a:solidFill>
                <a:latin typeface="Bahnschrift SemiBold SemiConden" panose="020B0502040204020203" pitchFamily="34" charset="0"/>
              </a:rPr>
              <a:t>ABSTRACT:</a:t>
            </a:r>
          </a:p>
          <a:p>
            <a:pPr algn="just"/>
            <a:r>
              <a:rPr lang="en-IN" dirty="0">
                <a:solidFill>
                  <a:srgbClr val="FFC000"/>
                </a:solidFill>
                <a:latin typeface="Bahnschrift SemiBold SemiConden" panose="020B0502040204020203" pitchFamily="34" charset="0"/>
              </a:rPr>
              <a:t>An automobile company has collected 3 years of data. They want to analyse the data and understand the different insights about their data and customer behaviour.</a:t>
            </a:r>
          </a:p>
          <a:p>
            <a:pPr algn="just"/>
            <a:endParaRPr lang="en-IN" dirty="0">
              <a:solidFill>
                <a:srgbClr val="FFC000"/>
              </a:solidFill>
              <a:latin typeface="Bahnschrift SemiBold SemiConden" panose="020B0502040204020203" pitchFamily="34" charset="0"/>
            </a:endParaRPr>
          </a:p>
          <a:p>
            <a:pPr algn="just"/>
            <a:r>
              <a:rPr lang="en-IN" sz="2000" dirty="0">
                <a:solidFill>
                  <a:srgbClr val="FFC000"/>
                </a:solidFill>
                <a:latin typeface="Bahnschrift SemiBold SemiConden" panose="020B0502040204020203" pitchFamily="34" charset="0"/>
              </a:rPr>
              <a:t>SUMMARY:</a:t>
            </a:r>
          </a:p>
          <a:p>
            <a:pPr algn="just"/>
            <a:r>
              <a:rPr lang="en-IN" dirty="0">
                <a:solidFill>
                  <a:srgbClr val="FFC000"/>
                </a:solidFill>
                <a:latin typeface="Bahnschrift SemiBold SemiConden" panose="020B0502040204020203" pitchFamily="34" charset="0"/>
              </a:rPr>
              <a:t>The project aims at finding the buying patterns of the customers of an automobile company by giving them recommendations customized market strategies for different segments of data.</a:t>
            </a:r>
          </a:p>
          <a:p>
            <a:pPr algn="just"/>
            <a:endParaRPr lang="en-IN" dirty="0">
              <a:solidFill>
                <a:srgbClr val="FFC000"/>
              </a:solidFill>
              <a:latin typeface="Bahnschrift SemiBold SemiConden" panose="020B0502040204020203" pitchFamily="34" charset="0"/>
            </a:endParaRPr>
          </a:p>
          <a:p>
            <a:pPr algn="just"/>
            <a:r>
              <a:rPr lang="en-IN" sz="2000" dirty="0">
                <a:solidFill>
                  <a:srgbClr val="FFC000"/>
                </a:solidFill>
                <a:latin typeface="Bahnschrift SemiBold SemiConden" panose="020B0502040204020203" pitchFamily="34" charset="0"/>
              </a:rPr>
              <a:t>Yashveer Kothari .A</a:t>
            </a:r>
          </a:p>
          <a:p>
            <a:pPr algn="just"/>
            <a:r>
              <a:rPr lang="en-IN" sz="1600" dirty="0">
                <a:solidFill>
                  <a:srgbClr val="FFC000"/>
                </a:solidFill>
                <a:latin typeface="Bahnschrift SemiBold SemiConden" panose="020B0502040204020203" pitchFamily="34" charset="0"/>
              </a:rPr>
              <a:t>POST GRADUATE PROGRAM IN DATA SCIENCE AND BUSINESS ANALYTICS </a:t>
            </a:r>
          </a:p>
        </p:txBody>
      </p:sp>
      <p:cxnSp>
        <p:nvCxnSpPr>
          <p:cNvPr id="12" name="Straight Connector 11">
            <a:extLst>
              <a:ext uri="{FF2B5EF4-FFF2-40B4-BE49-F238E27FC236}">
                <a16:creationId xmlns:a16="http://schemas.microsoft.com/office/drawing/2014/main" id="{1CAF3625-1D81-FA27-1099-9A4FC52BF50D}"/>
              </a:ext>
            </a:extLst>
          </p:cNvPr>
          <p:cNvCxnSpPr/>
          <p:nvPr/>
        </p:nvCxnSpPr>
        <p:spPr>
          <a:xfrm>
            <a:off x="5688530" y="818147"/>
            <a:ext cx="0" cy="5380522"/>
          </a:xfrm>
          <a:prstGeom prst="line">
            <a:avLst/>
          </a:prstGeom>
          <a:effectLst>
            <a:glow rad="63500">
              <a:schemeClr val="accent5">
                <a:satMod val="175000"/>
                <a:alpha val="40000"/>
              </a:schemeClr>
            </a:glow>
            <a:outerShdw blurRad="50800" dist="38100" dir="5400000" rotWithShape="0">
              <a:srgbClr val="000000">
                <a:alpha val="35000"/>
              </a:srgbClr>
            </a:outerShdw>
          </a:effectLst>
        </p:spPr>
        <p:style>
          <a:lnRef idx="3">
            <a:schemeClr val="accent5"/>
          </a:lnRef>
          <a:fillRef idx="0">
            <a:schemeClr val="accent5"/>
          </a:fillRef>
          <a:effectRef idx="2">
            <a:schemeClr val="accent5"/>
          </a:effectRef>
          <a:fontRef idx="minor">
            <a:schemeClr val="tx1"/>
          </a:fontRef>
        </p:style>
      </p:cxnSp>
      <p:pic>
        <p:nvPicPr>
          <p:cNvPr id="14" name="Picture 13">
            <a:extLst>
              <a:ext uri="{FF2B5EF4-FFF2-40B4-BE49-F238E27FC236}">
                <a16:creationId xmlns:a16="http://schemas.microsoft.com/office/drawing/2014/main" id="{EAC3CE53-CBEC-D7CC-7D41-58457F1DB66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789275" y="1414561"/>
            <a:ext cx="4502036" cy="2195263"/>
          </a:xfrm>
          <a:prstGeom prst="rect">
            <a:avLst/>
          </a:prstGeom>
          <a:solidFill>
            <a:srgbClr val="FFFFFF">
              <a:shade val="85000"/>
            </a:srgbClr>
          </a:solidFill>
          <a:ln w="88900" cap="sq">
            <a:solidFill>
              <a:srgbClr val="FFFFFF"/>
            </a:solidFill>
            <a:miter lim="800000"/>
          </a:ln>
          <a:effectLst>
            <a:glow rad="228600">
              <a:schemeClr val="accent5">
                <a:satMod val="175000"/>
                <a:alpha val="40000"/>
              </a:scheme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92285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5D542-7851-9FCE-18ED-7DA7A161BD1F}"/>
              </a:ext>
            </a:extLst>
          </p:cNvPr>
          <p:cNvSpPr>
            <a:spLocks noGrp="1"/>
          </p:cNvSpPr>
          <p:nvPr>
            <p:ph type="title"/>
          </p:nvPr>
        </p:nvSpPr>
        <p:spPr>
          <a:xfrm>
            <a:off x="901950" y="275037"/>
            <a:ext cx="10131425" cy="802992"/>
          </a:xfrm>
          <a:solidFill>
            <a:srgbClr val="361A67"/>
          </a:solidFill>
          <a:effectLst>
            <a:glow rad="228600">
              <a:schemeClr val="accent5">
                <a:satMod val="175000"/>
                <a:alpha val="40000"/>
              </a:schemeClr>
            </a:glow>
          </a:effectLst>
        </p:spPr>
        <p:txBody>
          <a:bodyPr>
            <a:normAutofit fontScale="90000"/>
          </a:bodyPr>
          <a:lstStyle/>
          <a:p>
            <a:pPr algn="ctr"/>
            <a:r>
              <a:rPr lang="en-IN" dirty="0">
                <a:solidFill>
                  <a:srgbClr val="FFC000"/>
                </a:solidFill>
                <a:latin typeface="Bahnschrift SemiBold SemiConden" panose="020B0502040204020203" pitchFamily="34" charset="0"/>
              </a:rPr>
              <a:t>DATA ANALYSIS – BOXPLOT AND DISTRIBUTION PLOT FOR SALES VARIABLE</a:t>
            </a:r>
            <a:endParaRPr lang="en-IN" dirty="0"/>
          </a:p>
        </p:txBody>
      </p:sp>
      <p:pic>
        <p:nvPicPr>
          <p:cNvPr id="4098" name="Picture 2">
            <a:extLst>
              <a:ext uri="{FF2B5EF4-FFF2-40B4-BE49-F238E27FC236}">
                <a16:creationId xmlns:a16="http://schemas.microsoft.com/office/drawing/2014/main" id="{2FF5D520-7E13-D1E2-27E3-724DF1C9AB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630" y="1301732"/>
            <a:ext cx="5422222" cy="30488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100" name="Picture 4">
            <a:extLst>
              <a:ext uri="{FF2B5EF4-FFF2-40B4-BE49-F238E27FC236}">
                <a16:creationId xmlns:a16="http://schemas.microsoft.com/office/drawing/2014/main" id="{3AEDA7A8-1B1A-925E-E183-96F9B9F72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0527" y="1301732"/>
            <a:ext cx="5130747" cy="30488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4979CE5E-8F02-F87D-C76F-763491B3B9E2}"/>
              </a:ext>
            </a:extLst>
          </p:cNvPr>
          <p:cNvSpPr txBox="1"/>
          <p:nvPr/>
        </p:nvSpPr>
        <p:spPr>
          <a:xfrm>
            <a:off x="288758" y="4697129"/>
            <a:ext cx="11357810" cy="1711366"/>
          </a:xfrm>
          <a:prstGeom prst="rect">
            <a:avLst/>
          </a:prstGeom>
          <a:noFill/>
        </p:spPr>
        <p:txBody>
          <a:bodyPr wrap="square" rtlCol="0">
            <a:spAutoFit/>
          </a:bodyPr>
          <a:lstStyle/>
          <a:p>
            <a:pPr marL="342900" indent="-342900" algn="just">
              <a:lnSpc>
                <a:spcPct val="150000"/>
              </a:lnSpc>
              <a:buAutoNum type="arabicPeriod"/>
            </a:pPr>
            <a:r>
              <a:rPr lang="en-IN" dirty="0">
                <a:solidFill>
                  <a:srgbClr val="FFC000"/>
                </a:solidFill>
                <a:latin typeface="Bahnschrift SemiBold SemiConden" panose="020B0502040204020203" pitchFamily="34" charset="0"/>
              </a:rPr>
              <a:t>The variable is right skewed as per the distribution plot.</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There are lots of box plot.</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Outliers are not removed assuming there might be outliers because the data is a three year data and the prices of the products vary largely and the quantities ordered also vary.</a:t>
            </a:r>
          </a:p>
        </p:txBody>
      </p:sp>
    </p:spTree>
    <p:extLst>
      <p:ext uri="{BB962C8B-B14F-4D97-AF65-F5344CB8AC3E}">
        <p14:creationId xmlns:p14="http://schemas.microsoft.com/office/powerpoint/2010/main" val="4267117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550E-7E92-F28D-FA44-B0F52E2871EB}"/>
              </a:ext>
            </a:extLst>
          </p:cNvPr>
          <p:cNvSpPr>
            <a:spLocks noGrp="1"/>
          </p:cNvSpPr>
          <p:nvPr>
            <p:ph type="title"/>
          </p:nvPr>
        </p:nvSpPr>
        <p:spPr>
          <a:xfrm>
            <a:off x="1224815" y="205340"/>
            <a:ext cx="9189719" cy="978568"/>
          </a:xfrm>
          <a:solidFill>
            <a:srgbClr val="361A67"/>
          </a:solidFill>
          <a:effectLst>
            <a:glow rad="228600">
              <a:schemeClr val="accent5">
                <a:satMod val="175000"/>
                <a:alpha val="40000"/>
              </a:schemeClr>
            </a:glow>
          </a:effectLst>
        </p:spPr>
        <p:txBody>
          <a:bodyPr>
            <a:normAutofit fontScale="90000"/>
          </a:bodyPr>
          <a:lstStyle/>
          <a:p>
            <a:pPr algn="ctr"/>
            <a:r>
              <a:rPr lang="en-IN" dirty="0">
                <a:solidFill>
                  <a:srgbClr val="FFC000"/>
                </a:solidFill>
                <a:latin typeface="Bahnschrift SemiBold SemiConden" panose="020B0502040204020203" pitchFamily="34" charset="0"/>
              </a:rPr>
              <a:t>DATA ANALYSIS – BOXPLOT AND DISTRIBUTION PLOT FOR MSRP VARIABLE</a:t>
            </a:r>
            <a:endParaRPr lang="en-IN" dirty="0"/>
          </a:p>
        </p:txBody>
      </p:sp>
      <p:pic>
        <p:nvPicPr>
          <p:cNvPr id="5122" name="Picture 2">
            <a:extLst>
              <a:ext uri="{FF2B5EF4-FFF2-40B4-BE49-F238E27FC236}">
                <a16:creationId xmlns:a16="http://schemas.microsoft.com/office/drawing/2014/main" id="{A05F5AA5-4C67-F495-4420-AA5BE43A2A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941" y="1553121"/>
            <a:ext cx="5180952" cy="3025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124" name="Picture 4">
            <a:extLst>
              <a:ext uri="{FF2B5EF4-FFF2-40B4-BE49-F238E27FC236}">
                <a16:creationId xmlns:a16="http://schemas.microsoft.com/office/drawing/2014/main" id="{421806EF-79AC-B217-44B9-2C3182CD1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6110" y="1553121"/>
            <a:ext cx="4478904" cy="3025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D1DD16DB-3BB1-C30A-8F5C-433A36100B35}"/>
              </a:ext>
            </a:extLst>
          </p:cNvPr>
          <p:cNvSpPr txBox="1"/>
          <p:nvPr/>
        </p:nvSpPr>
        <p:spPr>
          <a:xfrm>
            <a:off x="587141" y="4947385"/>
            <a:ext cx="10501162" cy="923330"/>
          </a:xfrm>
          <a:prstGeom prst="rect">
            <a:avLst/>
          </a:prstGeom>
          <a:noFill/>
        </p:spPr>
        <p:txBody>
          <a:bodyPr wrap="square" rtlCol="0">
            <a:spAutoFit/>
          </a:bodyPr>
          <a:lstStyle/>
          <a:p>
            <a:pPr marL="342900" indent="-342900">
              <a:buAutoNum type="arabicPeriod"/>
            </a:pPr>
            <a:r>
              <a:rPr lang="en-IN" dirty="0"/>
              <a:t>The variable is not normally distributed.</a:t>
            </a:r>
          </a:p>
          <a:p>
            <a:pPr marL="342900" indent="-342900">
              <a:buAutoNum type="arabicPeriod"/>
            </a:pPr>
            <a:r>
              <a:rPr lang="en-IN" dirty="0"/>
              <a:t>The are outliers in the variable as per the boxplot.</a:t>
            </a:r>
          </a:p>
          <a:p>
            <a:pPr marL="342900" indent="-342900">
              <a:buAutoNum type="arabicPeriod"/>
            </a:pPr>
            <a:r>
              <a:rPr lang="en-IN" dirty="0"/>
              <a:t>The outliers are not removed –Assumption.</a:t>
            </a:r>
          </a:p>
        </p:txBody>
      </p:sp>
    </p:spTree>
    <p:extLst>
      <p:ext uri="{BB962C8B-B14F-4D97-AF65-F5344CB8AC3E}">
        <p14:creationId xmlns:p14="http://schemas.microsoft.com/office/powerpoint/2010/main" val="1818363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E9E5-15B5-3ECF-4BFC-ADE34C1E0296}"/>
              </a:ext>
            </a:extLst>
          </p:cNvPr>
          <p:cNvSpPr>
            <a:spLocks noGrp="1"/>
          </p:cNvSpPr>
          <p:nvPr>
            <p:ph type="title"/>
          </p:nvPr>
        </p:nvSpPr>
        <p:spPr>
          <a:xfrm>
            <a:off x="733927" y="311219"/>
            <a:ext cx="10131425" cy="660933"/>
          </a:xfrm>
          <a:solidFill>
            <a:srgbClr val="361A67"/>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DATA ANALYSIS - PAIRPLOT</a:t>
            </a:r>
          </a:p>
        </p:txBody>
      </p:sp>
      <p:pic>
        <p:nvPicPr>
          <p:cNvPr id="6148" name="Picture 4">
            <a:extLst>
              <a:ext uri="{FF2B5EF4-FFF2-40B4-BE49-F238E27FC236}">
                <a16:creationId xmlns:a16="http://schemas.microsoft.com/office/drawing/2014/main" id="{4756E681-A7D3-F390-8415-A7CD4331F6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8425" y="1208087"/>
            <a:ext cx="8701237" cy="50825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76483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65F12-BFA5-6744-6085-1E2C37858F0A}"/>
              </a:ext>
            </a:extLst>
          </p:cNvPr>
          <p:cNvSpPr>
            <a:spLocks noGrp="1"/>
          </p:cNvSpPr>
          <p:nvPr>
            <p:ph type="title"/>
          </p:nvPr>
        </p:nvSpPr>
        <p:spPr>
          <a:xfrm>
            <a:off x="916687" y="105958"/>
            <a:ext cx="10131425" cy="757187"/>
          </a:xfrm>
          <a:solidFill>
            <a:srgbClr val="361A67"/>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DATA ANALYSIS – CORRELATION PLOT/HEATMAP</a:t>
            </a:r>
          </a:p>
        </p:txBody>
      </p:sp>
      <p:pic>
        <p:nvPicPr>
          <p:cNvPr id="7170" name="Picture 2">
            <a:extLst>
              <a:ext uri="{FF2B5EF4-FFF2-40B4-BE49-F238E27FC236}">
                <a16:creationId xmlns:a16="http://schemas.microsoft.com/office/drawing/2014/main" id="{566C84AB-5044-5DD7-3C48-774C79F219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1821" y="938023"/>
            <a:ext cx="8841159" cy="3498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19695CA6-149F-0368-D6E9-EBBD6D6D2020}"/>
              </a:ext>
            </a:extLst>
          </p:cNvPr>
          <p:cNvSpPr txBox="1"/>
          <p:nvPr/>
        </p:nvSpPr>
        <p:spPr>
          <a:xfrm>
            <a:off x="125129" y="4586043"/>
            <a:ext cx="11887200" cy="2308324"/>
          </a:xfrm>
          <a:prstGeom prst="rect">
            <a:avLst/>
          </a:prstGeom>
          <a:noFill/>
        </p:spPr>
        <p:txBody>
          <a:bodyPr wrap="square" rtlCol="0">
            <a:spAutoFit/>
          </a:bodyPr>
          <a:lstStyle/>
          <a:p>
            <a:pPr marL="342900" indent="-342900">
              <a:lnSpc>
                <a:spcPct val="150000"/>
              </a:lnSpc>
              <a:buAutoNum type="arabicPeriod"/>
            </a:pPr>
            <a:r>
              <a:rPr lang="en-IN" dirty="0">
                <a:solidFill>
                  <a:srgbClr val="FFC000"/>
                </a:solidFill>
                <a:latin typeface="Bahnschrift SemiBold SemiConden" panose="020B0502040204020203" pitchFamily="34" charset="0"/>
              </a:rPr>
              <a:t>There is high correlation between Price each, MSRP and Sales may be because they are price of the products, the price of each product effects the sales and the MSRP effects price each as the margins are set as per the MSRP.</a:t>
            </a:r>
          </a:p>
          <a:p>
            <a:pPr marL="342900" indent="-342900">
              <a:lnSpc>
                <a:spcPct val="150000"/>
              </a:lnSpc>
              <a:buAutoNum type="arabicPeriod"/>
            </a:pPr>
            <a:r>
              <a:rPr lang="en-IN" dirty="0">
                <a:solidFill>
                  <a:srgbClr val="FFC000"/>
                </a:solidFill>
                <a:latin typeface="Bahnschrift SemiBold SemiConden" panose="020B0502040204020203" pitchFamily="34" charset="0"/>
              </a:rPr>
              <a:t>Sales and MSRP  are also correlated because the price changes in MSRP  will effect the sales as margins might change the end price.</a:t>
            </a:r>
          </a:p>
          <a:p>
            <a:pPr marL="342900" indent="-342900">
              <a:buAutoNum type="arabicPeriod"/>
            </a:pPr>
            <a:r>
              <a:rPr lang="en-IN" dirty="0">
                <a:solidFill>
                  <a:srgbClr val="FFC000"/>
                </a:solidFill>
                <a:latin typeface="Bahnschrift SemiBold SemiConden" panose="020B0502040204020203" pitchFamily="34" charset="0"/>
              </a:rPr>
              <a:t>Quantity ordered and sales are also correlated because products sold increases the sales turnover and increasing overall sales also.</a:t>
            </a:r>
          </a:p>
        </p:txBody>
      </p:sp>
    </p:spTree>
    <p:extLst>
      <p:ext uri="{BB962C8B-B14F-4D97-AF65-F5344CB8AC3E}">
        <p14:creationId xmlns:p14="http://schemas.microsoft.com/office/powerpoint/2010/main" val="2564000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2F51-C410-52F3-0D56-C8EE33355C06}"/>
              </a:ext>
            </a:extLst>
          </p:cNvPr>
          <p:cNvSpPr>
            <a:spLocks noGrp="1"/>
          </p:cNvSpPr>
          <p:nvPr>
            <p:ph type="title"/>
          </p:nvPr>
        </p:nvSpPr>
        <p:spPr>
          <a:solidFill>
            <a:srgbClr val="361A67"/>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EXPLORATORY DATA ANALYSIS </a:t>
            </a:r>
          </a:p>
        </p:txBody>
      </p:sp>
      <p:sp>
        <p:nvSpPr>
          <p:cNvPr id="3" name="Content Placeholder 2">
            <a:extLst>
              <a:ext uri="{FF2B5EF4-FFF2-40B4-BE49-F238E27FC236}">
                <a16:creationId xmlns:a16="http://schemas.microsoft.com/office/drawing/2014/main" id="{CC93458C-63F1-6598-3089-EA1D256FD0B1}"/>
              </a:ext>
            </a:extLst>
          </p:cNvPr>
          <p:cNvSpPr>
            <a:spLocks noGrp="1"/>
          </p:cNvSpPr>
          <p:nvPr>
            <p:ph idx="1"/>
          </p:nvPr>
        </p:nvSpPr>
        <p:spPr/>
        <p:txBody>
          <a:bodyPr/>
          <a:lstStyle/>
          <a:p>
            <a:pPr algn="just">
              <a:lnSpc>
                <a:spcPct val="150000"/>
              </a:lnSpc>
            </a:pPr>
            <a:r>
              <a:rPr lang="en-US" b="0" i="0" dirty="0">
                <a:solidFill>
                  <a:srgbClr val="FFC000"/>
                </a:solidFill>
                <a:effectLst/>
                <a:latin typeface="Bahnschrift SemiBold SemiConden" panose="020B0502040204020203" pitchFamily="34" charset="0"/>
              </a:rPr>
              <a:t>Exploratory data analysis (EDA) is </a:t>
            </a:r>
            <a:r>
              <a:rPr lang="en-US" b="1" i="0" dirty="0">
                <a:solidFill>
                  <a:srgbClr val="FFC000"/>
                </a:solidFill>
                <a:effectLst/>
                <a:latin typeface="Bahnschrift SemiBold SemiConden" panose="020B0502040204020203" pitchFamily="34" charset="0"/>
              </a:rPr>
              <a:t>an approach of analyzing data sets to summarize their main characteristics, often using statistical graphics and other data visualization methods</a:t>
            </a:r>
            <a:r>
              <a:rPr lang="en-US" b="0" i="0" dirty="0">
                <a:solidFill>
                  <a:srgbClr val="FFC000"/>
                </a:solidFill>
                <a:effectLst/>
                <a:latin typeface="Bahnschrift SemiBold SemiConden" panose="020B0502040204020203" pitchFamily="34" charset="0"/>
              </a:rPr>
              <a:t>.</a:t>
            </a:r>
          </a:p>
          <a:p>
            <a:pPr>
              <a:lnSpc>
                <a:spcPct val="150000"/>
              </a:lnSpc>
            </a:pPr>
            <a:r>
              <a:rPr lang="en-US" dirty="0">
                <a:solidFill>
                  <a:srgbClr val="FFC000"/>
                </a:solidFill>
                <a:latin typeface="Bahnschrift SemiBold SemiConden" panose="020B0502040204020203" pitchFamily="34" charset="0"/>
              </a:rPr>
              <a:t>Tableau link:  https://public.tableau.com/app/profile/yashveer8746/viz/MRA1AutomobileSales_Data/TotalsalesProductlinewise?publish=yes</a:t>
            </a:r>
            <a:endParaRPr lang="en-IN" dirty="0">
              <a:solidFill>
                <a:srgbClr val="FFC000"/>
              </a:solidFill>
              <a:latin typeface="Bahnschrift SemiBold SemiConden" panose="020B0502040204020203" pitchFamily="34" charset="0"/>
            </a:endParaRPr>
          </a:p>
        </p:txBody>
      </p:sp>
    </p:spTree>
    <p:extLst>
      <p:ext uri="{BB962C8B-B14F-4D97-AF65-F5344CB8AC3E}">
        <p14:creationId xmlns:p14="http://schemas.microsoft.com/office/powerpoint/2010/main" val="3522393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C400-81F8-B781-AD09-72CB0B066568}"/>
              </a:ext>
            </a:extLst>
          </p:cNvPr>
          <p:cNvSpPr>
            <a:spLocks noGrp="1"/>
          </p:cNvSpPr>
          <p:nvPr>
            <p:ph type="title"/>
          </p:nvPr>
        </p:nvSpPr>
        <p:spPr>
          <a:xfrm>
            <a:off x="685801" y="263090"/>
            <a:ext cx="10816388" cy="709061"/>
          </a:xfrm>
          <a:solidFill>
            <a:srgbClr val="361A67"/>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TOTAL SALES IN DIFFERENT PRODUCT LINE</a:t>
            </a:r>
          </a:p>
        </p:txBody>
      </p:sp>
      <p:pic>
        <p:nvPicPr>
          <p:cNvPr id="5" name="Content Placeholder 4">
            <a:extLst>
              <a:ext uri="{FF2B5EF4-FFF2-40B4-BE49-F238E27FC236}">
                <a16:creationId xmlns:a16="http://schemas.microsoft.com/office/drawing/2014/main" id="{4A87CB44-D9BB-93C0-F57F-2362F63DFD74}"/>
              </a:ext>
            </a:extLst>
          </p:cNvPr>
          <p:cNvPicPr>
            <a:picLocks noGrp="1" noChangeAspect="1"/>
          </p:cNvPicPr>
          <p:nvPr>
            <p:ph idx="1"/>
          </p:nvPr>
        </p:nvPicPr>
        <p:blipFill>
          <a:blip r:embed="rId2"/>
          <a:stretch>
            <a:fillRect/>
          </a:stretch>
        </p:blipFill>
        <p:spPr>
          <a:xfrm>
            <a:off x="943276" y="1160462"/>
            <a:ext cx="10558913" cy="4114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40261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CAA1-9E9F-876F-4618-68738EED7206}"/>
              </a:ext>
            </a:extLst>
          </p:cNvPr>
          <p:cNvSpPr>
            <a:spLocks noGrp="1"/>
          </p:cNvSpPr>
          <p:nvPr>
            <p:ph type="title"/>
          </p:nvPr>
        </p:nvSpPr>
        <p:spPr>
          <a:xfrm>
            <a:off x="685801" y="609601"/>
            <a:ext cx="10131425" cy="853440"/>
          </a:xfrm>
          <a:solidFill>
            <a:srgbClr val="361A67"/>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TOTAL SALES PRICE WISE</a:t>
            </a:r>
          </a:p>
        </p:txBody>
      </p:sp>
      <p:pic>
        <p:nvPicPr>
          <p:cNvPr id="5" name="Content Placeholder 4">
            <a:extLst>
              <a:ext uri="{FF2B5EF4-FFF2-40B4-BE49-F238E27FC236}">
                <a16:creationId xmlns:a16="http://schemas.microsoft.com/office/drawing/2014/main" id="{F61DE220-6324-6617-B3D8-1082BAC3D71E}"/>
              </a:ext>
            </a:extLst>
          </p:cNvPr>
          <p:cNvPicPr>
            <a:picLocks noGrp="1" noChangeAspect="1"/>
          </p:cNvPicPr>
          <p:nvPr>
            <p:ph idx="1"/>
          </p:nvPr>
        </p:nvPicPr>
        <p:blipFill>
          <a:blip r:embed="rId2"/>
          <a:stretch>
            <a:fillRect/>
          </a:stretch>
        </p:blipFill>
        <p:spPr>
          <a:xfrm>
            <a:off x="808523" y="2141538"/>
            <a:ext cx="7861100" cy="4365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0AEFD94A-7415-038C-6576-00E84E10BFA4}"/>
              </a:ext>
            </a:extLst>
          </p:cNvPr>
          <p:cNvPicPr>
            <a:picLocks noChangeAspect="1"/>
          </p:cNvPicPr>
          <p:nvPr/>
        </p:nvPicPr>
        <p:blipFill>
          <a:blip r:embed="rId3"/>
          <a:stretch>
            <a:fillRect/>
          </a:stretch>
        </p:blipFill>
        <p:spPr>
          <a:xfrm>
            <a:off x="9132165" y="2141538"/>
            <a:ext cx="1859886" cy="18144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18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2F4C-C0DA-0884-A2C6-0F39CDE73BA5}"/>
              </a:ext>
            </a:extLst>
          </p:cNvPr>
          <p:cNvSpPr>
            <a:spLocks noGrp="1"/>
          </p:cNvSpPr>
          <p:nvPr>
            <p:ph type="title"/>
          </p:nvPr>
        </p:nvSpPr>
        <p:spPr>
          <a:xfrm>
            <a:off x="685801" y="609600"/>
            <a:ext cx="10131425" cy="689811"/>
          </a:xfrm>
          <a:solidFill>
            <a:srgbClr val="361A67"/>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SALES AGAINST PRODUCT LINE &amp; DEAL SIZE</a:t>
            </a:r>
          </a:p>
        </p:txBody>
      </p:sp>
      <p:pic>
        <p:nvPicPr>
          <p:cNvPr id="5" name="Content Placeholder 4">
            <a:extLst>
              <a:ext uri="{FF2B5EF4-FFF2-40B4-BE49-F238E27FC236}">
                <a16:creationId xmlns:a16="http://schemas.microsoft.com/office/drawing/2014/main" id="{A7521FB3-7584-0107-15B0-30F9351F1C36}"/>
              </a:ext>
            </a:extLst>
          </p:cNvPr>
          <p:cNvPicPr>
            <a:picLocks noGrp="1" noChangeAspect="1"/>
          </p:cNvPicPr>
          <p:nvPr>
            <p:ph idx="1"/>
          </p:nvPr>
        </p:nvPicPr>
        <p:blipFill>
          <a:blip r:embed="rId2"/>
          <a:stretch>
            <a:fillRect/>
          </a:stretch>
        </p:blipFill>
        <p:spPr>
          <a:xfrm>
            <a:off x="798897" y="1819175"/>
            <a:ext cx="10809170" cy="46895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5938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B2BF-DEF9-BD32-898D-98D1223B28CF}"/>
              </a:ext>
            </a:extLst>
          </p:cNvPr>
          <p:cNvSpPr>
            <a:spLocks noGrp="1"/>
          </p:cNvSpPr>
          <p:nvPr>
            <p:ph type="title"/>
          </p:nvPr>
        </p:nvSpPr>
        <p:spPr>
          <a:xfrm>
            <a:off x="685801" y="609600"/>
            <a:ext cx="10131425" cy="689811"/>
          </a:xfrm>
          <a:solidFill>
            <a:srgbClr val="361A67"/>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SALES WISE CUSTOMER NAME</a:t>
            </a:r>
          </a:p>
        </p:txBody>
      </p:sp>
      <p:pic>
        <p:nvPicPr>
          <p:cNvPr id="5" name="Content Placeholder 4">
            <a:extLst>
              <a:ext uri="{FF2B5EF4-FFF2-40B4-BE49-F238E27FC236}">
                <a16:creationId xmlns:a16="http://schemas.microsoft.com/office/drawing/2014/main" id="{3228FC96-B681-0F3A-B158-3FB7B24EE169}"/>
              </a:ext>
            </a:extLst>
          </p:cNvPr>
          <p:cNvPicPr>
            <a:picLocks noGrp="1" noChangeAspect="1"/>
          </p:cNvPicPr>
          <p:nvPr>
            <p:ph idx="1"/>
          </p:nvPr>
        </p:nvPicPr>
        <p:blipFill>
          <a:blip r:embed="rId2"/>
          <a:stretch>
            <a:fillRect/>
          </a:stretch>
        </p:blipFill>
        <p:spPr>
          <a:xfrm>
            <a:off x="904775" y="1838425"/>
            <a:ext cx="10270156" cy="47933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95711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05A8-0F5C-742D-D5A8-E9DB8CACDF38}"/>
              </a:ext>
            </a:extLst>
          </p:cNvPr>
          <p:cNvSpPr>
            <a:spLocks noGrp="1"/>
          </p:cNvSpPr>
          <p:nvPr>
            <p:ph type="title"/>
          </p:nvPr>
        </p:nvSpPr>
        <p:spPr>
          <a:xfrm>
            <a:off x="685801" y="609601"/>
            <a:ext cx="10131425" cy="930442"/>
          </a:xfrm>
          <a:solidFill>
            <a:srgbClr val="361A67"/>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PRODUCTION STATUS COUNT</a:t>
            </a:r>
          </a:p>
        </p:txBody>
      </p:sp>
      <p:pic>
        <p:nvPicPr>
          <p:cNvPr id="5" name="Content Placeholder 4">
            <a:extLst>
              <a:ext uri="{FF2B5EF4-FFF2-40B4-BE49-F238E27FC236}">
                <a16:creationId xmlns:a16="http://schemas.microsoft.com/office/drawing/2014/main" id="{43BFAC7D-101C-F6FB-71F3-784A2374F047}"/>
              </a:ext>
            </a:extLst>
          </p:cNvPr>
          <p:cNvPicPr>
            <a:picLocks noGrp="1" noChangeAspect="1"/>
          </p:cNvPicPr>
          <p:nvPr>
            <p:ph idx="1"/>
          </p:nvPr>
        </p:nvPicPr>
        <p:blipFill>
          <a:blip r:embed="rId2"/>
          <a:stretch>
            <a:fillRect/>
          </a:stretch>
        </p:blipFill>
        <p:spPr>
          <a:xfrm>
            <a:off x="1116531" y="2065866"/>
            <a:ext cx="7155465" cy="41825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9DDEF7C0-78C4-9737-80EE-C18059F840AE}"/>
              </a:ext>
            </a:extLst>
          </p:cNvPr>
          <p:cNvPicPr>
            <a:picLocks noChangeAspect="1"/>
          </p:cNvPicPr>
          <p:nvPr/>
        </p:nvPicPr>
        <p:blipFill>
          <a:blip r:embed="rId3"/>
          <a:stretch>
            <a:fillRect/>
          </a:stretch>
        </p:blipFill>
        <p:spPr>
          <a:xfrm>
            <a:off x="8721455" y="2065866"/>
            <a:ext cx="2198578" cy="8120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04212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2B1E-1147-3E43-7734-57DEB3E39807}"/>
              </a:ext>
            </a:extLst>
          </p:cNvPr>
          <p:cNvSpPr>
            <a:spLocks noGrp="1"/>
          </p:cNvSpPr>
          <p:nvPr>
            <p:ph type="title" idx="4294967295"/>
          </p:nvPr>
        </p:nvSpPr>
        <p:spPr>
          <a:xfrm>
            <a:off x="6096000" y="3253339"/>
            <a:ext cx="6096000" cy="3368124"/>
          </a:xfrm>
        </p:spPr>
        <p:txBody>
          <a:bodyPr>
            <a:normAutofit/>
          </a:bodyPr>
          <a:lstStyle/>
          <a:p>
            <a:br>
              <a:rPr lang="en-IN" dirty="0"/>
            </a:br>
            <a:br>
              <a:rPr lang="en-IN" dirty="0"/>
            </a:br>
            <a:endParaRPr lang="en-IN" dirty="0"/>
          </a:p>
        </p:txBody>
      </p:sp>
      <p:sp>
        <p:nvSpPr>
          <p:cNvPr id="3" name="TextBox 2">
            <a:extLst>
              <a:ext uri="{FF2B5EF4-FFF2-40B4-BE49-F238E27FC236}">
                <a16:creationId xmlns:a16="http://schemas.microsoft.com/office/drawing/2014/main" id="{BACC6F06-9EA4-0858-4362-6EDC8EC49F85}"/>
              </a:ext>
            </a:extLst>
          </p:cNvPr>
          <p:cNvSpPr txBox="1"/>
          <p:nvPr/>
        </p:nvSpPr>
        <p:spPr>
          <a:xfrm>
            <a:off x="308008" y="1474269"/>
            <a:ext cx="11713946" cy="4370427"/>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FFC000"/>
                </a:solidFill>
                <a:latin typeface="Bahnschrift SemiBold SemiConden" panose="020B0502040204020203" pitchFamily="34" charset="0"/>
              </a:rPr>
              <a:t>PROBLEM STATEMENT</a:t>
            </a:r>
          </a:p>
          <a:p>
            <a:pPr marL="342900" indent="-342900">
              <a:buFont typeface="Wingdings" panose="05000000000000000000" pitchFamily="2" charset="2"/>
              <a:buChar char="Ø"/>
            </a:pPr>
            <a:r>
              <a:rPr lang="en-IN" sz="2000" dirty="0">
                <a:solidFill>
                  <a:srgbClr val="FFC000"/>
                </a:solidFill>
                <a:latin typeface="Bahnschrift SemiBold SemiConden" panose="020B0502040204020203" pitchFamily="34" charset="0"/>
              </a:rPr>
              <a:t>DATA ANALYSIS </a:t>
            </a:r>
            <a:br>
              <a:rPr lang="en-IN" sz="2000" dirty="0">
                <a:solidFill>
                  <a:srgbClr val="FFC000"/>
                </a:solidFill>
                <a:latin typeface="Bahnschrift SemiBold SemiConden" panose="020B0502040204020203" pitchFamily="34" charset="0"/>
              </a:rPr>
            </a:br>
            <a:r>
              <a:rPr lang="en-IN" sz="2000" dirty="0">
                <a:solidFill>
                  <a:srgbClr val="FFC000"/>
                </a:solidFill>
                <a:latin typeface="Bahnschrift SemiBold SemiConden" panose="020B0502040204020203" pitchFamily="34" charset="0"/>
              </a:rPr>
              <a:t>            1. </a:t>
            </a:r>
            <a:r>
              <a:rPr lang="en-IN" sz="2000" cap="all" dirty="0">
                <a:solidFill>
                  <a:srgbClr val="FFC000"/>
                </a:solidFill>
                <a:latin typeface="Bahnschrift SemiBold SemiConden" panose="020B0502040204020203" pitchFamily="34" charset="0"/>
              </a:rPr>
              <a:t>data info, description, summary.</a:t>
            </a:r>
            <a:br>
              <a:rPr lang="en-IN" sz="2000" cap="all" dirty="0">
                <a:solidFill>
                  <a:srgbClr val="FFC000"/>
                </a:solidFill>
                <a:latin typeface="Bahnschrift SemiBold SemiConden" panose="020B0502040204020203" pitchFamily="34" charset="0"/>
              </a:rPr>
            </a:br>
            <a:r>
              <a:rPr lang="en-IN" sz="2000" cap="all" dirty="0">
                <a:solidFill>
                  <a:srgbClr val="FFC000"/>
                </a:solidFill>
                <a:latin typeface="Bahnschrift SemiBold SemiConden" panose="020B0502040204020203" pitchFamily="34" charset="0"/>
              </a:rPr>
              <a:t>            2. Univariate, bivariate &amp;multi variate analysis</a:t>
            </a:r>
          </a:p>
          <a:p>
            <a:pPr marL="342900" indent="-342900">
              <a:buFont typeface="Wingdings" panose="05000000000000000000" pitchFamily="2" charset="2"/>
              <a:buChar char="Ø"/>
            </a:pPr>
            <a:r>
              <a:rPr lang="en-IN" sz="2000" cap="all" dirty="0">
                <a:solidFill>
                  <a:srgbClr val="FFC000"/>
                </a:solidFill>
                <a:latin typeface="Bahnschrift SemiBold SemiConden" panose="020B0502040204020203" pitchFamily="34" charset="0"/>
              </a:rPr>
              <a:t>CUSTOMER SEGMENTATION USING RFM ANALYSIS</a:t>
            </a:r>
            <a:br>
              <a:rPr lang="en-IN" sz="2000" cap="all" dirty="0">
                <a:solidFill>
                  <a:srgbClr val="FFC000"/>
                </a:solidFill>
                <a:latin typeface="Bahnschrift SemiBold SemiConden" panose="020B0502040204020203" pitchFamily="34" charset="0"/>
              </a:rPr>
            </a:br>
            <a:r>
              <a:rPr lang="en-IN" sz="2000" cap="all" dirty="0">
                <a:solidFill>
                  <a:srgbClr val="FFC000"/>
                </a:solidFill>
                <a:latin typeface="Bahnschrift SemiBold SemiConden" panose="020B0502040204020203" pitchFamily="34" charset="0"/>
              </a:rPr>
              <a:t>            1. Tools used &amp; predictions </a:t>
            </a:r>
            <a:br>
              <a:rPr lang="en-IN" sz="2000" cap="all" dirty="0">
                <a:solidFill>
                  <a:srgbClr val="FFC000"/>
                </a:solidFill>
                <a:latin typeface="Bahnschrift SemiBold SemiConden" panose="020B0502040204020203" pitchFamily="34" charset="0"/>
              </a:rPr>
            </a:br>
            <a:r>
              <a:rPr lang="en-IN" sz="2000" cap="all" dirty="0">
                <a:solidFill>
                  <a:srgbClr val="FFC000"/>
                </a:solidFill>
                <a:latin typeface="Bahnschrift SemiBold SemiConden" panose="020B0502040204020203" pitchFamily="34" charset="0"/>
              </a:rPr>
              <a:t>            2. output table</a:t>
            </a:r>
            <a:br>
              <a:rPr lang="en-IN" sz="2000" cap="all" dirty="0">
                <a:solidFill>
                  <a:srgbClr val="FFC000"/>
                </a:solidFill>
                <a:latin typeface="Bahnschrift SemiBold SemiConden" panose="020B0502040204020203" pitchFamily="34" charset="0"/>
              </a:rPr>
            </a:br>
            <a:r>
              <a:rPr lang="en-IN" sz="2000" cap="all" dirty="0">
                <a:solidFill>
                  <a:srgbClr val="FFC000"/>
                </a:solidFill>
                <a:latin typeface="Bahnschrift SemiBold SemiConden" panose="020B0502040204020203" pitchFamily="34" charset="0"/>
              </a:rPr>
              <a:t>            3. KNIME workflow</a:t>
            </a:r>
          </a:p>
          <a:p>
            <a:pPr marL="342900" indent="-342900">
              <a:buFont typeface="Wingdings" panose="05000000000000000000" pitchFamily="2" charset="2"/>
              <a:buChar char="Ø"/>
            </a:pPr>
            <a:r>
              <a:rPr lang="en-IN" sz="2000" cap="all" dirty="0">
                <a:solidFill>
                  <a:srgbClr val="FFC000"/>
                </a:solidFill>
                <a:latin typeface="Bahnschrift SemiBold SemiConden" panose="020B0502040204020203" pitchFamily="34" charset="0"/>
              </a:rPr>
              <a:t>RFM INFERENCES AND IDENTIFIERS</a:t>
            </a:r>
            <a:br>
              <a:rPr lang="en-IN" sz="2000" cap="all" dirty="0">
                <a:solidFill>
                  <a:srgbClr val="FFC000"/>
                </a:solidFill>
                <a:latin typeface="Bahnschrift SemiBold SemiConden" panose="020B0502040204020203" pitchFamily="34" charset="0"/>
              </a:rPr>
            </a:br>
            <a:r>
              <a:rPr lang="en-IN" sz="2000" cap="all" dirty="0">
                <a:solidFill>
                  <a:srgbClr val="FFC000"/>
                </a:solidFill>
                <a:latin typeface="Bahnschrift SemiBold SemiConden" panose="020B0502040204020203" pitchFamily="34" charset="0"/>
              </a:rPr>
              <a:t>            1. BEST CUSTOMER</a:t>
            </a:r>
            <a:br>
              <a:rPr lang="en-IN" sz="2000" cap="all" dirty="0">
                <a:solidFill>
                  <a:srgbClr val="FFC000"/>
                </a:solidFill>
                <a:latin typeface="Bahnschrift SemiBold SemiConden" panose="020B0502040204020203" pitchFamily="34" charset="0"/>
              </a:rPr>
            </a:br>
            <a:r>
              <a:rPr lang="en-IN" sz="2000" cap="all" dirty="0">
                <a:solidFill>
                  <a:srgbClr val="FFC000"/>
                </a:solidFill>
                <a:latin typeface="Bahnschrift SemiBold SemiConden" panose="020B0502040204020203" pitchFamily="34" charset="0"/>
              </a:rPr>
              <a:t>            2. CUSTOMER ON THE VERGE OF CHURNING</a:t>
            </a:r>
            <a:br>
              <a:rPr lang="en-IN" sz="2000" cap="all" dirty="0">
                <a:solidFill>
                  <a:srgbClr val="FFC000"/>
                </a:solidFill>
                <a:latin typeface="Bahnschrift SemiBold SemiConden" panose="020B0502040204020203" pitchFamily="34" charset="0"/>
              </a:rPr>
            </a:br>
            <a:r>
              <a:rPr lang="en-IN" sz="2000" cap="all" dirty="0">
                <a:solidFill>
                  <a:srgbClr val="FFC000"/>
                </a:solidFill>
                <a:latin typeface="Bahnschrift SemiBold SemiConden" panose="020B0502040204020203" pitchFamily="34" charset="0"/>
              </a:rPr>
              <a:t>            3.LOST CUSTOMERS</a:t>
            </a:r>
            <a:br>
              <a:rPr lang="en-IN" sz="2000" cap="all" dirty="0">
                <a:solidFill>
                  <a:srgbClr val="FFC000"/>
                </a:solidFill>
                <a:latin typeface="Bahnschrift SemiBold SemiConden" panose="020B0502040204020203" pitchFamily="34" charset="0"/>
              </a:rPr>
            </a:br>
            <a:r>
              <a:rPr lang="en-IN" sz="2000" cap="all" dirty="0">
                <a:solidFill>
                  <a:srgbClr val="FFC000"/>
                </a:solidFill>
                <a:latin typeface="Bahnschrift SemiBold SemiConden" panose="020B0502040204020203" pitchFamily="34" charset="0"/>
              </a:rPr>
              <a:t>            4. LOYAL CUSTOMERS</a:t>
            </a:r>
            <a:br>
              <a:rPr lang="en-IN" sz="1800" cap="all" dirty="0"/>
            </a:br>
            <a:endParaRPr lang="en-IN" cap="all" dirty="0"/>
          </a:p>
        </p:txBody>
      </p:sp>
      <p:sp>
        <p:nvSpPr>
          <p:cNvPr id="4" name="TextBox 3">
            <a:extLst>
              <a:ext uri="{FF2B5EF4-FFF2-40B4-BE49-F238E27FC236}">
                <a16:creationId xmlns:a16="http://schemas.microsoft.com/office/drawing/2014/main" id="{EA5DBD99-F720-2647-0E43-61C044243ED0}"/>
              </a:ext>
            </a:extLst>
          </p:cNvPr>
          <p:cNvSpPr txBox="1"/>
          <p:nvPr/>
        </p:nvSpPr>
        <p:spPr>
          <a:xfrm>
            <a:off x="393031" y="292347"/>
            <a:ext cx="11405937" cy="584775"/>
          </a:xfrm>
          <a:prstGeom prst="rect">
            <a:avLst/>
          </a:prstGeom>
          <a:solidFill>
            <a:srgbClr val="361A67"/>
          </a:solidFill>
          <a:ln>
            <a:noFill/>
          </a:ln>
          <a:effectLst>
            <a:glow rad="228600">
              <a:schemeClr val="accent5">
                <a:satMod val="175000"/>
                <a:alpha val="40000"/>
              </a:schemeClr>
            </a:glow>
          </a:effectLst>
        </p:spPr>
        <p:txBody>
          <a:bodyPr wrap="square" rtlCol="0">
            <a:spAutoFit/>
          </a:bodyPr>
          <a:lstStyle/>
          <a:p>
            <a:pPr algn="ctr"/>
            <a:r>
              <a:rPr lang="en-IN" sz="3200" dirty="0">
                <a:solidFill>
                  <a:srgbClr val="FFC000"/>
                </a:solidFill>
                <a:latin typeface="Bahnschrift SemiBold SemiConden" panose="020B0502040204020203" pitchFamily="34" charset="0"/>
              </a:rPr>
              <a:t>TABLE OF CONTENTS</a:t>
            </a:r>
            <a:endParaRPr lang="en-IN" sz="3200" dirty="0">
              <a:solidFill>
                <a:srgbClr val="FFC000"/>
              </a:solidFill>
            </a:endParaRPr>
          </a:p>
        </p:txBody>
      </p:sp>
    </p:spTree>
    <p:extLst>
      <p:ext uri="{BB962C8B-B14F-4D97-AF65-F5344CB8AC3E}">
        <p14:creationId xmlns:p14="http://schemas.microsoft.com/office/powerpoint/2010/main" val="2075385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AEBB-4927-59D0-2031-FF9457BF8CC1}"/>
              </a:ext>
            </a:extLst>
          </p:cNvPr>
          <p:cNvSpPr>
            <a:spLocks noGrp="1"/>
          </p:cNvSpPr>
          <p:nvPr>
            <p:ph type="title"/>
          </p:nvPr>
        </p:nvSpPr>
        <p:spPr>
          <a:xfrm>
            <a:off x="685801" y="609600"/>
            <a:ext cx="10131425" cy="920817"/>
          </a:xfrm>
          <a:solidFill>
            <a:srgbClr val="361A67"/>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DAILY SALES TREND</a:t>
            </a:r>
          </a:p>
        </p:txBody>
      </p:sp>
      <p:pic>
        <p:nvPicPr>
          <p:cNvPr id="5" name="Content Placeholder 4">
            <a:extLst>
              <a:ext uri="{FF2B5EF4-FFF2-40B4-BE49-F238E27FC236}">
                <a16:creationId xmlns:a16="http://schemas.microsoft.com/office/drawing/2014/main" id="{6C035541-9BFD-18F4-71AE-12326CA2DC56}"/>
              </a:ext>
            </a:extLst>
          </p:cNvPr>
          <p:cNvPicPr>
            <a:picLocks noGrp="1" noChangeAspect="1"/>
          </p:cNvPicPr>
          <p:nvPr>
            <p:ph idx="1"/>
          </p:nvPr>
        </p:nvPicPr>
        <p:blipFill>
          <a:blip r:embed="rId2"/>
          <a:stretch>
            <a:fillRect/>
          </a:stretch>
        </p:blipFill>
        <p:spPr>
          <a:xfrm>
            <a:off x="2150512" y="2141537"/>
            <a:ext cx="7619130" cy="38610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55919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6FDA-DB0F-C60D-AD1B-C54716E6D891}"/>
              </a:ext>
            </a:extLst>
          </p:cNvPr>
          <p:cNvSpPr>
            <a:spLocks noGrp="1"/>
          </p:cNvSpPr>
          <p:nvPr>
            <p:ph type="title"/>
          </p:nvPr>
        </p:nvSpPr>
        <p:spPr>
          <a:xfrm>
            <a:off x="685801" y="609600"/>
            <a:ext cx="10131425" cy="814939"/>
          </a:xfrm>
          <a:solidFill>
            <a:srgbClr val="361A67"/>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WEEKLY SALES TREND</a:t>
            </a:r>
          </a:p>
        </p:txBody>
      </p:sp>
      <p:pic>
        <p:nvPicPr>
          <p:cNvPr id="5" name="Content Placeholder 4">
            <a:extLst>
              <a:ext uri="{FF2B5EF4-FFF2-40B4-BE49-F238E27FC236}">
                <a16:creationId xmlns:a16="http://schemas.microsoft.com/office/drawing/2014/main" id="{E322CFF4-C80A-0013-DC92-05AD78D8D9CB}"/>
              </a:ext>
            </a:extLst>
          </p:cNvPr>
          <p:cNvPicPr>
            <a:picLocks noGrp="1" noChangeAspect="1"/>
          </p:cNvPicPr>
          <p:nvPr>
            <p:ph idx="1"/>
          </p:nvPr>
        </p:nvPicPr>
        <p:blipFill>
          <a:blip r:embed="rId2"/>
          <a:stretch>
            <a:fillRect/>
          </a:stretch>
        </p:blipFill>
        <p:spPr>
          <a:xfrm>
            <a:off x="1280160" y="1934678"/>
            <a:ext cx="9461634" cy="46490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28971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1FC7-9BA8-F199-C2DE-C5DCCF8D3874}"/>
              </a:ext>
            </a:extLst>
          </p:cNvPr>
          <p:cNvSpPr>
            <a:spLocks noGrp="1"/>
          </p:cNvSpPr>
          <p:nvPr>
            <p:ph type="title"/>
          </p:nvPr>
        </p:nvSpPr>
        <p:spPr>
          <a:xfrm>
            <a:off x="685801" y="609600"/>
            <a:ext cx="10131425" cy="766813"/>
          </a:xfrm>
          <a:solidFill>
            <a:srgbClr val="2A1B60"/>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WEEKLY SALES TREND DAY WISE </a:t>
            </a:r>
          </a:p>
        </p:txBody>
      </p:sp>
      <p:pic>
        <p:nvPicPr>
          <p:cNvPr id="5" name="Content Placeholder 4">
            <a:extLst>
              <a:ext uri="{FF2B5EF4-FFF2-40B4-BE49-F238E27FC236}">
                <a16:creationId xmlns:a16="http://schemas.microsoft.com/office/drawing/2014/main" id="{B4DE7986-4CD9-232D-0106-FC6732A9E985}"/>
              </a:ext>
            </a:extLst>
          </p:cNvPr>
          <p:cNvPicPr>
            <a:picLocks noGrp="1" noChangeAspect="1"/>
          </p:cNvPicPr>
          <p:nvPr>
            <p:ph idx="1"/>
          </p:nvPr>
        </p:nvPicPr>
        <p:blipFill>
          <a:blip r:embed="rId2"/>
          <a:stretch>
            <a:fillRect/>
          </a:stretch>
        </p:blipFill>
        <p:spPr>
          <a:xfrm>
            <a:off x="1020278" y="1809550"/>
            <a:ext cx="10491537" cy="46020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36693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3D2E-4AA4-0B12-F320-4EE9A95FA649}"/>
              </a:ext>
            </a:extLst>
          </p:cNvPr>
          <p:cNvSpPr>
            <a:spLocks noGrp="1"/>
          </p:cNvSpPr>
          <p:nvPr>
            <p:ph type="title"/>
          </p:nvPr>
        </p:nvSpPr>
        <p:spPr>
          <a:xfrm>
            <a:off x="685801" y="609600"/>
            <a:ext cx="10131425" cy="709061"/>
          </a:xfrm>
          <a:solidFill>
            <a:srgbClr val="2A1B60"/>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MONTHLY SALES TREND</a:t>
            </a:r>
          </a:p>
        </p:txBody>
      </p:sp>
      <p:pic>
        <p:nvPicPr>
          <p:cNvPr id="5" name="Content Placeholder 4">
            <a:extLst>
              <a:ext uri="{FF2B5EF4-FFF2-40B4-BE49-F238E27FC236}">
                <a16:creationId xmlns:a16="http://schemas.microsoft.com/office/drawing/2014/main" id="{8CDF7CD2-F517-7860-CC22-408D2C377CB1}"/>
              </a:ext>
            </a:extLst>
          </p:cNvPr>
          <p:cNvPicPr>
            <a:picLocks noGrp="1" noChangeAspect="1"/>
          </p:cNvPicPr>
          <p:nvPr>
            <p:ph idx="1"/>
          </p:nvPr>
        </p:nvPicPr>
        <p:blipFill>
          <a:blip r:embed="rId2"/>
          <a:stretch>
            <a:fillRect/>
          </a:stretch>
        </p:blipFill>
        <p:spPr>
          <a:xfrm>
            <a:off x="962526" y="1886553"/>
            <a:ext cx="10270156" cy="45408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10492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7B65-C21A-81C0-8838-FD77415014BE}"/>
              </a:ext>
            </a:extLst>
          </p:cNvPr>
          <p:cNvSpPr>
            <a:spLocks noGrp="1"/>
          </p:cNvSpPr>
          <p:nvPr>
            <p:ph type="title"/>
          </p:nvPr>
        </p:nvSpPr>
        <p:spPr>
          <a:xfrm>
            <a:off x="685801" y="609600"/>
            <a:ext cx="10131425" cy="1026695"/>
          </a:xfrm>
          <a:solidFill>
            <a:srgbClr val="2A1B60"/>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QUARTERLY SALES TREND</a:t>
            </a:r>
          </a:p>
        </p:txBody>
      </p:sp>
      <p:pic>
        <p:nvPicPr>
          <p:cNvPr id="5" name="Content Placeholder 4">
            <a:extLst>
              <a:ext uri="{FF2B5EF4-FFF2-40B4-BE49-F238E27FC236}">
                <a16:creationId xmlns:a16="http://schemas.microsoft.com/office/drawing/2014/main" id="{D3EEA2FB-BD81-8190-AF17-716558655E14}"/>
              </a:ext>
            </a:extLst>
          </p:cNvPr>
          <p:cNvPicPr>
            <a:picLocks noGrp="1" noChangeAspect="1"/>
          </p:cNvPicPr>
          <p:nvPr>
            <p:ph idx="1"/>
          </p:nvPr>
        </p:nvPicPr>
        <p:blipFill>
          <a:blip r:embed="rId2"/>
          <a:stretch>
            <a:fillRect/>
          </a:stretch>
        </p:blipFill>
        <p:spPr>
          <a:xfrm>
            <a:off x="365760" y="2141538"/>
            <a:ext cx="11444438" cy="4530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1227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5FEAD-56F7-3471-EDB0-05DE209FD936}"/>
              </a:ext>
            </a:extLst>
          </p:cNvPr>
          <p:cNvSpPr>
            <a:spLocks noGrp="1"/>
          </p:cNvSpPr>
          <p:nvPr>
            <p:ph type="title"/>
          </p:nvPr>
        </p:nvSpPr>
        <p:spPr>
          <a:xfrm>
            <a:off x="685801" y="609601"/>
            <a:ext cx="10131425" cy="988194"/>
          </a:xfrm>
          <a:solidFill>
            <a:srgbClr val="2A1B60"/>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YEARLY SALES TREND</a:t>
            </a:r>
          </a:p>
        </p:txBody>
      </p:sp>
      <p:pic>
        <p:nvPicPr>
          <p:cNvPr id="5" name="Content Placeholder 4">
            <a:extLst>
              <a:ext uri="{FF2B5EF4-FFF2-40B4-BE49-F238E27FC236}">
                <a16:creationId xmlns:a16="http://schemas.microsoft.com/office/drawing/2014/main" id="{69676716-A9EC-41B6-D6AD-26705A100457}"/>
              </a:ext>
            </a:extLst>
          </p:cNvPr>
          <p:cNvPicPr>
            <a:picLocks noGrp="1" noChangeAspect="1"/>
          </p:cNvPicPr>
          <p:nvPr>
            <p:ph idx="1"/>
          </p:nvPr>
        </p:nvPicPr>
        <p:blipFill>
          <a:blip r:embed="rId2"/>
          <a:stretch>
            <a:fillRect/>
          </a:stretch>
        </p:blipFill>
        <p:spPr>
          <a:xfrm>
            <a:off x="972153" y="1963554"/>
            <a:ext cx="10799544" cy="45887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48345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D532C-A5D6-AC7E-8892-684C6FE73F9C}"/>
              </a:ext>
            </a:extLst>
          </p:cNvPr>
          <p:cNvSpPr>
            <a:spLocks noGrp="1"/>
          </p:cNvSpPr>
          <p:nvPr>
            <p:ph type="title"/>
          </p:nvPr>
        </p:nvSpPr>
        <p:spPr>
          <a:xfrm>
            <a:off x="685801" y="609600"/>
            <a:ext cx="10131425" cy="872691"/>
          </a:xfrm>
          <a:solidFill>
            <a:srgbClr val="2A1B60"/>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SALES ACROSS STATUS</a:t>
            </a:r>
          </a:p>
        </p:txBody>
      </p:sp>
      <p:pic>
        <p:nvPicPr>
          <p:cNvPr id="5" name="Content Placeholder 4">
            <a:extLst>
              <a:ext uri="{FF2B5EF4-FFF2-40B4-BE49-F238E27FC236}">
                <a16:creationId xmlns:a16="http://schemas.microsoft.com/office/drawing/2014/main" id="{03073102-B5EA-2EE9-97A0-D4B36652B3BB}"/>
              </a:ext>
            </a:extLst>
          </p:cNvPr>
          <p:cNvPicPr>
            <a:picLocks noGrp="1" noChangeAspect="1"/>
          </p:cNvPicPr>
          <p:nvPr>
            <p:ph idx="1"/>
          </p:nvPr>
        </p:nvPicPr>
        <p:blipFill>
          <a:blip r:embed="rId2"/>
          <a:stretch>
            <a:fillRect/>
          </a:stretch>
        </p:blipFill>
        <p:spPr>
          <a:xfrm>
            <a:off x="430744" y="1848051"/>
            <a:ext cx="11427580" cy="45142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02572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B7533-20D9-AB40-8DA4-24386CDAC204}"/>
              </a:ext>
            </a:extLst>
          </p:cNvPr>
          <p:cNvSpPr>
            <a:spLocks noGrp="1"/>
          </p:cNvSpPr>
          <p:nvPr>
            <p:ph type="title"/>
          </p:nvPr>
        </p:nvSpPr>
        <p:spPr>
          <a:xfrm>
            <a:off x="685801" y="609600"/>
            <a:ext cx="10131425" cy="997819"/>
          </a:xfrm>
          <a:solidFill>
            <a:srgbClr val="361A67"/>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PRODUCT CODE WISE SALES</a:t>
            </a:r>
          </a:p>
        </p:txBody>
      </p:sp>
      <p:pic>
        <p:nvPicPr>
          <p:cNvPr id="5" name="Content Placeholder 4">
            <a:extLst>
              <a:ext uri="{FF2B5EF4-FFF2-40B4-BE49-F238E27FC236}">
                <a16:creationId xmlns:a16="http://schemas.microsoft.com/office/drawing/2014/main" id="{ED55E20F-5DFE-DBA4-7F32-ABDAF78CAE94}"/>
              </a:ext>
            </a:extLst>
          </p:cNvPr>
          <p:cNvPicPr>
            <a:picLocks noGrp="1" noChangeAspect="1"/>
          </p:cNvPicPr>
          <p:nvPr>
            <p:ph idx="1"/>
          </p:nvPr>
        </p:nvPicPr>
        <p:blipFill>
          <a:blip r:embed="rId2"/>
          <a:stretch>
            <a:fillRect/>
          </a:stretch>
        </p:blipFill>
        <p:spPr>
          <a:xfrm>
            <a:off x="943276" y="2189664"/>
            <a:ext cx="10131425" cy="42592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99376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9A18-1945-6A84-8A29-5EACBFD670AD}"/>
              </a:ext>
            </a:extLst>
          </p:cNvPr>
          <p:cNvSpPr>
            <a:spLocks noGrp="1"/>
          </p:cNvSpPr>
          <p:nvPr>
            <p:ph type="title"/>
          </p:nvPr>
        </p:nvSpPr>
        <p:spPr>
          <a:xfrm>
            <a:off x="685801" y="609600"/>
            <a:ext cx="10131425" cy="1045945"/>
          </a:xfrm>
          <a:solidFill>
            <a:srgbClr val="2A1B60"/>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product code and line wise sales</a:t>
            </a:r>
          </a:p>
        </p:txBody>
      </p:sp>
      <p:pic>
        <p:nvPicPr>
          <p:cNvPr id="5" name="Content Placeholder 4">
            <a:extLst>
              <a:ext uri="{FF2B5EF4-FFF2-40B4-BE49-F238E27FC236}">
                <a16:creationId xmlns:a16="http://schemas.microsoft.com/office/drawing/2014/main" id="{B44BAA92-6085-75CC-A8D0-2D059E5E6E02}"/>
              </a:ext>
            </a:extLst>
          </p:cNvPr>
          <p:cNvPicPr>
            <a:picLocks noGrp="1" noChangeAspect="1"/>
          </p:cNvPicPr>
          <p:nvPr>
            <p:ph idx="1"/>
          </p:nvPr>
        </p:nvPicPr>
        <p:blipFill>
          <a:blip r:embed="rId2"/>
          <a:stretch>
            <a:fillRect/>
          </a:stretch>
        </p:blipFill>
        <p:spPr>
          <a:xfrm>
            <a:off x="577517" y="2088681"/>
            <a:ext cx="7488454" cy="43384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8ACD04DC-C81F-A615-BF37-9C9C72ED2B58}"/>
              </a:ext>
            </a:extLst>
          </p:cNvPr>
          <p:cNvPicPr>
            <a:picLocks noChangeAspect="1"/>
          </p:cNvPicPr>
          <p:nvPr/>
        </p:nvPicPr>
        <p:blipFill>
          <a:blip r:embed="rId3"/>
          <a:stretch>
            <a:fillRect/>
          </a:stretch>
        </p:blipFill>
        <p:spPr>
          <a:xfrm>
            <a:off x="8715103" y="2088681"/>
            <a:ext cx="1699430" cy="16311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61313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558D2-43BB-9FA5-1494-FB1C4BB716A2}"/>
              </a:ext>
            </a:extLst>
          </p:cNvPr>
          <p:cNvSpPr>
            <a:spLocks noGrp="1"/>
          </p:cNvSpPr>
          <p:nvPr>
            <p:ph type="title"/>
          </p:nvPr>
        </p:nvSpPr>
        <p:spPr>
          <a:xfrm>
            <a:off x="685801" y="609600"/>
            <a:ext cx="10131425" cy="1132573"/>
          </a:xfrm>
          <a:solidFill>
            <a:srgbClr val="2A1B60"/>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COUNTRY AND CITY WISE SALES</a:t>
            </a:r>
          </a:p>
        </p:txBody>
      </p:sp>
      <p:pic>
        <p:nvPicPr>
          <p:cNvPr id="5" name="Content Placeholder 4">
            <a:extLst>
              <a:ext uri="{FF2B5EF4-FFF2-40B4-BE49-F238E27FC236}">
                <a16:creationId xmlns:a16="http://schemas.microsoft.com/office/drawing/2014/main" id="{F8BC628D-AD86-D2B0-425A-B2C589F3862E}"/>
              </a:ext>
            </a:extLst>
          </p:cNvPr>
          <p:cNvPicPr>
            <a:picLocks noGrp="1" noChangeAspect="1"/>
          </p:cNvPicPr>
          <p:nvPr>
            <p:ph idx="1"/>
          </p:nvPr>
        </p:nvPicPr>
        <p:blipFill>
          <a:blip r:embed="rId2"/>
          <a:stretch>
            <a:fillRect/>
          </a:stretch>
        </p:blipFill>
        <p:spPr>
          <a:xfrm>
            <a:off x="1376413" y="2065867"/>
            <a:ext cx="8239225" cy="43896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51D859F0-85EB-1B5A-43C5-23AA64D1CCED}"/>
              </a:ext>
            </a:extLst>
          </p:cNvPr>
          <p:cNvPicPr>
            <a:picLocks noChangeAspect="1"/>
          </p:cNvPicPr>
          <p:nvPr/>
        </p:nvPicPr>
        <p:blipFill>
          <a:blip r:embed="rId3"/>
          <a:stretch>
            <a:fillRect/>
          </a:stretch>
        </p:blipFill>
        <p:spPr>
          <a:xfrm>
            <a:off x="9962147" y="2273785"/>
            <a:ext cx="1813613" cy="767797"/>
          </a:xfrm>
          <a:prstGeom prst="rect">
            <a:avLst/>
          </a:prstGeom>
        </p:spPr>
      </p:pic>
    </p:spTree>
    <p:extLst>
      <p:ext uri="{BB962C8B-B14F-4D97-AF65-F5344CB8AC3E}">
        <p14:creationId xmlns:p14="http://schemas.microsoft.com/office/powerpoint/2010/main" val="2551789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5AC370-8499-377D-6FE0-72169FC50784}"/>
              </a:ext>
            </a:extLst>
          </p:cNvPr>
          <p:cNvSpPr>
            <a:spLocks noGrp="1"/>
          </p:cNvSpPr>
          <p:nvPr>
            <p:ph type="title"/>
          </p:nvPr>
        </p:nvSpPr>
        <p:spPr>
          <a:solidFill>
            <a:srgbClr val="361A67"/>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PROBLEM STATEMENT</a:t>
            </a:r>
          </a:p>
        </p:txBody>
      </p:sp>
      <p:sp>
        <p:nvSpPr>
          <p:cNvPr id="5" name="Content Placeholder 4">
            <a:extLst>
              <a:ext uri="{FF2B5EF4-FFF2-40B4-BE49-F238E27FC236}">
                <a16:creationId xmlns:a16="http://schemas.microsoft.com/office/drawing/2014/main" id="{35397016-3380-6BF3-C6A2-2F7793BF23C0}"/>
              </a:ext>
            </a:extLst>
          </p:cNvPr>
          <p:cNvSpPr>
            <a:spLocks noGrp="1"/>
          </p:cNvSpPr>
          <p:nvPr>
            <p:ph idx="1"/>
          </p:nvPr>
        </p:nvSpPr>
        <p:spPr>
          <a:xfrm>
            <a:off x="685801" y="2097149"/>
            <a:ext cx="10575757" cy="2455600"/>
          </a:xfrm>
        </p:spPr>
        <p:txBody>
          <a:bodyPr>
            <a:normAutofit/>
          </a:bodyPr>
          <a:lstStyle/>
          <a:p>
            <a:pPr marL="0" indent="0" algn="just">
              <a:lnSpc>
                <a:spcPct val="150000"/>
              </a:lnSpc>
              <a:buNone/>
            </a:pPr>
            <a:br>
              <a:rPr lang="en-US" dirty="0"/>
            </a:br>
            <a:r>
              <a:rPr lang="en-US" sz="2000" b="0" i="0" dirty="0">
                <a:solidFill>
                  <a:srgbClr val="FFC000"/>
                </a:solidFill>
                <a:effectLst/>
                <a:latin typeface="Bahnschrift SemiBold SemiConden" panose="020B0502040204020203" pitchFamily="34" charset="0"/>
              </a:rPr>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endParaRPr lang="en-IN" dirty="0">
              <a:solidFill>
                <a:srgbClr val="FFC000"/>
              </a:solidFill>
              <a:latin typeface="Bahnschrift SemiBold SemiConden" panose="020B0502040204020203" pitchFamily="34" charset="0"/>
            </a:endParaRPr>
          </a:p>
        </p:txBody>
      </p:sp>
    </p:spTree>
    <p:extLst>
      <p:ext uri="{BB962C8B-B14F-4D97-AF65-F5344CB8AC3E}">
        <p14:creationId xmlns:p14="http://schemas.microsoft.com/office/powerpoint/2010/main" val="760277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2C606-D79B-90DC-9375-20BC74523262}"/>
              </a:ext>
            </a:extLst>
          </p:cNvPr>
          <p:cNvSpPr>
            <a:spLocks noGrp="1"/>
          </p:cNvSpPr>
          <p:nvPr>
            <p:ph type="title"/>
          </p:nvPr>
        </p:nvSpPr>
        <p:spPr>
          <a:xfrm>
            <a:off x="685801" y="609601"/>
            <a:ext cx="10131425" cy="978568"/>
          </a:xfrm>
          <a:solidFill>
            <a:srgbClr val="2A1B60"/>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RECENCY</a:t>
            </a:r>
          </a:p>
        </p:txBody>
      </p:sp>
      <p:pic>
        <p:nvPicPr>
          <p:cNvPr id="5" name="Content Placeholder 4">
            <a:extLst>
              <a:ext uri="{FF2B5EF4-FFF2-40B4-BE49-F238E27FC236}">
                <a16:creationId xmlns:a16="http://schemas.microsoft.com/office/drawing/2014/main" id="{783E66E8-432E-AD2E-62E6-CF207D646DA6}"/>
              </a:ext>
            </a:extLst>
          </p:cNvPr>
          <p:cNvPicPr>
            <a:picLocks noGrp="1" noChangeAspect="1"/>
          </p:cNvPicPr>
          <p:nvPr>
            <p:ph idx="1"/>
          </p:nvPr>
        </p:nvPicPr>
        <p:blipFill>
          <a:blip r:embed="rId2"/>
          <a:stretch>
            <a:fillRect/>
          </a:stretch>
        </p:blipFill>
        <p:spPr>
          <a:xfrm>
            <a:off x="685802" y="1828800"/>
            <a:ext cx="10527630" cy="45113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4744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09FC-9461-966F-F672-DFA727CBB134}"/>
              </a:ext>
            </a:extLst>
          </p:cNvPr>
          <p:cNvSpPr>
            <a:spLocks noGrp="1"/>
          </p:cNvSpPr>
          <p:nvPr>
            <p:ph type="title"/>
          </p:nvPr>
        </p:nvSpPr>
        <p:spPr>
          <a:xfrm>
            <a:off x="685801" y="609601"/>
            <a:ext cx="10131425" cy="911192"/>
          </a:xfrm>
          <a:solidFill>
            <a:srgbClr val="2A1B60"/>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FREQUENCY</a:t>
            </a:r>
          </a:p>
        </p:txBody>
      </p:sp>
      <p:pic>
        <p:nvPicPr>
          <p:cNvPr id="5" name="Content Placeholder 4">
            <a:extLst>
              <a:ext uri="{FF2B5EF4-FFF2-40B4-BE49-F238E27FC236}">
                <a16:creationId xmlns:a16="http://schemas.microsoft.com/office/drawing/2014/main" id="{8040327C-EFE2-436E-C46F-C1C150C6A524}"/>
              </a:ext>
            </a:extLst>
          </p:cNvPr>
          <p:cNvPicPr>
            <a:picLocks noGrp="1" noChangeAspect="1"/>
          </p:cNvPicPr>
          <p:nvPr>
            <p:ph idx="1"/>
          </p:nvPr>
        </p:nvPicPr>
        <p:blipFill>
          <a:blip r:embed="rId2"/>
          <a:stretch>
            <a:fillRect/>
          </a:stretch>
        </p:blipFill>
        <p:spPr>
          <a:xfrm>
            <a:off x="685801" y="2065867"/>
            <a:ext cx="10248498" cy="44132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39842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50C36-4922-21B7-A323-794C500E7EE7}"/>
              </a:ext>
            </a:extLst>
          </p:cNvPr>
          <p:cNvSpPr>
            <a:spLocks noGrp="1"/>
          </p:cNvSpPr>
          <p:nvPr>
            <p:ph type="title"/>
          </p:nvPr>
        </p:nvSpPr>
        <p:spPr>
          <a:xfrm>
            <a:off x="685801" y="609600"/>
            <a:ext cx="10131425" cy="1199949"/>
          </a:xfrm>
          <a:solidFill>
            <a:srgbClr val="2A1B60"/>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MONETARY </a:t>
            </a:r>
          </a:p>
        </p:txBody>
      </p:sp>
      <p:pic>
        <p:nvPicPr>
          <p:cNvPr id="7" name="Content Placeholder 6">
            <a:extLst>
              <a:ext uri="{FF2B5EF4-FFF2-40B4-BE49-F238E27FC236}">
                <a16:creationId xmlns:a16="http://schemas.microsoft.com/office/drawing/2014/main" id="{064D45F6-7267-46C8-4142-9BEC2BC1B15E}"/>
              </a:ext>
            </a:extLst>
          </p:cNvPr>
          <p:cNvPicPr>
            <a:picLocks noGrp="1" noChangeAspect="1"/>
          </p:cNvPicPr>
          <p:nvPr>
            <p:ph idx="1"/>
          </p:nvPr>
        </p:nvPicPr>
        <p:blipFill>
          <a:blip r:embed="rId2"/>
          <a:stretch>
            <a:fillRect/>
          </a:stretch>
        </p:blipFill>
        <p:spPr>
          <a:xfrm>
            <a:off x="685801" y="2141538"/>
            <a:ext cx="10200371" cy="43362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84373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D0EF-2729-8E4C-F7BD-EA338D2119C9}"/>
              </a:ext>
            </a:extLst>
          </p:cNvPr>
          <p:cNvSpPr>
            <a:spLocks noGrp="1"/>
          </p:cNvSpPr>
          <p:nvPr>
            <p:ph type="title"/>
          </p:nvPr>
        </p:nvSpPr>
        <p:spPr>
          <a:xfrm>
            <a:off x="772428" y="264695"/>
            <a:ext cx="10131425" cy="728312"/>
          </a:xfrm>
          <a:solidFill>
            <a:srgbClr val="2A1B60"/>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INFERENCES FROM THE ABOVE EDA</a:t>
            </a:r>
          </a:p>
        </p:txBody>
      </p:sp>
      <p:sp>
        <p:nvSpPr>
          <p:cNvPr id="3" name="Content Placeholder 2">
            <a:extLst>
              <a:ext uri="{FF2B5EF4-FFF2-40B4-BE49-F238E27FC236}">
                <a16:creationId xmlns:a16="http://schemas.microsoft.com/office/drawing/2014/main" id="{3BFDD275-E01F-6445-2D74-FCE3FDDC7112}"/>
              </a:ext>
            </a:extLst>
          </p:cNvPr>
          <p:cNvSpPr>
            <a:spLocks noGrp="1"/>
          </p:cNvSpPr>
          <p:nvPr>
            <p:ph idx="1"/>
          </p:nvPr>
        </p:nvSpPr>
        <p:spPr>
          <a:xfrm>
            <a:off x="393031" y="993007"/>
            <a:ext cx="11579191" cy="5523296"/>
          </a:xfrm>
        </p:spPr>
        <p:txBody>
          <a:bodyPr>
            <a:normAutofit fontScale="92500" lnSpcReduction="20000"/>
          </a:bodyPr>
          <a:lstStyle/>
          <a:p>
            <a:pPr marL="342900" indent="-342900" algn="just">
              <a:lnSpc>
                <a:spcPct val="170000"/>
              </a:lnSpc>
              <a:buAutoNum type="arabicPeriod"/>
            </a:pPr>
            <a:r>
              <a:rPr lang="en-IN" dirty="0">
                <a:solidFill>
                  <a:srgbClr val="FFC000"/>
                </a:solidFill>
                <a:latin typeface="Bahnschrift SemiBold SemiConden" panose="020B0502040204020203" pitchFamily="34" charset="0"/>
              </a:rPr>
              <a:t>Classic cars seem to have the highest sales whereas trains being the lowest.</a:t>
            </a:r>
          </a:p>
          <a:p>
            <a:pPr marL="342900" indent="-342900" algn="just">
              <a:lnSpc>
                <a:spcPct val="170000"/>
              </a:lnSpc>
              <a:buAutoNum type="arabicPeriod"/>
            </a:pPr>
            <a:r>
              <a:rPr lang="en-IN" dirty="0">
                <a:solidFill>
                  <a:srgbClr val="FFC000"/>
                </a:solidFill>
                <a:latin typeface="Bahnschrift SemiBold SemiConden" panose="020B0502040204020203" pitchFamily="34" charset="0"/>
              </a:rPr>
              <a:t>Medium deal size tend to deliver much higher sales as compared to small and large deals.</a:t>
            </a:r>
          </a:p>
          <a:p>
            <a:pPr marL="342900" indent="-342900" algn="just">
              <a:lnSpc>
                <a:spcPct val="170000"/>
              </a:lnSpc>
              <a:buAutoNum type="arabicPeriod"/>
            </a:pPr>
            <a:r>
              <a:rPr lang="en-IN" dirty="0">
                <a:solidFill>
                  <a:srgbClr val="FFC000"/>
                </a:solidFill>
                <a:latin typeface="Bahnschrift SemiBold SemiConden" panose="020B0502040204020203" pitchFamily="34" charset="0"/>
              </a:rPr>
              <a:t>The best customer as per sales is Euro shopping channel.</a:t>
            </a:r>
          </a:p>
          <a:p>
            <a:pPr marL="342900" indent="-342900" algn="just">
              <a:lnSpc>
                <a:spcPct val="170000"/>
              </a:lnSpc>
              <a:buAutoNum type="arabicPeriod"/>
            </a:pPr>
            <a:r>
              <a:rPr lang="en-IN" dirty="0">
                <a:solidFill>
                  <a:srgbClr val="FFC000"/>
                </a:solidFill>
                <a:latin typeface="Bahnschrift SemiBold SemiConden" panose="020B0502040204020203" pitchFamily="34" charset="0"/>
              </a:rPr>
              <a:t>Classic cars are the most purchased and sold products among all.</a:t>
            </a:r>
          </a:p>
          <a:p>
            <a:pPr marL="342900" indent="-342900" algn="just">
              <a:lnSpc>
                <a:spcPct val="170000"/>
              </a:lnSpc>
              <a:buAutoNum type="arabicPeriod"/>
            </a:pPr>
            <a:r>
              <a:rPr lang="en-IN" dirty="0">
                <a:solidFill>
                  <a:srgbClr val="FFC000"/>
                </a:solidFill>
                <a:latin typeface="Bahnschrift SemiBold SemiConden" panose="020B0502040204020203" pitchFamily="34" charset="0"/>
              </a:rPr>
              <a:t>USA has the highest sales compared to other countries.</a:t>
            </a:r>
          </a:p>
          <a:p>
            <a:pPr marL="342900" indent="-342900" algn="just">
              <a:lnSpc>
                <a:spcPct val="170000"/>
              </a:lnSpc>
              <a:buAutoNum type="arabicPeriod"/>
            </a:pPr>
            <a:r>
              <a:rPr lang="en-IN" dirty="0">
                <a:solidFill>
                  <a:srgbClr val="FFC000"/>
                </a:solidFill>
                <a:latin typeface="Bahnschrift SemiBold SemiConden" panose="020B0502040204020203" pitchFamily="34" charset="0"/>
              </a:rPr>
              <a:t>City Madrid in Spain has the highest sales as compared to other cities.</a:t>
            </a:r>
          </a:p>
          <a:p>
            <a:pPr marL="342900" indent="-342900" algn="just">
              <a:lnSpc>
                <a:spcPct val="170000"/>
              </a:lnSpc>
              <a:buAutoNum type="arabicPeriod"/>
            </a:pPr>
            <a:r>
              <a:rPr lang="en-IN" dirty="0">
                <a:solidFill>
                  <a:srgbClr val="FFC000"/>
                </a:solidFill>
                <a:latin typeface="Bahnschrift SemiBold SemiConden" panose="020B0502040204020203" pitchFamily="34" charset="0"/>
              </a:rPr>
              <a:t>The sales of large size deal is almost remain stagnant over the years and it can be presumed that company should focus on getting large size chunk projects.</a:t>
            </a:r>
          </a:p>
          <a:p>
            <a:pPr marL="342900" indent="-342900" algn="just">
              <a:lnSpc>
                <a:spcPct val="170000"/>
              </a:lnSpc>
              <a:buAutoNum type="arabicPeriod"/>
            </a:pPr>
            <a:r>
              <a:rPr lang="en-IN" dirty="0">
                <a:solidFill>
                  <a:srgbClr val="FFC000"/>
                </a:solidFill>
                <a:latin typeface="Bahnschrift SemiBold SemiConden" panose="020B0502040204020203" pitchFamily="34" charset="0"/>
              </a:rPr>
              <a:t>Since the company is customer driven because major sales happen through few customers, so therefore the customers should focus more on customer scouting in a rationale way because in case there is customer churn it will have a huge impact on the company overall.</a:t>
            </a:r>
            <a:r>
              <a:rPr lang="en-IN" sz="1400" dirty="0">
                <a:solidFill>
                  <a:srgbClr val="FFC000"/>
                </a:solidFill>
                <a:latin typeface="Bahnschrift SemiBold SemiConden" panose="020B0502040204020203" pitchFamily="34" charset="0"/>
              </a:rPr>
              <a:t>	</a:t>
            </a:r>
          </a:p>
          <a:p>
            <a:pPr marL="342900" indent="-342900" algn="just">
              <a:lnSpc>
                <a:spcPct val="170000"/>
              </a:lnSpc>
              <a:buAutoNum type="arabicPeriod"/>
            </a:pPr>
            <a:endParaRPr lang="en-IN" sz="1400" dirty="0">
              <a:solidFill>
                <a:srgbClr val="FFC000"/>
              </a:solidFill>
              <a:latin typeface="Bahnschrift SemiBold SemiConden" panose="020B0502040204020203" pitchFamily="34" charset="0"/>
            </a:endParaRPr>
          </a:p>
        </p:txBody>
      </p:sp>
    </p:spTree>
    <p:extLst>
      <p:ext uri="{BB962C8B-B14F-4D97-AF65-F5344CB8AC3E}">
        <p14:creationId xmlns:p14="http://schemas.microsoft.com/office/powerpoint/2010/main" val="972194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785FA-8653-47E0-5C61-4A4BFC1A3B3E}"/>
              </a:ext>
            </a:extLst>
          </p:cNvPr>
          <p:cNvSpPr>
            <a:spLocks noGrp="1"/>
          </p:cNvSpPr>
          <p:nvPr>
            <p:ph type="title"/>
          </p:nvPr>
        </p:nvSpPr>
        <p:spPr>
          <a:xfrm>
            <a:off x="685801" y="609600"/>
            <a:ext cx="10131425" cy="920817"/>
          </a:xfrm>
          <a:solidFill>
            <a:srgbClr val="2A1B60"/>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INFERENCES CONTD.</a:t>
            </a:r>
          </a:p>
        </p:txBody>
      </p:sp>
      <p:sp>
        <p:nvSpPr>
          <p:cNvPr id="3" name="Content Placeholder 2">
            <a:extLst>
              <a:ext uri="{FF2B5EF4-FFF2-40B4-BE49-F238E27FC236}">
                <a16:creationId xmlns:a16="http://schemas.microsoft.com/office/drawing/2014/main" id="{303D68D3-EE65-7CA0-B0A8-631F83181957}"/>
              </a:ext>
            </a:extLst>
          </p:cNvPr>
          <p:cNvSpPr>
            <a:spLocks noGrp="1"/>
          </p:cNvSpPr>
          <p:nvPr>
            <p:ph idx="1"/>
          </p:nvPr>
        </p:nvSpPr>
        <p:spPr>
          <a:xfrm>
            <a:off x="685801" y="1651178"/>
            <a:ext cx="10739386" cy="4114355"/>
          </a:xfrm>
        </p:spPr>
        <p:txBody>
          <a:bodyPr/>
          <a:lstStyle/>
          <a:p>
            <a:pPr marL="0" indent="0" algn="just">
              <a:lnSpc>
                <a:spcPct val="150000"/>
              </a:lnSpc>
              <a:buNone/>
            </a:pPr>
            <a:r>
              <a:rPr lang="en-IN" dirty="0">
                <a:solidFill>
                  <a:srgbClr val="FFC000"/>
                </a:solidFill>
                <a:latin typeface="Bahnschrift SemiBold SemiConden" panose="020B0502040204020203" pitchFamily="34" charset="0"/>
              </a:rPr>
              <a:t>9. Sales are maximum during the 4</a:t>
            </a:r>
            <a:r>
              <a:rPr lang="en-IN" baseline="30000" dirty="0">
                <a:solidFill>
                  <a:srgbClr val="FFC000"/>
                </a:solidFill>
                <a:latin typeface="Bahnschrift SemiBold SemiConden" panose="020B0502040204020203" pitchFamily="34" charset="0"/>
              </a:rPr>
              <a:t>th  </a:t>
            </a:r>
            <a:r>
              <a:rPr lang="en-IN" dirty="0">
                <a:solidFill>
                  <a:srgbClr val="FFC000"/>
                </a:solidFill>
                <a:latin typeface="Bahnschrift SemiBold SemiConden" panose="020B0502040204020203" pitchFamily="34" charset="0"/>
              </a:rPr>
              <a:t>quarter of the year, therefore to increase the sales throughout the year / all quarters offers or discounts can be given to the customers. </a:t>
            </a:r>
          </a:p>
          <a:p>
            <a:pPr marL="0" indent="0" algn="just">
              <a:lnSpc>
                <a:spcPct val="150000"/>
              </a:lnSpc>
              <a:buNone/>
            </a:pPr>
            <a:r>
              <a:rPr lang="en-IN" dirty="0">
                <a:solidFill>
                  <a:srgbClr val="FFC000"/>
                </a:solidFill>
                <a:latin typeface="Bahnschrift SemiBold SemiConden" panose="020B0502040204020203" pitchFamily="34" charset="0"/>
              </a:rPr>
              <a:t>10. Countries having low sales can prefer to have EMI facilities to increase the overall sales.</a:t>
            </a:r>
          </a:p>
          <a:p>
            <a:pPr marL="0" indent="0" algn="just">
              <a:lnSpc>
                <a:spcPct val="150000"/>
              </a:lnSpc>
              <a:buNone/>
            </a:pPr>
            <a:r>
              <a:rPr lang="en-IN" dirty="0">
                <a:solidFill>
                  <a:srgbClr val="FFC000"/>
                </a:solidFill>
                <a:latin typeface="Bahnschrift SemiBold SemiConden" panose="020B0502040204020203" pitchFamily="34" charset="0"/>
              </a:rPr>
              <a:t>11. There are many cancelled orders comparatively, more data will be required to understand the reason. For now it can be suggested to resolve the disputed pending orders so that they do not get cancelled and increase the chances of churning.</a:t>
            </a:r>
          </a:p>
          <a:p>
            <a:pPr marL="0" indent="0">
              <a:buNone/>
            </a:pPr>
            <a:endParaRPr lang="en-IN" dirty="0"/>
          </a:p>
        </p:txBody>
      </p:sp>
    </p:spTree>
    <p:extLst>
      <p:ext uri="{BB962C8B-B14F-4D97-AF65-F5344CB8AC3E}">
        <p14:creationId xmlns:p14="http://schemas.microsoft.com/office/powerpoint/2010/main" val="3037240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B5F3-F19A-EC78-2D40-82CE989A5F9D}"/>
              </a:ext>
            </a:extLst>
          </p:cNvPr>
          <p:cNvSpPr>
            <a:spLocks noGrp="1"/>
          </p:cNvSpPr>
          <p:nvPr>
            <p:ph type="title"/>
          </p:nvPr>
        </p:nvSpPr>
        <p:spPr>
          <a:xfrm>
            <a:off x="685801" y="455597"/>
            <a:ext cx="10131425" cy="978568"/>
          </a:xfrm>
          <a:solidFill>
            <a:srgbClr val="2A1B60"/>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CUSTOMER SEGMENTATION USING RFM ANALYSIS</a:t>
            </a:r>
          </a:p>
        </p:txBody>
      </p:sp>
      <p:sp>
        <p:nvSpPr>
          <p:cNvPr id="3" name="Content Placeholder 2">
            <a:extLst>
              <a:ext uri="{FF2B5EF4-FFF2-40B4-BE49-F238E27FC236}">
                <a16:creationId xmlns:a16="http://schemas.microsoft.com/office/drawing/2014/main" id="{D9BAB2C0-C7D5-48E9-F0CB-0EB28CEFCBA9}"/>
              </a:ext>
            </a:extLst>
          </p:cNvPr>
          <p:cNvSpPr>
            <a:spLocks noGrp="1"/>
          </p:cNvSpPr>
          <p:nvPr>
            <p:ph idx="1"/>
          </p:nvPr>
        </p:nvSpPr>
        <p:spPr>
          <a:xfrm>
            <a:off x="685801" y="1911061"/>
            <a:ext cx="10960767" cy="4816998"/>
          </a:xfrm>
        </p:spPr>
        <p:txBody>
          <a:bodyPr>
            <a:normAutofit fontScale="92500" lnSpcReduction="20000"/>
          </a:bodyPr>
          <a:lstStyle/>
          <a:p>
            <a:pPr algn="just">
              <a:lnSpc>
                <a:spcPct val="160000"/>
              </a:lnSpc>
            </a:pPr>
            <a:r>
              <a:rPr lang="en-IN" dirty="0">
                <a:solidFill>
                  <a:srgbClr val="FFC000"/>
                </a:solidFill>
                <a:latin typeface="Bahnschrift SemiBold SemiConden" panose="020B0502040204020203" pitchFamily="34" charset="0"/>
              </a:rPr>
              <a:t>What is RFM?</a:t>
            </a:r>
          </a:p>
          <a:p>
            <a:pPr marL="0" indent="0" algn="just">
              <a:lnSpc>
                <a:spcPct val="160000"/>
              </a:lnSpc>
              <a:buNone/>
            </a:pPr>
            <a:r>
              <a:rPr lang="en-US" b="0" i="0" dirty="0">
                <a:solidFill>
                  <a:srgbClr val="FFC000"/>
                </a:solidFill>
                <a:effectLst/>
                <a:latin typeface="Bahnschrift SemiBold SemiConden" panose="020B0502040204020203" pitchFamily="34" charset="0"/>
              </a:rPr>
              <a:t>RFM analysis is a marketing technique used to quantitatively rank and group customers based on the recency, frequency and monetary total of their recent transactions to identify the best customers and perform targeted marketing campaigns. The system assigns each customer numerical scores based on these factors to provide an objective analysis. RFM analysis is based on the marketing adage that "80% of your business comes from 20% of your customers.“</a:t>
            </a:r>
          </a:p>
          <a:p>
            <a:pPr algn="just">
              <a:lnSpc>
                <a:spcPct val="160000"/>
              </a:lnSpc>
            </a:pPr>
            <a:r>
              <a:rPr lang="en-US" dirty="0">
                <a:solidFill>
                  <a:srgbClr val="FFC000"/>
                </a:solidFill>
                <a:latin typeface="Bahnschrift SemiBold SemiConden" panose="020B0502040204020203" pitchFamily="34" charset="0"/>
              </a:rPr>
              <a:t>KNIME tool is used for RFM analysis &amp; Customer Segmentation.</a:t>
            </a:r>
          </a:p>
          <a:p>
            <a:pPr algn="just">
              <a:lnSpc>
                <a:spcPct val="160000"/>
              </a:lnSpc>
            </a:pPr>
            <a:r>
              <a:rPr lang="en-US" b="0" i="0" dirty="0">
                <a:solidFill>
                  <a:srgbClr val="FFC000"/>
                </a:solidFill>
                <a:effectLst/>
                <a:latin typeface="Bahnschrift SemiBold SemiConden" panose="020B0502040204020203" pitchFamily="34" charset="0"/>
              </a:rPr>
              <a:t>Predictions made:</a:t>
            </a:r>
          </a:p>
          <a:p>
            <a:pPr marL="342900" indent="-342900" algn="just">
              <a:lnSpc>
                <a:spcPct val="160000"/>
              </a:lnSpc>
              <a:buAutoNum type="arabicPeriod"/>
            </a:pPr>
            <a:r>
              <a:rPr lang="en-US" dirty="0">
                <a:solidFill>
                  <a:srgbClr val="FFC000"/>
                </a:solidFill>
                <a:latin typeface="Bahnschrift SemiBold SemiConden" panose="020B0502040204020203" pitchFamily="34" charset="0"/>
              </a:rPr>
              <a:t>Max(order date): Taken as Recency value.</a:t>
            </a:r>
          </a:p>
          <a:p>
            <a:pPr marL="342900" indent="-342900" algn="just">
              <a:lnSpc>
                <a:spcPct val="160000"/>
              </a:lnSpc>
              <a:buAutoNum type="arabicPeriod"/>
            </a:pPr>
            <a:r>
              <a:rPr lang="en-US" b="0" i="0" dirty="0">
                <a:solidFill>
                  <a:srgbClr val="FFC000"/>
                </a:solidFill>
                <a:effectLst/>
                <a:latin typeface="Bahnschrift SemiBold SemiConden" panose="020B0502040204020203" pitchFamily="34" charset="0"/>
              </a:rPr>
              <a:t>Count of quantity ordered for a particular customer is taken as Frequency value.</a:t>
            </a:r>
          </a:p>
          <a:p>
            <a:pPr marL="342900" indent="-342900" algn="just">
              <a:lnSpc>
                <a:spcPct val="160000"/>
              </a:lnSpc>
              <a:buAutoNum type="arabicPeriod"/>
            </a:pPr>
            <a:r>
              <a:rPr lang="en-US" dirty="0">
                <a:solidFill>
                  <a:srgbClr val="FFC000"/>
                </a:solidFill>
                <a:latin typeface="Bahnschrift SemiBold SemiConden" panose="020B0502040204020203" pitchFamily="34" charset="0"/>
              </a:rPr>
              <a:t>Sum of sales made through a particular customer is taken as Monetary value.</a:t>
            </a:r>
            <a:endParaRPr lang="en-US" b="0" i="0" dirty="0">
              <a:solidFill>
                <a:srgbClr val="FFC000"/>
              </a:solidFill>
              <a:effectLst/>
              <a:latin typeface="Bahnschrift SemiBold SemiConden" panose="020B0502040204020203" pitchFamily="34" charset="0"/>
            </a:endParaRPr>
          </a:p>
          <a:p>
            <a:pPr marL="342900" indent="-342900" algn="just">
              <a:lnSpc>
                <a:spcPct val="150000"/>
              </a:lnSpc>
              <a:buAutoNum type="arabicPeriod"/>
            </a:pPr>
            <a:endParaRPr lang="en-US" b="0" i="0" dirty="0">
              <a:solidFill>
                <a:srgbClr val="FFC000"/>
              </a:solidFill>
              <a:effectLst/>
              <a:latin typeface="Bahnschrift SemiBold SemiConden" panose="020B0502040204020203" pitchFamily="34" charset="0"/>
            </a:endParaRPr>
          </a:p>
          <a:p>
            <a:pPr marL="0" indent="0" algn="just">
              <a:lnSpc>
                <a:spcPct val="150000"/>
              </a:lnSpc>
              <a:buNone/>
            </a:pPr>
            <a:endParaRPr lang="en-IN" dirty="0">
              <a:solidFill>
                <a:srgbClr val="FFC000"/>
              </a:solidFill>
              <a:latin typeface="Bahnschrift SemiBold SemiConden" panose="020B0502040204020203" pitchFamily="34" charset="0"/>
            </a:endParaRPr>
          </a:p>
        </p:txBody>
      </p:sp>
    </p:spTree>
    <p:extLst>
      <p:ext uri="{BB962C8B-B14F-4D97-AF65-F5344CB8AC3E}">
        <p14:creationId xmlns:p14="http://schemas.microsoft.com/office/powerpoint/2010/main" val="28762844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4942-D249-277A-FA24-246A8BB30E5D}"/>
              </a:ext>
            </a:extLst>
          </p:cNvPr>
          <p:cNvSpPr>
            <a:spLocks noGrp="1"/>
          </p:cNvSpPr>
          <p:nvPr>
            <p:ph type="title"/>
          </p:nvPr>
        </p:nvSpPr>
        <p:spPr>
          <a:xfrm>
            <a:off x="685801" y="609601"/>
            <a:ext cx="10131425" cy="1325078"/>
          </a:xfrm>
          <a:solidFill>
            <a:srgbClr val="2A1B60"/>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OUTPUT TABLE HEAD</a:t>
            </a:r>
          </a:p>
        </p:txBody>
      </p:sp>
      <p:pic>
        <p:nvPicPr>
          <p:cNvPr id="5" name="Content Placeholder 4">
            <a:extLst>
              <a:ext uri="{FF2B5EF4-FFF2-40B4-BE49-F238E27FC236}">
                <a16:creationId xmlns:a16="http://schemas.microsoft.com/office/drawing/2014/main" id="{B726FFA1-F81F-1FB7-6A49-DA40A2621CB3}"/>
              </a:ext>
            </a:extLst>
          </p:cNvPr>
          <p:cNvPicPr>
            <a:picLocks noGrp="1" noChangeAspect="1"/>
          </p:cNvPicPr>
          <p:nvPr>
            <p:ph idx="1"/>
          </p:nvPr>
        </p:nvPicPr>
        <p:blipFill>
          <a:blip r:embed="rId2"/>
          <a:stretch>
            <a:fillRect/>
          </a:stretch>
        </p:blipFill>
        <p:spPr>
          <a:xfrm>
            <a:off x="276378" y="2309051"/>
            <a:ext cx="11639244" cy="39393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21570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2BF8-3107-65CF-9D80-865B80C9FD41}"/>
              </a:ext>
            </a:extLst>
          </p:cNvPr>
          <p:cNvSpPr>
            <a:spLocks noGrp="1"/>
          </p:cNvSpPr>
          <p:nvPr>
            <p:ph type="title"/>
          </p:nvPr>
        </p:nvSpPr>
        <p:spPr>
          <a:xfrm>
            <a:off x="705052" y="388219"/>
            <a:ext cx="10131425" cy="574307"/>
          </a:xfrm>
          <a:solidFill>
            <a:srgbClr val="2A1B60"/>
          </a:solidFill>
          <a:effectLst>
            <a:glow rad="228600">
              <a:schemeClr val="accent5">
                <a:satMod val="175000"/>
                <a:alpha val="40000"/>
              </a:schemeClr>
            </a:glow>
          </a:effectLst>
        </p:spPr>
        <p:txBody>
          <a:bodyPr>
            <a:normAutofit fontScale="90000"/>
          </a:bodyPr>
          <a:lstStyle/>
          <a:p>
            <a:pPr algn="ctr"/>
            <a:r>
              <a:rPr lang="en-IN" dirty="0">
                <a:solidFill>
                  <a:srgbClr val="FFC000"/>
                </a:solidFill>
                <a:latin typeface="Bahnschrift SemiBold SemiConden" panose="020B0502040204020203" pitchFamily="34" charset="0"/>
              </a:rPr>
              <a:t>KNIME WORKFLOW</a:t>
            </a:r>
          </a:p>
        </p:txBody>
      </p:sp>
      <p:pic>
        <p:nvPicPr>
          <p:cNvPr id="5" name="Content Placeholder 4">
            <a:extLst>
              <a:ext uri="{FF2B5EF4-FFF2-40B4-BE49-F238E27FC236}">
                <a16:creationId xmlns:a16="http://schemas.microsoft.com/office/drawing/2014/main" id="{BBC9F2FA-5330-B043-12BE-6FE1EB2025AB}"/>
              </a:ext>
            </a:extLst>
          </p:cNvPr>
          <p:cNvPicPr>
            <a:picLocks noGrp="1" noChangeAspect="1"/>
          </p:cNvPicPr>
          <p:nvPr>
            <p:ph idx="1"/>
          </p:nvPr>
        </p:nvPicPr>
        <p:blipFill>
          <a:blip r:embed="rId2"/>
          <a:stretch>
            <a:fillRect/>
          </a:stretch>
        </p:blipFill>
        <p:spPr>
          <a:xfrm>
            <a:off x="335280" y="1318662"/>
            <a:ext cx="11521439" cy="53612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33697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15DBB-E4B4-22B9-D8D9-A8DFEE340AE5}"/>
              </a:ext>
            </a:extLst>
          </p:cNvPr>
          <p:cNvSpPr>
            <a:spLocks noGrp="1"/>
          </p:cNvSpPr>
          <p:nvPr>
            <p:ph type="title"/>
          </p:nvPr>
        </p:nvSpPr>
        <p:spPr>
          <a:solidFill>
            <a:srgbClr val="2A1B60"/>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INFERENCES FROM RFM ANALYSIS AND IDENTIFIED SEGMENTS</a:t>
            </a:r>
          </a:p>
        </p:txBody>
      </p:sp>
      <p:sp>
        <p:nvSpPr>
          <p:cNvPr id="3" name="Content Placeholder 2">
            <a:extLst>
              <a:ext uri="{FF2B5EF4-FFF2-40B4-BE49-F238E27FC236}">
                <a16:creationId xmlns:a16="http://schemas.microsoft.com/office/drawing/2014/main" id="{F34D3C36-A78D-798C-BE59-0FEB57A76122}"/>
              </a:ext>
            </a:extLst>
          </p:cNvPr>
          <p:cNvSpPr>
            <a:spLocks noGrp="1"/>
          </p:cNvSpPr>
          <p:nvPr>
            <p:ph idx="1"/>
          </p:nvPr>
        </p:nvSpPr>
        <p:spPr>
          <a:xfrm>
            <a:off x="685801" y="2142067"/>
            <a:ext cx="10614258" cy="4018101"/>
          </a:xfrm>
        </p:spPr>
        <p:txBody>
          <a:bodyPr/>
          <a:lstStyle/>
          <a:p>
            <a:pPr algn="ctr">
              <a:lnSpc>
                <a:spcPct val="150000"/>
              </a:lnSpc>
            </a:pPr>
            <a:r>
              <a:rPr lang="en-IN" sz="2400" u="sng" dirty="0">
                <a:solidFill>
                  <a:srgbClr val="FFC000"/>
                </a:solidFill>
                <a:latin typeface="Bahnschrift SemiBold SemiConden" panose="020B0502040204020203" pitchFamily="34" charset="0"/>
              </a:rPr>
              <a:t>BEST CUSTOMERS.</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EURO SHOPPING CHANNEL</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ANNA’S DECORATION LTD</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ONLINE DIECAST CREATIONS CO.</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SOUVENIRS AND THINGS CO.</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SALZBURG COLLECTABLES </a:t>
            </a:r>
          </a:p>
          <a:p>
            <a:pPr marL="0" indent="0">
              <a:buNone/>
            </a:pPr>
            <a:endParaRPr lang="en-IN" dirty="0"/>
          </a:p>
        </p:txBody>
      </p:sp>
    </p:spTree>
    <p:extLst>
      <p:ext uri="{BB962C8B-B14F-4D97-AF65-F5344CB8AC3E}">
        <p14:creationId xmlns:p14="http://schemas.microsoft.com/office/powerpoint/2010/main" val="4170036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751D-4540-673A-E300-282B39AE5140}"/>
              </a:ext>
            </a:extLst>
          </p:cNvPr>
          <p:cNvSpPr>
            <a:spLocks noGrp="1"/>
          </p:cNvSpPr>
          <p:nvPr>
            <p:ph type="title"/>
          </p:nvPr>
        </p:nvSpPr>
        <p:spPr>
          <a:xfrm>
            <a:off x="685801" y="609601"/>
            <a:ext cx="10131425" cy="1267326"/>
          </a:xfrm>
          <a:solidFill>
            <a:srgbClr val="2A1B60"/>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CUSTOMERS ON THE VERGE OF CHURNING</a:t>
            </a:r>
          </a:p>
        </p:txBody>
      </p:sp>
      <p:sp>
        <p:nvSpPr>
          <p:cNvPr id="3" name="Content Placeholder 2">
            <a:extLst>
              <a:ext uri="{FF2B5EF4-FFF2-40B4-BE49-F238E27FC236}">
                <a16:creationId xmlns:a16="http://schemas.microsoft.com/office/drawing/2014/main" id="{ED3387EC-8BEF-C345-F69D-9DF6A2737232}"/>
              </a:ext>
            </a:extLst>
          </p:cNvPr>
          <p:cNvSpPr>
            <a:spLocks noGrp="1"/>
          </p:cNvSpPr>
          <p:nvPr>
            <p:ph idx="1"/>
          </p:nvPr>
        </p:nvSpPr>
        <p:spPr/>
        <p:txBody>
          <a:bodyPr>
            <a:normAutofit/>
          </a:bodyPr>
          <a:lstStyle/>
          <a:p>
            <a:pPr marL="342900" indent="-342900" algn="just">
              <a:lnSpc>
                <a:spcPct val="150000"/>
              </a:lnSpc>
              <a:buAutoNum type="arabicPeriod"/>
            </a:pPr>
            <a:r>
              <a:rPr lang="en-IN" sz="2000" dirty="0">
                <a:solidFill>
                  <a:srgbClr val="FFC000"/>
                </a:solidFill>
                <a:latin typeface="Bahnschrift SemiBold SemiConden" panose="020B0502040204020203" pitchFamily="34" charset="0"/>
              </a:rPr>
              <a:t>DHANISH WHOLESALE IMPORTS</a:t>
            </a:r>
          </a:p>
          <a:p>
            <a:pPr marL="342900" indent="-342900" algn="just">
              <a:lnSpc>
                <a:spcPct val="150000"/>
              </a:lnSpc>
              <a:buAutoNum type="arabicPeriod"/>
            </a:pPr>
            <a:r>
              <a:rPr lang="en-IN" sz="2000" dirty="0">
                <a:solidFill>
                  <a:srgbClr val="FFC000"/>
                </a:solidFill>
                <a:latin typeface="Bahnschrift SemiBold SemiConden" panose="020B0502040204020203" pitchFamily="34" charset="0"/>
              </a:rPr>
              <a:t>REIMS COLLECTABLES </a:t>
            </a:r>
          </a:p>
          <a:p>
            <a:pPr marL="342900" indent="-342900" algn="just">
              <a:lnSpc>
                <a:spcPct val="150000"/>
              </a:lnSpc>
              <a:buAutoNum type="arabicPeriod"/>
            </a:pPr>
            <a:r>
              <a:rPr lang="en-IN" sz="2000" dirty="0">
                <a:solidFill>
                  <a:srgbClr val="FFC000"/>
                </a:solidFill>
                <a:latin typeface="Bahnschrift SemiBold SemiConden" panose="020B0502040204020203" pitchFamily="34" charset="0"/>
              </a:rPr>
              <a:t>DRAGON SOVENIRS LTD</a:t>
            </a:r>
          </a:p>
          <a:p>
            <a:pPr marL="342900" indent="-342900" algn="just">
              <a:lnSpc>
                <a:spcPct val="150000"/>
              </a:lnSpc>
              <a:buAutoNum type="arabicPeriod"/>
            </a:pPr>
            <a:r>
              <a:rPr lang="en-IN" sz="2000" dirty="0">
                <a:solidFill>
                  <a:srgbClr val="FFC000"/>
                </a:solidFill>
                <a:latin typeface="Bahnschrift SemiBold SemiConden" panose="020B0502040204020203" pitchFamily="34" charset="0"/>
              </a:rPr>
              <a:t>MUSCLE MACHINE INC</a:t>
            </a:r>
          </a:p>
          <a:p>
            <a:pPr marL="342900" indent="-342900" algn="just">
              <a:lnSpc>
                <a:spcPct val="150000"/>
              </a:lnSpc>
              <a:buAutoNum type="arabicPeriod"/>
            </a:pPr>
            <a:r>
              <a:rPr lang="en-IN" sz="2000" dirty="0">
                <a:solidFill>
                  <a:srgbClr val="FFC000"/>
                </a:solidFill>
                <a:latin typeface="Bahnschrift SemiBold SemiConden" panose="020B0502040204020203" pitchFamily="34" charset="0"/>
              </a:rPr>
              <a:t>LAND OF TOYS INC.</a:t>
            </a:r>
          </a:p>
          <a:p>
            <a:pPr marL="0" indent="0" algn="just">
              <a:buNone/>
            </a:pPr>
            <a:endParaRPr lang="en-IN" sz="2000" dirty="0">
              <a:solidFill>
                <a:srgbClr val="FFC000"/>
              </a:solidFill>
              <a:latin typeface="Bahnschrift SemiBold SemiConden" panose="020B0502040204020203" pitchFamily="34" charset="0"/>
            </a:endParaRPr>
          </a:p>
        </p:txBody>
      </p:sp>
    </p:spTree>
    <p:extLst>
      <p:ext uri="{BB962C8B-B14F-4D97-AF65-F5344CB8AC3E}">
        <p14:creationId xmlns:p14="http://schemas.microsoft.com/office/powerpoint/2010/main" val="2256250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1CC8-9C1E-8945-9786-55B13B788349}"/>
              </a:ext>
            </a:extLst>
          </p:cNvPr>
          <p:cNvSpPr>
            <a:spLocks noGrp="1"/>
          </p:cNvSpPr>
          <p:nvPr>
            <p:ph type="title"/>
          </p:nvPr>
        </p:nvSpPr>
        <p:spPr>
          <a:xfrm>
            <a:off x="801304" y="349717"/>
            <a:ext cx="10131425" cy="814940"/>
          </a:xfrm>
          <a:solidFill>
            <a:srgbClr val="22266A"/>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DATA ANALYSIS – DATASET SAMPLE</a:t>
            </a:r>
          </a:p>
        </p:txBody>
      </p:sp>
      <p:pic>
        <p:nvPicPr>
          <p:cNvPr id="5" name="Content Placeholder 4">
            <a:extLst>
              <a:ext uri="{FF2B5EF4-FFF2-40B4-BE49-F238E27FC236}">
                <a16:creationId xmlns:a16="http://schemas.microsoft.com/office/drawing/2014/main" id="{7AE589D4-6B3F-70BC-A1F9-AC71D010AD6F}"/>
              </a:ext>
            </a:extLst>
          </p:cNvPr>
          <p:cNvPicPr>
            <a:picLocks noGrp="1" noChangeAspect="1"/>
          </p:cNvPicPr>
          <p:nvPr>
            <p:ph idx="1"/>
          </p:nvPr>
        </p:nvPicPr>
        <p:blipFill>
          <a:blip r:embed="rId2"/>
          <a:stretch>
            <a:fillRect/>
          </a:stretch>
        </p:blipFill>
        <p:spPr>
          <a:xfrm>
            <a:off x="685801" y="1574449"/>
            <a:ext cx="10518005" cy="24777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C288D8D0-26C2-ED6B-9F3A-B38083D9843C}"/>
              </a:ext>
            </a:extLst>
          </p:cNvPr>
          <p:cNvPicPr>
            <a:picLocks noChangeAspect="1"/>
          </p:cNvPicPr>
          <p:nvPr/>
        </p:nvPicPr>
        <p:blipFill>
          <a:blip r:embed="rId3"/>
          <a:stretch>
            <a:fillRect/>
          </a:stretch>
        </p:blipFill>
        <p:spPr>
          <a:xfrm>
            <a:off x="685802" y="4330121"/>
            <a:ext cx="10518004" cy="21781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42378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4A5A-1834-098E-824E-2A365C62F8CA}"/>
              </a:ext>
            </a:extLst>
          </p:cNvPr>
          <p:cNvSpPr>
            <a:spLocks noGrp="1"/>
          </p:cNvSpPr>
          <p:nvPr>
            <p:ph type="title"/>
          </p:nvPr>
        </p:nvSpPr>
        <p:spPr>
          <a:solidFill>
            <a:srgbClr val="2A1B60"/>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LOST CUSTOMERS</a:t>
            </a:r>
          </a:p>
        </p:txBody>
      </p:sp>
      <p:sp>
        <p:nvSpPr>
          <p:cNvPr id="3" name="Content Placeholder 2">
            <a:extLst>
              <a:ext uri="{FF2B5EF4-FFF2-40B4-BE49-F238E27FC236}">
                <a16:creationId xmlns:a16="http://schemas.microsoft.com/office/drawing/2014/main" id="{D951FD06-725F-7B6F-FECE-E69482245A9C}"/>
              </a:ext>
            </a:extLst>
          </p:cNvPr>
          <p:cNvSpPr>
            <a:spLocks noGrp="1"/>
          </p:cNvSpPr>
          <p:nvPr>
            <p:ph idx="1"/>
          </p:nvPr>
        </p:nvSpPr>
        <p:spPr/>
        <p:txBody>
          <a:bodyPr/>
          <a:lstStyle/>
          <a:p>
            <a:pPr algn="just">
              <a:lnSpc>
                <a:spcPct val="150000"/>
              </a:lnSpc>
            </a:pPr>
            <a:r>
              <a:rPr lang="en-IN" sz="2000" dirty="0">
                <a:solidFill>
                  <a:srgbClr val="FFC000"/>
                </a:solidFill>
                <a:latin typeface="Bahnschrift SemiBold SemiConden" panose="020B0502040204020203" pitchFamily="34" charset="0"/>
              </a:rPr>
              <a:t>ALPHA COGNAC </a:t>
            </a:r>
          </a:p>
          <a:p>
            <a:pPr algn="just">
              <a:lnSpc>
                <a:spcPct val="150000"/>
              </a:lnSpc>
            </a:pPr>
            <a:r>
              <a:rPr lang="en-IN" sz="2000" dirty="0">
                <a:solidFill>
                  <a:srgbClr val="FFC000"/>
                </a:solidFill>
                <a:latin typeface="Bahnschrift SemiBold SemiConden" panose="020B0502040204020203" pitchFamily="34" charset="0"/>
              </a:rPr>
              <a:t>MINI AUTO WERKE </a:t>
            </a:r>
          </a:p>
          <a:p>
            <a:pPr algn="just">
              <a:lnSpc>
                <a:spcPct val="150000"/>
              </a:lnSpc>
            </a:pPr>
            <a:r>
              <a:rPr lang="en-IN" sz="2000" dirty="0">
                <a:solidFill>
                  <a:srgbClr val="FFC000"/>
                </a:solidFill>
                <a:latin typeface="Bahnschrift SemiBold SemiConden" panose="020B0502040204020203" pitchFamily="34" charset="0"/>
              </a:rPr>
              <a:t>AUSTRALIAN GIFT NETWORK</a:t>
            </a:r>
          </a:p>
          <a:p>
            <a:pPr algn="just">
              <a:lnSpc>
                <a:spcPct val="150000"/>
              </a:lnSpc>
            </a:pPr>
            <a:r>
              <a:rPr lang="en-IN" sz="2000" dirty="0">
                <a:solidFill>
                  <a:srgbClr val="FFC000"/>
                </a:solidFill>
                <a:latin typeface="Bahnschrift SemiBold SemiConden" panose="020B0502040204020203" pitchFamily="34" charset="0"/>
              </a:rPr>
              <a:t>GIFT IDEAS CORP.</a:t>
            </a:r>
          </a:p>
          <a:p>
            <a:pPr algn="just">
              <a:lnSpc>
                <a:spcPct val="150000"/>
              </a:lnSpc>
            </a:pPr>
            <a:r>
              <a:rPr lang="en-IN" sz="2000" dirty="0">
                <a:solidFill>
                  <a:srgbClr val="FFC000"/>
                </a:solidFill>
                <a:latin typeface="Bahnschrift SemiBold SemiConden" panose="020B0502040204020203" pitchFamily="34" charset="0"/>
              </a:rPr>
              <a:t>AUTO MOTO CLASSIC INC</a:t>
            </a:r>
            <a:r>
              <a:rPr lang="en-IN" dirty="0">
                <a:solidFill>
                  <a:srgbClr val="FFC000"/>
                </a:solidFill>
                <a:latin typeface="Bahnschrift SemiBold SemiConden" panose="020B0502040204020203" pitchFamily="34" charset="0"/>
              </a:rPr>
              <a:t>.</a:t>
            </a:r>
          </a:p>
        </p:txBody>
      </p:sp>
    </p:spTree>
    <p:extLst>
      <p:ext uri="{BB962C8B-B14F-4D97-AF65-F5344CB8AC3E}">
        <p14:creationId xmlns:p14="http://schemas.microsoft.com/office/powerpoint/2010/main" val="2396841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566D-4940-7B7C-CCA2-11F27B54E61D}"/>
              </a:ext>
            </a:extLst>
          </p:cNvPr>
          <p:cNvSpPr>
            <a:spLocks noGrp="1"/>
          </p:cNvSpPr>
          <p:nvPr>
            <p:ph type="title"/>
          </p:nvPr>
        </p:nvSpPr>
        <p:spPr>
          <a:solidFill>
            <a:srgbClr val="2A1B60"/>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LOYAL CUSTOMERS </a:t>
            </a:r>
          </a:p>
        </p:txBody>
      </p:sp>
      <p:sp>
        <p:nvSpPr>
          <p:cNvPr id="3" name="Content Placeholder 2">
            <a:extLst>
              <a:ext uri="{FF2B5EF4-FFF2-40B4-BE49-F238E27FC236}">
                <a16:creationId xmlns:a16="http://schemas.microsoft.com/office/drawing/2014/main" id="{5757C432-764C-E8C1-315A-9BF6FD296C96}"/>
              </a:ext>
            </a:extLst>
          </p:cNvPr>
          <p:cNvSpPr>
            <a:spLocks noGrp="1"/>
          </p:cNvSpPr>
          <p:nvPr>
            <p:ph idx="1"/>
          </p:nvPr>
        </p:nvSpPr>
        <p:spPr/>
        <p:txBody>
          <a:bodyPr>
            <a:normAutofit/>
          </a:bodyPr>
          <a:lstStyle/>
          <a:p>
            <a:pPr marL="0" indent="0" algn="just">
              <a:lnSpc>
                <a:spcPct val="150000"/>
              </a:lnSpc>
              <a:buNone/>
            </a:pPr>
            <a:r>
              <a:rPr lang="en-IN" sz="2000" dirty="0">
                <a:solidFill>
                  <a:srgbClr val="FFC000"/>
                </a:solidFill>
                <a:latin typeface="Bahnschrift SemiBold SemiConden" panose="020B0502040204020203" pitchFamily="34" charset="0"/>
              </a:rPr>
              <a:t>1. EURO SHOPPING CHANNEL </a:t>
            </a:r>
          </a:p>
          <a:p>
            <a:pPr marL="0" indent="0" algn="just">
              <a:lnSpc>
                <a:spcPct val="150000"/>
              </a:lnSpc>
              <a:buNone/>
            </a:pPr>
            <a:r>
              <a:rPr lang="en-IN" sz="2000" dirty="0">
                <a:solidFill>
                  <a:srgbClr val="FFC000"/>
                </a:solidFill>
                <a:latin typeface="Bahnschrift SemiBold SemiConden" panose="020B0502040204020203" pitchFamily="34" charset="0"/>
              </a:rPr>
              <a:t>2. ANNAS DECORATIONS LTD</a:t>
            </a:r>
          </a:p>
          <a:p>
            <a:pPr marL="0" indent="0" algn="just">
              <a:lnSpc>
                <a:spcPct val="150000"/>
              </a:lnSpc>
              <a:buNone/>
            </a:pPr>
            <a:r>
              <a:rPr lang="en-IN" sz="2000" dirty="0">
                <a:solidFill>
                  <a:srgbClr val="FFC000"/>
                </a:solidFill>
                <a:latin typeface="Bahnschrift SemiBold SemiConden" panose="020B0502040204020203" pitchFamily="34" charset="0"/>
              </a:rPr>
              <a:t>3. ONLINE DIECAST CREATIONS CO.</a:t>
            </a:r>
          </a:p>
          <a:p>
            <a:pPr marL="0" indent="0" algn="just">
              <a:lnSpc>
                <a:spcPct val="150000"/>
              </a:lnSpc>
              <a:buNone/>
            </a:pPr>
            <a:r>
              <a:rPr lang="en-IN" sz="2000" dirty="0">
                <a:solidFill>
                  <a:srgbClr val="FFC000"/>
                </a:solidFill>
                <a:latin typeface="Bahnschrift SemiBold SemiConden" panose="020B0502040204020203" pitchFamily="34" charset="0"/>
              </a:rPr>
              <a:t>4. UK COLLECTABLES LTD.</a:t>
            </a:r>
          </a:p>
          <a:p>
            <a:pPr marL="0" indent="0" algn="just">
              <a:lnSpc>
                <a:spcPct val="150000"/>
              </a:lnSpc>
              <a:buNone/>
            </a:pPr>
            <a:r>
              <a:rPr lang="en-IN" sz="2000" dirty="0">
                <a:solidFill>
                  <a:srgbClr val="FFC000"/>
                </a:solidFill>
                <a:latin typeface="Bahnschrift SemiBold SemiConden" panose="020B0502040204020203" pitchFamily="34" charset="0"/>
              </a:rPr>
              <a:t>5. OULU TOY SUPPLIES INC.</a:t>
            </a:r>
          </a:p>
        </p:txBody>
      </p:sp>
    </p:spTree>
    <p:extLst>
      <p:ext uri="{BB962C8B-B14F-4D97-AF65-F5344CB8AC3E}">
        <p14:creationId xmlns:p14="http://schemas.microsoft.com/office/powerpoint/2010/main" val="3167795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TextBox 5">
            <a:extLst>
              <a:ext uri="{FF2B5EF4-FFF2-40B4-BE49-F238E27FC236}">
                <a16:creationId xmlns:a16="http://schemas.microsoft.com/office/drawing/2014/main" id="{90EE4F3F-4765-C225-FB5F-6003AD555C21}"/>
              </a:ext>
            </a:extLst>
          </p:cNvPr>
          <p:cNvSpPr txBox="1"/>
          <p:nvPr/>
        </p:nvSpPr>
        <p:spPr>
          <a:xfrm>
            <a:off x="1163052" y="2088682"/>
            <a:ext cx="10033267" cy="1877437"/>
          </a:xfrm>
          <a:prstGeom prst="rect">
            <a:avLst/>
          </a:prstGeom>
          <a:ln>
            <a:noFill/>
          </a:ln>
          <a:effectLst>
            <a:glow rad="228600">
              <a:schemeClr val="accent5">
                <a:satMod val="175000"/>
                <a:alpha val="40000"/>
              </a:schemeClr>
            </a:glow>
          </a:effectLst>
        </p:spPr>
        <p:txBody>
          <a:bodyPr wrap="square" rtlCol="0">
            <a:spAutoFit/>
          </a:bodyPr>
          <a:lstStyle/>
          <a:p>
            <a:pPr algn="ctr"/>
            <a:endParaRPr lang="en-IN" sz="2800" b="1" i="1" dirty="0">
              <a:solidFill>
                <a:srgbClr val="FFC000"/>
              </a:solidFill>
              <a:latin typeface="Lucida Handwriting" panose="03010101010101010101" pitchFamily="66" charset="0"/>
            </a:endParaRPr>
          </a:p>
          <a:p>
            <a:pPr algn="ctr"/>
            <a:r>
              <a:rPr lang="en-IN" sz="2800" b="1" i="1" dirty="0">
                <a:solidFill>
                  <a:srgbClr val="FFC000"/>
                </a:solidFill>
                <a:latin typeface="Lucida Handwriting" panose="03010101010101010101" pitchFamily="66" charset="0"/>
              </a:rPr>
              <a:t>ALL MODELS ARE WRONG BUT SOME ARE USEFUL</a:t>
            </a:r>
          </a:p>
          <a:p>
            <a:pPr algn="r"/>
            <a:endParaRPr lang="en-IN" sz="2000" b="1" i="1" dirty="0">
              <a:solidFill>
                <a:srgbClr val="FFC000"/>
              </a:solidFill>
              <a:latin typeface="Lucida Handwriting" panose="03010101010101010101" pitchFamily="66" charset="0"/>
            </a:endParaRPr>
          </a:p>
          <a:p>
            <a:pPr algn="just"/>
            <a:r>
              <a:rPr lang="en-IN" sz="2000" b="1" i="1" dirty="0">
                <a:solidFill>
                  <a:srgbClr val="FFC000"/>
                </a:solidFill>
                <a:latin typeface="Lucida Handwriting" panose="03010101010101010101" pitchFamily="66" charset="0"/>
              </a:rPr>
              <a:t>                                                                          - George  .E. P. Box</a:t>
            </a:r>
          </a:p>
          <a:p>
            <a:pPr algn="just"/>
            <a:endParaRPr lang="en-IN" sz="2000" b="1" i="1" dirty="0">
              <a:solidFill>
                <a:srgbClr val="FFC000"/>
              </a:solidFill>
              <a:latin typeface="Lucida Handwriting" panose="03010101010101010101" pitchFamily="66" charset="0"/>
            </a:endParaRPr>
          </a:p>
        </p:txBody>
      </p:sp>
    </p:spTree>
    <p:extLst>
      <p:ext uri="{BB962C8B-B14F-4D97-AF65-F5344CB8AC3E}">
        <p14:creationId xmlns:p14="http://schemas.microsoft.com/office/powerpoint/2010/main" val="4050673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7BF11-4D1D-2667-EB2E-E46B4BE7451F}"/>
              </a:ext>
            </a:extLst>
          </p:cNvPr>
          <p:cNvSpPr>
            <a:spLocks noGrp="1"/>
          </p:cNvSpPr>
          <p:nvPr>
            <p:ph type="title"/>
          </p:nvPr>
        </p:nvSpPr>
        <p:spPr>
          <a:xfrm>
            <a:off x="782054" y="311218"/>
            <a:ext cx="10131425" cy="766816"/>
          </a:xfrm>
          <a:solidFill>
            <a:srgbClr val="361A67"/>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DATA ANALYSIS – DATASET DESCRIPTION</a:t>
            </a:r>
          </a:p>
        </p:txBody>
      </p:sp>
      <p:pic>
        <p:nvPicPr>
          <p:cNvPr id="5" name="Content Placeholder 4">
            <a:extLst>
              <a:ext uri="{FF2B5EF4-FFF2-40B4-BE49-F238E27FC236}">
                <a16:creationId xmlns:a16="http://schemas.microsoft.com/office/drawing/2014/main" id="{E03ECBFA-6946-8B26-959B-F07ECE42EA3C}"/>
              </a:ext>
            </a:extLst>
          </p:cNvPr>
          <p:cNvPicPr>
            <a:picLocks noGrp="1" noChangeAspect="1"/>
          </p:cNvPicPr>
          <p:nvPr>
            <p:ph idx="1"/>
          </p:nvPr>
        </p:nvPicPr>
        <p:blipFill>
          <a:blip r:embed="rId2"/>
          <a:stretch>
            <a:fillRect/>
          </a:stretch>
        </p:blipFill>
        <p:spPr>
          <a:xfrm>
            <a:off x="897059" y="1347539"/>
            <a:ext cx="9901413" cy="26758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0AB8FB1C-9B0C-3BA2-C787-6EE8C903473D}"/>
              </a:ext>
            </a:extLst>
          </p:cNvPr>
          <p:cNvSpPr txBox="1"/>
          <p:nvPr/>
        </p:nvSpPr>
        <p:spPr>
          <a:xfrm>
            <a:off x="702644" y="4292867"/>
            <a:ext cx="10664792" cy="2113527"/>
          </a:xfrm>
          <a:prstGeom prst="rect">
            <a:avLst/>
          </a:prstGeom>
          <a:noFill/>
        </p:spPr>
        <p:txBody>
          <a:bodyPr wrap="square" rtlCol="0">
            <a:spAutoFit/>
          </a:bodyPr>
          <a:lstStyle/>
          <a:p>
            <a:pPr marL="342900" indent="-342900" algn="just">
              <a:lnSpc>
                <a:spcPct val="150000"/>
              </a:lnSpc>
              <a:buAutoNum type="arabicPeriod"/>
            </a:pPr>
            <a:r>
              <a:rPr lang="en-IN" dirty="0">
                <a:solidFill>
                  <a:srgbClr val="FFC000"/>
                </a:solidFill>
                <a:latin typeface="Bahnschrift SemiBold SemiConden" panose="020B0502040204020203" pitchFamily="34" charset="0"/>
              </a:rPr>
              <a:t>The highest quantity ordered is 97nos. and the lowest quantity ordered is 6nos. </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The highest MSRP is Rs.214 and lowest is Rs.33 (Assumption that it is INR).</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There are customers who haven’t purchased for the past 10 years and the last of purchase (min) is 45 days.</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The highest sale value is Rs. 14082 and the lowest sale value is Rs.482.13.</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The highest price of a product is Rs. 252.87 and the lowest price of a product is Rs.6.</a:t>
            </a:r>
          </a:p>
        </p:txBody>
      </p:sp>
    </p:spTree>
    <p:extLst>
      <p:ext uri="{BB962C8B-B14F-4D97-AF65-F5344CB8AC3E}">
        <p14:creationId xmlns:p14="http://schemas.microsoft.com/office/powerpoint/2010/main" val="2513609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C16F-9C94-69C6-3881-7FF2BF7A42D3}"/>
              </a:ext>
            </a:extLst>
          </p:cNvPr>
          <p:cNvSpPr>
            <a:spLocks noGrp="1"/>
          </p:cNvSpPr>
          <p:nvPr>
            <p:ph type="title"/>
          </p:nvPr>
        </p:nvSpPr>
        <p:spPr>
          <a:xfrm>
            <a:off x="943277" y="170807"/>
            <a:ext cx="10131425" cy="583933"/>
          </a:xfrm>
          <a:solidFill>
            <a:srgbClr val="361A67"/>
          </a:solidFill>
          <a:effectLst>
            <a:glow rad="228600">
              <a:schemeClr val="accent5">
                <a:satMod val="175000"/>
                <a:alpha val="40000"/>
              </a:schemeClr>
            </a:glow>
          </a:effectLst>
        </p:spPr>
        <p:txBody>
          <a:bodyPr>
            <a:normAutofit fontScale="90000"/>
          </a:bodyPr>
          <a:lstStyle/>
          <a:p>
            <a:pPr algn="ctr"/>
            <a:r>
              <a:rPr lang="en-IN" dirty="0">
                <a:solidFill>
                  <a:srgbClr val="FFC000"/>
                </a:solidFill>
                <a:latin typeface="Bahnschrift SemiBold SemiConden" panose="020B0502040204020203" pitchFamily="34" charset="0"/>
              </a:rPr>
              <a:t>DATA ANALYSIS – DATASET INFORMATION</a:t>
            </a:r>
          </a:p>
        </p:txBody>
      </p:sp>
      <p:pic>
        <p:nvPicPr>
          <p:cNvPr id="5" name="Content Placeholder 4">
            <a:extLst>
              <a:ext uri="{FF2B5EF4-FFF2-40B4-BE49-F238E27FC236}">
                <a16:creationId xmlns:a16="http://schemas.microsoft.com/office/drawing/2014/main" id="{09CA5997-C5B8-C0A6-D90D-21A990626C1D}"/>
              </a:ext>
            </a:extLst>
          </p:cNvPr>
          <p:cNvPicPr>
            <a:picLocks noGrp="1" noChangeAspect="1"/>
          </p:cNvPicPr>
          <p:nvPr>
            <p:ph idx="1"/>
          </p:nvPr>
        </p:nvPicPr>
        <p:blipFill>
          <a:blip r:embed="rId2"/>
          <a:stretch>
            <a:fillRect/>
          </a:stretch>
        </p:blipFill>
        <p:spPr>
          <a:xfrm>
            <a:off x="2993090" y="1102009"/>
            <a:ext cx="5516846" cy="39993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CD8F3B7B-F51B-077B-05B7-334D52DF7971}"/>
              </a:ext>
            </a:extLst>
          </p:cNvPr>
          <p:cNvSpPr txBox="1"/>
          <p:nvPr/>
        </p:nvSpPr>
        <p:spPr>
          <a:xfrm>
            <a:off x="943277" y="5211995"/>
            <a:ext cx="10510787" cy="1282531"/>
          </a:xfrm>
          <a:prstGeom prst="rect">
            <a:avLst/>
          </a:prstGeom>
          <a:noFill/>
        </p:spPr>
        <p:txBody>
          <a:bodyPr wrap="square" rtlCol="0">
            <a:spAutoFit/>
          </a:bodyPr>
          <a:lstStyle/>
          <a:p>
            <a:pPr marL="342900" indent="-342900" algn="just">
              <a:lnSpc>
                <a:spcPct val="150000"/>
              </a:lnSpc>
              <a:buAutoNum type="arabicPeriod"/>
            </a:pPr>
            <a:r>
              <a:rPr lang="en-IN" dirty="0">
                <a:solidFill>
                  <a:srgbClr val="FFC000"/>
                </a:solidFill>
                <a:latin typeface="Bahnschrift SemiBold SemiConden" panose="020B0502040204020203" pitchFamily="34" charset="0"/>
              </a:rPr>
              <a:t>The dataset has 2747 entries and 20 variables.</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Among the 20 variables there are: 12 categorical, 7 Numerical and 1 Date and time </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There are no missing values and duplicates in the dataset.</a:t>
            </a:r>
          </a:p>
        </p:txBody>
      </p:sp>
    </p:spTree>
    <p:extLst>
      <p:ext uri="{BB962C8B-B14F-4D97-AF65-F5344CB8AC3E}">
        <p14:creationId xmlns:p14="http://schemas.microsoft.com/office/powerpoint/2010/main" val="1917739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AA96-A41A-02E1-9E6B-807E805309BC}"/>
              </a:ext>
            </a:extLst>
          </p:cNvPr>
          <p:cNvSpPr>
            <a:spLocks noGrp="1"/>
          </p:cNvSpPr>
          <p:nvPr>
            <p:ph type="title"/>
          </p:nvPr>
        </p:nvSpPr>
        <p:spPr>
          <a:xfrm>
            <a:off x="1030287" y="480074"/>
            <a:ext cx="10131425" cy="1051863"/>
          </a:xfrm>
          <a:solidFill>
            <a:srgbClr val="361A67"/>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DATA ANALYSIS – MISSING VALUE AND DUPLICATES</a:t>
            </a:r>
          </a:p>
        </p:txBody>
      </p:sp>
      <p:pic>
        <p:nvPicPr>
          <p:cNvPr id="5" name="Content Placeholder 4">
            <a:extLst>
              <a:ext uri="{FF2B5EF4-FFF2-40B4-BE49-F238E27FC236}">
                <a16:creationId xmlns:a16="http://schemas.microsoft.com/office/drawing/2014/main" id="{F7CBE4BC-828B-F033-F6C9-DF07A674798D}"/>
              </a:ext>
            </a:extLst>
          </p:cNvPr>
          <p:cNvPicPr>
            <a:picLocks noGrp="1" noChangeAspect="1"/>
          </p:cNvPicPr>
          <p:nvPr>
            <p:ph idx="1"/>
          </p:nvPr>
        </p:nvPicPr>
        <p:blipFill>
          <a:blip r:embed="rId2"/>
          <a:stretch>
            <a:fillRect/>
          </a:stretch>
        </p:blipFill>
        <p:spPr>
          <a:xfrm>
            <a:off x="2206791" y="1978200"/>
            <a:ext cx="2673217" cy="32640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62B6A846-F26A-8420-CF78-F4D30B5D6602}"/>
              </a:ext>
            </a:extLst>
          </p:cNvPr>
          <p:cNvPicPr>
            <a:picLocks noChangeAspect="1"/>
          </p:cNvPicPr>
          <p:nvPr/>
        </p:nvPicPr>
        <p:blipFill>
          <a:blip r:embed="rId3"/>
          <a:stretch>
            <a:fillRect/>
          </a:stretch>
        </p:blipFill>
        <p:spPr>
          <a:xfrm>
            <a:off x="5870335" y="2887606"/>
            <a:ext cx="5716896" cy="3176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A09E54C7-2C6C-D39C-8FD6-31A635876716}"/>
              </a:ext>
            </a:extLst>
          </p:cNvPr>
          <p:cNvSpPr txBox="1"/>
          <p:nvPr/>
        </p:nvSpPr>
        <p:spPr>
          <a:xfrm>
            <a:off x="1607419" y="5688531"/>
            <a:ext cx="9346130" cy="491417"/>
          </a:xfrm>
          <a:prstGeom prst="rect">
            <a:avLst/>
          </a:prstGeom>
          <a:noFill/>
        </p:spPr>
        <p:txBody>
          <a:bodyPr wrap="square" rtlCol="0">
            <a:spAutoFit/>
          </a:bodyPr>
          <a:lstStyle/>
          <a:p>
            <a:pPr marL="342900" indent="-342900" algn="ctr">
              <a:lnSpc>
                <a:spcPct val="150000"/>
              </a:lnSpc>
              <a:buFont typeface="Arial" panose="020B0604020202020204" pitchFamily="34" charset="0"/>
              <a:buChar char="•"/>
            </a:pPr>
            <a:r>
              <a:rPr lang="en-IN" sz="2000" dirty="0">
                <a:solidFill>
                  <a:srgbClr val="FFC000"/>
                </a:solidFill>
                <a:latin typeface="Bahnschrift SemiBold SemiConden" panose="020B0502040204020203" pitchFamily="34" charset="0"/>
              </a:rPr>
              <a:t>There are no missing values and duplicates in the dataset.</a:t>
            </a:r>
          </a:p>
        </p:txBody>
      </p:sp>
    </p:spTree>
    <p:extLst>
      <p:ext uri="{BB962C8B-B14F-4D97-AF65-F5344CB8AC3E}">
        <p14:creationId xmlns:p14="http://schemas.microsoft.com/office/powerpoint/2010/main" val="966252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F48C-6B1D-1203-EFE9-42E46823B10C}"/>
              </a:ext>
            </a:extLst>
          </p:cNvPr>
          <p:cNvSpPr>
            <a:spLocks noGrp="1"/>
          </p:cNvSpPr>
          <p:nvPr>
            <p:ph type="title"/>
          </p:nvPr>
        </p:nvSpPr>
        <p:spPr>
          <a:xfrm>
            <a:off x="1131411" y="217622"/>
            <a:ext cx="9929178" cy="947036"/>
          </a:xfrm>
          <a:solidFill>
            <a:srgbClr val="361A67"/>
          </a:solidFill>
          <a:effectLst>
            <a:glow rad="228600">
              <a:schemeClr val="accent5">
                <a:satMod val="175000"/>
                <a:alpha val="40000"/>
              </a:schemeClr>
            </a:glow>
          </a:effectLst>
        </p:spPr>
        <p:txBody>
          <a:bodyPr>
            <a:normAutofit fontScale="90000"/>
          </a:bodyPr>
          <a:lstStyle/>
          <a:p>
            <a:pPr algn="ctr"/>
            <a:r>
              <a:rPr lang="en-IN" dirty="0">
                <a:solidFill>
                  <a:srgbClr val="FFC000"/>
                </a:solidFill>
                <a:latin typeface="Bahnschrift SemiBold SemiConden" panose="020B0502040204020203" pitchFamily="34" charset="0"/>
              </a:rPr>
              <a:t>DATA ANALYSIS – BOXPLOT AND DISTRIBUTION PLOT FOR QUANTITY ORDERED VARIABLE</a:t>
            </a:r>
          </a:p>
        </p:txBody>
      </p:sp>
      <p:pic>
        <p:nvPicPr>
          <p:cNvPr id="2050" name="Picture 2">
            <a:extLst>
              <a:ext uri="{FF2B5EF4-FFF2-40B4-BE49-F238E27FC236}">
                <a16:creationId xmlns:a16="http://schemas.microsoft.com/office/drawing/2014/main" id="{BF1347C6-6AFB-9ADD-66A5-FA0D0F13AC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5964" y="1597794"/>
            <a:ext cx="4870318" cy="32060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2" name="Picture 4">
            <a:extLst>
              <a:ext uri="{FF2B5EF4-FFF2-40B4-BE49-F238E27FC236}">
                <a16:creationId xmlns:a16="http://schemas.microsoft.com/office/drawing/2014/main" id="{DF0A312A-9B83-7D72-6B4C-4140F5E90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8101" y="1605741"/>
            <a:ext cx="3833812" cy="32153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F3D6C164-E469-D290-E931-268CD4206F5D}"/>
              </a:ext>
            </a:extLst>
          </p:cNvPr>
          <p:cNvSpPr txBox="1"/>
          <p:nvPr/>
        </p:nvSpPr>
        <p:spPr>
          <a:xfrm>
            <a:off x="875964" y="4942350"/>
            <a:ext cx="10184625" cy="1698029"/>
          </a:xfrm>
          <a:prstGeom prst="rect">
            <a:avLst/>
          </a:prstGeom>
          <a:noFill/>
        </p:spPr>
        <p:txBody>
          <a:bodyPr wrap="square" rtlCol="0">
            <a:spAutoFit/>
          </a:bodyPr>
          <a:lstStyle/>
          <a:p>
            <a:pPr marL="342900" indent="-342900" algn="just">
              <a:lnSpc>
                <a:spcPct val="150000"/>
              </a:lnSpc>
              <a:buAutoNum type="arabicPeriod"/>
            </a:pPr>
            <a:r>
              <a:rPr lang="en-IN" dirty="0">
                <a:solidFill>
                  <a:srgbClr val="FFC000"/>
                </a:solidFill>
                <a:latin typeface="Bahnschrift SemiBold SemiConden" panose="020B0502040204020203" pitchFamily="34" charset="0"/>
              </a:rPr>
              <a:t>The variable is not normally skewed as seen in the above distribution plot.</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As per the boxplot there are lots of outliers.</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It is assumed to not remove the outliers as the data is regarding three years, so the quantity ordered shall be in different magnitude from customer to customer.</a:t>
            </a:r>
          </a:p>
        </p:txBody>
      </p:sp>
    </p:spTree>
    <p:extLst>
      <p:ext uri="{BB962C8B-B14F-4D97-AF65-F5344CB8AC3E}">
        <p14:creationId xmlns:p14="http://schemas.microsoft.com/office/powerpoint/2010/main" val="374381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DEE6-1FF8-73AE-D9B8-7AC49325DEFA}"/>
              </a:ext>
            </a:extLst>
          </p:cNvPr>
          <p:cNvSpPr>
            <a:spLocks noGrp="1"/>
          </p:cNvSpPr>
          <p:nvPr>
            <p:ph type="title"/>
          </p:nvPr>
        </p:nvSpPr>
        <p:spPr>
          <a:xfrm>
            <a:off x="1347136" y="243839"/>
            <a:ext cx="9189719" cy="930489"/>
          </a:xfrm>
          <a:solidFill>
            <a:srgbClr val="361A67"/>
          </a:solidFill>
          <a:effectLst>
            <a:glow rad="228600">
              <a:schemeClr val="accent5">
                <a:satMod val="175000"/>
                <a:alpha val="40000"/>
              </a:schemeClr>
            </a:glow>
          </a:effectLst>
        </p:spPr>
        <p:txBody>
          <a:bodyPr>
            <a:normAutofit fontScale="90000"/>
          </a:bodyPr>
          <a:lstStyle/>
          <a:p>
            <a:pPr algn="ctr"/>
            <a:r>
              <a:rPr lang="en-IN" dirty="0">
                <a:solidFill>
                  <a:srgbClr val="FFC000"/>
                </a:solidFill>
                <a:latin typeface="Bahnschrift SemiBold SemiConden" panose="020B0502040204020203" pitchFamily="34" charset="0"/>
              </a:rPr>
              <a:t>DATA ANALYSIS – BOXPLOT AND DISTRIBUTION PLOT FOR PRICE EACH VARIABLE</a:t>
            </a:r>
          </a:p>
        </p:txBody>
      </p:sp>
      <p:pic>
        <p:nvPicPr>
          <p:cNvPr id="3076" name="Picture 4">
            <a:extLst>
              <a:ext uri="{FF2B5EF4-FFF2-40B4-BE49-F238E27FC236}">
                <a16:creationId xmlns:a16="http://schemas.microsoft.com/office/drawing/2014/main" id="{3D3B4F40-4015-EFE6-F47E-803FBFEB3E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8573" y="1402938"/>
            <a:ext cx="4706690" cy="30983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78" name="Picture 6">
            <a:extLst>
              <a:ext uri="{FF2B5EF4-FFF2-40B4-BE49-F238E27FC236}">
                <a16:creationId xmlns:a16="http://schemas.microsoft.com/office/drawing/2014/main" id="{040377C8-8BFC-B0B6-8674-51A21940BF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1736" y="1402938"/>
            <a:ext cx="3352800" cy="3326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CFD7BED6-A9C3-7C9F-8E23-2CCB5DA95B6F}"/>
              </a:ext>
            </a:extLst>
          </p:cNvPr>
          <p:cNvSpPr txBox="1"/>
          <p:nvPr/>
        </p:nvSpPr>
        <p:spPr>
          <a:xfrm>
            <a:off x="667350" y="4729922"/>
            <a:ext cx="9987816" cy="2308324"/>
          </a:xfrm>
          <a:prstGeom prst="rect">
            <a:avLst/>
          </a:prstGeom>
          <a:noFill/>
        </p:spPr>
        <p:txBody>
          <a:bodyPr wrap="square" rtlCol="0">
            <a:spAutoFit/>
          </a:bodyPr>
          <a:lstStyle/>
          <a:p>
            <a:pPr marL="342900" indent="-342900" algn="just">
              <a:lnSpc>
                <a:spcPct val="150000"/>
              </a:lnSpc>
              <a:buAutoNum type="arabicPeriod"/>
            </a:pPr>
            <a:r>
              <a:rPr lang="en-IN" dirty="0">
                <a:solidFill>
                  <a:srgbClr val="FFC000"/>
                </a:solidFill>
                <a:latin typeface="Bahnschrift SemiBold SemiConden" panose="020B0502040204020203" pitchFamily="34" charset="0"/>
              </a:rPr>
              <a:t>The distribution plot shows that the variable is normally distributed and slightly right skewed.</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There are outliers in the variable as per the boxplot.</a:t>
            </a:r>
          </a:p>
          <a:p>
            <a:pPr marL="342900" indent="-342900" algn="just">
              <a:lnSpc>
                <a:spcPct val="150000"/>
              </a:lnSpc>
              <a:buFontTx/>
              <a:buAutoNum type="arabicPeriod"/>
            </a:pPr>
            <a:r>
              <a:rPr lang="en-IN" dirty="0">
                <a:solidFill>
                  <a:srgbClr val="FFC000"/>
                </a:solidFill>
                <a:latin typeface="Bahnschrift SemiBold SemiConden" panose="020B0502040204020203" pitchFamily="34" charset="0"/>
              </a:rPr>
              <a:t>It is assumed to not remove the outliers as the data is regarding three years, so the price each shall be  different from customer to customer and product to product.</a:t>
            </a:r>
          </a:p>
          <a:p>
            <a:pPr marL="342900" indent="-342900">
              <a:buAutoNum type="arabicPeriod"/>
            </a:pPr>
            <a:endParaRPr lang="en-IN" dirty="0"/>
          </a:p>
          <a:p>
            <a:pPr marL="342900" indent="-342900">
              <a:buAutoNum type="arabicPeriod"/>
            </a:pPr>
            <a:endParaRPr lang="en-IN" dirty="0"/>
          </a:p>
        </p:txBody>
      </p:sp>
    </p:spTree>
    <p:extLst>
      <p:ext uri="{BB962C8B-B14F-4D97-AF65-F5344CB8AC3E}">
        <p14:creationId xmlns:p14="http://schemas.microsoft.com/office/powerpoint/2010/main" val="3437051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303</TotalTime>
  <Words>1369</Words>
  <Application>Microsoft Office PowerPoint</Application>
  <PresentationFormat>Widescreen</PresentationFormat>
  <Paragraphs>124</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Bahnschrift SemiBold SemiConden</vt:lpstr>
      <vt:lpstr>Calibri</vt:lpstr>
      <vt:lpstr>Calibri Light</vt:lpstr>
      <vt:lpstr>Lucida Handwriting</vt:lpstr>
      <vt:lpstr>Wingdings</vt:lpstr>
      <vt:lpstr>Celestial</vt:lpstr>
      <vt:lpstr>PowerPoint Presentation</vt:lpstr>
      <vt:lpstr>  </vt:lpstr>
      <vt:lpstr>PROBLEM STATEMENT</vt:lpstr>
      <vt:lpstr>DATA ANALYSIS – DATASET SAMPLE</vt:lpstr>
      <vt:lpstr>DATA ANALYSIS – DATASET DESCRIPTION</vt:lpstr>
      <vt:lpstr>DATA ANALYSIS – DATASET INFORMATION</vt:lpstr>
      <vt:lpstr>DATA ANALYSIS – MISSING VALUE AND DUPLICATES</vt:lpstr>
      <vt:lpstr>DATA ANALYSIS – BOXPLOT AND DISTRIBUTION PLOT FOR QUANTITY ORDERED VARIABLE</vt:lpstr>
      <vt:lpstr>DATA ANALYSIS – BOXPLOT AND DISTRIBUTION PLOT FOR PRICE EACH VARIABLE</vt:lpstr>
      <vt:lpstr>DATA ANALYSIS – BOXPLOT AND DISTRIBUTION PLOT FOR SALES VARIABLE</vt:lpstr>
      <vt:lpstr>DATA ANALYSIS – BOXPLOT AND DISTRIBUTION PLOT FOR MSRP VARIABLE</vt:lpstr>
      <vt:lpstr>DATA ANALYSIS - PAIRPLOT</vt:lpstr>
      <vt:lpstr>DATA ANALYSIS – CORRELATION PLOT/HEATMAP</vt:lpstr>
      <vt:lpstr>EXPLORATORY DATA ANALYSIS </vt:lpstr>
      <vt:lpstr>TOTAL SALES IN DIFFERENT PRODUCT LINE</vt:lpstr>
      <vt:lpstr>TOTAL SALES PRICE WISE</vt:lpstr>
      <vt:lpstr>SALES AGAINST PRODUCT LINE &amp; DEAL SIZE</vt:lpstr>
      <vt:lpstr>SALES WISE CUSTOMER NAME</vt:lpstr>
      <vt:lpstr>PRODUCTION STATUS COUNT</vt:lpstr>
      <vt:lpstr>DAILY SALES TREND</vt:lpstr>
      <vt:lpstr>WEEKLY SALES TREND</vt:lpstr>
      <vt:lpstr>WEEKLY SALES TREND DAY WISE </vt:lpstr>
      <vt:lpstr>MONTHLY SALES TREND</vt:lpstr>
      <vt:lpstr>QUARTERLY SALES TREND</vt:lpstr>
      <vt:lpstr>YEARLY SALES TREND</vt:lpstr>
      <vt:lpstr>SALES ACROSS STATUS</vt:lpstr>
      <vt:lpstr>PRODUCT CODE WISE SALES</vt:lpstr>
      <vt:lpstr>product code and line wise sales</vt:lpstr>
      <vt:lpstr>COUNTRY AND CITY WISE SALES</vt:lpstr>
      <vt:lpstr>RECENCY</vt:lpstr>
      <vt:lpstr>FREQUENCY</vt:lpstr>
      <vt:lpstr>MONETARY </vt:lpstr>
      <vt:lpstr>INFERENCES FROM THE ABOVE EDA</vt:lpstr>
      <vt:lpstr>INFERENCES CONTD.</vt:lpstr>
      <vt:lpstr>CUSTOMER SEGMENTATION USING RFM ANALYSIS</vt:lpstr>
      <vt:lpstr>OUTPUT TABLE HEAD</vt:lpstr>
      <vt:lpstr>KNIME WORKFLOW</vt:lpstr>
      <vt:lpstr>INFERENCES FROM RFM ANALYSIS AND IDENTIFIED SEGMENTS</vt:lpstr>
      <vt:lpstr>CUSTOMERS ON THE VERGE OF CHURNING</vt:lpstr>
      <vt:lpstr>LOST CUSTOMERS</vt:lpstr>
      <vt:lpstr>LOYAL CUSTOMERS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kothari</dc:creator>
  <cp:lastModifiedBy>Yashveer Kothari</cp:lastModifiedBy>
  <cp:revision>2</cp:revision>
  <dcterms:created xsi:type="dcterms:W3CDTF">2022-12-03T17:56:52Z</dcterms:created>
  <dcterms:modified xsi:type="dcterms:W3CDTF">2022-12-04T06:33:30Z</dcterms:modified>
</cp:coreProperties>
</file>