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70DA866-3A30-4657-9A09-F7EE041BD52C}" type="datetimeFigureOut">
              <a:rPr lang="en-IN" smtClean="0"/>
              <a:t>03-12-2022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F6105953-D277-4AF9-8789-4178F7D9D152}" type="slidenum">
              <a:rPr lang="en-IN" smtClean="0"/>
              <a:t>‹#›</a:t>
            </a:fld>
            <a:endParaRPr lang="en-IN"/>
          </a:p>
        </p:txBody>
      </p:sp>
    </p:spTree>
    <p:extLst>
      <p:ext uri="{BB962C8B-B14F-4D97-AF65-F5344CB8AC3E}">
        <p14:creationId xmlns:p14="http://schemas.microsoft.com/office/powerpoint/2010/main" val="18936939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0DA866-3A30-4657-9A09-F7EE041BD52C}" type="datetimeFigureOut">
              <a:rPr lang="en-IN" smtClean="0"/>
              <a:t>03-12-2022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105953-D277-4AF9-8789-4178F7D9D152}" type="slidenum">
              <a:rPr lang="en-IN" smtClean="0"/>
              <a:t>‹#›</a:t>
            </a:fld>
            <a:endParaRPr lang="en-IN"/>
          </a:p>
        </p:txBody>
      </p:sp>
    </p:spTree>
    <p:extLst>
      <p:ext uri="{BB962C8B-B14F-4D97-AF65-F5344CB8AC3E}">
        <p14:creationId xmlns:p14="http://schemas.microsoft.com/office/powerpoint/2010/main" val="50166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0DA866-3A30-4657-9A09-F7EE041BD52C}"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05953-D277-4AF9-8789-4178F7D9D152}" type="slidenum">
              <a:rPr lang="en-IN" smtClean="0"/>
              <a:t>‹#›</a:t>
            </a:fld>
            <a:endParaRPr lang="en-IN"/>
          </a:p>
        </p:txBody>
      </p:sp>
    </p:spTree>
    <p:extLst>
      <p:ext uri="{BB962C8B-B14F-4D97-AF65-F5344CB8AC3E}">
        <p14:creationId xmlns:p14="http://schemas.microsoft.com/office/powerpoint/2010/main" val="3329418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0DA866-3A30-4657-9A09-F7EE041BD52C}"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05953-D277-4AF9-8789-4178F7D9D152}" type="slidenum">
              <a:rPr lang="en-IN" smtClean="0"/>
              <a:t>‹#›</a:t>
            </a:fld>
            <a:endParaRPr lang="en-IN"/>
          </a:p>
        </p:txBody>
      </p:sp>
    </p:spTree>
    <p:extLst>
      <p:ext uri="{BB962C8B-B14F-4D97-AF65-F5344CB8AC3E}">
        <p14:creationId xmlns:p14="http://schemas.microsoft.com/office/powerpoint/2010/main" val="2858472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0DA866-3A30-4657-9A09-F7EE041BD52C}"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05953-D277-4AF9-8789-4178F7D9D152}" type="slidenum">
              <a:rPr lang="en-IN" smtClean="0"/>
              <a:t>‹#›</a:t>
            </a:fld>
            <a:endParaRPr lang="en-IN"/>
          </a:p>
        </p:txBody>
      </p:sp>
    </p:spTree>
    <p:extLst>
      <p:ext uri="{BB962C8B-B14F-4D97-AF65-F5344CB8AC3E}">
        <p14:creationId xmlns:p14="http://schemas.microsoft.com/office/powerpoint/2010/main" val="2400481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0DA866-3A30-4657-9A09-F7EE041BD52C}"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05953-D277-4AF9-8789-4178F7D9D152}" type="slidenum">
              <a:rPr lang="en-IN" smtClean="0"/>
              <a:t>‹#›</a:t>
            </a:fld>
            <a:endParaRPr lang="en-IN"/>
          </a:p>
        </p:txBody>
      </p:sp>
    </p:spTree>
    <p:extLst>
      <p:ext uri="{BB962C8B-B14F-4D97-AF65-F5344CB8AC3E}">
        <p14:creationId xmlns:p14="http://schemas.microsoft.com/office/powerpoint/2010/main" val="4265798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0DA866-3A30-4657-9A09-F7EE041BD52C}"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05953-D277-4AF9-8789-4178F7D9D152}" type="slidenum">
              <a:rPr lang="en-IN" smtClean="0"/>
              <a:t>‹#›</a:t>
            </a:fld>
            <a:endParaRPr lang="en-IN"/>
          </a:p>
        </p:txBody>
      </p:sp>
    </p:spTree>
    <p:extLst>
      <p:ext uri="{BB962C8B-B14F-4D97-AF65-F5344CB8AC3E}">
        <p14:creationId xmlns:p14="http://schemas.microsoft.com/office/powerpoint/2010/main" val="4015617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0DA866-3A30-4657-9A09-F7EE041BD52C}"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05953-D277-4AF9-8789-4178F7D9D152}"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848290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0DA866-3A30-4657-9A09-F7EE041BD52C}"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05953-D277-4AF9-8789-4178F7D9D152}" type="slidenum">
              <a:rPr lang="en-IN" smtClean="0"/>
              <a:t>‹#›</a:t>
            </a:fld>
            <a:endParaRPr lang="en-IN"/>
          </a:p>
        </p:txBody>
      </p:sp>
    </p:spTree>
    <p:extLst>
      <p:ext uri="{BB962C8B-B14F-4D97-AF65-F5344CB8AC3E}">
        <p14:creationId xmlns:p14="http://schemas.microsoft.com/office/powerpoint/2010/main" val="2135172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0DA866-3A30-4657-9A09-F7EE041BD52C}"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05953-D277-4AF9-8789-4178F7D9D152}" type="slidenum">
              <a:rPr lang="en-IN" smtClean="0"/>
              <a:t>‹#›</a:t>
            </a:fld>
            <a:endParaRPr lang="en-IN"/>
          </a:p>
        </p:txBody>
      </p:sp>
    </p:spTree>
    <p:extLst>
      <p:ext uri="{BB962C8B-B14F-4D97-AF65-F5344CB8AC3E}">
        <p14:creationId xmlns:p14="http://schemas.microsoft.com/office/powerpoint/2010/main" val="963682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0DA866-3A30-4657-9A09-F7EE041BD52C}"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05953-D277-4AF9-8789-4178F7D9D152}" type="slidenum">
              <a:rPr lang="en-IN" smtClean="0"/>
              <a:t>‹#›</a:t>
            </a:fld>
            <a:endParaRPr lang="en-IN"/>
          </a:p>
        </p:txBody>
      </p:sp>
    </p:spTree>
    <p:extLst>
      <p:ext uri="{BB962C8B-B14F-4D97-AF65-F5344CB8AC3E}">
        <p14:creationId xmlns:p14="http://schemas.microsoft.com/office/powerpoint/2010/main" val="2583014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0DA866-3A30-4657-9A09-F7EE041BD52C}" type="datetimeFigureOut">
              <a:rPr lang="en-IN" smtClean="0"/>
              <a:t>03-12-2022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105953-D277-4AF9-8789-4178F7D9D152}" type="slidenum">
              <a:rPr lang="en-IN" smtClean="0"/>
              <a:t>‹#›</a:t>
            </a:fld>
            <a:endParaRPr lang="en-IN"/>
          </a:p>
        </p:txBody>
      </p:sp>
    </p:spTree>
    <p:extLst>
      <p:ext uri="{BB962C8B-B14F-4D97-AF65-F5344CB8AC3E}">
        <p14:creationId xmlns:p14="http://schemas.microsoft.com/office/powerpoint/2010/main" val="4070258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0DA866-3A30-4657-9A09-F7EE041BD52C}" type="datetimeFigureOut">
              <a:rPr lang="en-IN" smtClean="0"/>
              <a:t>03-12-2022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105953-D277-4AF9-8789-4178F7D9D152}" type="slidenum">
              <a:rPr lang="en-IN" smtClean="0"/>
              <a:t>‹#›</a:t>
            </a:fld>
            <a:endParaRPr lang="en-IN"/>
          </a:p>
        </p:txBody>
      </p:sp>
    </p:spTree>
    <p:extLst>
      <p:ext uri="{BB962C8B-B14F-4D97-AF65-F5344CB8AC3E}">
        <p14:creationId xmlns:p14="http://schemas.microsoft.com/office/powerpoint/2010/main" val="1093012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0DA866-3A30-4657-9A09-F7EE041BD52C}" type="datetimeFigureOut">
              <a:rPr lang="en-IN" smtClean="0"/>
              <a:t>03-12-2022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105953-D277-4AF9-8789-4178F7D9D152}" type="slidenum">
              <a:rPr lang="en-IN" smtClean="0"/>
              <a:t>‹#›</a:t>
            </a:fld>
            <a:endParaRPr lang="en-IN"/>
          </a:p>
        </p:txBody>
      </p:sp>
    </p:spTree>
    <p:extLst>
      <p:ext uri="{BB962C8B-B14F-4D97-AF65-F5344CB8AC3E}">
        <p14:creationId xmlns:p14="http://schemas.microsoft.com/office/powerpoint/2010/main" val="191846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70DA866-3A30-4657-9A09-F7EE041BD52C}" type="datetimeFigureOut">
              <a:rPr lang="en-IN" smtClean="0"/>
              <a:t>03-12-2022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105953-D277-4AF9-8789-4178F7D9D152}" type="slidenum">
              <a:rPr lang="en-IN" smtClean="0"/>
              <a:t>‹#›</a:t>
            </a:fld>
            <a:endParaRPr lang="en-IN"/>
          </a:p>
        </p:txBody>
      </p:sp>
    </p:spTree>
    <p:extLst>
      <p:ext uri="{BB962C8B-B14F-4D97-AF65-F5344CB8AC3E}">
        <p14:creationId xmlns:p14="http://schemas.microsoft.com/office/powerpoint/2010/main" val="910146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0DA866-3A30-4657-9A09-F7EE041BD52C}" type="datetimeFigureOut">
              <a:rPr lang="en-IN" smtClean="0"/>
              <a:t>03-12-2022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105953-D277-4AF9-8789-4178F7D9D152}" type="slidenum">
              <a:rPr lang="en-IN" smtClean="0"/>
              <a:t>‹#›</a:t>
            </a:fld>
            <a:endParaRPr lang="en-IN"/>
          </a:p>
        </p:txBody>
      </p:sp>
    </p:spTree>
    <p:extLst>
      <p:ext uri="{BB962C8B-B14F-4D97-AF65-F5344CB8AC3E}">
        <p14:creationId xmlns:p14="http://schemas.microsoft.com/office/powerpoint/2010/main" val="815491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0DA866-3A30-4657-9A09-F7EE041BD52C}" type="datetimeFigureOut">
              <a:rPr lang="en-IN" smtClean="0"/>
              <a:t>03-12-2022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105953-D277-4AF9-8789-4178F7D9D152}" type="slidenum">
              <a:rPr lang="en-IN" smtClean="0"/>
              <a:t>‹#›</a:t>
            </a:fld>
            <a:endParaRPr lang="en-IN"/>
          </a:p>
        </p:txBody>
      </p:sp>
    </p:spTree>
    <p:extLst>
      <p:ext uri="{BB962C8B-B14F-4D97-AF65-F5344CB8AC3E}">
        <p14:creationId xmlns:p14="http://schemas.microsoft.com/office/powerpoint/2010/main" val="172274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0DA866-3A30-4657-9A09-F7EE041BD52C}" type="datetimeFigureOut">
              <a:rPr lang="en-IN" smtClean="0"/>
              <a:t>03-12-2022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105953-D277-4AF9-8789-4178F7D9D152}" type="slidenum">
              <a:rPr lang="en-IN" smtClean="0"/>
              <a:t>‹#›</a:t>
            </a:fld>
            <a:endParaRPr lang="en-IN"/>
          </a:p>
        </p:txBody>
      </p:sp>
    </p:spTree>
    <p:extLst>
      <p:ext uri="{BB962C8B-B14F-4D97-AF65-F5344CB8AC3E}">
        <p14:creationId xmlns:p14="http://schemas.microsoft.com/office/powerpoint/2010/main" val="14624563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oplematters.in/article/technology/analytics-in-action-15548" TargetMode="Externa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D364CAF-C16C-0621-AF0A-A192CFC4985A}"/>
              </a:ext>
            </a:extLst>
          </p:cNvPr>
          <p:cNvSpPr txBox="1"/>
          <p:nvPr/>
        </p:nvSpPr>
        <p:spPr>
          <a:xfrm>
            <a:off x="1095990" y="4105174"/>
            <a:ext cx="3888606" cy="1569660"/>
          </a:xfrm>
          <a:prstGeom prst="rect">
            <a:avLst/>
          </a:prstGeom>
          <a:noFill/>
        </p:spPr>
        <p:txBody>
          <a:bodyPr wrap="square" rtlCol="0">
            <a:spAutoFit/>
          </a:bodyPr>
          <a:lstStyle/>
          <a:p>
            <a:pPr algn="ctr"/>
            <a:r>
              <a:rPr lang="en-IN" sz="3200" dirty="0">
                <a:solidFill>
                  <a:srgbClr val="FFC000"/>
                </a:solidFill>
                <a:latin typeface="Bahnschrift SemiBold SemiConden" panose="020B0502040204020203" pitchFamily="34" charset="0"/>
              </a:rPr>
              <a:t>MARKET RETAIL ANALYTICS   MILESTONE 1</a:t>
            </a:r>
          </a:p>
        </p:txBody>
      </p:sp>
      <p:sp>
        <p:nvSpPr>
          <p:cNvPr id="10" name="TextBox 9">
            <a:extLst>
              <a:ext uri="{FF2B5EF4-FFF2-40B4-BE49-F238E27FC236}">
                <a16:creationId xmlns:a16="http://schemas.microsoft.com/office/drawing/2014/main" id="{0539DD27-45C9-9059-8368-7458C4B8645C}"/>
              </a:ext>
            </a:extLst>
          </p:cNvPr>
          <p:cNvSpPr txBox="1"/>
          <p:nvPr/>
        </p:nvSpPr>
        <p:spPr>
          <a:xfrm>
            <a:off x="6176210" y="1166842"/>
            <a:ext cx="4620127" cy="4278094"/>
          </a:xfrm>
          <a:prstGeom prst="rect">
            <a:avLst/>
          </a:prstGeom>
          <a:noFill/>
        </p:spPr>
        <p:txBody>
          <a:bodyPr wrap="square" rtlCol="0">
            <a:spAutoFit/>
          </a:bodyPr>
          <a:lstStyle/>
          <a:p>
            <a:pPr algn="just"/>
            <a:r>
              <a:rPr lang="en-IN" sz="2000" dirty="0">
                <a:solidFill>
                  <a:srgbClr val="FFC000"/>
                </a:solidFill>
                <a:latin typeface="Bahnschrift SemiBold SemiConden" panose="020B0502040204020203" pitchFamily="34" charset="0"/>
              </a:rPr>
              <a:t>ABSTRACT:</a:t>
            </a:r>
          </a:p>
          <a:p>
            <a:pPr algn="just"/>
            <a:r>
              <a:rPr lang="en-IN" dirty="0">
                <a:solidFill>
                  <a:srgbClr val="FFC000"/>
                </a:solidFill>
                <a:latin typeface="Bahnschrift SemiBold SemiConden" panose="020B0502040204020203" pitchFamily="34" charset="0"/>
              </a:rPr>
              <a:t>An automobile company has collected 3 years of data. They want to analyse the data and understand the different insights about their data and customer behaviour.</a:t>
            </a:r>
          </a:p>
          <a:p>
            <a:pPr algn="just"/>
            <a:endParaRPr lang="en-IN" dirty="0">
              <a:solidFill>
                <a:srgbClr val="FFC000"/>
              </a:solidFill>
              <a:latin typeface="Bahnschrift SemiBold SemiConden" panose="020B0502040204020203" pitchFamily="34" charset="0"/>
            </a:endParaRPr>
          </a:p>
          <a:p>
            <a:pPr algn="just"/>
            <a:r>
              <a:rPr lang="en-IN" sz="2000" dirty="0">
                <a:solidFill>
                  <a:srgbClr val="FFC000"/>
                </a:solidFill>
                <a:latin typeface="Bahnschrift SemiBold SemiConden" panose="020B0502040204020203" pitchFamily="34" charset="0"/>
              </a:rPr>
              <a:t>SUMMARY:</a:t>
            </a:r>
          </a:p>
          <a:p>
            <a:pPr algn="just"/>
            <a:r>
              <a:rPr lang="en-IN" dirty="0">
                <a:solidFill>
                  <a:srgbClr val="FFC000"/>
                </a:solidFill>
                <a:latin typeface="Bahnschrift SemiBold SemiConden" panose="020B0502040204020203" pitchFamily="34" charset="0"/>
              </a:rPr>
              <a:t>The project aims at finding the buying patterns of the customers of an automobile company by giving them recommendations customized market strategies for different segments of data.</a:t>
            </a:r>
          </a:p>
          <a:p>
            <a:pPr algn="just"/>
            <a:endParaRPr lang="en-IN" dirty="0">
              <a:solidFill>
                <a:srgbClr val="FFC000"/>
              </a:solidFill>
              <a:latin typeface="Bahnschrift SemiBold SemiConden" panose="020B0502040204020203" pitchFamily="34" charset="0"/>
            </a:endParaRPr>
          </a:p>
          <a:p>
            <a:pPr algn="just"/>
            <a:r>
              <a:rPr lang="en-IN" sz="2000" dirty="0">
                <a:solidFill>
                  <a:srgbClr val="FFC000"/>
                </a:solidFill>
                <a:latin typeface="Bahnschrift SemiBold SemiConden" panose="020B0502040204020203" pitchFamily="34" charset="0"/>
              </a:rPr>
              <a:t>Yashveer Kothari .A</a:t>
            </a:r>
          </a:p>
          <a:p>
            <a:pPr algn="just"/>
            <a:r>
              <a:rPr lang="en-IN" sz="1600" dirty="0">
                <a:solidFill>
                  <a:srgbClr val="FFC000"/>
                </a:solidFill>
                <a:latin typeface="Bahnschrift SemiBold SemiConden" panose="020B0502040204020203" pitchFamily="34" charset="0"/>
              </a:rPr>
              <a:t>POST GRADUATE PROGRAM IN DATA SCIENCE AND BUSINESS ANALYTICS </a:t>
            </a:r>
          </a:p>
        </p:txBody>
      </p:sp>
      <p:cxnSp>
        <p:nvCxnSpPr>
          <p:cNvPr id="12" name="Straight Connector 11">
            <a:extLst>
              <a:ext uri="{FF2B5EF4-FFF2-40B4-BE49-F238E27FC236}">
                <a16:creationId xmlns:a16="http://schemas.microsoft.com/office/drawing/2014/main" id="{1CAF3625-1D81-FA27-1099-9A4FC52BF50D}"/>
              </a:ext>
            </a:extLst>
          </p:cNvPr>
          <p:cNvCxnSpPr/>
          <p:nvPr/>
        </p:nvCxnSpPr>
        <p:spPr>
          <a:xfrm>
            <a:off x="5688530" y="818147"/>
            <a:ext cx="0" cy="5380522"/>
          </a:xfrm>
          <a:prstGeom prst="line">
            <a:avLst/>
          </a:prstGeom>
          <a:effectLst>
            <a:glow rad="63500">
              <a:schemeClr val="accent5">
                <a:satMod val="175000"/>
                <a:alpha val="40000"/>
              </a:schemeClr>
            </a:glow>
            <a:outerShdw blurRad="50800" dist="38100" dir="5400000" rotWithShape="0">
              <a:srgbClr val="000000">
                <a:alpha val="35000"/>
              </a:srgbClr>
            </a:outerShdw>
          </a:effectLst>
        </p:spPr>
        <p:style>
          <a:lnRef idx="3">
            <a:schemeClr val="accent5"/>
          </a:lnRef>
          <a:fillRef idx="0">
            <a:schemeClr val="accent5"/>
          </a:fillRef>
          <a:effectRef idx="2">
            <a:schemeClr val="accent5"/>
          </a:effectRef>
          <a:fontRef idx="minor">
            <a:schemeClr val="tx1"/>
          </a:fontRef>
        </p:style>
      </p:cxnSp>
      <p:pic>
        <p:nvPicPr>
          <p:cNvPr id="14" name="Picture 13">
            <a:extLst>
              <a:ext uri="{FF2B5EF4-FFF2-40B4-BE49-F238E27FC236}">
                <a16:creationId xmlns:a16="http://schemas.microsoft.com/office/drawing/2014/main" id="{EAC3CE53-CBEC-D7CC-7D41-58457F1DB66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789275" y="1645568"/>
            <a:ext cx="4502036" cy="21952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92285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5D542-7851-9FCE-18ED-7DA7A161BD1F}"/>
              </a:ext>
            </a:extLst>
          </p:cNvPr>
          <p:cNvSpPr>
            <a:spLocks noGrp="1"/>
          </p:cNvSpPr>
          <p:nvPr>
            <p:ph type="title"/>
          </p:nvPr>
        </p:nvSpPr>
        <p:spPr>
          <a:xfrm>
            <a:off x="887932" y="330468"/>
            <a:ext cx="10131425" cy="853440"/>
          </a:xfrm>
        </p:spPr>
        <p:txBody>
          <a:bodyPr>
            <a:normAutofit fontScale="90000"/>
          </a:bodyPr>
          <a:lstStyle/>
          <a:p>
            <a:pPr algn="ctr"/>
            <a:r>
              <a:rPr lang="en-IN" dirty="0">
                <a:solidFill>
                  <a:srgbClr val="FFC000"/>
                </a:solidFill>
                <a:latin typeface="Bahnschrift SemiBold SemiConden" panose="020B0502040204020203" pitchFamily="34" charset="0"/>
              </a:rPr>
              <a:t>DATA ANALYSIS – BOXPLOT AND DISTRIBUTION PLOT FOR SALES VARIABLE</a:t>
            </a:r>
            <a:endParaRPr lang="en-IN" dirty="0"/>
          </a:p>
        </p:txBody>
      </p:sp>
      <p:pic>
        <p:nvPicPr>
          <p:cNvPr id="4098" name="Picture 2">
            <a:extLst>
              <a:ext uri="{FF2B5EF4-FFF2-40B4-BE49-F238E27FC236}">
                <a16:creationId xmlns:a16="http://schemas.microsoft.com/office/drawing/2014/main" id="{2FF5D520-7E13-D1E2-27E3-724DF1C9AB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630" y="1301732"/>
            <a:ext cx="5422222" cy="30488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AEDA7A8-1B1A-925E-E183-96F9B9F72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0527" y="1301732"/>
            <a:ext cx="5130747" cy="30488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979CE5E-8F02-F87D-C76F-763491B3B9E2}"/>
              </a:ext>
            </a:extLst>
          </p:cNvPr>
          <p:cNvSpPr txBox="1"/>
          <p:nvPr/>
        </p:nvSpPr>
        <p:spPr>
          <a:xfrm>
            <a:off x="288758" y="4697129"/>
            <a:ext cx="11357810" cy="1711366"/>
          </a:xfrm>
          <a:prstGeom prst="rect">
            <a:avLst/>
          </a:prstGeom>
          <a:noFill/>
        </p:spPr>
        <p:txBody>
          <a:bodyPr wrap="square" rtlCol="0">
            <a:spAutoFit/>
          </a:bodyPr>
          <a:lstStyle/>
          <a:p>
            <a:pPr marL="342900" indent="-342900" algn="just">
              <a:lnSpc>
                <a:spcPct val="150000"/>
              </a:lnSpc>
              <a:buAutoNum type="arabicPeriod"/>
            </a:pPr>
            <a:r>
              <a:rPr lang="en-IN" dirty="0">
                <a:solidFill>
                  <a:srgbClr val="FFC000"/>
                </a:solidFill>
                <a:latin typeface="Bahnschrift SemiBold SemiConden" panose="020B0502040204020203" pitchFamily="34" charset="0"/>
              </a:rPr>
              <a:t>The variable is right skewed as per the distribution plot.</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There are lots of box plot.</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Outliers are not removed assuming there might be outliers because the data is a three year data and the prices of the products vary largely and the quantities ordered also vary.</a:t>
            </a:r>
          </a:p>
        </p:txBody>
      </p:sp>
    </p:spTree>
    <p:extLst>
      <p:ext uri="{BB962C8B-B14F-4D97-AF65-F5344CB8AC3E}">
        <p14:creationId xmlns:p14="http://schemas.microsoft.com/office/powerpoint/2010/main" val="4267117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550E-7E92-F28D-FA44-B0F52E2871EB}"/>
              </a:ext>
            </a:extLst>
          </p:cNvPr>
          <p:cNvSpPr>
            <a:spLocks noGrp="1"/>
          </p:cNvSpPr>
          <p:nvPr>
            <p:ph type="title"/>
          </p:nvPr>
        </p:nvSpPr>
        <p:spPr>
          <a:xfrm>
            <a:off x="1224815" y="205340"/>
            <a:ext cx="9189719" cy="978568"/>
          </a:xfrm>
        </p:spPr>
        <p:txBody>
          <a:bodyPr>
            <a:normAutofit fontScale="90000"/>
          </a:bodyPr>
          <a:lstStyle/>
          <a:p>
            <a:pPr algn="ctr"/>
            <a:r>
              <a:rPr lang="en-IN" dirty="0">
                <a:solidFill>
                  <a:srgbClr val="FFC000"/>
                </a:solidFill>
                <a:latin typeface="Bahnschrift SemiBold SemiConden" panose="020B0502040204020203" pitchFamily="34" charset="0"/>
              </a:rPr>
              <a:t>DATA ANALYSIS – BOXPLOT AND DISTRIBUTION PLOT FOR MSRP VARIABLE</a:t>
            </a:r>
            <a:endParaRPr lang="en-IN" dirty="0"/>
          </a:p>
        </p:txBody>
      </p:sp>
      <p:pic>
        <p:nvPicPr>
          <p:cNvPr id="5122" name="Picture 2">
            <a:extLst>
              <a:ext uri="{FF2B5EF4-FFF2-40B4-BE49-F238E27FC236}">
                <a16:creationId xmlns:a16="http://schemas.microsoft.com/office/drawing/2014/main" id="{A05F5AA5-4C67-F495-4420-AA5BE43A2A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942" y="1277443"/>
            <a:ext cx="5180952" cy="30250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421806EF-79AC-B217-44B9-2C3182CD1B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9108" y="1277443"/>
            <a:ext cx="4478904" cy="30250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1DD16DB-3BB1-C30A-8F5C-433A36100B35}"/>
              </a:ext>
            </a:extLst>
          </p:cNvPr>
          <p:cNvSpPr txBox="1"/>
          <p:nvPr/>
        </p:nvSpPr>
        <p:spPr>
          <a:xfrm>
            <a:off x="587141" y="4947385"/>
            <a:ext cx="10501162" cy="923330"/>
          </a:xfrm>
          <a:prstGeom prst="rect">
            <a:avLst/>
          </a:prstGeom>
          <a:noFill/>
        </p:spPr>
        <p:txBody>
          <a:bodyPr wrap="square" rtlCol="0">
            <a:spAutoFit/>
          </a:bodyPr>
          <a:lstStyle/>
          <a:p>
            <a:pPr marL="342900" indent="-342900">
              <a:buAutoNum type="arabicPeriod"/>
            </a:pPr>
            <a:r>
              <a:rPr lang="en-IN" dirty="0"/>
              <a:t>The variable is not normally distributed.</a:t>
            </a:r>
          </a:p>
          <a:p>
            <a:pPr marL="342900" indent="-342900">
              <a:buAutoNum type="arabicPeriod"/>
            </a:pPr>
            <a:r>
              <a:rPr lang="en-IN" dirty="0"/>
              <a:t>The are outliers in the variable as per the boxplot.</a:t>
            </a:r>
          </a:p>
          <a:p>
            <a:pPr marL="342900" indent="-342900">
              <a:buAutoNum type="arabicPeriod"/>
            </a:pPr>
            <a:r>
              <a:rPr lang="en-IN" dirty="0"/>
              <a:t>The outliers are not removed –Assumption.</a:t>
            </a:r>
          </a:p>
        </p:txBody>
      </p:sp>
    </p:spTree>
    <p:extLst>
      <p:ext uri="{BB962C8B-B14F-4D97-AF65-F5344CB8AC3E}">
        <p14:creationId xmlns:p14="http://schemas.microsoft.com/office/powerpoint/2010/main" val="1818363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2E9E5-15B5-3ECF-4BFC-ADE34C1E0296}"/>
              </a:ext>
            </a:extLst>
          </p:cNvPr>
          <p:cNvSpPr>
            <a:spLocks noGrp="1"/>
          </p:cNvSpPr>
          <p:nvPr>
            <p:ph type="title"/>
          </p:nvPr>
        </p:nvSpPr>
        <p:spPr>
          <a:xfrm>
            <a:off x="685801" y="407471"/>
            <a:ext cx="10131425" cy="728312"/>
          </a:xfrm>
        </p:spPr>
        <p:txBody>
          <a:bodyPr/>
          <a:lstStyle/>
          <a:p>
            <a:pPr algn="ctr"/>
            <a:r>
              <a:rPr lang="en-IN" dirty="0">
                <a:solidFill>
                  <a:srgbClr val="FFC000"/>
                </a:solidFill>
                <a:latin typeface="Bahnschrift SemiBold SemiConden" panose="020B0502040204020203" pitchFamily="34" charset="0"/>
              </a:rPr>
              <a:t>DATA ANALYSIS - PAIRPLOT</a:t>
            </a:r>
          </a:p>
        </p:txBody>
      </p:sp>
      <p:pic>
        <p:nvPicPr>
          <p:cNvPr id="6148" name="Picture 4">
            <a:extLst>
              <a:ext uri="{FF2B5EF4-FFF2-40B4-BE49-F238E27FC236}">
                <a16:creationId xmlns:a16="http://schemas.microsoft.com/office/drawing/2014/main" id="{4756E681-A7D3-F390-8415-A7CD4331F6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8425" y="1208087"/>
            <a:ext cx="8701237" cy="50825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483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65F12-BFA5-6744-6085-1E2C37858F0A}"/>
              </a:ext>
            </a:extLst>
          </p:cNvPr>
          <p:cNvSpPr>
            <a:spLocks noGrp="1"/>
          </p:cNvSpPr>
          <p:nvPr>
            <p:ph type="title"/>
          </p:nvPr>
        </p:nvSpPr>
        <p:spPr>
          <a:xfrm>
            <a:off x="916687" y="105958"/>
            <a:ext cx="10131425" cy="757187"/>
          </a:xfrm>
        </p:spPr>
        <p:txBody>
          <a:bodyPr/>
          <a:lstStyle/>
          <a:p>
            <a:pPr algn="ctr"/>
            <a:r>
              <a:rPr lang="en-IN" dirty="0">
                <a:solidFill>
                  <a:srgbClr val="FFC000"/>
                </a:solidFill>
                <a:latin typeface="Bahnschrift SemiBold SemiConden" panose="020B0502040204020203" pitchFamily="34" charset="0"/>
              </a:rPr>
              <a:t>DATA ANALYSIS – CORRELATION PLOT/HEATMAP</a:t>
            </a:r>
          </a:p>
        </p:txBody>
      </p:sp>
      <p:pic>
        <p:nvPicPr>
          <p:cNvPr id="7170" name="Picture 2">
            <a:extLst>
              <a:ext uri="{FF2B5EF4-FFF2-40B4-BE49-F238E27FC236}">
                <a16:creationId xmlns:a16="http://schemas.microsoft.com/office/drawing/2014/main" id="{566C84AB-5044-5DD7-3C48-774C79F219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1821" y="938023"/>
            <a:ext cx="8841159" cy="3498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9695CA6-149F-0368-D6E9-EBBD6D6D2020}"/>
              </a:ext>
            </a:extLst>
          </p:cNvPr>
          <p:cNvSpPr txBox="1"/>
          <p:nvPr/>
        </p:nvSpPr>
        <p:spPr>
          <a:xfrm>
            <a:off x="125129" y="4586043"/>
            <a:ext cx="11887200" cy="2308324"/>
          </a:xfrm>
          <a:prstGeom prst="rect">
            <a:avLst/>
          </a:prstGeom>
          <a:noFill/>
        </p:spPr>
        <p:txBody>
          <a:bodyPr wrap="square" rtlCol="0">
            <a:spAutoFit/>
          </a:bodyPr>
          <a:lstStyle/>
          <a:p>
            <a:pPr marL="342900" indent="-342900">
              <a:lnSpc>
                <a:spcPct val="150000"/>
              </a:lnSpc>
              <a:buAutoNum type="arabicPeriod"/>
            </a:pPr>
            <a:r>
              <a:rPr lang="en-IN" dirty="0">
                <a:solidFill>
                  <a:srgbClr val="FFC000"/>
                </a:solidFill>
                <a:latin typeface="Bahnschrift SemiBold SemiConden" panose="020B0502040204020203" pitchFamily="34" charset="0"/>
              </a:rPr>
              <a:t>There is high correlation between Price each, MSRP and Sales may be because they are price of the products, the price of each product effects the sales and the MSRP effects price each as the margins are set as per the MSRP.</a:t>
            </a:r>
          </a:p>
          <a:p>
            <a:pPr marL="342900" indent="-342900">
              <a:lnSpc>
                <a:spcPct val="150000"/>
              </a:lnSpc>
              <a:buAutoNum type="arabicPeriod"/>
            </a:pPr>
            <a:r>
              <a:rPr lang="en-IN" dirty="0">
                <a:solidFill>
                  <a:srgbClr val="FFC000"/>
                </a:solidFill>
                <a:latin typeface="Bahnschrift SemiBold SemiConden" panose="020B0502040204020203" pitchFamily="34" charset="0"/>
              </a:rPr>
              <a:t>Sales and MSRP  are also correlated because the price changes in MSRP  will effect the sales as margins might change the end price.</a:t>
            </a:r>
          </a:p>
          <a:p>
            <a:pPr marL="342900" indent="-342900">
              <a:buAutoNum type="arabicPeriod"/>
            </a:pPr>
            <a:r>
              <a:rPr lang="en-IN" dirty="0">
                <a:solidFill>
                  <a:srgbClr val="FFC000"/>
                </a:solidFill>
                <a:latin typeface="Bahnschrift SemiBold SemiConden" panose="020B0502040204020203" pitchFamily="34" charset="0"/>
              </a:rPr>
              <a:t>Quantity ordered and sales are also correlated because products sold increases the sales turnover and increasing overall sales also.</a:t>
            </a:r>
          </a:p>
        </p:txBody>
      </p:sp>
    </p:spTree>
    <p:extLst>
      <p:ext uri="{BB962C8B-B14F-4D97-AF65-F5344CB8AC3E}">
        <p14:creationId xmlns:p14="http://schemas.microsoft.com/office/powerpoint/2010/main" val="2564000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D2F51-C410-52F3-0D56-C8EE33355C06}"/>
              </a:ext>
            </a:extLst>
          </p:cNvPr>
          <p:cNvSpPr>
            <a:spLocks noGrp="1"/>
          </p:cNvSpPr>
          <p:nvPr>
            <p:ph type="title"/>
          </p:nvPr>
        </p:nvSpPr>
        <p:spPr/>
        <p:txBody>
          <a:bodyPr/>
          <a:lstStyle/>
          <a:p>
            <a:pPr algn="ctr"/>
            <a:r>
              <a:rPr lang="en-IN" dirty="0">
                <a:solidFill>
                  <a:srgbClr val="FFC000"/>
                </a:solidFill>
                <a:latin typeface="Bahnschrift SemiBold SemiConden" panose="020B0502040204020203" pitchFamily="34" charset="0"/>
              </a:rPr>
              <a:t>EXPLORATORY DATA ANALYSIS </a:t>
            </a:r>
          </a:p>
        </p:txBody>
      </p:sp>
      <p:sp>
        <p:nvSpPr>
          <p:cNvPr id="3" name="Content Placeholder 2">
            <a:extLst>
              <a:ext uri="{FF2B5EF4-FFF2-40B4-BE49-F238E27FC236}">
                <a16:creationId xmlns:a16="http://schemas.microsoft.com/office/drawing/2014/main" id="{CC93458C-63F1-6598-3089-EA1D256FD0B1}"/>
              </a:ext>
            </a:extLst>
          </p:cNvPr>
          <p:cNvSpPr>
            <a:spLocks noGrp="1"/>
          </p:cNvSpPr>
          <p:nvPr>
            <p:ph idx="1"/>
          </p:nvPr>
        </p:nvSpPr>
        <p:spPr/>
        <p:txBody>
          <a:bodyPr/>
          <a:lstStyle/>
          <a:p>
            <a:pPr algn="just">
              <a:lnSpc>
                <a:spcPct val="150000"/>
              </a:lnSpc>
            </a:pPr>
            <a:r>
              <a:rPr lang="en-US" b="0" i="0" dirty="0">
                <a:solidFill>
                  <a:srgbClr val="FFC000"/>
                </a:solidFill>
                <a:effectLst/>
                <a:latin typeface="Bahnschrift SemiBold SemiConden" panose="020B0502040204020203" pitchFamily="34" charset="0"/>
              </a:rPr>
              <a:t>Exploratory data analysis (EDA) is </a:t>
            </a:r>
            <a:r>
              <a:rPr lang="en-US" b="1" i="0" dirty="0">
                <a:solidFill>
                  <a:srgbClr val="FFC000"/>
                </a:solidFill>
                <a:effectLst/>
                <a:latin typeface="Bahnschrift SemiBold SemiConden" panose="020B0502040204020203" pitchFamily="34" charset="0"/>
              </a:rPr>
              <a:t>an approach of analyzing data sets to summarize their main characteristics, often using statistical graphics and other data visualization methods</a:t>
            </a:r>
            <a:r>
              <a:rPr lang="en-US" b="0" i="0" dirty="0">
                <a:solidFill>
                  <a:srgbClr val="FFC000"/>
                </a:solidFill>
                <a:effectLst/>
                <a:latin typeface="Bahnschrift SemiBold SemiConden" panose="020B0502040204020203" pitchFamily="34" charset="0"/>
              </a:rPr>
              <a:t>.</a:t>
            </a:r>
          </a:p>
          <a:p>
            <a:pPr>
              <a:lnSpc>
                <a:spcPct val="150000"/>
              </a:lnSpc>
            </a:pPr>
            <a:r>
              <a:rPr lang="en-US" dirty="0">
                <a:solidFill>
                  <a:srgbClr val="FFC000"/>
                </a:solidFill>
                <a:latin typeface="Bahnschrift SemiBold SemiConden" panose="020B0502040204020203" pitchFamily="34" charset="0"/>
              </a:rPr>
              <a:t>Tableau link:  https://public.tableau.com/app/profile/yashveer8746/viz/MRA1AutomobileSales_Data/TotalsalesProductlinewise?publish=yes</a:t>
            </a:r>
            <a:endParaRPr lang="en-IN" dirty="0">
              <a:solidFill>
                <a:srgbClr val="FFC000"/>
              </a:solidFill>
              <a:latin typeface="Bahnschrift SemiBold SemiConden" panose="020B0502040204020203" pitchFamily="34" charset="0"/>
            </a:endParaRPr>
          </a:p>
        </p:txBody>
      </p:sp>
    </p:spTree>
    <p:extLst>
      <p:ext uri="{BB962C8B-B14F-4D97-AF65-F5344CB8AC3E}">
        <p14:creationId xmlns:p14="http://schemas.microsoft.com/office/powerpoint/2010/main" val="3522393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C400-81F8-B781-AD09-72CB0B066568}"/>
              </a:ext>
            </a:extLst>
          </p:cNvPr>
          <p:cNvSpPr>
            <a:spLocks noGrp="1"/>
          </p:cNvSpPr>
          <p:nvPr>
            <p:ph type="title"/>
          </p:nvPr>
        </p:nvSpPr>
        <p:spPr>
          <a:xfrm>
            <a:off x="685801" y="263090"/>
            <a:ext cx="10131425" cy="709061"/>
          </a:xfrm>
        </p:spPr>
        <p:txBody>
          <a:bodyPr/>
          <a:lstStyle/>
          <a:p>
            <a:pPr algn="ctr"/>
            <a:r>
              <a:rPr lang="en-IN" dirty="0">
                <a:solidFill>
                  <a:srgbClr val="FFC000"/>
                </a:solidFill>
                <a:latin typeface="Bahnschrift SemiBold SemiConden" panose="020B0502040204020203" pitchFamily="34" charset="0"/>
              </a:rPr>
              <a:t>TOTAL SALES IN DIFFERENT PRODUCT LINE</a:t>
            </a:r>
          </a:p>
        </p:txBody>
      </p:sp>
      <p:pic>
        <p:nvPicPr>
          <p:cNvPr id="5" name="Content Placeholder 4">
            <a:extLst>
              <a:ext uri="{FF2B5EF4-FFF2-40B4-BE49-F238E27FC236}">
                <a16:creationId xmlns:a16="http://schemas.microsoft.com/office/drawing/2014/main" id="{4A87CB44-D9BB-93C0-F57F-2362F63DFD74}"/>
              </a:ext>
            </a:extLst>
          </p:cNvPr>
          <p:cNvPicPr>
            <a:picLocks noGrp="1" noChangeAspect="1"/>
          </p:cNvPicPr>
          <p:nvPr>
            <p:ph idx="1"/>
          </p:nvPr>
        </p:nvPicPr>
        <p:blipFill>
          <a:blip r:embed="rId2"/>
          <a:stretch>
            <a:fillRect/>
          </a:stretch>
        </p:blipFill>
        <p:spPr>
          <a:xfrm>
            <a:off x="943276" y="1160462"/>
            <a:ext cx="10558913" cy="4114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40261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CAA1-9E9F-876F-4618-68738EED7206}"/>
              </a:ext>
            </a:extLst>
          </p:cNvPr>
          <p:cNvSpPr>
            <a:spLocks noGrp="1"/>
          </p:cNvSpPr>
          <p:nvPr>
            <p:ph type="title"/>
          </p:nvPr>
        </p:nvSpPr>
        <p:spPr/>
        <p:txBody>
          <a:bodyPr/>
          <a:lstStyle/>
          <a:p>
            <a:pPr algn="ctr"/>
            <a:r>
              <a:rPr lang="en-IN" dirty="0">
                <a:solidFill>
                  <a:srgbClr val="FFC000"/>
                </a:solidFill>
                <a:latin typeface="Bahnschrift SemiBold SemiConden" panose="020B0502040204020203" pitchFamily="34" charset="0"/>
              </a:rPr>
              <a:t>TOTAL SALES PRICE WISE</a:t>
            </a:r>
          </a:p>
        </p:txBody>
      </p:sp>
      <p:pic>
        <p:nvPicPr>
          <p:cNvPr id="5" name="Content Placeholder 4">
            <a:extLst>
              <a:ext uri="{FF2B5EF4-FFF2-40B4-BE49-F238E27FC236}">
                <a16:creationId xmlns:a16="http://schemas.microsoft.com/office/drawing/2014/main" id="{F61DE220-6324-6617-B3D8-1082BAC3D71E}"/>
              </a:ext>
            </a:extLst>
          </p:cNvPr>
          <p:cNvPicPr>
            <a:picLocks noGrp="1" noChangeAspect="1"/>
          </p:cNvPicPr>
          <p:nvPr>
            <p:ph idx="1"/>
          </p:nvPr>
        </p:nvPicPr>
        <p:blipFill>
          <a:blip r:embed="rId2"/>
          <a:stretch>
            <a:fillRect/>
          </a:stretch>
        </p:blipFill>
        <p:spPr>
          <a:xfrm>
            <a:off x="808523" y="2141538"/>
            <a:ext cx="7861100" cy="4365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0AEFD94A-7415-038C-6576-00E84E10BFA4}"/>
              </a:ext>
            </a:extLst>
          </p:cNvPr>
          <p:cNvPicPr>
            <a:picLocks noChangeAspect="1"/>
          </p:cNvPicPr>
          <p:nvPr/>
        </p:nvPicPr>
        <p:blipFill>
          <a:blip r:embed="rId3"/>
          <a:stretch>
            <a:fillRect/>
          </a:stretch>
        </p:blipFill>
        <p:spPr>
          <a:xfrm>
            <a:off x="9132165" y="2141538"/>
            <a:ext cx="1859886" cy="18144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181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F2F4C-C0DA-0884-A2C6-0F39CDE73BA5}"/>
              </a:ext>
            </a:extLst>
          </p:cNvPr>
          <p:cNvSpPr>
            <a:spLocks noGrp="1"/>
          </p:cNvSpPr>
          <p:nvPr>
            <p:ph type="title"/>
          </p:nvPr>
        </p:nvSpPr>
        <p:spPr/>
        <p:txBody>
          <a:bodyPr/>
          <a:lstStyle/>
          <a:p>
            <a:pPr algn="ctr"/>
            <a:r>
              <a:rPr lang="en-IN" dirty="0">
                <a:solidFill>
                  <a:srgbClr val="FFC000"/>
                </a:solidFill>
                <a:latin typeface="Bahnschrift SemiBold SemiConden" panose="020B0502040204020203" pitchFamily="34" charset="0"/>
              </a:rPr>
              <a:t>SALES AGAINST PRODUCT LINE &amp; DEAL SIZE</a:t>
            </a:r>
          </a:p>
        </p:txBody>
      </p:sp>
      <p:pic>
        <p:nvPicPr>
          <p:cNvPr id="5" name="Content Placeholder 4">
            <a:extLst>
              <a:ext uri="{FF2B5EF4-FFF2-40B4-BE49-F238E27FC236}">
                <a16:creationId xmlns:a16="http://schemas.microsoft.com/office/drawing/2014/main" id="{A7521FB3-7584-0107-15B0-30F9351F1C36}"/>
              </a:ext>
            </a:extLst>
          </p:cNvPr>
          <p:cNvPicPr>
            <a:picLocks noGrp="1" noChangeAspect="1"/>
          </p:cNvPicPr>
          <p:nvPr>
            <p:ph idx="1"/>
          </p:nvPr>
        </p:nvPicPr>
        <p:blipFill>
          <a:blip r:embed="rId2"/>
          <a:stretch>
            <a:fillRect/>
          </a:stretch>
        </p:blipFill>
        <p:spPr>
          <a:xfrm>
            <a:off x="798897" y="1819175"/>
            <a:ext cx="10809170" cy="46895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5938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B2BF-DEF9-BD32-898D-98D1223B28CF}"/>
              </a:ext>
            </a:extLst>
          </p:cNvPr>
          <p:cNvSpPr>
            <a:spLocks noGrp="1"/>
          </p:cNvSpPr>
          <p:nvPr>
            <p:ph type="title"/>
          </p:nvPr>
        </p:nvSpPr>
        <p:spPr/>
        <p:txBody>
          <a:bodyPr/>
          <a:lstStyle/>
          <a:p>
            <a:pPr algn="ctr"/>
            <a:r>
              <a:rPr lang="en-IN" dirty="0">
                <a:solidFill>
                  <a:srgbClr val="FFC000"/>
                </a:solidFill>
                <a:latin typeface="Bahnschrift SemiBold SemiConden" panose="020B0502040204020203" pitchFamily="34" charset="0"/>
              </a:rPr>
              <a:t>SALES WISE CUSTOMER NAME</a:t>
            </a:r>
          </a:p>
        </p:txBody>
      </p:sp>
      <p:pic>
        <p:nvPicPr>
          <p:cNvPr id="5" name="Content Placeholder 4">
            <a:extLst>
              <a:ext uri="{FF2B5EF4-FFF2-40B4-BE49-F238E27FC236}">
                <a16:creationId xmlns:a16="http://schemas.microsoft.com/office/drawing/2014/main" id="{3228FC96-B681-0F3A-B158-3FB7B24EE169}"/>
              </a:ext>
            </a:extLst>
          </p:cNvPr>
          <p:cNvPicPr>
            <a:picLocks noGrp="1" noChangeAspect="1"/>
          </p:cNvPicPr>
          <p:nvPr>
            <p:ph idx="1"/>
          </p:nvPr>
        </p:nvPicPr>
        <p:blipFill>
          <a:blip r:embed="rId2"/>
          <a:stretch>
            <a:fillRect/>
          </a:stretch>
        </p:blipFill>
        <p:spPr>
          <a:xfrm>
            <a:off x="904775" y="1838425"/>
            <a:ext cx="10270156" cy="47933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95711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605A8-0F5C-742D-D5A8-E9DB8CACDF38}"/>
              </a:ext>
            </a:extLst>
          </p:cNvPr>
          <p:cNvSpPr>
            <a:spLocks noGrp="1"/>
          </p:cNvSpPr>
          <p:nvPr>
            <p:ph type="title"/>
          </p:nvPr>
        </p:nvSpPr>
        <p:spPr/>
        <p:txBody>
          <a:bodyPr/>
          <a:lstStyle/>
          <a:p>
            <a:pPr algn="ctr"/>
            <a:r>
              <a:rPr lang="en-IN" dirty="0">
                <a:solidFill>
                  <a:srgbClr val="FFC000"/>
                </a:solidFill>
                <a:latin typeface="Bahnschrift SemiBold SemiConden" panose="020B0502040204020203" pitchFamily="34" charset="0"/>
              </a:rPr>
              <a:t>PRODUCTION STATUS COUNT</a:t>
            </a:r>
          </a:p>
        </p:txBody>
      </p:sp>
      <p:pic>
        <p:nvPicPr>
          <p:cNvPr id="5" name="Content Placeholder 4">
            <a:extLst>
              <a:ext uri="{FF2B5EF4-FFF2-40B4-BE49-F238E27FC236}">
                <a16:creationId xmlns:a16="http://schemas.microsoft.com/office/drawing/2014/main" id="{43BFAC7D-101C-F6FB-71F3-784A2374F047}"/>
              </a:ext>
            </a:extLst>
          </p:cNvPr>
          <p:cNvPicPr>
            <a:picLocks noGrp="1" noChangeAspect="1"/>
          </p:cNvPicPr>
          <p:nvPr>
            <p:ph idx="1"/>
          </p:nvPr>
        </p:nvPicPr>
        <p:blipFill>
          <a:blip r:embed="rId2"/>
          <a:stretch>
            <a:fillRect/>
          </a:stretch>
        </p:blipFill>
        <p:spPr>
          <a:xfrm>
            <a:off x="1116531" y="2065866"/>
            <a:ext cx="7155465" cy="41825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9DDEF7C0-78C4-9737-80EE-C18059F840AE}"/>
              </a:ext>
            </a:extLst>
          </p:cNvPr>
          <p:cNvPicPr>
            <a:picLocks noChangeAspect="1"/>
          </p:cNvPicPr>
          <p:nvPr/>
        </p:nvPicPr>
        <p:blipFill>
          <a:blip r:embed="rId3"/>
          <a:stretch>
            <a:fillRect/>
          </a:stretch>
        </p:blipFill>
        <p:spPr>
          <a:xfrm>
            <a:off x="8721455" y="2065866"/>
            <a:ext cx="2198578" cy="8120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04212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5385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AAEBB-4927-59D0-2031-FF9457BF8CC1}"/>
              </a:ext>
            </a:extLst>
          </p:cNvPr>
          <p:cNvSpPr>
            <a:spLocks noGrp="1"/>
          </p:cNvSpPr>
          <p:nvPr>
            <p:ph type="title"/>
          </p:nvPr>
        </p:nvSpPr>
        <p:spPr/>
        <p:txBody>
          <a:bodyPr/>
          <a:lstStyle/>
          <a:p>
            <a:pPr algn="ctr"/>
            <a:r>
              <a:rPr lang="en-IN" dirty="0">
                <a:solidFill>
                  <a:srgbClr val="FFC000"/>
                </a:solidFill>
                <a:latin typeface="Bahnschrift SemiBold SemiConden" panose="020B0502040204020203" pitchFamily="34" charset="0"/>
              </a:rPr>
              <a:t>DAILY SALES TREND</a:t>
            </a:r>
          </a:p>
        </p:txBody>
      </p:sp>
      <p:pic>
        <p:nvPicPr>
          <p:cNvPr id="5" name="Content Placeholder 4">
            <a:extLst>
              <a:ext uri="{FF2B5EF4-FFF2-40B4-BE49-F238E27FC236}">
                <a16:creationId xmlns:a16="http://schemas.microsoft.com/office/drawing/2014/main" id="{6C035541-9BFD-18F4-71AE-12326CA2DC56}"/>
              </a:ext>
            </a:extLst>
          </p:cNvPr>
          <p:cNvPicPr>
            <a:picLocks noGrp="1" noChangeAspect="1"/>
          </p:cNvPicPr>
          <p:nvPr>
            <p:ph idx="1"/>
          </p:nvPr>
        </p:nvPicPr>
        <p:blipFill>
          <a:blip r:embed="rId2"/>
          <a:stretch>
            <a:fillRect/>
          </a:stretch>
        </p:blipFill>
        <p:spPr>
          <a:xfrm>
            <a:off x="2150512" y="2141537"/>
            <a:ext cx="7619130" cy="38610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55919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6FDA-DB0F-C60D-AD1B-C54716E6D891}"/>
              </a:ext>
            </a:extLst>
          </p:cNvPr>
          <p:cNvSpPr>
            <a:spLocks noGrp="1"/>
          </p:cNvSpPr>
          <p:nvPr>
            <p:ph type="title"/>
          </p:nvPr>
        </p:nvSpPr>
        <p:spPr/>
        <p:txBody>
          <a:bodyPr/>
          <a:lstStyle/>
          <a:p>
            <a:pPr algn="ctr"/>
            <a:r>
              <a:rPr lang="en-IN" dirty="0">
                <a:solidFill>
                  <a:srgbClr val="FFC000"/>
                </a:solidFill>
                <a:latin typeface="Bahnschrift SemiBold SemiConden" panose="020B0502040204020203" pitchFamily="34" charset="0"/>
              </a:rPr>
              <a:t>WEEKLY SALES TREND</a:t>
            </a:r>
          </a:p>
        </p:txBody>
      </p:sp>
      <p:pic>
        <p:nvPicPr>
          <p:cNvPr id="5" name="Content Placeholder 4">
            <a:extLst>
              <a:ext uri="{FF2B5EF4-FFF2-40B4-BE49-F238E27FC236}">
                <a16:creationId xmlns:a16="http://schemas.microsoft.com/office/drawing/2014/main" id="{E322CFF4-C80A-0013-DC92-05AD78D8D9CB}"/>
              </a:ext>
            </a:extLst>
          </p:cNvPr>
          <p:cNvPicPr>
            <a:picLocks noGrp="1" noChangeAspect="1"/>
          </p:cNvPicPr>
          <p:nvPr>
            <p:ph idx="1"/>
          </p:nvPr>
        </p:nvPicPr>
        <p:blipFill>
          <a:blip r:embed="rId2"/>
          <a:stretch>
            <a:fillRect/>
          </a:stretch>
        </p:blipFill>
        <p:spPr>
          <a:xfrm>
            <a:off x="1280160" y="1934678"/>
            <a:ext cx="9461634" cy="46490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28971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61FC7-9BA8-F199-C2DE-C5DCCF8D3874}"/>
              </a:ext>
            </a:extLst>
          </p:cNvPr>
          <p:cNvSpPr>
            <a:spLocks noGrp="1"/>
          </p:cNvSpPr>
          <p:nvPr>
            <p:ph type="title"/>
          </p:nvPr>
        </p:nvSpPr>
        <p:spPr/>
        <p:txBody>
          <a:bodyPr/>
          <a:lstStyle/>
          <a:p>
            <a:pPr algn="ctr"/>
            <a:r>
              <a:rPr lang="en-IN" dirty="0">
                <a:solidFill>
                  <a:srgbClr val="FFC000"/>
                </a:solidFill>
                <a:latin typeface="Bahnschrift SemiBold SemiConden" panose="020B0502040204020203" pitchFamily="34" charset="0"/>
              </a:rPr>
              <a:t>WEEKLY SALES TREND DAY WISE </a:t>
            </a:r>
          </a:p>
        </p:txBody>
      </p:sp>
      <p:pic>
        <p:nvPicPr>
          <p:cNvPr id="5" name="Content Placeholder 4">
            <a:extLst>
              <a:ext uri="{FF2B5EF4-FFF2-40B4-BE49-F238E27FC236}">
                <a16:creationId xmlns:a16="http://schemas.microsoft.com/office/drawing/2014/main" id="{B4DE7986-4CD9-232D-0106-FC6732A9E985}"/>
              </a:ext>
            </a:extLst>
          </p:cNvPr>
          <p:cNvPicPr>
            <a:picLocks noGrp="1" noChangeAspect="1"/>
          </p:cNvPicPr>
          <p:nvPr>
            <p:ph idx="1"/>
          </p:nvPr>
        </p:nvPicPr>
        <p:blipFill>
          <a:blip r:embed="rId2"/>
          <a:stretch>
            <a:fillRect/>
          </a:stretch>
        </p:blipFill>
        <p:spPr>
          <a:xfrm>
            <a:off x="1020278" y="1809550"/>
            <a:ext cx="10491537" cy="46020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36693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D3D2E-4AA4-0B12-F320-4EE9A95FA649}"/>
              </a:ext>
            </a:extLst>
          </p:cNvPr>
          <p:cNvSpPr>
            <a:spLocks noGrp="1"/>
          </p:cNvSpPr>
          <p:nvPr>
            <p:ph type="title"/>
          </p:nvPr>
        </p:nvSpPr>
        <p:spPr/>
        <p:txBody>
          <a:bodyPr/>
          <a:lstStyle/>
          <a:p>
            <a:pPr algn="ctr"/>
            <a:r>
              <a:rPr lang="en-IN" dirty="0">
                <a:solidFill>
                  <a:srgbClr val="FFC000"/>
                </a:solidFill>
                <a:latin typeface="Bahnschrift SemiBold SemiConden" panose="020B0502040204020203" pitchFamily="34" charset="0"/>
              </a:rPr>
              <a:t>MONTHLY SALES TREND</a:t>
            </a:r>
          </a:p>
        </p:txBody>
      </p:sp>
      <p:pic>
        <p:nvPicPr>
          <p:cNvPr id="5" name="Content Placeholder 4">
            <a:extLst>
              <a:ext uri="{FF2B5EF4-FFF2-40B4-BE49-F238E27FC236}">
                <a16:creationId xmlns:a16="http://schemas.microsoft.com/office/drawing/2014/main" id="{8CDF7CD2-F517-7860-CC22-408D2C377CB1}"/>
              </a:ext>
            </a:extLst>
          </p:cNvPr>
          <p:cNvPicPr>
            <a:picLocks noGrp="1" noChangeAspect="1"/>
          </p:cNvPicPr>
          <p:nvPr>
            <p:ph idx="1"/>
          </p:nvPr>
        </p:nvPicPr>
        <p:blipFill>
          <a:blip r:embed="rId2"/>
          <a:stretch>
            <a:fillRect/>
          </a:stretch>
        </p:blipFill>
        <p:spPr>
          <a:xfrm>
            <a:off x="962526" y="1886553"/>
            <a:ext cx="10270156" cy="45408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10492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57B65-C21A-81C0-8838-FD77415014BE}"/>
              </a:ext>
            </a:extLst>
          </p:cNvPr>
          <p:cNvSpPr>
            <a:spLocks noGrp="1"/>
          </p:cNvSpPr>
          <p:nvPr>
            <p:ph type="title"/>
          </p:nvPr>
        </p:nvSpPr>
        <p:spPr/>
        <p:txBody>
          <a:bodyPr/>
          <a:lstStyle/>
          <a:p>
            <a:pPr algn="ctr"/>
            <a:r>
              <a:rPr lang="en-IN" dirty="0">
                <a:solidFill>
                  <a:srgbClr val="FFC000"/>
                </a:solidFill>
                <a:latin typeface="Bahnschrift SemiBold SemiConden" panose="020B0502040204020203" pitchFamily="34" charset="0"/>
              </a:rPr>
              <a:t>QUARTERLY SALES TREND</a:t>
            </a:r>
          </a:p>
        </p:txBody>
      </p:sp>
      <p:pic>
        <p:nvPicPr>
          <p:cNvPr id="5" name="Content Placeholder 4">
            <a:extLst>
              <a:ext uri="{FF2B5EF4-FFF2-40B4-BE49-F238E27FC236}">
                <a16:creationId xmlns:a16="http://schemas.microsoft.com/office/drawing/2014/main" id="{D3EEA2FB-BD81-8190-AF17-716558655E14}"/>
              </a:ext>
            </a:extLst>
          </p:cNvPr>
          <p:cNvPicPr>
            <a:picLocks noGrp="1" noChangeAspect="1"/>
          </p:cNvPicPr>
          <p:nvPr>
            <p:ph idx="1"/>
          </p:nvPr>
        </p:nvPicPr>
        <p:blipFill>
          <a:blip r:embed="rId2"/>
          <a:stretch>
            <a:fillRect/>
          </a:stretch>
        </p:blipFill>
        <p:spPr>
          <a:xfrm>
            <a:off x="365760" y="2141538"/>
            <a:ext cx="11444438" cy="45306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1227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5FEAD-56F7-3471-EDB0-05DE209FD936}"/>
              </a:ext>
            </a:extLst>
          </p:cNvPr>
          <p:cNvSpPr>
            <a:spLocks noGrp="1"/>
          </p:cNvSpPr>
          <p:nvPr>
            <p:ph type="title"/>
          </p:nvPr>
        </p:nvSpPr>
        <p:spPr/>
        <p:txBody>
          <a:bodyPr/>
          <a:lstStyle/>
          <a:p>
            <a:pPr algn="ctr"/>
            <a:r>
              <a:rPr lang="en-IN" dirty="0">
                <a:solidFill>
                  <a:srgbClr val="FFC000"/>
                </a:solidFill>
                <a:latin typeface="Bahnschrift SemiBold SemiConden" panose="020B0502040204020203" pitchFamily="34" charset="0"/>
              </a:rPr>
              <a:t>YEARLY SALES TREND</a:t>
            </a:r>
          </a:p>
        </p:txBody>
      </p:sp>
      <p:pic>
        <p:nvPicPr>
          <p:cNvPr id="5" name="Content Placeholder 4">
            <a:extLst>
              <a:ext uri="{FF2B5EF4-FFF2-40B4-BE49-F238E27FC236}">
                <a16:creationId xmlns:a16="http://schemas.microsoft.com/office/drawing/2014/main" id="{69676716-A9EC-41B6-D6AD-26705A100457}"/>
              </a:ext>
            </a:extLst>
          </p:cNvPr>
          <p:cNvPicPr>
            <a:picLocks noGrp="1" noChangeAspect="1"/>
          </p:cNvPicPr>
          <p:nvPr>
            <p:ph idx="1"/>
          </p:nvPr>
        </p:nvPicPr>
        <p:blipFill>
          <a:blip r:embed="rId2"/>
          <a:stretch>
            <a:fillRect/>
          </a:stretch>
        </p:blipFill>
        <p:spPr>
          <a:xfrm>
            <a:off x="972153" y="1963554"/>
            <a:ext cx="10799544" cy="45887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48345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D532C-A5D6-AC7E-8892-684C6FE73F9C}"/>
              </a:ext>
            </a:extLst>
          </p:cNvPr>
          <p:cNvSpPr>
            <a:spLocks noGrp="1"/>
          </p:cNvSpPr>
          <p:nvPr>
            <p:ph type="title"/>
          </p:nvPr>
        </p:nvSpPr>
        <p:spPr/>
        <p:txBody>
          <a:bodyPr/>
          <a:lstStyle/>
          <a:p>
            <a:pPr algn="ctr"/>
            <a:r>
              <a:rPr lang="en-IN" dirty="0">
                <a:solidFill>
                  <a:srgbClr val="FFC000"/>
                </a:solidFill>
                <a:latin typeface="Bahnschrift SemiBold SemiConden" panose="020B0502040204020203" pitchFamily="34" charset="0"/>
              </a:rPr>
              <a:t>SALES ACROSS STATUS</a:t>
            </a:r>
          </a:p>
        </p:txBody>
      </p:sp>
      <p:pic>
        <p:nvPicPr>
          <p:cNvPr id="5" name="Content Placeholder 4">
            <a:extLst>
              <a:ext uri="{FF2B5EF4-FFF2-40B4-BE49-F238E27FC236}">
                <a16:creationId xmlns:a16="http://schemas.microsoft.com/office/drawing/2014/main" id="{03073102-B5EA-2EE9-97A0-D4B36652B3BB}"/>
              </a:ext>
            </a:extLst>
          </p:cNvPr>
          <p:cNvPicPr>
            <a:picLocks noGrp="1" noChangeAspect="1"/>
          </p:cNvPicPr>
          <p:nvPr>
            <p:ph idx="1"/>
          </p:nvPr>
        </p:nvPicPr>
        <p:blipFill>
          <a:blip r:embed="rId2"/>
          <a:stretch>
            <a:fillRect/>
          </a:stretch>
        </p:blipFill>
        <p:spPr>
          <a:xfrm>
            <a:off x="430744" y="1848051"/>
            <a:ext cx="11427580" cy="45142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02572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B7533-20D9-AB40-8DA4-24386CDAC204}"/>
              </a:ext>
            </a:extLst>
          </p:cNvPr>
          <p:cNvSpPr>
            <a:spLocks noGrp="1"/>
          </p:cNvSpPr>
          <p:nvPr>
            <p:ph type="title"/>
          </p:nvPr>
        </p:nvSpPr>
        <p:spPr/>
        <p:txBody>
          <a:bodyPr/>
          <a:lstStyle/>
          <a:p>
            <a:pPr algn="ctr"/>
            <a:r>
              <a:rPr lang="en-IN" dirty="0">
                <a:solidFill>
                  <a:srgbClr val="FFC000"/>
                </a:solidFill>
                <a:latin typeface="Bahnschrift SemiBold SemiConden" panose="020B0502040204020203" pitchFamily="34" charset="0"/>
              </a:rPr>
              <a:t>PRODUCT CODE WISE SALES</a:t>
            </a:r>
          </a:p>
        </p:txBody>
      </p:sp>
      <p:pic>
        <p:nvPicPr>
          <p:cNvPr id="5" name="Content Placeholder 4">
            <a:extLst>
              <a:ext uri="{FF2B5EF4-FFF2-40B4-BE49-F238E27FC236}">
                <a16:creationId xmlns:a16="http://schemas.microsoft.com/office/drawing/2014/main" id="{ED55E20F-5DFE-DBA4-7F32-ABDAF78CAE94}"/>
              </a:ext>
            </a:extLst>
          </p:cNvPr>
          <p:cNvPicPr>
            <a:picLocks noGrp="1" noChangeAspect="1"/>
          </p:cNvPicPr>
          <p:nvPr>
            <p:ph idx="1"/>
          </p:nvPr>
        </p:nvPicPr>
        <p:blipFill>
          <a:blip r:embed="rId2"/>
          <a:stretch>
            <a:fillRect/>
          </a:stretch>
        </p:blipFill>
        <p:spPr>
          <a:xfrm>
            <a:off x="943276" y="2189664"/>
            <a:ext cx="10131425" cy="42592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99376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69A18-1945-6A84-8A29-5EACBFD670AD}"/>
              </a:ext>
            </a:extLst>
          </p:cNvPr>
          <p:cNvSpPr>
            <a:spLocks noGrp="1"/>
          </p:cNvSpPr>
          <p:nvPr>
            <p:ph type="title"/>
          </p:nvPr>
        </p:nvSpPr>
        <p:spPr/>
        <p:txBody>
          <a:bodyPr/>
          <a:lstStyle/>
          <a:p>
            <a:pPr algn="ctr"/>
            <a:r>
              <a:rPr lang="en-IN" dirty="0">
                <a:solidFill>
                  <a:srgbClr val="FFC000"/>
                </a:solidFill>
                <a:latin typeface="Bahnschrift SemiBold SemiConden" panose="020B0502040204020203" pitchFamily="34" charset="0"/>
              </a:rPr>
              <a:t>product code and line wise sales</a:t>
            </a:r>
          </a:p>
        </p:txBody>
      </p:sp>
      <p:pic>
        <p:nvPicPr>
          <p:cNvPr id="5" name="Content Placeholder 4">
            <a:extLst>
              <a:ext uri="{FF2B5EF4-FFF2-40B4-BE49-F238E27FC236}">
                <a16:creationId xmlns:a16="http://schemas.microsoft.com/office/drawing/2014/main" id="{B44BAA92-6085-75CC-A8D0-2D059E5E6E02}"/>
              </a:ext>
            </a:extLst>
          </p:cNvPr>
          <p:cNvPicPr>
            <a:picLocks noGrp="1" noChangeAspect="1"/>
          </p:cNvPicPr>
          <p:nvPr>
            <p:ph idx="1"/>
          </p:nvPr>
        </p:nvPicPr>
        <p:blipFill>
          <a:blip r:embed="rId2"/>
          <a:stretch>
            <a:fillRect/>
          </a:stretch>
        </p:blipFill>
        <p:spPr>
          <a:xfrm>
            <a:off x="577517" y="2088681"/>
            <a:ext cx="7488454" cy="43384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8ACD04DC-C81F-A615-BF37-9C9C72ED2B58}"/>
              </a:ext>
            </a:extLst>
          </p:cNvPr>
          <p:cNvPicPr>
            <a:picLocks noChangeAspect="1"/>
          </p:cNvPicPr>
          <p:nvPr/>
        </p:nvPicPr>
        <p:blipFill>
          <a:blip r:embed="rId3"/>
          <a:stretch>
            <a:fillRect/>
          </a:stretch>
        </p:blipFill>
        <p:spPr>
          <a:xfrm>
            <a:off x="8715103" y="2088681"/>
            <a:ext cx="1699430" cy="16311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61313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558D2-43BB-9FA5-1494-FB1C4BB716A2}"/>
              </a:ext>
            </a:extLst>
          </p:cNvPr>
          <p:cNvSpPr>
            <a:spLocks noGrp="1"/>
          </p:cNvSpPr>
          <p:nvPr>
            <p:ph type="title"/>
          </p:nvPr>
        </p:nvSpPr>
        <p:spPr/>
        <p:txBody>
          <a:bodyPr/>
          <a:lstStyle/>
          <a:p>
            <a:pPr algn="ctr"/>
            <a:r>
              <a:rPr lang="en-IN" dirty="0">
                <a:solidFill>
                  <a:srgbClr val="FFC000"/>
                </a:solidFill>
                <a:latin typeface="Bahnschrift SemiBold SemiConden" panose="020B0502040204020203" pitchFamily="34" charset="0"/>
              </a:rPr>
              <a:t>COUNTRY AND CITY WISE SALES</a:t>
            </a:r>
          </a:p>
        </p:txBody>
      </p:sp>
      <p:pic>
        <p:nvPicPr>
          <p:cNvPr id="5" name="Content Placeholder 4">
            <a:extLst>
              <a:ext uri="{FF2B5EF4-FFF2-40B4-BE49-F238E27FC236}">
                <a16:creationId xmlns:a16="http://schemas.microsoft.com/office/drawing/2014/main" id="{F8BC628D-AD86-D2B0-425A-B2C589F3862E}"/>
              </a:ext>
            </a:extLst>
          </p:cNvPr>
          <p:cNvPicPr>
            <a:picLocks noGrp="1" noChangeAspect="1"/>
          </p:cNvPicPr>
          <p:nvPr>
            <p:ph idx="1"/>
          </p:nvPr>
        </p:nvPicPr>
        <p:blipFill>
          <a:blip r:embed="rId2"/>
          <a:stretch>
            <a:fillRect/>
          </a:stretch>
        </p:blipFill>
        <p:spPr>
          <a:xfrm>
            <a:off x="1386038" y="2141538"/>
            <a:ext cx="8239225" cy="4389678"/>
          </a:xfrm>
        </p:spPr>
      </p:pic>
      <p:pic>
        <p:nvPicPr>
          <p:cNvPr id="7" name="Picture 6">
            <a:extLst>
              <a:ext uri="{FF2B5EF4-FFF2-40B4-BE49-F238E27FC236}">
                <a16:creationId xmlns:a16="http://schemas.microsoft.com/office/drawing/2014/main" id="{51D859F0-85EB-1B5A-43C5-23AA64D1CCED}"/>
              </a:ext>
            </a:extLst>
          </p:cNvPr>
          <p:cNvPicPr>
            <a:picLocks noChangeAspect="1"/>
          </p:cNvPicPr>
          <p:nvPr/>
        </p:nvPicPr>
        <p:blipFill>
          <a:blip r:embed="rId3"/>
          <a:stretch>
            <a:fillRect/>
          </a:stretch>
        </p:blipFill>
        <p:spPr>
          <a:xfrm>
            <a:off x="9962147" y="2273785"/>
            <a:ext cx="1813613" cy="767797"/>
          </a:xfrm>
          <a:prstGeom prst="rect">
            <a:avLst/>
          </a:prstGeom>
        </p:spPr>
      </p:pic>
    </p:spTree>
    <p:extLst>
      <p:ext uri="{BB962C8B-B14F-4D97-AF65-F5344CB8AC3E}">
        <p14:creationId xmlns:p14="http://schemas.microsoft.com/office/powerpoint/2010/main" val="2551789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5AC370-8499-377D-6FE0-72169FC50784}"/>
              </a:ext>
            </a:extLst>
          </p:cNvPr>
          <p:cNvSpPr>
            <a:spLocks noGrp="1"/>
          </p:cNvSpPr>
          <p:nvPr>
            <p:ph type="title"/>
          </p:nvPr>
        </p:nvSpPr>
        <p:spPr/>
        <p:txBody>
          <a:bodyPr/>
          <a:lstStyle/>
          <a:p>
            <a:pPr algn="ctr"/>
            <a:r>
              <a:rPr lang="en-IN" dirty="0">
                <a:solidFill>
                  <a:srgbClr val="FFC000"/>
                </a:solidFill>
                <a:latin typeface="Bahnschrift SemiBold SemiConden" panose="020B0502040204020203" pitchFamily="34" charset="0"/>
              </a:rPr>
              <a:t>PROBLEM STATEMENT</a:t>
            </a:r>
          </a:p>
        </p:txBody>
      </p:sp>
      <p:sp>
        <p:nvSpPr>
          <p:cNvPr id="5" name="Content Placeholder 4">
            <a:extLst>
              <a:ext uri="{FF2B5EF4-FFF2-40B4-BE49-F238E27FC236}">
                <a16:creationId xmlns:a16="http://schemas.microsoft.com/office/drawing/2014/main" id="{35397016-3380-6BF3-C6A2-2F7793BF23C0}"/>
              </a:ext>
            </a:extLst>
          </p:cNvPr>
          <p:cNvSpPr>
            <a:spLocks noGrp="1"/>
          </p:cNvSpPr>
          <p:nvPr>
            <p:ph idx="1"/>
          </p:nvPr>
        </p:nvSpPr>
        <p:spPr>
          <a:xfrm>
            <a:off x="685801" y="2097149"/>
            <a:ext cx="10575757" cy="2455600"/>
          </a:xfrm>
        </p:spPr>
        <p:txBody>
          <a:bodyPr>
            <a:normAutofit/>
          </a:bodyPr>
          <a:lstStyle/>
          <a:p>
            <a:pPr marL="0" indent="0" algn="just">
              <a:lnSpc>
                <a:spcPct val="150000"/>
              </a:lnSpc>
              <a:buNone/>
            </a:pPr>
            <a:br>
              <a:rPr lang="en-US" dirty="0"/>
            </a:br>
            <a:r>
              <a:rPr lang="en-US" sz="2000" b="0" i="0" dirty="0">
                <a:solidFill>
                  <a:srgbClr val="FFC000"/>
                </a:solidFill>
                <a:effectLst/>
                <a:latin typeface="Bahnschrift SemiBold SemiConden" panose="020B0502040204020203" pitchFamily="34" charset="0"/>
              </a:rPr>
              <a:t>An automobile parts manufacturing company has collected data of transactions for 3 years. They do not have any in-house data science team, thus they have hired you as their consultant. Your job is to use your magical data science skills to provide them with suitable insights about their data and their customers.</a:t>
            </a:r>
            <a:endParaRPr lang="en-IN" dirty="0">
              <a:solidFill>
                <a:srgbClr val="FFC000"/>
              </a:solidFill>
              <a:latin typeface="Bahnschrift SemiBold SemiConden" panose="020B0502040204020203" pitchFamily="34" charset="0"/>
            </a:endParaRPr>
          </a:p>
        </p:txBody>
      </p:sp>
    </p:spTree>
    <p:extLst>
      <p:ext uri="{BB962C8B-B14F-4D97-AF65-F5344CB8AC3E}">
        <p14:creationId xmlns:p14="http://schemas.microsoft.com/office/powerpoint/2010/main" val="760277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2C606-D79B-90DC-9375-20BC74523262}"/>
              </a:ext>
            </a:extLst>
          </p:cNvPr>
          <p:cNvSpPr>
            <a:spLocks noGrp="1"/>
          </p:cNvSpPr>
          <p:nvPr>
            <p:ph type="title"/>
          </p:nvPr>
        </p:nvSpPr>
        <p:spPr/>
        <p:txBody>
          <a:bodyPr/>
          <a:lstStyle/>
          <a:p>
            <a:pPr algn="ctr"/>
            <a:r>
              <a:rPr lang="en-IN" dirty="0">
                <a:solidFill>
                  <a:srgbClr val="FFC000"/>
                </a:solidFill>
                <a:latin typeface="Bahnschrift SemiBold SemiConden" panose="020B0502040204020203" pitchFamily="34" charset="0"/>
              </a:rPr>
              <a:t>RECENCY</a:t>
            </a:r>
          </a:p>
        </p:txBody>
      </p:sp>
      <p:pic>
        <p:nvPicPr>
          <p:cNvPr id="5" name="Content Placeholder 4">
            <a:extLst>
              <a:ext uri="{FF2B5EF4-FFF2-40B4-BE49-F238E27FC236}">
                <a16:creationId xmlns:a16="http://schemas.microsoft.com/office/drawing/2014/main" id="{783E66E8-432E-AD2E-62E6-CF207D646DA6}"/>
              </a:ext>
            </a:extLst>
          </p:cNvPr>
          <p:cNvPicPr>
            <a:picLocks noGrp="1" noChangeAspect="1"/>
          </p:cNvPicPr>
          <p:nvPr>
            <p:ph idx="1"/>
          </p:nvPr>
        </p:nvPicPr>
        <p:blipFill>
          <a:blip r:embed="rId2"/>
          <a:stretch>
            <a:fillRect/>
          </a:stretch>
        </p:blipFill>
        <p:spPr>
          <a:xfrm>
            <a:off x="685802" y="1828800"/>
            <a:ext cx="10527630" cy="4511344"/>
          </a:xfrm>
        </p:spPr>
      </p:pic>
    </p:spTree>
    <p:extLst>
      <p:ext uri="{BB962C8B-B14F-4D97-AF65-F5344CB8AC3E}">
        <p14:creationId xmlns:p14="http://schemas.microsoft.com/office/powerpoint/2010/main" val="4147444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709FC-9461-966F-F672-DFA727CBB134}"/>
              </a:ext>
            </a:extLst>
          </p:cNvPr>
          <p:cNvSpPr>
            <a:spLocks noGrp="1"/>
          </p:cNvSpPr>
          <p:nvPr>
            <p:ph type="title"/>
          </p:nvPr>
        </p:nvSpPr>
        <p:spPr/>
        <p:txBody>
          <a:bodyPr/>
          <a:lstStyle/>
          <a:p>
            <a:pPr algn="ctr"/>
            <a:r>
              <a:rPr lang="en-IN" dirty="0">
                <a:solidFill>
                  <a:srgbClr val="FFC000"/>
                </a:solidFill>
                <a:latin typeface="Bahnschrift SemiBold SemiConden" panose="020B0502040204020203" pitchFamily="34" charset="0"/>
              </a:rPr>
              <a:t>FREQUENCY</a:t>
            </a:r>
          </a:p>
        </p:txBody>
      </p:sp>
      <p:pic>
        <p:nvPicPr>
          <p:cNvPr id="5" name="Content Placeholder 4">
            <a:extLst>
              <a:ext uri="{FF2B5EF4-FFF2-40B4-BE49-F238E27FC236}">
                <a16:creationId xmlns:a16="http://schemas.microsoft.com/office/drawing/2014/main" id="{8040327C-EFE2-436E-C46F-C1C150C6A524}"/>
              </a:ext>
            </a:extLst>
          </p:cNvPr>
          <p:cNvPicPr>
            <a:picLocks noGrp="1" noChangeAspect="1"/>
          </p:cNvPicPr>
          <p:nvPr>
            <p:ph idx="1"/>
          </p:nvPr>
        </p:nvPicPr>
        <p:blipFill>
          <a:blip r:embed="rId2"/>
          <a:stretch>
            <a:fillRect/>
          </a:stretch>
        </p:blipFill>
        <p:spPr>
          <a:xfrm>
            <a:off x="685801" y="2141538"/>
            <a:ext cx="10248498" cy="4413266"/>
          </a:xfrm>
        </p:spPr>
      </p:pic>
    </p:spTree>
    <p:extLst>
      <p:ext uri="{BB962C8B-B14F-4D97-AF65-F5344CB8AC3E}">
        <p14:creationId xmlns:p14="http://schemas.microsoft.com/office/powerpoint/2010/main" val="2439842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50C36-4922-21B7-A323-794C500E7EE7}"/>
              </a:ext>
            </a:extLst>
          </p:cNvPr>
          <p:cNvSpPr>
            <a:spLocks noGrp="1"/>
          </p:cNvSpPr>
          <p:nvPr>
            <p:ph type="title"/>
          </p:nvPr>
        </p:nvSpPr>
        <p:spPr/>
        <p:txBody>
          <a:bodyPr/>
          <a:lstStyle/>
          <a:p>
            <a:pPr algn="ctr"/>
            <a:r>
              <a:rPr lang="en-IN" dirty="0">
                <a:solidFill>
                  <a:srgbClr val="FFC000"/>
                </a:solidFill>
                <a:latin typeface="Bahnschrift SemiBold SemiConden" panose="020B0502040204020203" pitchFamily="34" charset="0"/>
              </a:rPr>
              <a:t>MONETARY </a:t>
            </a:r>
          </a:p>
        </p:txBody>
      </p:sp>
      <p:pic>
        <p:nvPicPr>
          <p:cNvPr id="7" name="Content Placeholder 6">
            <a:extLst>
              <a:ext uri="{FF2B5EF4-FFF2-40B4-BE49-F238E27FC236}">
                <a16:creationId xmlns:a16="http://schemas.microsoft.com/office/drawing/2014/main" id="{064D45F6-7267-46C8-4142-9BEC2BC1B15E}"/>
              </a:ext>
            </a:extLst>
          </p:cNvPr>
          <p:cNvPicPr>
            <a:picLocks noGrp="1" noChangeAspect="1"/>
          </p:cNvPicPr>
          <p:nvPr>
            <p:ph idx="1"/>
          </p:nvPr>
        </p:nvPicPr>
        <p:blipFill>
          <a:blip r:embed="rId2"/>
          <a:stretch>
            <a:fillRect/>
          </a:stretch>
        </p:blipFill>
        <p:spPr>
          <a:xfrm>
            <a:off x="685801" y="2141538"/>
            <a:ext cx="10200371" cy="4336264"/>
          </a:xfrm>
        </p:spPr>
      </p:pic>
    </p:spTree>
    <p:extLst>
      <p:ext uri="{BB962C8B-B14F-4D97-AF65-F5344CB8AC3E}">
        <p14:creationId xmlns:p14="http://schemas.microsoft.com/office/powerpoint/2010/main" val="2884373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3D0EF-2729-8E4C-F7BD-EA338D2119C9}"/>
              </a:ext>
            </a:extLst>
          </p:cNvPr>
          <p:cNvSpPr>
            <a:spLocks noGrp="1"/>
          </p:cNvSpPr>
          <p:nvPr>
            <p:ph type="title"/>
          </p:nvPr>
        </p:nvSpPr>
        <p:spPr>
          <a:xfrm>
            <a:off x="685801" y="609601"/>
            <a:ext cx="10131425" cy="728312"/>
          </a:xfrm>
        </p:spPr>
        <p:txBody>
          <a:bodyPr/>
          <a:lstStyle/>
          <a:p>
            <a:pPr algn="ctr"/>
            <a:r>
              <a:rPr lang="en-IN" dirty="0">
                <a:solidFill>
                  <a:srgbClr val="FFC000"/>
                </a:solidFill>
                <a:latin typeface="Bahnschrift SemiBold SemiConden" panose="020B0502040204020203" pitchFamily="34" charset="0"/>
              </a:rPr>
              <a:t>INFERENCES FROM THE ABOVE EDA</a:t>
            </a:r>
          </a:p>
        </p:txBody>
      </p:sp>
      <p:sp>
        <p:nvSpPr>
          <p:cNvPr id="3" name="Content Placeholder 2">
            <a:extLst>
              <a:ext uri="{FF2B5EF4-FFF2-40B4-BE49-F238E27FC236}">
                <a16:creationId xmlns:a16="http://schemas.microsoft.com/office/drawing/2014/main" id="{3BFDD275-E01F-6445-2D74-FCE3FDDC7112}"/>
              </a:ext>
            </a:extLst>
          </p:cNvPr>
          <p:cNvSpPr>
            <a:spLocks noGrp="1"/>
          </p:cNvSpPr>
          <p:nvPr>
            <p:ph idx="1"/>
          </p:nvPr>
        </p:nvSpPr>
        <p:spPr>
          <a:xfrm>
            <a:off x="306404" y="1472664"/>
            <a:ext cx="11579191" cy="5120641"/>
          </a:xfrm>
        </p:spPr>
        <p:txBody>
          <a:bodyPr>
            <a:normAutofit fontScale="85000" lnSpcReduction="10000"/>
          </a:bodyPr>
          <a:lstStyle/>
          <a:p>
            <a:pPr marL="342900" indent="-342900" algn="just">
              <a:lnSpc>
                <a:spcPct val="170000"/>
              </a:lnSpc>
              <a:buAutoNum type="arabicPeriod"/>
            </a:pPr>
            <a:r>
              <a:rPr lang="en-IN" dirty="0">
                <a:solidFill>
                  <a:srgbClr val="FFC000"/>
                </a:solidFill>
                <a:latin typeface="Bahnschrift SemiBold SemiConden" panose="020B0502040204020203" pitchFamily="34" charset="0"/>
              </a:rPr>
              <a:t>Classic cars seem to have the highest sales whereas trains being the lowest.</a:t>
            </a:r>
          </a:p>
          <a:p>
            <a:pPr marL="342900" indent="-342900" algn="just">
              <a:lnSpc>
                <a:spcPct val="170000"/>
              </a:lnSpc>
              <a:buAutoNum type="arabicPeriod"/>
            </a:pPr>
            <a:r>
              <a:rPr lang="en-IN" dirty="0">
                <a:solidFill>
                  <a:srgbClr val="FFC000"/>
                </a:solidFill>
                <a:latin typeface="Bahnschrift SemiBold SemiConden" panose="020B0502040204020203" pitchFamily="34" charset="0"/>
              </a:rPr>
              <a:t>Medium deal size tend to deliver much higher sales as compared to small and large deals.</a:t>
            </a:r>
          </a:p>
          <a:p>
            <a:pPr marL="342900" indent="-342900" algn="just">
              <a:lnSpc>
                <a:spcPct val="170000"/>
              </a:lnSpc>
              <a:buAutoNum type="arabicPeriod"/>
            </a:pPr>
            <a:r>
              <a:rPr lang="en-IN" dirty="0">
                <a:solidFill>
                  <a:srgbClr val="FFC000"/>
                </a:solidFill>
                <a:latin typeface="Bahnschrift SemiBold SemiConden" panose="020B0502040204020203" pitchFamily="34" charset="0"/>
              </a:rPr>
              <a:t>The best customer as per sales is Euro shopping channel.</a:t>
            </a:r>
          </a:p>
          <a:p>
            <a:pPr marL="342900" indent="-342900" algn="just">
              <a:lnSpc>
                <a:spcPct val="170000"/>
              </a:lnSpc>
              <a:buAutoNum type="arabicPeriod"/>
            </a:pPr>
            <a:r>
              <a:rPr lang="en-IN" dirty="0">
                <a:solidFill>
                  <a:srgbClr val="FFC000"/>
                </a:solidFill>
                <a:latin typeface="Bahnschrift SemiBold SemiConden" panose="020B0502040204020203" pitchFamily="34" charset="0"/>
              </a:rPr>
              <a:t>Classic cars are the most purchased and sold products among all.</a:t>
            </a:r>
          </a:p>
          <a:p>
            <a:pPr marL="342900" indent="-342900" algn="just">
              <a:lnSpc>
                <a:spcPct val="170000"/>
              </a:lnSpc>
              <a:buAutoNum type="arabicPeriod"/>
            </a:pPr>
            <a:r>
              <a:rPr lang="en-IN" dirty="0">
                <a:solidFill>
                  <a:srgbClr val="FFC000"/>
                </a:solidFill>
                <a:latin typeface="Bahnschrift SemiBold SemiConden" panose="020B0502040204020203" pitchFamily="34" charset="0"/>
              </a:rPr>
              <a:t>USA has the highest sales compared to other countries.</a:t>
            </a:r>
          </a:p>
          <a:p>
            <a:pPr marL="342900" indent="-342900" algn="just">
              <a:lnSpc>
                <a:spcPct val="170000"/>
              </a:lnSpc>
              <a:buAutoNum type="arabicPeriod"/>
            </a:pPr>
            <a:r>
              <a:rPr lang="en-IN" dirty="0">
                <a:solidFill>
                  <a:srgbClr val="FFC000"/>
                </a:solidFill>
                <a:latin typeface="Bahnschrift SemiBold SemiConden" panose="020B0502040204020203" pitchFamily="34" charset="0"/>
              </a:rPr>
              <a:t>City Madrid in Spain has the highest sales as compared to other cities.</a:t>
            </a:r>
          </a:p>
          <a:p>
            <a:pPr marL="342900" indent="-342900" algn="just">
              <a:lnSpc>
                <a:spcPct val="170000"/>
              </a:lnSpc>
              <a:buAutoNum type="arabicPeriod"/>
            </a:pPr>
            <a:r>
              <a:rPr lang="en-IN" dirty="0">
                <a:solidFill>
                  <a:srgbClr val="FFC000"/>
                </a:solidFill>
                <a:latin typeface="Bahnschrift SemiBold SemiConden" panose="020B0502040204020203" pitchFamily="34" charset="0"/>
              </a:rPr>
              <a:t>The sales of large size deal is almost remain stagnant over the years and it can be presumed that company should focus on getting large size chunk projects.</a:t>
            </a:r>
          </a:p>
          <a:p>
            <a:pPr marL="342900" indent="-342900" algn="just">
              <a:lnSpc>
                <a:spcPct val="170000"/>
              </a:lnSpc>
              <a:buAutoNum type="arabicPeriod"/>
            </a:pPr>
            <a:r>
              <a:rPr lang="en-IN" dirty="0">
                <a:solidFill>
                  <a:srgbClr val="FFC000"/>
                </a:solidFill>
                <a:latin typeface="Bahnschrift SemiBold SemiConden" panose="020B0502040204020203" pitchFamily="34" charset="0"/>
              </a:rPr>
              <a:t>Since the company is customer driven because major sales happen through few customers, so therefore the customers should focus more on customer scouting in a rationale way because in case there is customer churn it will have a huge impact on the company overall.</a:t>
            </a:r>
            <a:r>
              <a:rPr lang="en-IN" sz="1400" dirty="0">
                <a:solidFill>
                  <a:srgbClr val="FFC000"/>
                </a:solidFill>
                <a:latin typeface="Bahnschrift SemiBold SemiConden" panose="020B0502040204020203" pitchFamily="34" charset="0"/>
              </a:rPr>
              <a:t>	</a:t>
            </a:r>
          </a:p>
          <a:p>
            <a:pPr marL="342900" indent="-342900" algn="just">
              <a:lnSpc>
                <a:spcPct val="170000"/>
              </a:lnSpc>
              <a:buAutoNum type="arabicPeriod"/>
            </a:pPr>
            <a:endParaRPr lang="en-IN" sz="1400" dirty="0">
              <a:solidFill>
                <a:srgbClr val="FFC000"/>
              </a:solidFill>
              <a:latin typeface="Bahnschrift SemiBold SemiConden" panose="020B0502040204020203" pitchFamily="34" charset="0"/>
            </a:endParaRPr>
          </a:p>
        </p:txBody>
      </p:sp>
    </p:spTree>
    <p:extLst>
      <p:ext uri="{BB962C8B-B14F-4D97-AF65-F5344CB8AC3E}">
        <p14:creationId xmlns:p14="http://schemas.microsoft.com/office/powerpoint/2010/main" val="972194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1CC8-9C1E-8945-9786-55B13B788349}"/>
              </a:ext>
            </a:extLst>
          </p:cNvPr>
          <p:cNvSpPr>
            <a:spLocks noGrp="1"/>
          </p:cNvSpPr>
          <p:nvPr>
            <p:ph type="title"/>
          </p:nvPr>
        </p:nvSpPr>
        <p:spPr>
          <a:xfrm>
            <a:off x="685801" y="349717"/>
            <a:ext cx="10131425" cy="1456267"/>
          </a:xfrm>
        </p:spPr>
        <p:txBody>
          <a:bodyPr/>
          <a:lstStyle/>
          <a:p>
            <a:pPr algn="ctr"/>
            <a:r>
              <a:rPr lang="en-IN" dirty="0">
                <a:solidFill>
                  <a:srgbClr val="FFC000"/>
                </a:solidFill>
                <a:latin typeface="Bahnschrift SemiBold SemiConden" panose="020B0502040204020203" pitchFamily="34" charset="0"/>
              </a:rPr>
              <a:t>DATA ANALYSIS – DATASET SAMPLE</a:t>
            </a:r>
          </a:p>
        </p:txBody>
      </p:sp>
      <p:pic>
        <p:nvPicPr>
          <p:cNvPr id="5" name="Content Placeholder 4">
            <a:extLst>
              <a:ext uri="{FF2B5EF4-FFF2-40B4-BE49-F238E27FC236}">
                <a16:creationId xmlns:a16="http://schemas.microsoft.com/office/drawing/2014/main" id="{7AE589D4-6B3F-70BC-A1F9-AC71D010AD6F}"/>
              </a:ext>
            </a:extLst>
          </p:cNvPr>
          <p:cNvPicPr>
            <a:picLocks noGrp="1" noChangeAspect="1"/>
          </p:cNvPicPr>
          <p:nvPr>
            <p:ph idx="1"/>
          </p:nvPr>
        </p:nvPicPr>
        <p:blipFill>
          <a:blip r:embed="rId2"/>
          <a:stretch>
            <a:fillRect/>
          </a:stretch>
        </p:blipFill>
        <p:spPr>
          <a:xfrm>
            <a:off x="685801" y="1574449"/>
            <a:ext cx="10518005" cy="24777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C288D8D0-26C2-ED6B-9F3A-B38083D9843C}"/>
              </a:ext>
            </a:extLst>
          </p:cNvPr>
          <p:cNvPicPr>
            <a:picLocks noChangeAspect="1"/>
          </p:cNvPicPr>
          <p:nvPr/>
        </p:nvPicPr>
        <p:blipFill>
          <a:blip r:embed="rId3"/>
          <a:stretch>
            <a:fillRect/>
          </a:stretch>
        </p:blipFill>
        <p:spPr>
          <a:xfrm>
            <a:off x="685802" y="4330121"/>
            <a:ext cx="10518004" cy="21781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42378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7BF11-4D1D-2667-EB2E-E46B4BE7451F}"/>
              </a:ext>
            </a:extLst>
          </p:cNvPr>
          <p:cNvSpPr>
            <a:spLocks noGrp="1"/>
          </p:cNvSpPr>
          <p:nvPr>
            <p:ph type="title"/>
          </p:nvPr>
        </p:nvSpPr>
        <p:spPr>
          <a:xfrm>
            <a:off x="782054" y="311217"/>
            <a:ext cx="10131425" cy="891941"/>
          </a:xfrm>
        </p:spPr>
        <p:txBody>
          <a:bodyPr/>
          <a:lstStyle/>
          <a:p>
            <a:pPr algn="ctr"/>
            <a:r>
              <a:rPr lang="en-IN" dirty="0">
                <a:solidFill>
                  <a:srgbClr val="FFC000"/>
                </a:solidFill>
                <a:latin typeface="Bahnschrift SemiBold SemiConden" panose="020B0502040204020203" pitchFamily="34" charset="0"/>
              </a:rPr>
              <a:t>DATA ANALYSIS – DATASET DESCRIPTION</a:t>
            </a:r>
          </a:p>
        </p:txBody>
      </p:sp>
      <p:pic>
        <p:nvPicPr>
          <p:cNvPr id="5" name="Content Placeholder 4">
            <a:extLst>
              <a:ext uri="{FF2B5EF4-FFF2-40B4-BE49-F238E27FC236}">
                <a16:creationId xmlns:a16="http://schemas.microsoft.com/office/drawing/2014/main" id="{E03ECBFA-6946-8B26-959B-F07ECE42EA3C}"/>
              </a:ext>
            </a:extLst>
          </p:cNvPr>
          <p:cNvPicPr>
            <a:picLocks noGrp="1" noChangeAspect="1"/>
          </p:cNvPicPr>
          <p:nvPr>
            <p:ph idx="1"/>
          </p:nvPr>
        </p:nvPicPr>
        <p:blipFill>
          <a:blip r:embed="rId2"/>
          <a:stretch>
            <a:fillRect/>
          </a:stretch>
        </p:blipFill>
        <p:spPr>
          <a:xfrm>
            <a:off x="897059" y="1347539"/>
            <a:ext cx="9901413" cy="26758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0AB8FB1C-9B0C-3BA2-C787-6EE8C903473D}"/>
              </a:ext>
            </a:extLst>
          </p:cNvPr>
          <p:cNvSpPr txBox="1"/>
          <p:nvPr/>
        </p:nvSpPr>
        <p:spPr>
          <a:xfrm>
            <a:off x="702644" y="4292867"/>
            <a:ext cx="10664792" cy="2113527"/>
          </a:xfrm>
          <a:prstGeom prst="rect">
            <a:avLst/>
          </a:prstGeom>
          <a:noFill/>
        </p:spPr>
        <p:txBody>
          <a:bodyPr wrap="square" rtlCol="0">
            <a:spAutoFit/>
          </a:bodyPr>
          <a:lstStyle/>
          <a:p>
            <a:pPr marL="342900" indent="-342900" algn="just">
              <a:lnSpc>
                <a:spcPct val="150000"/>
              </a:lnSpc>
              <a:buAutoNum type="arabicPeriod"/>
            </a:pPr>
            <a:r>
              <a:rPr lang="en-IN" dirty="0">
                <a:solidFill>
                  <a:srgbClr val="FFC000"/>
                </a:solidFill>
                <a:latin typeface="Bahnschrift SemiBold SemiConden" panose="020B0502040204020203" pitchFamily="34" charset="0"/>
              </a:rPr>
              <a:t>The highest quantity ordered is 97nos. and the lowest quantity ordered is 6nos. </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The highest MSRP is Rs.214 and lowest is Rs.33 (Assumption that it is INR).</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There are customers who haven’t purchased for the past 10 years and the last of purchase (min) is 45 days.</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The highest sale value is Rs. 14082 and the lowest sale value is Rs.482.13.</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The highest price of a product is Rs. 252.87 and the lowest price of a product is Rs.6.</a:t>
            </a:r>
          </a:p>
        </p:txBody>
      </p:sp>
    </p:spTree>
    <p:extLst>
      <p:ext uri="{BB962C8B-B14F-4D97-AF65-F5344CB8AC3E}">
        <p14:creationId xmlns:p14="http://schemas.microsoft.com/office/powerpoint/2010/main" val="2513609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C16F-9C94-69C6-3881-7FF2BF7A42D3}"/>
              </a:ext>
            </a:extLst>
          </p:cNvPr>
          <p:cNvSpPr>
            <a:spLocks noGrp="1"/>
          </p:cNvSpPr>
          <p:nvPr>
            <p:ph type="title"/>
          </p:nvPr>
        </p:nvSpPr>
        <p:spPr>
          <a:xfrm>
            <a:off x="685801" y="407470"/>
            <a:ext cx="10131425" cy="583933"/>
          </a:xfrm>
        </p:spPr>
        <p:txBody>
          <a:bodyPr>
            <a:normAutofit fontScale="90000"/>
          </a:bodyPr>
          <a:lstStyle/>
          <a:p>
            <a:pPr algn="ctr"/>
            <a:r>
              <a:rPr lang="en-IN" dirty="0">
                <a:solidFill>
                  <a:srgbClr val="FFC000"/>
                </a:solidFill>
                <a:latin typeface="Bahnschrift SemiBold SemiConden" panose="020B0502040204020203" pitchFamily="34" charset="0"/>
              </a:rPr>
              <a:t>DATA ANALYSIS – DATASET INFORMATION</a:t>
            </a:r>
          </a:p>
        </p:txBody>
      </p:sp>
      <p:pic>
        <p:nvPicPr>
          <p:cNvPr id="5" name="Content Placeholder 4">
            <a:extLst>
              <a:ext uri="{FF2B5EF4-FFF2-40B4-BE49-F238E27FC236}">
                <a16:creationId xmlns:a16="http://schemas.microsoft.com/office/drawing/2014/main" id="{09CA5997-C5B8-C0A6-D90D-21A990626C1D}"/>
              </a:ext>
            </a:extLst>
          </p:cNvPr>
          <p:cNvPicPr>
            <a:picLocks noGrp="1" noChangeAspect="1"/>
          </p:cNvPicPr>
          <p:nvPr>
            <p:ph idx="1"/>
          </p:nvPr>
        </p:nvPicPr>
        <p:blipFill>
          <a:blip r:embed="rId2"/>
          <a:stretch>
            <a:fillRect/>
          </a:stretch>
        </p:blipFill>
        <p:spPr>
          <a:xfrm>
            <a:off x="2993090" y="1102009"/>
            <a:ext cx="5516846" cy="39993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CD8F3B7B-F51B-077B-05B7-334D52DF7971}"/>
              </a:ext>
            </a:extLst>
          </p:cNvPr>
          <p:cNvSpPr txBox="1"/>
          <p:nvPr/>
        </p:nvSpPr>
        <p:spPr>
          <a:xfrm>
            <a:off x="943277" y="5211995"/>
            <a:ext cx="10510787" cy="1282531"/>
          </a:xfrm>
          <a:prstGeom prst="rect">
            <a:avLst/>
          </a:prstGeom>
          <a:noFill/>
        </p:spPr>
        <p:txBody>
          <a:bodyPr wrap="square" rtlCol="0">
            <a:spAutoFit/>
          </a:bodyPr>
          <a:lstStyle/>
          <a:p>
            <a:pPr marL="342900" indent="-342900" algn="just">
              <a:lnSpc>
                <a:spcPct val="150000"/>
              </a:lnSpc>
              <a:buAutoNum type="arabicPeriod"/>
            </a:pPr>
            <a:r>
              <a:rPr lang="en-IN" dirty="0">
                <a:solidFill>
                  <a:srgbClr val="FFC000"/>
                </a:solidFill>
                <a:latin typeface="Bahnschrift SemiBold SemiConden" panose="020B0502040204020203" pitchFamily="34" charset="0"/>
              </a:rPr>
              <a:t>The dataset has 2747 entries and 20 variables.</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Among the 20 variables there are: 12 categorical, 7 Numerical and 1 Date and time </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There are no missing values and duplicates in the dataset.</a:t>
            </a:r>
          </a:p>
        </p:txBody>
      </p:sp>
    </p:spTree>
    <p:extLst>
      <p:ext uri="{BB962C8B-B14F-4D97-AF65-F5344CB8AC3E}">
        <p14:creationId xmlns:p14="http://schemas.microsoft.com/office/powerpoint/2010/main" val="1917739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9AA96-A41A-02E1-9E6B-807E805309BC}"/>
              </a:ext>
            </a:extLst>
          </p:cNvPr>
          <p:cNvSpPr>
            <a:spLocks noGrp="1"/>
          </p:cNvSpPr>
          <p:nvPr>
            <p:ph type="title"/>
          </p:nvPr>
        </p:nvSpPr>
        <p:spPr>
          <a:xfrm>
            <a:off x="1030287" y="480074"/>
            <a:ext cx="10131425" cy="1310225"/>
          </a:xfrm>
        </p:spPr>
        <p:txBody>
          <a:bodyPr/>
          <a:lstStyle/>
          <a:p>
            <a:pPr algn="ctr"/>
            <a:r>
              <a:rPr lang="en-IN" dirty="0">
                <a:solidFill>
                  <a:srgbClr val="FFC000"/>
                </a:solidFill>
                <a:latin typeface="Bahnschrift SemiBold SemiConden" panose="020B0502040204020203" pitchFamily="34" charset="0"/>
              </a:rPr>
              <a:t>DATA ANALYSIS – MISSING VALUE AND DUPLICATES</a:t>
            </a:r>
          </a:p>
        </p:txBody>
      </p:sp>
      <p:pic>
        <p:nvPicPr>
          <p:cNvPr id="5" name="Content Placeholder 4">
            <a:extLst>
              <a:ext uri="{FF2B5EF4-FFF2-40B4-BE49-F238E27FC236}">
                <a16:creationId xmlns:a16="http://schemas.microsoft.com/office/drawing/2014/main" id="{F7CBE4BC-828B-F033-F6C9-DF07A674798D}"/>
              </a:ext>
            </a:extLst>
          </p:cNvPr>
          <p:cNvPicPr>
            <a:picLocks noGrp="1" noChangeAspect="1"/>
          </p:cNvPicPr>
          <p:nvPr>
            <p:ph idx="1"/>
          </p:nvPr>
        </p:nvPicPr>
        <p:blipFill>
          <a:blip r:embed="rId2"/>
          <a:stretch>
            <a:fillRect/>
          </a:stretch>
        </p:blipFill>
        <p:spPr>
          <a:xfrm>
            <a:off x="2206791" y="1978200"/>
            <a:ext cx="2673217" cy="32640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62B6A846-F26A-8420-CF78-F4D30B5D6602}"/>
              </a:ext>
            </a:extLst>
          </p:cNvPr>
          <p:cNvPicPr>
            <a:picLocks noChangeAspect="1"/>
          </p:cNvPicPr>
          <p:nvPr/>
        </p:nvPicPr>
        <p:blipFill>
          <a:blip r:embed="rId3"/>
          <a:stretch>
            <a:fillRect/>
          </a:stretch>
        </p:blipFill>
        <p:spPr>
          <a:xfrm>
            <a:off x="5870335" y="2887606"/>
            <a:ext cx="5716896" cy="3176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A09E54C7-2C6C-D39C-8FD6-31A635876716}"/>
              </a:ext>
            </a:extLst>
          </p:cNvPr>
          <p:cNvSpPr txBox="1"/>
          <p:nvPr/>
        </p:nvSpPr>
        <p:spPr>
          <a:xfrm>
            <a:off x="1607419" y="5688531"/>
            <a:ext cx="9346130" cy="491417"/>
          </a:xfrm>
          <a:prstGeom prst="rect">
            <a:avLst/>
          </a:prstGeom>
          <a:noFill/>
        </p:spPr>
        <p:txBody>
          <a:bodyPr wrap="square" rtlCol="0">
            <a:spAutoFit/>
          </a:bodyPr>
          <a:lstStyle/>
          <a:p>
            <a:pPr marL="342900" indent="-342900" algn="ctr">
              <a:lnSpc>
                <a:spcPct val="150000"/>
              </a:lnSpc>
              <a:buFont typeface="Arial" panose="020B0604020202020204" pitchFamily="34" charset="0"/>
              <a:buChar char="•"/>
            </a:pPr>
            <a:r>
              <a:rPr lang="en-IN" sz="2000" dirty="0">
                <a:solidFill>
                  <a:srgbClr val="FFC000"/>
                </a:solidFill>
                <a:latin typeface="Bahnschrift SemiBold SemiConden" panose="020B0502040204020203" pitchFamily="34" charset="0"/>
              </a:rPr>
              <a:t>There are no missing values and duplicates in the dataset.</a:t>
            </a:r>
          </a:p>
        </p:txBody>
      </p:sp>
    </p:spTree>
    <p:extLst>
      <p:ext uri="{BB962C8B-B14F-4D97-AF65-F5344CB8AC3E}">
        <p14:creationId xmlns:p14="http://schemas.microsoft.com/office/powerpoint/2010/main" val="966252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F48C-6B1D-1203-EFE9-42E46823B10C}"/>
              </a:ext>
            </a:extLst>
          </p:cNvPr>
          <p:cNvSpPr>
            <a:spLocks noGrp="1"/>
          </p:cNvSpPr>
          <p:nvPr>
            <p:ph type="title"/>
          </p:nvPr>
        </p:nvSpPr>
        <p:spPr>
          <a:xfrm>
            <a:off x="1131411" y="217621"/>
            <a:ext cx="9929178" cy="1180699"/>
          </a:xfrm>
        </p:spPr>
        <p:txBody>
          <a:bodyPr>
            <a:normAutofit fontScale="90000"/>
          </a:bodyPr>
          <a:lstStyle/>
          <a:p>
            <a:pPr algn="ctr"/>
            <a:r>
              <a:rPr lang="en-IN" dirty="0">
                <a:solidFill>
                  <a:srgbClr val="FFC000"/>
                </a:solidFill>
                <a:latin typeface="Bahnschrift SemiBold SemiConden" panose="020B0502040204020203" pitchFamily="34" charset="0"/>
              </a:rPr>
              <a:t>DATA ANALYSIS – BOXPLOT AND DISTRIBUTION PLOT FOR QUANTITY ORDERED VARIABLE</a:t>
            </a:r>
          </a:p>
        </p:txBody>
      </p:sp>
      <p:pic>
        <p:nvPicPr>
          <p:cNvPr id="2050" name="Picture 2">
            <a:extLst>
              <a:ext uri="{FF2B5EF4-FFF2-40B4-BE49-F238E27FC236}">
                <a16:creationId xmlns:a16="http://schemas.microsoft.com/office/drawing/2014/main" id="{BF1347C6-6AFB-9ADD-66A5-FA0D0F13AC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5964" y="1597794"/>
            <a:ext cx="4870318" cy="32060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F0A312A-9B83-7D72-6B4C-4140F5E90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8101" y="1605741"/>
            <a:ext cx="3833812" cy="32153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3D6C164-E469-D290-E931-268CD4206F5D}"/>
              </a:ext>
            </a:extLst>
          </p:cNvPr>
          <p:cNvSpPr txBox="1"/>
          <p:nvPr/>
        </p:nvSpPr>
        <p:spPr>
          <a:xfrm>
            <a:off x="875964" y="4942350"/>
            <a:ext cx="10184625" cy="1698029"/>
          </a:xfrm>
          <a:prstGeom prst="rect">
            <a:avLst/>
          </a:prstGeom>
          <a:noFill/>
        </p:spPr>
        <p:txBody>
          <a:bodyPr wrap="square" rtlCol="0">
            <a:spAutoFit/>
          </a:bodyPr>
          <a:lstStyle/>
          <a:p>
            <a:pPr marL="342900" indent="-342900" algn="just">
              <a:lnSpc>
                <a:spcPct val="150000"/>
              </a:lnSpc>
              <a:buAutoNum type="arabicPeriod"/>
            </a:pPr>
            <a:r>
              <a:rPr lang="en-IN" dirty="0">
                <a:solidFill>
                  <a:srgbClr val="FFC000"/>
                </a:solidFill>
                <a:latin typeface="Bahnschrift SemiBold SemiConden" panose="020B0502040204020203" pitchFamily="34" charset="0"/>
              </a:rPr>
              <a:t>The variable is not normally skewed as seen in the above distribution plot.</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As per the boxplot there are lots of outliers.</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It is assumed to not remove the outliers as the data is regarding three years, so the quantity ordered shall be in different magnitude from customer to customer.</a:t>
            </a:r>
          </a:p>
        </p:txBody>
      </p:sp>
    </p:spTree>
    <p:extLst>
      <p:ext uri="{BB962C8B-B14F-4D97-AF65-F5344CB8AC3E}">
        <p14:creationId xmlns:p14="http://schemas.microsoft.com/office/powerpoint/2010/main" val="3743813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DEE6-1FF8-73AE-D9B8-7AC49325DEFA}"/>
              </a:ext>
            </a:extLst>
          </p:cNvPr>
          <p:cNvSpPr>
            <a:spLocks noGrp="1"/>
          </p:cNvSpPr>
          <p:nvPr>
            <p:ph type="title"/>
          </p:nvPr>
        </p:nvSpPr>
        <p:spPr>
          <a:xfrm>
            <a:off x="1347136" y="388219"/>
            <a:ext cx="9189719" cy="882316"/>
          </a:xfrm>
        </p:spPr>
        <p:txBody>
          <a:bodyPr>
            <a:normAutofit fontScale="90000"/>
          </a:bodyPr>
          <a:lstStyle/>
          <a:p>
            <a:pPr algn="ctr"/>
            <a:r>
              <a:rPr lang="en-IN" dirty="0">
                <a:solidFill>
                  <a:srgbClr val="FFC000"/>
                </a:solidFill>
                <a:latin typeface="Bahnschrift SemiBold SemiConden" panose="020B0502040204020203" pitchFamily="34" charset="0"/>
              </a:rPr>
              <a:t>DATA ANALYSIS – BOXPLOT AND DISTRIBUTION PLOT FOR PRICE EACH VARIABLE</a:t>
            </a:r>
          </a:p>
        </p:txBody>
      </p:sp>
      <p:pic>
        <p:nvPicPr>
          <p:cNvPr id="3076" name="Picture 4">
            <a:extLst>
              <a:ext uri="{FF2B5EF4-FFF2-40B4-BE49-F238E27FC236}">
                <a16:creationId xmlns:a16="http://schemas.microsoft.com/office/drawing/2014/main" id="{3D3B4F40-4015-EFE6-F47E-803FBFEB3E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8573" y="1402938"/>
            <a:ext cx="4706690" cy="30983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40377C8-8BFC-B0B6-8674-51A21940BF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1736" y="1402938"/>
            <a:ext cx="3352800" cy="3326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FD7BED6-A9C3-7C9F-8E23-2CCB5DA95B6F}"/>
              </a:ext>
            </a:extLst>
          </p:cNvPr>
          <p:cNvSpPr txBox="1"/>
          <p:nvPr/>
        </p:nvSpPr>
        <p:spPr>
          <a:xfrm>
            <a:off x="667350" y="4729922"/>
            <a:ext cx="9987816" cy="2308324"/>
          </a:xfrm>
          <a:prstGeom prst="rect">
            <a:avLst/>
          </a:prstGeom>
          <a:noFill/>
        </p:spPr>
        <p:txBody>
          <a:bodyPr wrap="square" rtlCol="0">
            <a:spAutoFit/>
          </a:bodyPr>
          <a:lstStyle/>
          <a:p>
            <a:pPr marL="342900" indent="-342900" algn="just">
              <a:lnSpc>
                <a:spcPct val="150000"/>
              </a:lnSpc>
              <a:buAutoNum type="arabicPeriod"/>
            </a:pPr>
            <a:r>
              <a:rPr lang="en-IN" dirty="0">
                <a:solidFill>
                  <a:srgbClr val="FFC000"/>
                </a:solidFill>
                <a:latin typeface="Bahnschrift SemiBold SemiConden" panose="020B0502040204020203" pitchFamily="34" charset="0"/>
              </a:rPr>
              <a:t>The distribution plot shows that the variable is normally distributed and slightly right skewed.</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There are outliers in the variable as per the boxplot.</a:t>
            </a:r>
          </a:p>
          <a:p>
            <a:pPr marL="342900" indent="-342900" algn="just">
              <a:lnSpc>
                <a:spcPct val="150000"/>
              </a:lnSpc>
              <a:buFontTx/>
              <a:buAutoNum type="arabicPeriod"/>
            </a:pPr>
            <a:r>
              <a:rPr lang="en-IN" dirty="0">
                <a:solidFill>
                  <a:srgbClr val="FFC000"/>
                </a:solidFill>
                <a:latin typeface="Bahnschrift SemiBold SemiConden" panose="020B0502040204020203" pitchFamily="34" charset="0"/>
              </a:rPr>
              <a:t>It is assumed to not remove the outliers as the data is regarding three years, so the price each shall be  different from customer to customer and product to product.</a:t>
            </a:r>
          </a:p>
          <a:p>
            <a:pPr marL="342900" indent="-342900">
              <a:buAutoNum type="arabicPeriod"/>
            </a:pPr>
            <a:endParaRPr lang="en-IN" dirty="0"/>
          </a:p>
          <a:p>
            <a:pPr marL="342900" indent="-342900">
              <a:buAutoNum type="arabicPeriod"/>
            </a:pPr>
            <a:endParaRPr lang="en-IN" dirty="0"/>
          </a:p>
        </p:txBody>
      </p:sp>
    </p:spTree>
    <p:extLst>
      <p:ext uri="{BB962C8B-B14F-4D97-AF65-F5344CB8AC3E}">
        <p14:creationId xmlns:p14="http://schemas.microsoft.com/office/powerpoint/2010/main" val="34370513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168</TotalTime>
  <Words>919</Words>
  <Application>Microsoft Office PowerPoint</Application>
  <PresentationFormat>Widescreen</PresentationFormat>
  <Paragraphs>75</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Bahnschrift SemiBold SemiConden</vt:lpstr>
      <vt:lpstr>Calibri</vt:lpstr>
      <vt:lpstr>Calibri Light</vt:lpstr>
      <vt:lpstr>Celestial</vt:lpstr>
      <vt:lpstr>PowerPoint Presentation</vt:lpstr>
      <vt:lpstr>PowerPoint Presentation</vt:lpstr>
      <vt:lpstr>PROBLEM STATEMENT</vt:lpstr>
      <vt:lpstr>DATA ANALYSIS – DATASET SAMPLE</vt:lpstr>
      <vt:lpstr>DATA ANALYSIS – DATASET DESCRIPTION</vt:lpstr>
      <vt:lpstr>DATA ANALYSIS – DATASET INFORMATION</vt:lpstr>
      <vt:lpstr>DATA ANALYSIS – MISSING VALUE AND DUPLICATES</vt:lpstr>
      <vt:lpstr>DATA ANALYSIS – BOXPLOT AND DISTRIBUTION PLOT FOR QUANTITY ORDERED VARIABLE</vt:lpstr>
      <vt:lpstr>DATA ANALYSIS – BOXPLOT AND DISTRIBUTION PLOT FOR PRICE EACH VARIABLE</vt:lpstr>
      <vt:lpstr>DATA ANALYSIS – BOXPLOT AND DISTRIBUTION PLOT FOR SALES VARIABLE</vt:lpstr>
      <vt:lpstr>DATA ANALYSIS – BOXPLOT AND DISTRIBUTION PLOT FOR MSRP VARIABLE</vt:lpstr>
      <vt:lpstr>DATA ANALYSIS - PAIRPLOT</vt:lpstr>
      <vt:lpstr>DATA ANALYSIS – CORRELATION PLOT/HEATMAP</vt:lpstr>
      <vt:lpstr>EXPLORATORY DATA ANALYSIS </vt:lpstr>
      <vt:lpstr>TOTAL SALES IN DIFFERENT PRODUCT LINE</vt:lpstr>
      <vt:lpstr>TOTAL SALES PRICE WISE</vt:lpstr>
      <vt:lpstr>SALES AGAINST PRODUCT LINE &amp; DEAL SIZE</vt:lpstr>
      <vt:lpstr>SALES WISE CUSTOMER NAME</vt:lpstr>
      <vt:lpstr>PRODUCTION STATUS COUNT</vt:lpstr>
      <vt:lpstr>DAILY SALES TREND</vt:lpstr>
      <vt:lpstr>WEEKLY SALES TREND</vt:lpstr>
      <vt:lpstr>WEEKLY SALES TREND DAY WISE </vt:lpstr>
      <vt:lpstr>MONTHLY SALES TREND</vt:lpstr>
      <vt:lpstr>QUARTERLY SALES TREND</vt:lpstr>
      <vt:lpstr>YEARLY SALES TREND</vt:lpstr>
      <vt:lpstr>SALES ACROSS STATUS</vt:lpstr>
      <vt:lpstr>PRODUCT CODE WISE SALES</vt:lpstr>
      <vt:lpstr>product code and line wise sales</vt:lpstr>
      <vt:lpstr>COUNTRY AND CITY WISE SALES</vt:lpstr>
      <vt:lpstr>RECENCY</vt:lpstr>
      <vt:lpstr>FREQUENCY</vt:lpstr>
      <vt:lpstr>MONETARY </vt:lpstr>
      <vt:lpstr>INFERENCES FROM THE ABOVE EDA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kothari</dc:creator>
  <cp:lastModifiedBy>anil kothari</cp:lastModifiedBy>
  <cp:revision>1</cp:revision>
  <dcterms:created xsi:type="dcterms:W3CDTF">2022-12-03T17:56:52Z</dcterms:created>
  <dcterms:modified xsi:type="dcterms:W3CDTF">2022-12-03T20:45:07Z</dcterms:modified>
</cp:coreProperties>
</file>