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56"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15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B7D7DB9-047B-4C3D-9D7A-5B9D817C3F78}" type="datetimeFigureOut">
              <a:rPr lang="en-IN" smtClean="0"/>
              <a:t>04-12-2022</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A0ECEA89-124A-4589-A794-2E4B70F2CA36}" type="slidenum">
              <a:rPr lang="en-IN" smtClean="0"/>
              <a:t>‹#›</a:t>
            </a:fld>
            <a:endParaRPr lang="en-IN"/>
          </a:p>
        </p:txBody>
      </p:sp>
    </p:spTree>
    <p:extLst>
      <p:ext uri="{BB962C8B-B14F-4D97-AF65-F5344CB8AC3E}">
        <p14:creationId xmlns:p14="http://schemas.microsoft.com/office/powerpoint/2010/main" val="179253287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7D7DB9-047B-4C3D-9D7A-5B9D817C3F78}" type="datetimeFigureOut">
              <a:rPr lang="en-IN" smtClean="0"/>
              <a:t>04-12-2022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ECEA89-124A-4589-A794-2E4B70F2CA36}" type="slidenum">
              <a:rPr lang="en-IN" smtClean="0"/>
              <a:t>‹#›</a:t>
            </a:fld>
            <a:endParaRPr lang="en-IN"/>
          </a:p>
        </p:txBody>
      </p:sp>
    </p:spTree>
    <p:extLst>
      <p:ext uri="{BB962C8B-B14F-4D97-AF65-F5344CB8AC3E}">
        <p14:creationId xmlns:p14="http://schemas.microsoft.com/office/powerpoint/2010/main" val="2703758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7D7DB9-047B-4C3D-9D7A-5B9D817C3F78}" type="datetimeFigureOut">
              <a:rPr lang="en-IN" smtClean="0"/>
              <a:t>04-12-2022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ECEA89-124A-4589-A794-2E4B70F2CA36}" type="slidenum">
              <a:rPr lang="en-IN" smtClean="0"/>
              <a:t>‹#›</a:t>
            </a:fld>
            <a:endParaRPr lang="en-IN"/>
          </a:p>
        </p:txBody>
      </p:sp>
    </p:spTree>
    <p:extLst>
      <p:ext uri="{BB962C8B-B14F-4D97-AF65-F5344CB8AC3E}">
        <p14:creationId xmlns:p14="http://schemas.microsoft.com/office/powerpoint/2010/main" val="41944114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7D7DB9-047B-4C3D-9D7A-5B9D817C3F78}" type="datetimeFigureOut">
              <a:rPr lang="en-IN" smtClean="0"/>
              <a:t>04-12-2022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ECEA89-124A-4589-A794-2E4B70F2CA36}" type="slidenum">
              <a:rPr lang="en-IN" smtClean="0"/>
              <a:t>‹#›</a:t>
            </a:fld>
            <a:endParaRPr lang="en-IN"/>
          </a:p>
        </p:txBody>
      </p:sp>
    </p:spTree>
    <p:extLst>
      <p:ext uri="{BB962C8B-B14F-4D97-AF65-F5344CB8AC3E}">
        <p14:creationId xmlns:p14="http://schemas.microsoft.com/office/powerpoint/2010/main" val="27672768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7D7DB9-047B-4C3D-9D7A-5B9D817C3F78}" type="datetimeFigureOut">
              <a:rPr lang="en-IN" smtClean="0"/>
              <a:t>04-12-2022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ECEA89-124A-4589-A794-2E4B70F2CA36}" type="slidenum">
              <a:rPr lang="en-IN" smtClean="0"/>
              <a:t>‹#›</a:t>
            </a:fld>
            <a:endParaRPr lang="en-IN"/>
          </a:p>
        </p:txBody>
      </p:sp>
    </p:spTree>
    <p:extLst>
      <p:ext uri="{BB962C8B-B14F-4D97-AF65-F5344CB8AC3E}">
        <p14:creationId xmlns:p14="http://schemas.microsoft.com/office/powerpoint/2010/main" val="8954131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7D7DB9-047B-4C3D-9D7A-5B9D817C3F78}" type="datetimeFigureOut">
              <a:rPr lang="en-IN" smtClean="0"/>
              <a:t>04-12-2022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ECEA89-124A-4589-A794-2E4B70F2CA36}" type="slidenum">
              <a:rPr lang="en-IN" smtClean="0"/>
              <a:t>‹#›</a:t>
            </a:fld>
            <a:endParaRPr lang="en-IN"/>
          </a:p>
        </p:txBody>
      </p:sp>
    </p:spTree>
    <p:extLst>
      <p:ext uri="{BB962C8B-B14F-4D97-AF65-F5344CB8AC3E}">
        <p14:creationId xmlns:p14="http://schemas.microsoft.com/office/powerpoint/2010/main" val="35843934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7D7DB9-047B-4C3D-9D7A-5B9D817C3F78}" type="datetimeFigureOut">
              <a:rPr lang="en-IN" smtClean="0"/>
              <a:t>04-12-2022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ECEA89-124A-4589-A794-2E4B70F2CA36}" type="slidenum">
              <a:rPr lang="en-IN" smtClean="0"/>
              <a:t>‹#›</a:t>
            </a:fld>
            <a:endParaRPr lang="en-IN"/>
          </a:p>
        </p:txBody>
      </p:sp>
    </p:spTree>
    <p:extLst>
      <p:ext uri="{BB962C8B-B14F-4D97-AF65-F5344CB8AC3E}">
        <p14:creationId xmlns:p14="http://schemas.microsoft.com/office/powerpoint/2010/main" val="3980983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7D7DB9-047B-4C3D-9D7A-5B9D817C3F78}" type="datetimeFigureOut">
              <a:rPr lang="en-IN" smtClean="0"/>
              <a:t>04-12-2022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ECEA89-124A-4589-A794-2E4B70F2CA36}"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2692460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7D7DB9-047B-4C3D-9D7A-5B9D817C3F78}" type="datetimeFigureOut">
              <a:rPr lang="en-IN" smtClean="0"/>
              <a:t>04-12-2022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ECEA89-124A-4589-A794-2E4B70F2CA36}" type="slidenum">
              <a:rPr lang="en-IN" smtClean="0"/>
              <a:t>‹#›</a:t>
            </a:fld>
            <a:endParaRPr lang="en-IN"/>
          </a:p>
        </p:txBody>
      </p:sp>
    </p:spTree>
    <p:extLst>
      <p:ext uri="{BB962C8B-B14F-4D97-AF65-F5344CB8AC3E}">
        <p14:creationId xmlns:p14="http://schemas.microsoft.com/office/powerpoint/2010/main" val="2977125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7D7DB9-047B-4C3D-9D7A-5B9D817C3F78}" type="datetimeFigureOut">
              <a:rPr lang="en-IN" smtClean="0"/>
              <a:t>04-12-2022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ECEA89-124A-4589-A794-2E4B70F2CA36}" type="slidenum">
              <a:rPr lang="en-IN" smtClean="0"/>
              <a:t>‹#›</a:t>
            </a:fld>
            <a:endParaRPr lang="en-IN"/>
          </a:p>
        </p:txBody>
      </p:sp>
    </p:spTree>
    <p:extLst>
      <p:ext uri="{BB962C8B-B14F-4D97-AF65-F5344CB8AC3E}">
        <p14:creationId xmlns:p14="http://schemas.microsoft.com/office/powerpoint/2010/main" val="635565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7D7DB9-047B-4C3D-9D7A-5B9D817C3F78}" type="datetimeFigureOut">
              <a:rPr lang="en-IN" smtClean="0"/>
              <a:t>04-12-2022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ECEA89-124A-4589-A794-2E4B70F2CA36}" type="slidenum">
              <a:rPr lang="en-IN" smtClean="0"/>
              <a:t>‹#›</a:t>
            </a:fld>
            <a:endParaRPr lang="en-IN"/>
          </a:p>
        </p:txBody>
      </p:sp>
    </p:spTree>
    <p:extLst>
      <p:ext uri="{BB962C8B-B14F-4D97-AF65-F5344CB8AC3E}">
        <p14:creationId xmlns:p14="http://schemas.microsoft.com/office/powerpoint/2010/main" val="4086717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7D7DB9-047B-4C3D-9D7A-5B9D817C3F78}" type="datetimeFigureOut">
              <a:rPr lang="en-IN" smtClean="0"/>
              <a:t>04-12-2022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ECEA89-124A-4589-A794-2E4B70F2CA36}" type="slidenum">
              <a:rPr lang="en-IN" smtClean="0"/>
              <a:t>‹#›</a:t>
            </a:fld>
            <a:endParaRPr lang="en-IN"/>
          </a:p>
        </p:txBody>
      </p:sp>
    </p:spTree>
    <p:extLst>
      <p:ext uri="{BB962C8B-B14F-4D97-AF65-F5344CB8AC3E}">
        <p14:creationId xmlns:p14="http://schemas.microsoft.com/office/powerpoint/2010/main" val="3021624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7D7DB9-047B-4C3D-9D7A-5B9D817C3F78}" type="datetimeFigureOut">
              <a:rPr lang="en-IN" smtClean="0"/>
              <a:t>04-12-2022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ECEA89-124A-4589-A794-2E4B70F2CA36}" type="slidenum">
              <a:rPr lang="en-IN" smtClean="0"/>
              <a:t>‹#›</a:t>
            </a:fld>
            <a:endParaRPr lang="en-IN"/>
          </a:p>
        </p:txBody>
      </p:sp>
    </p:spTree>
    <p:extLst>
      <p:ext uri="{BB962C8B-B14F-4D97-AF65-F5344CB8AC3E}">
        <p14:creationId xmlns:p14="http://schemas.microsoft.com/office/powerpoint/2010/main" val="1430521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7D7DB9-047B-4C3D-9D7A-5B9D817C3F78}" type="datetimeFigureOut">
              <a:rPr lang="en-IN" smtClean="0"/>
              <a:t>04-12-2022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ECEA89-124A-4589-A794-2E4B70F2CA36}" type="slidenum">
              <a:rPr lang="en-IN" smtClean="0"/>
              <a:t>‹#›</a:t>
            </a:fld>
            <a:endParaRPr lang="en-IN"/>
          </a:p>
        </p:txBody>
      </p:sp>
    </p:spTree>
    <p:extLst>
      <p:ext uri="{BB962C8B-B14F-4D97-AF65-F5344CB8AC3E}">
        <p14:creationId xmlns:p14="http://schemas.microsoft.com/office/powerpoint/2010/main" val="2607082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B7D7DB9-047B-4C3D-9D7A-5B9D817C3F78}" type="datetimeFigureOut">
              <a:rPr lang="en-IN" smtClean="0"/>
              <a:t>04-12-2022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0ECEA89-124A-4589-A794-2E4B70F2CA36}" type="slidenum">
              <a:rPr lang="en-IN" smtClean="0"/>
              <a:t>‹#›</a:t>
            </a:fld>
            <a:endParaRPr lang="en-IN"/>
          </a:p>
        </p:txBody>
      </p:sp>
    </p:spTree>
    <p:extLst>
      <p:ext uri="{BB962C8B-B14F-4D97-AF65-F5344CB8AC3E}">
        <p14:creationId xmlns:p14="http://schemas.microsoft.com/office/powerpoint/2010/main" val="3979541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7D7DB9-047B-4C3D-9D7A-5B9D817C3F78}" type="datetimeFigureOut">
              <a:rPr lang="en-IN" smtClean="0"/>
              <a:t>04-12-2022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ECEA89-124A-4589-A794-2E4B70F2CA36}" type="slidenum">
              <a:rPr lang="en-IN" smtClean="0"/>
              <a:t>‹#›</a:t>
            </a:fld>
            <a:endParaRPr lang="en-IN"/>
          </a:p>
        </p:txBody>
      </p:sp>
    </p:spTree>
    <p:extLst>
      <p:ext uri="{BB962C8B-B14F-4D97-AF65-F5344CB8AC3E}">
        <p14:creationId xmlns:p14="http://schemas.microsoft.com/office/powerpoint/2010/main" val="3931638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7D7DB9-047B-4C3D-9D7A-5B9D817C3F78}" type="datetimeFigureOut">
              <a:rPr lang="en-IN" smtClean="0"/>
              <a:t>04-12-2022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ECEA89-124A-4589-A794-2E4B70F2CA36}" type="slidenum">
              <a:rPr lang="en-IN" smtClean="0"/>
              <a:t>‹#›</a:t>
            </a:fld>
            <a:endParaRPr lang="en-IN"/>
          </a:p>
        </p:txBody>
      </p:sp>
    </p:spTree>
    <p:extLst>
      <p:ext uri="{BB962C8B-B14F-4D97-AF65-F5344CB8AC3E}">
        <p14:creationId xmlns:p14="http://schemas.microsoft.com/office/powerpoint/2010/main" val="4273874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B7D7DB9-047B-4C3D-9D7A-5B9D817C3F78}" type="datetimeFigureOut">
              <a:rPr lang="en-IN" smtClean="0"/>
              <a:t>04-12-2022</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0ECEA89-124A-4589-A794-2E4B70F2CA36}" type="slidenum">
              <a:rPr lang="en-IN" smtClean="0"/>
              <a:t>‹#›</a:t>
            </a:fld>
            <a:endParaRPr lang="en-IN"/>
          </a:p>
        </p:txBody>
      </p:sp>
    </p:spTree>
    <p:extLst>
      <p:ext uri="{BB962C8B-B14F-4D97-AF65-F5344CB8AC3E}">
        <p14:creationId xmlns:p14="http://schemas.microsoft.com/office/powerpoint/2010/main" val="425492390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eoplematters.in/article/technology/analytics-in-action-15548" TargetMode="External"/><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D364CAF-C16C-0621-AF0A-A192CFC4985A}"/>
              </a:ext>
            </a:extLst>
          </p:cNvPr>
          <p:cNvSpPr txBox="1"/>
          <p:nvPr/>
        </p:nvSpPr>
        <p:spPr>
          <a:xfrm>
            <a:off x="1095990" y="4105174"/>
            <a:ext cx="3888606" cy="1569660"/>
          </a:xfrm>
          <a:prstGeom prst="rect">
            <a:avLst/>
          </a:prstGeom>
          <a:solidFill>
            <a:srgbClr val="22266A"/>
          </a:solidFill>
          <a:effectLst>
            <a:glow rad="228600">
              <a:schemeClr val="accent5">
                <a:satMod val="175000"/>
                <a:alpha val="40000"/>
              </a:schemeClr>
            </a:glow>
          </a:effectLst>
        </p:spPr>
        <p:txBody>
          <a:bodyPr wrap="square" rtlCol="0">
            <a:spAutoFit/>
          </a:bodyPr>
          <a:lstStyle/>
          <a:p>
            <a:pPr algn="ctr"/>
            <a:r>
              <a:rPr lang="en-IN" sz="3200" dirty="0">
                <a:solidFill>
                  <a:srgbClr val="FFC000"/>
                </a:solidFill>
                <a:latin typeface="Bahnschrift SemiBold SemiConden" panose="020B0502040204020203" pitchFamily="34" charset="0"/>
              </a:rPr>
              <a:t>MARKET RETAIL ANALYTICS   MILESTONE 2</a:t>
            </a:r>
          </a:p>
        </p:txBody>
      </p:sp>
      <p:sp>
        <p:nvSpPr>
          <p:cNvPr id="10" name="TextBox 9">
            <a:extLst>
              <a:ext uri="{FF2B5EF4-FFF2-40B4-BE49-F238E27FC236}">
                <a16:creationId xmlns:a16="http://schemas.microsoft.com/office/drawing/2014/main" id="{0539DD27-45C9-9059-8368-7458C4B8645C}"/>
              </a:ext>
            </a:extLst>
          </p:cNvPr>
          <p:cNvSpPr txBox="1"/>
          <p:nvPr/>
        </p:nvSpPr>
        <p:spPr>
          <a:xfrm>
            <a:off x="6205086" y="1507860"/>
            <a:ext cx="4620127" cy="4001095"/>
          </a:xfrm>
          <a:prstGeom prst="rect">
            <a:avLst/>
          </a:prstGeom>
          <a:solidFill>
            <a:srgbClr val="22266A"/>
          </a:solidFill>
          <a:effectLst>
            <a:glow rad="228600">
              <a:schemeClr val="accent5">
                <a:satMod val="175000"/>
                <a:alpha val="40000"/>
              </a:schemeClr>
            </a:glow>
          </a:effectLst>
        </p:spPr>
        <p:txBody>
          <a:bodyPr wrap="square" rtlCol="0">
            <a:spAutoFit/>
          </a:bodyPr>
          <a:lstStyle/>
          <a:p>
            <a:pPr algn="just"/>
            <a:r>
              <a:rPr lang="en-IN" sz="2000" dirty="0">
                <a:solidFill>
                  <a:srgbClr val="FFC000"/>
                </a:solidFill>
                <a:latin typeface="Bahnschrift SemiBold SemiConden" panose="020B0502040204020203" pitchFamily="34" charset="0"/>
              </a:rPr>
              <a:t>ABSTRACT:</a:t>
            </a:r>
          </a:p>
          <a:p>
            <a:pPr algn="just"/>
            <a:r>
              <a:rPr lang="en-IN" dirty="0">
                <a:solidFill>
                  <a:srgbClr val="FFC000"/>
                </a:solidFill>
                <a:latin typeface="Bahnschrift SemiBold SemiConden" panose="020B0502040204020203" pitchFamily="34" charset="0"/>
              </a:rPr>
              <a:t>A Grocery store shared a transactional data, to identify the most popular combo, through the most commonly occurring sets of menu items in the customer orders.</a:t>
            </a:r>
          </a:p>
          <a:p>
            <a:pPr algn="just"/>
            <a:endParaRPr lang="en-IN" dirty="0">
              <a:solidFill>
                <a:srgbClr val="FFC000"/>
              </a:solidFill>
              <a:latin typeface="Bahnschrift SemiBold SemiConden" panose="020B0502040204020203" pitchFamily="34" charset="0"/>
            </a:endParaRPr>
          </a:p>
          <a:p>
            <a:pPr algn="just"/>
            <a:r>
              <a:rPr lang="en-IN" sz="2000" dirty="0">
                <a:solidFill>
                  <a:srgbClr val="FFC000"/>
                </a:solidFill>
                <a:latin typeface="Bahnschrift SemiBold SemiConden" panose="020B0502040204020203" pitchFamily="34" charset="0"/>
              </a:rPr>
              <a:t>SUMMARY:</a:t>
            </a:r>
          </a:p>
          <a:p>
            <a:pPr algn="just"/>
            <a:r>
              <a:rPr lang="en-IN" dirty="0">
                <a:solidFill>
                  <a:srgbClr val="FFC000"/>
                </a:solidFill>
                <a:latin typeface="Bahnschrift SemiBold SemiConden" panose="020B0502040204020203" pitchFamily="34" charset="0"/>
              </a:rPr>
              <a:t>The project aims to analyse the association rules to suggest the best combo and offers for the grocery store using Market Basket </a:t>
            </a:r>
            <a:r>
              <a:rPr lang="en-IN" dirty="0" err="1">
                <a:solidFill>
                  <a:srgbClr val="FFC000"/>
                </a:solidFill>
                <a:latin typeface="Bahnschrift SemiBold SemiConden" panose="020B0502040204020203" pitchFamily="34" charset="0"/>
              </a:rPr>
              <a:t>Anlaysis</a:t>
            </a:r>
            <a:r>
              <a:rPr lang="en-IN" dirty="0">
                <a:solidFill>
                  <a:srgbClr val="FFC000"/>
                </a:solidFill>
                <a:latin typeface="Bahnschrift SemiBold SemiConden" panose="020B0502040204020203" pitchFamily="34" charset="0"/>
              </a:rPr>
              <a:t>.</a:t>
            </a:r>
          </a:p>
          <a:p>
            <a:pPr algn="just"/>
            <a:endParaRPr lang="en-IN" dirty="0">
              <a:solidFill>
                <a:srgbClr val="FFC000"/>
              </a:solidFill>
              <a:latin typeface="Bahnschrift SemiBold SemiConden" panose="020B0502040204020203" pitchFamily="34" charset="0"/>
            </a:endParaRPr>
          </a:p>
          <a:p>
            <a:pPr algn="just"/>
            <a:r>
              <a:rPr lang="en-IN" sz="2000" dirty="0">
                <a:solidFill>
                  <a:srgbClr val="FFC000"/>
                </a:solidFill>
                <a:latin typeface="Bahnschrift SemiBold SemiConden" panose="020B0502040204020203" pitchFamily="34" charset="0"/>
              </a:rPr>
              <a:t>Yashveer Kothari .A</a:t>
            </a:r>
          </a:p>
          <a:p>
            <a:pPr algn="just"/>
            <a:r>
              <a:rPr lang="en-IN" sz="1600" dirty="0">
                <a:solidFill>
                  <a:srgbClr val="FFC000"/>
                </a:solidFill>
                <a:latin typeface="Bahnschrift SemiBold SemiConden" panose="020B0502040204020203" pitchFamily="34" charset="0"/>
              </a:rPr>
              <a:t>POST GRADUATE PROGRAM IN DATA SCIENCE AND BUSINESS ANALYTICS </a:t>
            </a:r>
          </a:p>
        </p:txBody>
      </p:sp>
      <p:cxnSp>
        <p:nvCxnSpPr>
          <p:cNvPr id="12" name="Straight Connector 11">
            <a:extLst>
              <a:ext uri="{FF2B5EF4-FFF2-40B4-BE49-F238E27FC236}">
                <a16:creationId xmlns:a16="http://schemas.microsoft.com/office/drawing/2014/main" id="{1CAF3625-1D81-FA27-1099-9A4FC52BF50D}"/>
              </a:ext>
            </a:extLst>
          </p:cNvPr>
          <p:cNvCxnSpPr/>
          <p:nvPr/>
        </p:nvCxnSpPr>
        <p:spPr>
          <a:xfrm>
            <a:off x="5688530" y="818147"/>
            <a:ext cx="0" cy="5380522"/>
          </a:xfrm>
          <a:prstGeom prst="line">
            <a:avLst/>
          </a:prstGeom>
          <a:effectLst>
            <a:glow rad="63500">
              <a:schemeClr val="accent5">
                <a:satMod val="175000"/>
                <a:alpha val="40000"/>
              </a:schemeClr>
            </a:glow>
            <a:outerShdw blurRad="50800" dist="38100" dir="5400000" rotWithShape="0">
              <a:srgbClr val="000000">
                <a:alpha val="35000"/>
              </a:srgbClr>
            </a:outerShdw>
          </a:effectLst>
        </p:spPr>
        <p:style>
          <a:lnRef idx="3">
            <a:schemeClr val="accent5"/>
          </a:lnRef>
          <a:fillRef idx="0">
            <a:schemeClr val="accent5"/>
          </a:fillRef>
          <a:effectRef idx="2">
            <a:schemeClr val="accent5"/>
          </a:effectRef>
          <a:fontRef idx="minor">
            <a:schemeClr val="tx1"/>
          </a:fontRef>
        </p:style>
      </p:cxnSp>
      <p:pic>
        <p:nvPicPr>
          <p:cNvPr id="14" name="Picture 13">
            <a:extLst>
              <a:ext uri="{FF2B5EF4-FFF2-40B4-BE49-F238E27FC236}">
                <a16:creationId xmlns:a16="http://schemas.microsoft.com/office/drawing/2014/main" id="{EAC3CE53-CBEC-D7CC-7D41-58457F1DB66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p:blipFill>
        <p:spPr>
          <a:xfrm>
            <a:off x="789275" y="1414561"/>
            <a:ext cx="4502036" cy="2195263"/>
          </a:xfrm>
          <a:prstGeom prst="rect">
            <a:avLst/>
          </a:prstGeom>
          <a:solidFill>
            <a:srgbClr val="FFFFFF">
              <a:shade val="85000"/>
            </a:srgbClr>
          </a:solidFill>
          <a:ln w="88900" cap="sq">
            <a:solidFill>
              <a:srgbClr val="FFFFFF"/>
            </a:solidFill>
            <a:miter lim="800000"/>
          </a:ln>
          <a:effectLst>
            <a:glow rad="228600">
              <a:schemeClr val="accent5">
                <a:satMod val="175000"/>
                <a:alpha val="40000"/>
              </a:schemeClr>
            </a:glow>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92285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35E36-AB09-6059-AD3D-87872C6BAB82}"/>
              </a:ext>
            </a:extLst>
          </p:cNvPr>
          <p:cNvSpPr txBox="1">
            <a:spLocks/>
          </p:cNvSpPr>
          <p:nvPr/>
        </p:nvSpPr>
        <p:spPr>
          <a:xfrm>
            <a:off x="685801" y="263090"/>
            <a:ext cx="10816388" cy="709061"/>
          </a:xfrm>
          <a:prstGeom prst="rect">
            <a:avLst/>
          </a:prstGeom>
          <a:solidFill>
            <a:srgbClr val="361A67"/>
          </a:solidFill>
          <a:effectLst>
            <a:glow rad="228600">
              <a:schemeClr val="accent5">
                <a:satMod val="175000"/>
                <a:alpha val="40000"/>
              </a:schemeClr>
            </a:glow>
          </a:effectLst>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dirty="0">
                <a:solidFill>
                  <a:srgbClr val="FFC000"/>
                </a:solidFill>
                <a:latin typeface="Bahnschrift SemiBold SemiConden" panose="020B0502040204020203" pitchFamily="34" charset="0"/>
              </a:rPr>
              <a:t>Products Purchased quarterly</a:t>
            </a:r>
          </a:p>
        </p:txBody>
      </p:sp>
      <p:pic>
        <p:nvPicPr>
          <p:cNvPr id="4" name="Picture 3">
            <a:extLst>
              <a:ext uri="{FF2B5EF4-FFF2-40B4-BE49-F238E27FC236}">
                <a16:creationId xmlns:a16="http://schemas.microsoft.com/office/drawing/2014/main" id="{A9D683B2-0768-1770-E6B9-8CFD3C7A3F48}"/>
              </a:ext>
            </a:extLst>
          </p:cNvPr>
          <p:cNvPicPr>
            <a:picLocks noChangeAspect="1"/>
          </p:cNvPicPr>
          <p:nvPr/>
        </p:nvPicPr>
        <p:blipFill>
          <a:blip r:embed="rId2"/>
          <a:stretch>
            <a:fillRect/>
          </a:stretch>
        </p:blipFill>
        <p:spPr>
          <a:xfrm>
            <a:off x="587581" y="1440566"/>
            <a:ext cx="7824899" cy="50179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5EFBD998-44A7-3292-7F1F-6563FA67AEFD}"/>
              </a:ext>
            </a:extLst>
          </p:cNvPr>
          <p:cNvPicPr>
            <a:picLocks noChangeAspect="1"/>
          </p:cNvPicPr>
          <p:nvPr/>
        </p:nvPicPr>
        <p:blipFill>
          <a:blip r:embed="rId3"/>
          <a:stretch>
            <a:fillRect/>
          </a:stretch>
        </p:blipFill>
        <p:spPr>
          <a:xfrm>
            <a:off x="8785954" y="1440566"/>
            <a:ext cx="2078859" cy="9946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24745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6DC48-611E-277A-F558-DD8FB728AAE6}"/>
              </a:ext>
            </a:extLst>
          </p:cNvPr>
          <p:cNvSpPr txBox="1">
            <a:spLocks/>
          </p:cNvSpPr>
          <p:nvPr/>
        </p:nvSpPr>
        <p:spPr>
          <a:xfrm>
            <a:off x="687806" y="253465"/>
            <a:ext cx="10816388" cy="709061"/>
          </a:xfrm>
          <a:prstGeom prst="rect">
            <a:avLst/>
          </a:prstGeom>
          <a:solidFill>
            <a:srgbClr val="361A67"/>
          </a:solidFill>
          <a:effectLst>
            <a:glow rad="228600">
              <a:schemeClr val="accent5">
                <a:satMod val="175000"/>
                <a:alpha val="40000"/>
              </a:schemeClr>
            </a:glow>
          </a:effectLst>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dirty="0">
                <a:solidFill>
                  <a:srgbClr val="FFC000"/>
                </a:solidFill>
                <a:latin typeface="Bahnschrift SemiBold SemiConden" panose="020B0502040204020203" pitchFamily="34" charset="0"/>
              </a:rPr>
              <a:t>Quarterly orders</a:t>
            </a:r>
          </a:p>
        </p:txBody>
      </p:sp>
      <p:pic>
        <p:nvPicPr>
          <p:cNvPr id="4" name="Picture 3">
            <a:extLst>
              <a:ext uri="{FF2B5EF4-FFF2-40B4-BE49-F238E27FC236}">
                <a16:creationId xmlns:a16="http://schemas.microsoft.com/office/drawing/2014/main" id="{D3271A13-83F5-ACD0-329C-579EAA6557D5}"/>
              </a:ext>
            </a:extLst>
          </p:cNvPr>
          <p:cNvPicPr>
            <a:picLocks noChangeAspect="1"/>
          </p:cNvPicPr>
          <p:nvPr/>
        </p:nvPicPr>
        <p:blipFill>
          <a:blip r:embed="rId2"/>
          <a:stretch>
            <a:fillRect/>
          </a:stretch>
        </p:blipFill>
        <p:spPr>
          <a:xfrm>
            <a:off x="1366565" y="1321089"/>
            <a:ext cx="9458869" cy="482945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96342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217B3-BD40-33CD-A370-CFEDFF6142DD}"/>
              </a:ext>
            </a:extLst>
          </p:cNvPr>
          <p:cNvSpPr txBox="1">
            <a:spLocks/>
          </p:cNvSpPr>
          <p:nvPr/>
        </p:nvSpPr>
        <p:spPr>
          <a:xfrm>
            <a:off x="687806" y="253465"/>
            <a:ext cx="10816388" cy="709061"/>
          </a:xfrm>
          <a:prstGeom prst="rect">
            <a:avLst/>
          </a:prstGeom>
          <a:solidFill>
            <a:srgbClr val="361A67"/>
          </a:solidFill>
          <a:effectLst>
            <a:glow rad="228600">
              <a:schemeClr val="accent5">
                <a:satMod val="175000"/>
                <a:alpha val="40000"/>
              </a:schemeClr>
            </a:glow>
          </a:effectLst>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dirty="0">
                <a:solidFill>
                  <a:srgbClr val="FFC000"/>
                </a:solidFill>
                <a:latin typeface="Bahnschrift SemiBold SemiConden" panose="020B0502040204020203" pitchFamily="34" charset="0"/>
              </a:rPr>
              <a:t>Quarterly TRENDS</a:t>
            </a:r>
          </a:p>
        </p:txBody>
      </p:sp>
      <p:pic>
        <p:nvPicPr>
          <p:cNvPr id="4" name="Picture 3">
            <a:extLst>
              <a:ext uri="{FF2B5EF4-FFF2-40B4-BE49-F238E27FC236}">
                <a16:creationId xmlns:a16="http://schemas.microsoft.com/office/drawing/2014/main" id="{0FAA0E01-099E-06EF-9FC8-6632825E932E}"/>
              </a:ext>
            </a:extLst>
          </p:cNvPr>
          <p:cNvPicPr>
            <a:picLocks noChangeAspect="1"/>
          </p:cNvPicPr>
          <p:nvPr/>
        </p:nvPicPr>
        <p:blipFill>
          <a:blip r:embed="rId2"/>
          <a:stretch>
            <a:fillRect/>
          </a:stretch>
        </p:blipFill>
        <p:spPr>
          <a:xfrm>
            <a:off x="1017628" y="1381446"/>
            <a:ext cx="7462227" cy="47210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DCFD9B34-45C8-1FAD-371D-8F6F262DD2D2}"/>
              </a:ext>
            </a:extLst>
          </p:cNvPr>
          <p:cNvPicPr>
            <a:picLocks noChangeAspect="1"/>
          </p:cNvPicPr>
          <p:nvPr/>
        </p:nvPicPr>
        <p:blipFill>
          <a:blip r:embed="rId3"/>
          <a:stretch>
            <a:fillRect/>
          </a:stretch>
        </p:blipFill>
        <p:spPr>
          <a:xfrm>
            <a:off x="8814931" y="1381446"/>
            <a:ext cx="1976282" cy="9671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90127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46857-92F0-C0CE-CB1D-B191EEA7311C}"/>
              </a:ext>
            </a:extLst>
          </p:cNvPr>
          <p:cNvSpPr txBox="1">
            <a:spLocks/>
          </p:cNvSpPr>
          <p:nvPr/>
        </p:nvSpPr>
        <p:spPr>
          <a:xfrm>
            <a:off x="687806" y="253465"/>
            <a:ext cx="10816388" cy="709061"/>
          </a:xfrm>
          <a:prstGeom prst="rect">
            <a:avLst/>
          </a:prstGeom>
          <a:solidFill>
            <a:srgbClr val="361A67"/>
          </a:solidFill>
          <a:effectLst>
            <a:glow rad="228600">
              <a:schemeClr val="accent5">
                <a:satMod val="175000"/>
                <a:alpha val="40000"/>
              </a:schemeClr>
            </a:glow>
          </a:effectLst>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dirty="0">
                <a:solidFill>
                  <a:srgbClr val="FFC000"/>
                </a:solidFill>
                <a:latin typeface="Bahnschrift SemiBold SemiConden" panose="020B0502040204020203" pitchFamily="34" charset="0"/>
              </a:rPr>
              <a:t>YEARLY TRENDS</a:t>
            </a:r>
          </a:p>
        </p:txBody>
      </p:sp>
      <p:pic>
        <p:nvPicPr>
          <p:cNvPr id="4" name="Picture 3">
            <a:extLst>
              <a:ext uri="{FF2B5EF4-FFF2-40B4-BE49-F238E27FC236}">
                <a16:creationId xmlns:a16="http://schemas.microsoft.com/office/drawing/2014/main" id="{DCDDD5EB-8D9C-D893-F4D0-981327C3B1AD}"/>
              </a:ext>
            </a:extLst>
          </p:cNvPr>
          <p:cNvPicPr>
            <a:picLocks noChangeAspect="1"/>
          </p:cNvPicPr>
          <p:nvPr/>
        </p:nvPicPr>
        <p:blipFill>
          <a:blip r:embed="rId2"/>
          <a:stretch>
            <a:fillRect/>
          </a:stretch>
        </p:blipFill>
        <p:spPr>
          <a:xfrm>
            <a:off x="1026954" y="1456343"/>
            <a:ext cx="7549155" cy="48797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DCF24CBF-900B-38F3-C8FD-45DB2D597C5E}"/>
              </a:ext>
            </a:extLst>
          </p:cNvPr>
          <p:cNvPicPr>
            <a:picLocks noChangeAspect="1"/>
          </p:cNvPicPr>
          <p:nvPr/>
        </p:nvPicPr>
        <p:blipFill>
          <a:blip r:embed="rId3"/>
          <a:stretch>
            <a:fillRect/>
          </a:stretch>
        </p:blipFill>
        <p:spPr>
          <a:xfrm>
            <a:off x="8968736" y="1398591"/>
            <a:ext cx="2107564" cy="111360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648461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57EA9-DB1D-21A3-5F53-139D8C313A6F}"/>
              </a:ext>
            </a:extLst>
          </p:cNvPr>
          <p:cNvSpPr txBox="1">
            <a:spLocks/>
          </p:cNvSpPr>
          <p:nvPr/>
        </p:nvSpPr>
        <p:spPr>
          <a:xfrm>
            <a:off x="687806" y="253465"/>
            <a:ext cx="10816388" cy="709061"/>
          </a:xfrm>
          <a:prstGeom prst="rect">
            <a:avLst/>
          </a:prstGeom>
          <a:solidFill>
            <a:srgbClr val="361A67"/>
          </a:solidFill>
          <a:effectLst>
            <a:glow rad="228600">
              <a:schemeClr val="accent5">
                <a:satMod val="175000"/>
                <a:alpha val="40000"/>
              </a:schemeClr>
            </a:glow>
          </a:effectLst>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dirty="0">
                <a:solidFill>
                  <a:srgbClr val="FFC000"/>
                </a:solidFill>
                <a:latin typeface="Bahnschrift SemiBold SemiConden" panose="020B0502040204020203" pitchFamily="34" charset="0"/>
              </a:rPr>
              <a:t>YEAR WISE ORDERS</a:t>
            </a:r>
          </a:p>
        </p:txBody>
      </p:sp>
      <p:pic>
        <p:nvPicPr>
          <p:cNvPr id="4" name="Picture 3">
            <a:extLst>
              <a:ext uri="{FF2B5EF4-FFF2-40B4-BE49-F238E27FC236}">
                <a16:creationId xmlns:a16="http://schemas.microsoft.com/office/drawing/2014/main" id="{4B852825-47CB-83F5-728A-E7905CFAE9A8}"/>
              </a:ext>
            </a:extLst>
          </p:cNvPr>
          <p:cNvPicPr>
            <a:picLocks noChangeAspect="1"/>
          </p:cNvPicPr>
          <p:nvPr/>
        </p:nvPicPr>
        <p:blipFill>
          <a:blip r:embed="rId2"/>
          <a:stretch>
            <a:fillRect/>
          </a:stretch>
        </p:blipFill>
        <p:spPr>
          <a:xfrm>
            <a:off x="819171" y="1282589"/>
            <a:ext cx="7412711" cy="458882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AB4585C1-40A5-8BAF-BA35-B2B7E5EECFEB}"/>
              </a:ext>
            </a:extLst>
          </p:cNvPr>
          <p:cNvPicPr>
            <a:picLocks noChangeAspect="1"/>
          </p:cNvPicPr>
          <p:nvPr/>
        </p:nvPicPr>
        <p:blipFill>
          <a:blip r:embed="rId3"/>
          <a:stretch>
            <a:fillRect/>
          </a:stretch>
        </p:blipFill>
        <p:spPr>
          <a:xfrm>
            <a:off x="8958910" y="1282589"/>
            <a:ext cx="2085728" cy="1075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37879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A6974-20AF-831C-CC64-BF1F02D94DA4}"/>
              </a:ext>
            </a:extLst>
          </p:cNvPr>
          <p:cNvSpPr txBox="1">
            <a:spLocks/>
          </p:cNvSpPr>
          <p:nvPr/>
        </p:nvSpPr>
        <p:spPr>
          <a:xfrm>
            <a:off x="687806" y="235016"/>
            <a:ext cx="10816388" cy="709061"/>
          </a:xfrm>
          <a:prstGeom prst="rect">
            <a:avLst/>
          </a:prstGeom>
          <a:solidFill>
            <a:srgbClr val="361A67"/>
          </a:solidFill>
          <a:effectLst>
            <a:glow rad="228600">
              <a:schemeClr val="accent5">
                <a:satMod val="175000"/>
                <a:alpha val="40000"/>
              </a:schemeClr>
            </a:glow>
          </a:effectLst>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dirty="0">
                <a:solidFill>
                  <a:srgbClr val="FFC000"/>
                </a:solidFill>
                <a:latin typeface="Bahnschrift SemiBold SemiConden" panose="020B0502040204020203" pitchFamily="34" charset="0"/>
              </a:rPr>
              <a:t>MONTHLY ORDERS</a:t>
            </a:r>
          </a:p>
        </p:txBody>
      </p:sp>
      <p:pic>
        <p:nvPicPr>
          <p:cNvPr id="4" name="Picture 3">
            <a:extLst>
              <a:ext uri="{FF2B5EF4-FFF2-40B4-BE49-F238E27FC236}">
                <a16:creationId xmlns:a16="http://schemas.microsoft.com/office/drawing/2014/main" id="{3FD96BF4-3FF8-9C56-D6D9-DEC25B9697B2}"/>
              </a:ext>
            </a:extLst>
          </p:cNvPr>
          <p:cNvPicPr>
            <a:picLocks noChangeAspect="1"/>
          </p:cNvPicPr>
          <p:nvPr/>
        </p:nvPicPr>
        <p:blipFill>
          <a:blip r:embed="rId2"/>
          <a:stretch>
            <a:fillRect/>
          </a:stretch>
        </p:blipFill>
        <p:spPr>
          <a:xfrm>
            <a:off x="687806" y="1429274"/>
            <a:ext cx="7859171" cy="483917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0ACDDFD0-EA55-154C-479D-362BC4747EAD}"/>
              </a:ext>
            </a:extLst>
          </p:cNvPr>
          <p:cNvPicPr>
            <a:picLocks noChangeAspect="1"/>
          </p:cNvPicPr>
          <p:nvPr/>
        </p:nvPicPr>
        <p:blipFill>
          <a:blip r:embed="rId3"/>
          <a:stretch>
            <a:fillRect/>
          </a:stretch>
        </p:blipFill>
        <p:spPr>
          <a:xfrm>
            <a:off x="9132365" y="1429274"/>
            <a:ext cx="2194146" cy="103479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43736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B9A09-0E86-C8FC-9AB7-5D2876C69C02}"/>
              </a:ext>
            </a:extLst>
          </p:cNvPr>
          <p:cNvSpPr txBox="1">
            <a:spLocks/>
          </p:cNvSpPr>
          <p:nvPr/>
        </p:nvSpPr>
        <p:spPr>
          <a:xfrm>
            <a:off x="687806" y="235016"/>
            <a:ext cx="10816388" cy="709061"/>
          </a:xfrm>
          <a:prstGeom prst="rect">
            <a:avLst/>
          </a:prstGeom>
          <a:solidFill>
            <a:srgbClr val="361A67"/>
          </a:solidFill>
          <a:effectLst>
            <a:glow rad="228600">
              <a:schemeClr val="accent5">
                <a:satMod val="175000"/>
                <a:alpha val="40000"/>
              </a:schemeClr>
            </a:glow>
          </a:effectLst>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dirty="0">
                <a:solidFill>
                  <a:srgbClr val="FFC000"/>
                </a:solidFill>
                <a:latin typeface="Bahnschrift SemiBold SemiConden" panose="020B0502040204020203" pitchFamily="34" charset="0"/>
              </a:rPr>
              <a:t>MONTHLY TRENDS</a:t>
            </a:r>
          </a:p>
        </p:txBody>
      </p:sp>
      <p:pic>
        <p:nvPicPr>
          <p:cNvPr id="4" name="Picture 3">
            <a:extLst>
              <a:ext uri="{FF2B5EF4-FFF2-40B4-BE49-F238E27FC236}">
                <a16:creationId xmlns:a16="http://schemas.microsoft.com/office/drawing/2014/main" id="{E902F81C-7E6F-1CB0-6560-6A0C812B1B40}"/>
              </a:ext>
            </a:extLst>
          </p:cNvPr>
          <p:cNvPicPr>
            <a:picLocks noChangeAspect="1"/>
          </p:cNvPicPr>
          <p:nvPr/>
        </p:nvPicPr>
        <p:blipFill>
          <a:blip r:embed="rId2"/>
          <a:stretch>
            <a:fillRect/>
          </a:stretch>
        </p:blipFill>
        <p:spPr>
          <a:xfrm>
            <a:off x="1190983" y="1600222"/>
            <a:ext cx="7635383" cy="4774763"/>
          </a:xfrm>
          <a:prstGeom prst="rect">
            <a:avLst/>
          </a:prstGeom>
        </p:spPr>
      </p:pic>
      <p:pic>
        <p:nvPicPr>
          <p:cNvPr id="6" name="Picture 5">
            <a:extLst>
              <a:ext uri="{FF2B5EF4-FFF2-40B4-BE49-F238E27FC236}">
                <a16:creationId xmlns:a16="http://schemas.microsoft.com/office/drawing/2014/main" id="{0926E93B-EAE7-3432-A7EB-4DCB4CCB893D}"/>
              </a:ext>
            </a:extLst>
          </p:cNvPr>
          <p:cNvPicPr>
            <a:picLocks noChangeAspect="1"/>
          </p:cNvPicPr>
          <p:nvPr/>
        </p:nvPicPr>
        <p:blipFill>
          <a:blip r:embed="rId3"/>
          <a:stretch>
            <a:fillRect/>
          </a:stretch>
        </p:blipFill>
        <p:spPr>
          <a:xfrm>
            <a:off x="9141690" y="1600222"/>
            <a:ext cx="2018253" cy="1027475"/>
          </a:xfrm>
          <a:prstGeom prst="rect">
            <a:avLst/>
          </a:prstGeom>
        </p:spPr>
      </p:pic>
    </p:spTree>
    <p:extLst>
      <p:ext uri="{BB962C8B-B14F-4D97-AF65-F5344CB8AC3E}">
        <p14:creationId xmlns:p14="http://schemas.microsoft.com/office/powerpoint/2010/main" val="1303016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A2FFE-30A4-5DBD-D7DD-937ABBB52169}"/>
              </a:ext>
            </a:extLst>
          </p:cNvPr>
          <p:cNvSpPr txBox="1">
            <a:spLocks/>
          </p:cNvSpPr>
          <p:nvPr/>
        </p:nvSpPr>
        <p:spPr>
          <a:xfrm>
            <a:off x="687806" y="235016"/>
            <a:ext cx="10816388" cy="709061"/>
          </a:xfrm>
          <a:prstGeom prst="rect">
            <a:avLst/>
          </a:prstGeom>
          <a:solidFill>
            <a:srgbClr val="361A67"/>
          </a:solidFill>
          <a:effectLst>
            <a:glow rad="228600">
              <a:schemeClr val="accent5">
                <a:satMod val="175000"/>
                <a:alpha val="40000"/>
              </a:schemeClr>
            </a:glow>
          </a:effectLst>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dirty="0">
                <a:solidFill>
                  <a:srgbClr val="FFC000"/>
                </a:solidFill>
                <a:latin typeface="Bahnschrift SemiBold SemiConden" panose="020B0502040204020203" pitchFamily="34" charset="0"/>
              </a:rPr>
              <a:t>DAY WISE TRENDS</a:t>
            </a:r>
          </a:p>
        </p:txBody>
      </p:sp>
      <p:pic>
        <p:nvPicPr>
          <p:cNvPr id="4" name="Picture 3">
            <a:extLst>
              <a:ext uri="{FF2B5EF4-FFF2-40B4-BE49-F238E27FC236}">
                <a16:creationId xmlns:a16="http://schemas.microsoft.com/office/drawing/2014/main" id="{2390F5BD-BBC6-7EE7-7F9B-6F6B398D3DBA}"/>
              </a:ext>
            </a:extLst>
          </p:cNvPr>
          <p:cNvPicPr>
            <a:picLocks noChangeAspect="1"/>
          </p:cNvPicPr>
          <p:nvPr/>
        </p:nvPicPr>
        <p:blipFill>
          <a:blip r:embed="rId2"/>
          <a:stretch>
            <a:fillRect/>
          </a:stretch>
        </p:blipFill>
        <p:spPr>
          <a:xfrm>
            <a:off x="1152350" y="1519377"/>
            <a:ext cx="7363457" cy="46046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1D5ED2C0-FD8D-ECCB-C9F7-9021C9568482}"/>
              </a:ext>
            </a:extLst>
          </p:cNvPr>
          <p:cNvPicPr>
            <a:picLocks noChangeAspect="1"/>
          </p:cNvPicPr>
          <p:nvPr/>
        </p:nvPicPr>
        <p:blipFill>
          <a:blip r:embed="rId3"/>
          <a:stretch>
            <a:fillRect/>
          </a:stretch>
        </p:blipFill>
        <p:spPr>
          <a:xfrm>
            <a:off x="8701238" y="1519378"/>
            <a:ext cx="1607419" cy="47699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a:extLst>
              <a:ext uri="{FF2B5EF4-FFF2-40B4-BE49-F238E27FC236}">
                <a16:creationId xmlns:a16="http://schemas.microsoft.com/office/drawing/2014/main" id="{C6A34094-CAF2-2DE2-EA2D-BE64A7C189F8}"/>
              </a:ext>
            </a:extLst>
          </p:cNvPr>
          <p:cNvPicPr>
            <a:picLocks noChangeAspect="1"/>
          </p:cNvPicPr>
          <p:nvPr/>
        </p:nvPicPr>
        <p:blipFill>
          <a:blip r:embed="rId4"/>
          <a:stretch>
            <a:fillRect/>
          </a:stretch>
        </p:blipFill>
        <p:spPr>
          <a:xfrm>
            <a:off x="10430916" y="1981390"/>
            <a:ext cx="1491511" cy="13008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61104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E8116-3549-2236-92F7-F92269148C3C}"/>
              </a:ext>
            </a:extLst>
          </p:cNvPr>
          <p:cNvSpPr txBox="1">
            <a:spLocks/>
          </p:cNvSpPr>
          <p:nvPr/>
        </p:nvSpPr>
        <p:spPr>
          <a:xfrm>
            <a:off x="772428" y="264695"/>
            <a:ext cx="10131425" cy="728312"/>
          </a:xfrm>
          <a:prstGeom prst="rect">
            <a:avLst/>
          </a:prstGeom>
          <a:solidFill>
            <a:srgbClr val="2A1B60"/>
          </a:solidFill>
          <a:effectLst>
            <a:glow rad="228600">
              <a:schemeClr val="accent5">
                <a:satMod val="175000"/>
                <a:alpha val="40000"/>
              </a:schemeClr>
            </a:glow>
          </a:effectLst>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a:solidFill>
                  <a:srgbClr val="FFC000"/>
                </a:solidFill>
                <a:latin typeface="Bahnschrift SemiBold SemiConden" panose="020B0502040204020203" pitchFamily="34" charset="0"/>
              </a:rPr>
              <a:t>INFERENCES FROM THE ABOVE EDA</a:t>
            </a:r>
            <a:endParaRPr lang="en-IN" dirty="0">
              <a:solidFill>
                <a:srgbClr val="FFC000"/>
              </a:solidFill>
              <a:latin typeface="Bahnschrift SemiBold SemiConden" panose="020B0502040204020203" pitchFamily="34" charset="0"/>
            </a:endParaRPr>
          </a:p>
        </p:txBody>
      </p:sp>
      <p:sp>
        <p:nvSpPr>
          <p:cNvPr id="3" name="TextBox 2">
            <a:extLst>
              <a:ext uri="{FF2B5EF4-FFF2-40B4-BE49-F238E27FC236}">
                <a16:creationId xmlns:a16="http://schemas.microsoft.com/office/drawing/2014/main" id="{B67E2F2A-740E-9252-0353-0A5833344321}"/>
              </a:ext>
            </a:extLst>
          </p:cNvPr>
          <p:cNvSpPr txBox="1"/>
          <p:nvPr/>
        </p:nvSpPr>
        <p:spPr>
          <a:xfrm>
            <a:off x="772428" y="1588168"/>
            <a:ext cx="10277374" cy="5108065"/>
          </a:xfrm>
          <a:prstGeom prst="rect">
            <a:avLst/>
          </a:prstGeom>
          <a:noFill/>
        </p:spPr>
        <p:txBody>
          <a:bodyPr wrap="square" rtlCol="0">
            <a:spAutoFit/>
          </a:bodyPr>
          <a:lstStyle/>
          <a:p>
            <a:pPr marL="342900" indent="-342900" algn="just">
              <a:lnSpc>
                <a:spcPct val="150000"/>
              </a:lnSpc>
              <a:buAutoNum type="arabicPeriod"/>
            </a:pPr>
            <a:r>
              <a:rPr lang="en-IN" sz="2000" dirty="0">
                <a:solidFill>
                  <a:srgbClr val="FFC000"/>
                </a:solidFill>
                <a:latin typeface="Bahnschrift SemiBold SemiConden" panose="020B0502040204020203" pitchFamily="34" charset="0"/>
              </a:rPr>
              <a:t>In 2018, the number of the orders are the highest amongst the consolidated data and 2020 is the lowest numbers of orders, ,may be because there is data available for two months only.</a:t>
            </a:r>
          </a:p>
          <a:p>
            <a:pPr marL="342900" indent="-342900" algn="just">
              <a:lnSpc>
                <a:spcPct val="150000"/>
              </a:lnSpc>
              <a:buAutoNum type="arabicPeriod"/>
            </a:pPr>
            <a:r>
              <a:rPr lang="en-IN" sz="2000" dirty="0">
                <a:solidFill>
                  <a:srgbClr val="FFC000"/>
                </a:solidFill>
                <a:latin typeface="Bahnschrift SemiBold SemiConden" panose="020B0502040204020203" pitchFamily="34" charset="0"/>
              </a:rPr>
              <a:t>Poultry is the only product ordered the most, it is a part of 480 orders out of 1139 orders, followed by ice cream, cereals etc.</a:t>
            </a:r>
          </a:p>
          <a:p>
            <a:pPr marL="342900" indent="-342900" algn="just">
              <a:lnSpc>
                <a:spcPct val="150000"/>
              </a:lnSpc>
              <a:buAutoNum type="arabicPeriod"/>
            </a:pPr>
            <a:r>
              <a:rPr lang="en-IN" sz="2000" dirty="0">
                <a:solidFill>
                  <a:srgbClr val="FFC000"/>
                </a:solidFill>
                <a:latin typeface="Bahnschrift SemiBold SemiConden" panose="020B0502040204020203" pitchFamily="34" charset="0"/>
              </a:rPr>
              <a:t>Hand soap is ordered the least amongst all the products and is a part of 394 orders.</a:t>
            </a:r>
          </a:p>
          <a:p>
            <a:pPr marL="342900" indent="-342900" algn="just">
              <a:lnSpc>
                <a:spcPct val="150000"/>
              </a:lnSpc>
              <a:buAutoNum type="arabicPeriod"/>
            </a:pPr>
            <a:r>
              <a:rPr lang="en-IN" sz="2000" dirty="0">
                <a:solidFill>
                  <a:srgbClr val="FFC000"/>
                </a:solidFill>
                <a:latin typeface="Bahnschrift SemiBold SemiConden" panose="020B0502040204020203" pitchFamily="34" charset="0"/>
              </a:rPr>
              <a:t>Orders trend as seen in products purchased quarterly and other trends, it can be observed that 2018 is the year where the orders where the all time high and eventually decreasing year wise.</a:t>
            </a:r>
          </a:p>
          <a:p>
            <a:pPr marL="342900" indent="-342900" algn="just">
              <a:lnSpc>
                <a:spcPct val="150000"/>
              </a:lnSpc>
              <a:buAutoNum type="arabicPeriod"/>
            </a:pPr>
            <a:r>
              <a:rPr lang="en-IN" sz="2000" dirty="0">
                <a:solidFill>
                  <a:srgbClr val="FFC000"/>
                </a:solidFill>
                <a:latin typeface="Bahnschrift SemiBold SemiConden" panose="020B0502040204020203" pitchFamily="34" charset="0"/>
              </a:rPr>
              <a:t>In the quarterly orders it can be seen that the Q3 of year 2018 has the highest number of orders followed by q1 of year 2019.</a:t>
            </a:r>
          </a:p>
          <a:p>
            <a:pPr marL="342900" indent="-342900" algn="just">
              <a:lnSpc>
                <a:spcPct val="150000"/>
              </a:lnSpc>
              <a:buAutoNum type="arabicPeriod"/>
            </a:pPr>
            <a:r>
              <a:rPr lang="en-IN" sz="2000" dirty="0">
                <a:solidFill>
                  <a:srgbClr val="FFC000"/>
                </a:solidFill>
                <a:latin typeface="Bahnschrift SemiBold SemiConden" panose="020B0502040204020203" pitchFamily="34" charset="0"/>
              </a:rPr>
              <a:t>In the monthly orders it can be observed that month January and February have the highest orders taken.</a:t>
            </a:r>
          </a:p>
        </p:txBody>
      </p:sp>
    </p:spTree>
    <p:extLst>
      <p:ext uri="{BB962C8B-B14F-4D97-AF65-F5344CB8AC3E}">
        <p14:creationId xmlns:p14="http://schemas.microsoft.com/office/powerpoint/2010/main" val="35711551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7D022-33C0-419A-99BA-A4895B78FCE3}"/>
              </a:ext>
            </a:extLst>
          </p:cNvPr>
          <p:cNvSpPr txBox="1">
            <a:spLocks/>
          </p:cNvSpPr>
          <p:nvPr/>
        </p:nvSpPr>
        <p:spPr>
          <a:xfrm>
            <a:off x="1186314" y="206942"/>
            <a:ext cx="10131425" cy="1227221"/>
          </a:xfrm>
          <a:prstGeom prst="rect">
            <a:avLst/>
          </a:prstGeom>
          <a:solidFill>
            <a:srgbClr val="2A1B60"/>
          </a:solidFill>
          <a:effectLst>
            <a:glow rad="228600">
              <a:schemeClr val="accent5">
                <a:satMod val="175000"/>
                <a:alpha val="40000"/>
              </a:schemeClr>
            </a:glow>
          </a:effectLst>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dirty="0">
                <a:solidFill>
                  <a:srgbClr val="FFC000"/>
                </a:solidFill>
                <a:latin typeface="Bahnschrift SemiBold SemiConden" panose="020B0502040204020203" pitchFamily="34" charset="0"/>
              </a:rPr>
              <a:t>MRA – ASSOCIATION RULES and market basket analysis</a:t>
            </a:r>
          </a:p>
        </p:txBody>
      </p:sp>
      <p:sp>
        <p:nvSpPr>
          <p:cNvPr id="3" name="TextBox 2">
            <a:extLst>
              <a:ext uri="{FF2B5EF4-FFF2-40B4-BE49-F238E27FC236}">
                <a16:creationId xmlns:a16="http://schemas.microsoft.com/office/drawing/2014/main" id="{8AAEE70A-CDC7-F259-165D-D34422CE3D38}"/>
              </a:ext>
            </a:extLst>
          </p:cNvPr>
          <p:cNvSpPr txBox="1"/>
          <p:nvPr/>
        </p:nvSpPr>
        <p:spPr>
          <a:xfrm>
            <a:off x="673768" y="1997839"/>
            <a:ext cx="11184556" cy="4062651"/>
          </a:xfrm>
          <a:prstGeom prst="rect">
            <a:avLst/>
          </a:prstGeom>
          <a:noFill/>
        </p:spPr>
        <p:txBody>
          <a:bodyPr wrap="square" rtlCol="0">
            <a:spAutoFit/>
          </a:bodyPr>
          <a:lstStyle/>
          <a:p>
            <a:pPr algn="just">
              <a:lnSpc>
                <a:spcPct val="150000"/>
              </a:lnSpc>
            </a:pPr>
            <a:r>
              <a:rPr lang="en-US" sz="2000" b="0" i="0" dirty="0">
                <a:solidFill>
                  <a:srgbClr val="FFC000"/>
                </a:solidFill>
                <a:effectLst/>
                <a:latin typeface="Bahnschrift SemiBold SemiConden" panose="020B0502040204020203" pitchFamily="34" charset="0"/>
              </a:rPr>
              <a:t>1. Market Basket Analysis is one of the key techniques used by large retailers to uncover associations between items. It works by looking for combinations of items that occur together frequently in transactions. To put it another way, it allows retailers to identify relationships between the items that people buy.</a:t>
            </a:r>
          </a:p>
          <a:p>
            <a:pPr algn="just">
              <a:lnSpc>
                <a:spcPct val="150000"/>
              </a:lnSpc>
            </a:pPr>
            <a:r>
              <a:rPr lang="en-US" sz="2000" b="0" i="0" dirty="0">
                <a:solidFill>
                  <a:srgbClr val="FFC000"/>
                </a:solidFill>
                <a:effectLst/>
                <a:latin typeface="Bahnschrift SemiBold SemiConden" panose="020B0502040204020203" pitchFamily="34" charset="0"/>
              </a:rPr>
              <a:t>2.Association Rules are widely used to analyze retail basket or transaction data, and are intended to identify strong rules discovered in transaction data using measures of interestingness, based on the concept of strong rules.</a:t>
            </a:r>
          </a:p>
          <a:p>
            <a:pPr algn="just">
              <a:lnSpc>
                <a:spcPct val="150000"/>
              </a:lnSpc>
            </a:pPr>
            <a:r>
              <a:rPr lang="en-US" sz="2000" dirty="0">
                <a:solidFill>
                  <a:srgbClr val="FFC000"/>
                </a:solidFill>
                <a:latin typeface="Bahnschrift SemiBold SemiConden" panose="020B0502040204020203" pitchFamily="34" charset="0"/>
              </a:rPr>
              <a:t>3. Support: It is the default of an item, the support of item A is nothing but the ratio of transactions involving A	 to the total  involving A to the total number of transactions.</a:t>
            </a:r>
            <a:endParaRPr lang="en-US" sz="2000" b="0" i="0" dirty="0">
              <a:solidFill>
                <a:srgbClr val="FFC000"/>
              </a:solidFill>
              <a:effectLst/>
              <a:latin typeface="Bahnschrift SemiBold SemiConden" panose="020B0502040204020203" pitchFamily="34" charset="0"/>
            </a:endParaRPr>
          </a:p>
          <a:p>
            <a:pPr marL="342900" indent="-342900">
              <a:buAutoNum type="arabicPeriod"/>
            </a:pPr>
            <a:endParaRPr lang="en-IN" dirty="0"/>
          </a:p>
        </p:txBody>
      </p:sp>
    </p:spTree>
    <p:extLst>
      <p:ext uri="{BB962C8B-B14F-4D97-AF65-F5344CB8AC3E}">
        <p14:creationId xmlns:p14="http://schemas.microsoft.com/office/powerpoint/2010/main" val="517075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82B1E-1147-3E43-7734-57DEB3E39807}"/>
              </a:ext>
            </a:extLst>
          </p:cNvPr>
          <p:cNvSpPr>
            <a:spLocks noGrp="1"/>
          </p:cNvSpPr>
          <p:nvPr>
            <p:ph type="title" idx="4294967295"/>
          </p:nvPr>
        </p:nvSpPr>
        <p:spPr>
          <a:xfrm>
            <a:off x="6096000" y="3253339"/>
            <a:ext cx="6096000" cy="3368124"/>
          </a:xfrm>
        </p:spPr>
        <p:txBody>
          <a:bodyPr>
            <a:normAutofit/>
          </a:bodyPr>
          <a:lstStyle/>
          <a:p>
            <a:br>
              <a:rPr lang="en-IN" dirty="0"/>
            </a:br>
            <a:br>
              <a:rPr lang="en-IN" dirty="0"/>
            </a:br>
            <a:endParaRPr lang="en-IN" dirty="0"/>
          </a:p>
        </p:txBody>
      </p:sp>
      <p:sp>
        <p:nvSpPr>
          <p:cNvPr id="3" name="TextBox 2">
            <a:extLst>
              <a:ext uri="{FF2B5EF4-FFF2-40B4-BE49-F238E27FC236}">
                <a16:creationId xmlns:a16="http://schemas.microsoft.com/office/drawing/2014/main" id="{BACC6F06-9EA4-0858-4362-6EDC8EC49F85}"/>
              </a:ext>
            </a:extLst>
          </p:cNvPr>
          <p:cNvSpPr txBox="1"/>
          <p:nvPr/>
        </p:nvSpPr>
        <p:spPr>
          <a:xfrm>
            <a:off x="308008" y="1474269"/>
            <a:ext cx="11713946" cy="4370427"/>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solidFill>
                  <a:srgbClr val="FFC000"/>
                </a:solidFill>
                <a:latin typeface="Bahnschrift SemiBold SemiConden" panose="020B0502040204020203" pitchFamily="34" charset="0"/>
              </a:rPr>
              <a:t>PROBLEM STATEMENT</a:t>
            </a:r>
          </a:p>
          <a:p>
            <a:pPr marL="342900" indent="-342900">
              <a:buFont typeface="Wingdings" panose="05000000000000000000" pitchFamily="2" charset="2"/>
              <a:buChar char="Ø"/>
            </a:pPr>
            <a:r>
              <a:rPr lang="en-IN" sz="2000" dirty="0">
                <a:solidFill>
                  <a:srgbClr val="FFC000"/>
                </a:solidFill>
                <a:latin typeface="Bahnschrift SemiBold SemiConden" panose="020B0502040204020203" pitchFamily="34" charset="0"/>
              </a:rPr>
              <a:t>DATA ANALYSIS </a:t>
            </a:r>
            <a:br>
              <a:rPr lang="en-IN" sz="2000" dirty="0">
                <a:solidFill>
                  <a:srgbClr val="FFC000"/>
                </a:solidFill>
                <a:latin typeface="Bahnschrift SemiBold SemiConden" panose="020B0502040204020203" pitchFamily="34" charset="0"/>
              </a:rPr>
            </a:br>
            <a:r>
              <a:rPr lang="en-IN" sz="2000" dirty="0">
                <a:solidFill>
                  <a:srgbClr val="FFC000"/>
                </a:solidFill>
                <a:latin typeface="Bahnschrift SemiBold SemiConden" panose="020B0502040204020203" pitchFamily="34" charset="0"/>
              </a:rPr>
              <a:t>            1. </a:t>
            </a:r>
            <a:r>
              <a:rPr lang="en-IN" sz="2000" cap="all" dirty="0">
                <a:solidFill>
                  <a:srgbClr val="FFC000"/>
                </a:solidFill>
                <a:latin typeface="Bahnschrift SemiBold SemiConden" panose="020B0502040204020203" pitchFamily="34" charset="0"/>
              </a:rPr>
              <a:t>data info, description, summary.</a:t>
            </a:r>
            <a:br>
              <a:rPr lang="en-IN" sz="2000" cap="all" dirty="0">
                <a:solidFill>
                  <a:srgbClr val="FFC000"/>
                </a:solidFill>
                <a:latin typeface="Bahnschrift SemiBold SemiConden" panose="020B0502040204020203" pitchFamily="34" charset="0"/>
              </a:rPr>
            </a:br>
            <a:r>
              <a:rPr lang="en-IN" sz="2000" cap="all" dirty="0">
                <a:solidFill>
                  <a:srgbClr val="FFC000"/>
                </a:solidFill>
                <a:latin typeface="Bahnschrift SemiBold SemiConden" panose="020B0502040204020203" pitchFamily="34" charset="0"/>
              </a:rPr>
              <a:t>            2. Univariate, bivariate &amp;multi variate analysis</a:t>
            </a:r>
          </a:p>
          <a:p>
            <a:pPr marL="342900" indent="-342900">
              <a:buFont typeface="Wingdings" panose="05000000000000000000" pitchFamily="2" charset="2"/>
              <a:buChar char="Ø"/>
            </a:pPr>
            <a:r>
              <a:rPr lang="en-IN" sz="2000" cap="all" dirty="0">
                <a:solidFill>
                  <a:srgbClr val="FFC000"/>
                </a:solidFill>
                <a:latin typeface="Bahnschrift SemiBold SemiConden" panose="020B0502040204020203" pitchFamily="34" charset="0"/>
              </a:rPr>
              <a:t>CUSTOMER SEGMENTATION USING RFM ANALYSIS</a:t>
            </a:r>
            <a:br>
              <a:rPr lang="en-IN" sz="2000" cap="all" dirty="0">
                <a:solidFill>
                  <a:srgbClr val="FFC000"/>
                </a:solidFill>
                <a:latin typeface="Bahnschrift SemiBold SemiConden" panose="020B0502040204020203" pitchFamily="34" charset="0"/>
              </a:rPr>
            </a:br>
            <a:r>
              <a:rPr lang="en-IN" sz="2000" cap="all" dirty="0">
                <a:solidFill>
                  <a:srgbClr val="FFC000"/>
                </a:solidFill>
                <a:latin typeface="Bahnschrift SemiBold SemiConden" panose="020B0502040204020203" pitchFamily="34" charset="0"/>
              </a:rPr>
              <a:t>            1. Tools used &amp; predictions </a:t>
            </a:r>
            <a:br>
              <a:rPr lang="en-IN" sz="2000" cap="all" dirty="0">
                <a:solidFill>
                  <a:srgbClr val="FFC000"/>
                </a:solidFill>
                <a:latin typeface="Bahnschrift SemiBold SemiConden" panose="020B0502040204020203" pitchFamily="34" charset="0"/>
              </a:rPr>
            </a:br>
            <a:r>
              <a:rPr lang="en-IN" sz="2000" cap="all" dirty="0">
                <a:solidFill>
                  <a:srgbClr val="FFC000"/>
                </a:solidFill>
                <a:latin typeface="Bahnschrift SemiBold SemiConden" panose="020B0502040204020203" pitchFamily="34" charset="0"/>
              </a:rPr>
              <a:t>            2. output table</a:t>
            </a:r>
            <a:br>
              <a:rPr lang="en-IN" sz="2000" cap="all" dirty="0">
                <a:solidFill>
                  <a:srgbClr val="FFC000"/>
                </a:solidFill>
                <a:latin typeface="Bahnschrift SemiBold SemiConden" panose="020B0502040204020203" pitchFamily="34" charset="0"/>
              </a:rPr>
            </a:br>
            <a:r>
              <a:rPr lang="en-IN" sz="2000" cap="all" dirty="0">
                <a:solidFill>
                  <a:srgbClr val="FFC000"/>
                </a:solidFill>
                <a:latin typeface="Bahnschrift SemiBold SemiConden" panose="020B0502040204020203" pitchFamily="34" charset="0"/>
              </a:rPr>
              <a:t>            3. KNIME workflow</a:t>
            </a:r>
          </a:p>
          <a:p>
            <a:pPr marL="342900" indent="-342900">
              <a:buFont typeface="Wingdings" panose="05000000000000000000" pitchFamily="2" charset="2"/>
              <a:buChar char="Ø"/>
            </a:pPr>
            <a:r>
              <a:rPr lang="en-IN" sz="2000" cap="all" dirty="0">
                <a:solidFill>
                  <a:srgbClr val="FFC000"/>
                </a:solidFill>
                <a:latin typeface="Bahnschrift SemiBold SemiConden" panose="020B0502040204020203" pitchFamily="34" charset="0"/>
              </a:rPr>
              <a:t>RFM INFERENCES AND IDENTIFIERS</a:t>
            </a:r>
            <a:br>
              <a:rPr lang="en-IN" sz="2000" cap="all" dirty="0">
                <a:solidFill>
                  <a:srgbClr val="FFC000"/>
                </a:solidFill>
                <a:latin typeface="Bahnschrift SemiBold SemiConden" panose="020B0502040204020203" pitchFamily="34" charset="0"/>
              </a:rPr>
            </a:br>
            <a:r>
              <a:rPr lang="en-IN" sz="2000" cap="all" dirty="0">
                <a:solidFill>
                  <a:srgbClr val="FFC000"/>
                </a:solidFill>
                <a:latin typeface="Bahnschrift SemiBold SemiConden" panose="020B0502040204020203" pitchFamily="34" charset="0"/>
              </a:rPr>
              <a:t>            1. BEST CUSTOMER</a:t>
            </a:r>
            <a:br>
              <a:rPr lang="en-IN" sz="2000" cap="all" dirty="0">
                <a:solidFill>
                  <a:srgbClr val="FFC000"/>
                </a:solidFill>
                <a:latin typeface="Bahnschrift SemiBold SemiConden" panose="020B0502040204020203" pitchFamily="34" charset="0"/>
              </a:rPr>
            </a:br>
            <a:r>
              <a:rPr lang="en-IN" sz="2000" cap="all" dirty="0">
                <a:solidFill>
                  <a:srgbClr val="FFC000"/>
                </a:solidFill>
                <a:latin typeface="Bahnschrift SemiBold SemiConden" panose="020B0502040204020203" pitchFamily="34" charset="0"/>
              </a:rPr>
              <a:t>            2. CUSTOMER ON THE VERGE OF CHURNING</a:t>
            </a:r>
            <a:br>
              <a:rPr lang="en-IN" sz="2000" cap="all" dirty="0">
                <a:solidFill>
                  <a:srgbClr val="FFC000"/>
                </a:solidFill>
                <a:latin typeface="Bahnschrift SemiBold SemiConden" panose="020B0502040204020203" pitchFamily="34" charset="0"/>
              </a:rPr>
            </a:br>
            <a:r>
              <a:rPr lang="en-IN" sz="2000" cap="all" dirty="0">
                <a:solidFill>
                  <a:srgbClr val="FFC000"/>
                </a:solidFill>
                <a:latin typeface="Bahnschrift SemiBold SemiConden" panose="020B0502040204020203" pitchFamily="34" charset="0"/>
              </a:rPr>
              <a:t>            3.LOST CUSTOMERS</a:t>
            </a:r>
            <a:br>
              <a:rPr lang="en-IN" sz="2000" cap="all" dirty="0">
                <a:solidFill>
                  <a:srgbClr val="FFC000"/>
                </a:solidFill>
                <a:latin typeface="Bahnschrift SemiBold SemiConden" panose="020B0502040204020203" pitchFamily="34" charset="0"/>
              </a:rPr>
            </a:br>
            <a:r>
              <a:rPr lang="en-IN" sz="2000" cap="all" dirty="0">
                <a:solidFill>
                  <a:srgbClr val="FFC000"/>
                </a:solidFill>
                <a:latin typeface="Bahnschrift SemiBold SemiConden" panose="020B0502040204020203" pitchFamily="34" charset="0"/>
              </a:rPr>
              <a:t>            4. LOYAL CUSTOMERS</a:t>
            </a:r>
            <a:br>
              <a:rPr lang="en-IN" sz="1800" cap="all" dirty="0"/>
            </a:br>
            <a:endParaRPr lang="en-IN" cap="all" dirty="0"/>
          </a:p>
        </p:txBody>
      </p:sp>
      <p:sp>
        <p:nvSpPr>
          <p:cNvPr id="4" name="TextBox 3">
            <a:extLst>
              <a:ext uri="{FF2B5EF4-FFF2-40B4-BE49-F238E27FC236}">
                <a16:creationId xmlns:a16="http://schemas.microsoft.com/office/drawing/2014/main" id="{EA5DBD99-F720-2647-0E43-61C044243ED0}"/>
              </a:ext>
            </a:extLst>
          </p:cNvPr>
          <p:cNvSpPr txBox="1"/>
          <p:nvPr/>
        </p:nvSpPr>
        <p:spPr>
          <a:xfrm>
            <a:off x="393031" y="292347"/>
            <a:ext cx="11405937" cy="584775"/>
          </a:xfrm>
          <a:prstGeom prst="rect">
            <a:avLst/>
          </a:prstGeom>
          <a:solidFill>
            <a:srgbClr val="361A67"/>
          </a:solidFill>
          <a:ln>
            <a:noFill/>
          </a:ln>
          <a:effectLst>
            <a:glow rad="228600">
              <a:schemeClr val="accent5">
                <a:satMod val="175000"/>
                <a:alpha val="40000"/>
              </a:schemeClr>
            </a:glow>
          </a:effectLst>
        </p:spPr>
        <p:txBody>
          <a:bodyPr wrap="square" rtlCol="0">
            <a:spAutoFit/>
          </a:bodyPr>
          <a:lstStyle/>
          <a:p>
            <a:pPr algn="ctr"/>
            <a:r>
              <a:rPr lang="en-IN" sz="3200" dirty="0">
                <a:solidFill>
                  <a:srgbClr val="FFC000"/>
                </a:solidFill>
                <a:latin typeface="Bahnschrift SemiBold SemiConden" panose="020B0502040204020203" pitchFamily="34" charset="0"/>
              </a:rPr>
              <a:t>TABLE OF CONTENTS</a:t>
            </a:r>
            <a:endParaRPr lang="en-IN" sz="3200" dirty="0">
              <a:solidFill>
                <a:srgbClr val="FFC000"/>
              </a:solidFill>
            </a:endParaRPr>
          </a:p>
        </p:txBody>
      </p:sp>
    </p:spTree>
    <p:extLst>
      <p:ext uri="{BB962C8B-B14F-4D97-AF65-F5344CB8AC3E}">
        <p14:creationId xmlns:p14="http://schemas.microsoft.com/office/powerpoint/2010/main" val="20753855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13E92-3891-E285-0C93-0D473589772E}"/>
              </a:ext>
            </a:extLst>
          </p:cNvPr>
          <p:cNvSpPr txBox="1">
            <a:spLocks/>
          </p:cNvSpPr>
          <p:nvPr/>
        </p:nvSpPr>
        <p:spPr>
          <a:xfrm>
            <a:off x="1186314" y="206942"/>
            <a:ext cx="10131425" cy="1227221"/>
          </a:xfrm>
          <a:prstGeom prst="rect">
            <a:avLst/>
          </a:prstGeom>
          <a:solidFill>
            <a:srgbClr val="2A1B60"/>
          </a:solidFill>
          <a:effectLst>
            <a:glow rad="228600">
              <a:schemeClr val="accent5">
                <a:satMod val="175000"/>
                <a:alpha val="40000"/>
              </a:schemeClr>
            </a:glow>
          </a:effectLst>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dirty="0">
                <a:solidFill>
                  <a:srgbClr val="FFC000"/>
                </a:solidFill>
                <a:latin typeface="Bahnschrift SemiBold SemiConden" panose="020B0502040204020203" pitchFamily="34" charset="0"/>
              </a:rPr>
              <a:t>MRA – ASSOCIATION RULES and market basket analysis contd…</a:t>
            </a:r>
          </a:p>
        </p:txBody>
      </p:sp>
      <p:sp>
        <p:nvSpPr>
          <p:cNvPr id="3" name="TextBox 2">
            <a:extLst>
              <a:ext uri="{FF2B5EF4-FFF2-40B4-BE49-F238E27FC236}">
                <a16:creationId xmlns:a16="http://schemas.microsoft.com/office/drawing/2014/main" id="{121C2059-9120-7E39-6345-87B7A0F0C197}"/>
              </a:ext>
            </a:extLst>
          </p:cNvPr>
          <p:cNvSpPr txBox="1"/>
          <p:nvPr/>
        </p:nvSpPr>
        <p:spPr>
          <a:xfrm>
            <a:off x="827773" y="2136809"/>
            <a:ext cx="11088303" cy="1414746"/>
          </a:xfrm>
          <a:prstGeom prst="rect">
            <a:avLst/>
          </a:prstGeom>
          <a:noFill/>
        </p:spPr>
        <p:txBody>
          <a:bodyPr wrap="square" rtlCol="0">
            <a:spAutoFit/>
          </a:bodyPr>
          <a:lstStyle/>
          <a:p>
            <a:pPr>
              <a:lnSpc>
                <a:spcPct val="150000"/>
              </a:lnSpc>
            </a:pPr>
            <a:r>
              <a:rPr lang="en-IN" sz="2000" dirty="0">
                <a:solidFill>
                  <a:srgbClr val="FFC000"/>
                </a:solidFill>
                <a:latin typeface="Bahnschrift SemiBold SemiConden" panose="020B0502040204020203" pitchFamily="34" charset="0"/>
              </a:rPr>
              <a:t>4. Confidence: It is the default popularity of an item. In mathematical terms, the support of item A  is nothing but the ratio of transactions involving A to the total number of transactions.</a:t>
            </a:r>
          </a:p>
          <a:p>
            <a:pPr>
              <a:lnSpc>
                <a:spcPct val="150000"/>
              </a:lnSpc>
            </a:pPr>
            <a:r>
              <a:rPr lang="en-IN" sz="2000" dirty="0">
                <a:solidFill>
                  <a:srgbClr val="FFC000"/>
                </a:solidFill>
                <a:latin typeface="Bahnschrift SemiBold SemiConden" panose="020B0502040204020203" pitchFamily="34" charset="0"/>
              </a:rPr>
              <a:t>5. Lift: Increase in sales of A when you sell B </a:t>
            </a:r>
          </a:p>
        </p:txBody>
      </p:sp>
    </p:spTree>
    <p:extLst>
      <p:ext uri="{BB962C8B-B14F-4D97-AF65-F5344CB8AC3E}">
        <p14:creationId xmlns:p14="http://schemas.microsoft.com/office/powerpoint/2010/main" val="1043865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2B7EBD-FA89-7349-76A4-D3354F3B37C1}"/>
              </a:ext>
            </a:extLst>
          </p:cNvPr>
          <p:cNvPicPr>
            <a:picLocks noChangeAspect="1"/>
          </p:cNvPicPr>
          <p:nvPr/>
        </p:nvPicPr>
        <p:blipFill>
          <a:blip r:embed="rId2"/>
          <a:stretch>
            <a:fillRect/>
          </a:stretch>
        </p:blipFill>
        <p:spPr>
          <a:xfrm>
            <a:off x="1501624" y="2075946"/>
            <a:ext cx="9188752" cy="22939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itle 1">
            <a:extLst>
              <a:ext uri="{FF2B5EF4-FFF2-40B4-BE49-F238E27FC236}">
                <a16:creationId xmlns:a16="http://schemas.microsoft.com/office/drawing/2014/main" id="{EEC87D14-93CC-1182-EC41-84836ECE0128}"/>
              </a:ext>
            </a:extLst>
          </p:cNvPr>
          <p:cNvSpPr txBox="1">
            <a:spLocks/>
          </p:cNvSpPr>
          <p:nvPr/>
        </p:nvSpPr>
        <p:spPr>
          <a:xfrm>
            <a:off x="1234440" y="462012"/>
            <a:ext cx="10131425" cy="779647"/>
          </a:xfrm>
          <a:prstGeom prst="rect">
            <a:avLst/>
          </a:prstGeom>
          <a:solidFill>
            <a:srgbClr val="2A1B60"/>
          </a:solidFill>
          <a:effectLst>
            <a:glow rad="228600">
              <a:schemeClr val="accent5">
                <a:satMod val="175000"/>
                <a:alpha val="40000"/>
              </a:schemeClr>
            </a:glow>
          </a:effectLst>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dirty="0">
                <a:solidFill>
                  <a:srgbClr val="FFC000"/>
                </a:solidFill>
                <a:latin typeface="Bahnschrift SemiBold SemiConden" panose="020B0502040204020203" pitchFamily="34" charset="0"/>
              </a:rPr>
              <a:t>KNIME WORK FLOW</a:t>
            </a:r>
          </a:p>
        </p:txBody>
      </p:sp>
    </p:spTree>
    <p:extLst>
      <p:ext uri="{BB962C8B-B14F-4D97-AF65-F5344CB8AC3E}">
        <p14:creationId xmlns:p14="http://schemas.microsoft.com/office/powerpoint/2010/main" val="18051324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D1C73-9DB5-EE81-A490-6089815CBC62}"/>
              </a:ext>
            </a:extLst>
          </p:cNvPr>
          <p:cNvSpPr txBox="1">
            <a:spLocks/>
          </p:cNvSpPr>
          <p:nvPr/>
        </p:nvSpPr>
        <p:spPr>
          <a:xfrm>
            <a:off x="1234440" y="462012"/>
            <a:ext cx="10131425" cy="779647"/>
          </a:xfrm>
          <a:prstGeom prst="rect">
            <a:avLst/>
          </a:prstGeom>
          <a:solidFill>
            <a:srgbClr val="2A1B60"/>
          </a:solidFill>
          <a:effectLst>
            <a:glow rad="228600">
              <a:schemeClr val="accent5">
                <a:satMod val="175000"/>
                <a:alpha val="40000"/>
              </a:schemeClr>
            </a:glow>
          </a:effectLst>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dirty="0">
                <a:solidFill>
                  <a:srgbClr val="FFC000"/>
                </a:solidFill>
                <a:latin typeface="Bahnschrift SemiBold SemiConden" panose="020B0502040204020203" pitchFamily="34" charset="0"/>
              </a:rPr>
              <a:t>READING THE EXCEL FILE</a:t>
            </a:r>
          </a:p>
        </p:txBody>
      </p:sp>
      <p:pic>
        <p:nvPicPr>
          <p:cNvPr id="4" name="Picture 3">
            <a:extLst>
              <a:ext uri="{FF2B5EF4-FFF2-40B4-BE49-F238E27FC236}">
                <a16:creationId xmlns:a16="http://schemas.microsoft.com/office/drawing/2014/main" id="{363E3363-87CE-A53B-4552-7BA431ADC706}"/>
              </a:ext>
            </a:extLst>
          </p:cNvPr>
          <p:cNvPicPr>
            <a:picLocks noChangeAspect="1"/>
          </p:cNvPicPr>
          <p:nvPr/>
        </p:nvPicPr>
        <p:blipFill>
          <a:blip r:embed="rId2"/>
          <a:stretch>
            <a:fillRect/>
          </a:stretch>
        </p:blipFill>
        <p:spPr>
          <a:xfrm>
            <a:off x="3811605" y="1540113"/>
            <a:ext cx="4745254" cy="50675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413216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39D15-4E12-510E-170E-9F8B314A984B}"/>
              </a:ext>
            </a:extLst>
          </p:cNvPr>
          <p:cNvSpPr txBox="1">
            <a:spLocks/>
          </p:cNvSpPr>
          <p:nvPr/>
        </p:nvSpPr>
        <p:spPr>
          <a:xfrm>
            <a:off x="1282566" y="163629"/>
            <a:ext cx="10131425" cy="779647"/>
          </a:xfrm>
          <a:prstGeom prst="rect">
            <a:avLst/>
          </a:prstGeom>
          <a:solidFill>
            <a:srgbClr val="2A1B60"/>
          </a:solidFill>
          <a:effectLst>
            <a:glow rad="228600">
              <a:schemeClr val="accent5">
                <a:satMod val="175000"/>
                <a:alpha val="40000"/>
              </a:schemeClr>
            </a:glow>
          </a:effectLst>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dirty="0">
                <a:solidFill>
                  <a:srgbClr val="FFC000"/>
                </a:solidFill>
                <a:latin typeface="Bahnschrift SemiBold SemiConden" panose="020B0502040204020203" pitchFamily="34" charset="0"/>
              </a:rPr>
              <a:t>ROW FILTER</a:t>
            </a:r>
          </a:p>
        </p:txBody>
      </p:sp>
      <p:pic>
        <p:nvPicPr>
          <p:cNvPr id="4" name="Picture 3">
            <a:extLst>
              <a:ext uri="{FF2B5EF4-FFF2-40B4-BE49-F238E27FC236}">
                <a16:creationId xmlns:a16="http://schemas.microsoft.com/office/drawing/2014/main" id="{275DC7A7-3BB6-DA28-3CAC-1C3C38FCB054}"/>
              </a:ext>
            </a:extLst>
          </p:cNvPr>
          <p:cNvPicPr>
            <a:picLocks noChangeAspect="1"/>
          </p:cNvPicPr>
          <p:nvPr/>
        </p:nvPicPr>
        <p:blipFill>
          <a:blip r:embed="rId2"/>
          <a:stretch>
            <a:fillRect/>
          </a:stretch>
        </p:blipFill>
        <p:spPr>
          <a:xfrm>
            <a:off x="3511616" y="1764244"/>
            <a:ext cx="5034013" cy="480499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Box 4">
            <a:extLst>
              <a:ext uri="{FF2B5EF4-FFF2-40B4-BE49-F238E27FC236}">
                <a16:creationId xmlns:a16="http://schemas.microsoft.com/office/drawing/2014/main" id="{176F5105-2130-0B68-83FA-E6EB6E9D454B}"/>
              </a:ext>
            </a:extLst>
          </p:cNvPr>
          <p:cNvSpPr txBox="1"/>
          <p:nvPr/>
        </p:nvSpPr>
        <p:spPr>
          <a:xfrm>
            <a:off x="3220068" y="1164139"/>
            <a:ext cx="5904682" cy="677108"/>
          </a:xfrm>
          <a:prstGeom prst="rect">
            <a:avLst/>
          </a:prstGeom>
          <a:noFill/>
        </p:spPr>
        <p:txBody>
          <a:bodyPr wrap="square" rtlCol="0">
            <a:spAutoFit/>
          </a:bodyPr>
          <a:lstStyle/>
          <a:p>
            <a:pPr marL="342900" indent="-342900" algn="just">
              <a:buFont typeface="Arial" panose="020B0604020202020204" pitchFamily="34" charset="0"/>
              <a:buChar char="•"/>
            </a:pPr>
            <a:r>
              <a:rPr lang="en-IN" sz="2000" dirty="0">
                <a:solidFill>
                  <a:srgbClr val="FFC000"/>
                </a:solidFill>
                <a:latin typeface="Bahnschrift SemiBold SemiConden" panose="020B0502040204020203" pitchFamily="34" charset="0"/>
              </a:rPr>
              <a:t>Filtering the All purpose, as it seems irrelevant.</a:t>
            </a:r>
          </a:p>
          <a:p>
            <a:endParaRPr lang="en-IN" dirty="0"/>
          </a:p>
        </p:txBody>
      </p:sp>
    </p:spTree>
    <p:extLst>
      <p:ext uri="{BB962C8B-B14F-4D97-AF65-F5344CB8AC3E}">
        <p14:creationId xmlns:p14="http://schemas.microsoft.com/office/powerpoint/2010/main" val="19122473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A43FD-56EC-D75A-1CFE-EADE446BA3E7}"/>
              </a:ext>
            </a:extLst>
          </p:cNvPr>
          <p:cNvSpPr txBox="1">
            <a:spLocks/>
          </p:cNvSpPr>
          <p:nvPr/>
        </p:nvSpPr>
        <p:spPr>
          <a:xfrm>
            <a:off x="1030287" y="211756"/>
            <a:ext cx="10131425" cy="779647"/>
          </a:xfrm>
          <a:prstGeom prst="rect">
            <a:avLst/>
          </a:prstGeom>
          <a:solidFill>
            <a:srgbClr val="2A1B60"/>
          </a:solidFill>
          <a:effectLst>
            <a:glow rad="228600">
              <a:schemeClr val="accent5">
                <a:satMod val="175000"/>
                <a:alpha val="40000"/>
              </a:schemeClr>
            </a:glow>
          </a:effectLst>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dirty="0">
                <a:solidFill>
                  <a:srgbClr val="FFC000"/>
                </a:solidFill>
                <a:latin typeface="Bahnschrift SemiBold SemiConden" panose="020B0502040204020203" pitchFamily="34" charset="0"/>
              </a:rPr>
              <a:t>GROUPBY</a:t>
            </a:r>
          </a:p>
        </p:txBody>
      </p:sp>
      <p:pic>
        <p:nvPicPr>
          <p:cNvPr id="4" name="Picture 3">
            <a:extLst>
              <a:ext uri="{FF2B5EF4-FFF2-40B4-BE49-F238E27FC236}">
                <a16:creationId xmlns:a16="http://schemas.microsoft.com/office/drawing/2014/main" id="{E4E23E91-D22D-28F2-ACE6-486FE47AF9D7}"/>
              </a:ext>
            </a:extLst>
          </p:cNvPr>
          <p:cNvPicPr>
            <a:picLocks noChangeAspect="1"/>
          </p:cNvPicPr>
          <p:nvPr/>
        </p:nvPicPr>
        <p:blipFill>
          <a:blip r:embed="rId2"/>
          <a:stretch>
            <a:fillRect/>
          </a:stretch>
        </p:blipFill>
        <p:spPr>
          <a:xfrm>
            <a:off x="2002521" y="1970220"/>
            <a:ext cx="8417962" cy="45516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TextBox 8">
            <a:extLst>
              <a:ext uri="{FF2B5EF4-FFF2-40B4-BE49-F238E27FC236}">
                <a16:creationId xmlns:a16="http://schemas.microsoft.com/office/drawing/2014/main" id="{7AD5EF6A-7539-9765-04B6-F93CF74BA5C7}"/>
              </a:ext>
            </a:extLst>
          </p:cNvPr>
          <p:cNvSpPr txBox="1"/>
          <p:nvPr/>
        </p:nvSpPr>
        <p:spPr>
          <a:xfrm>
            <a:off x="2175310" y="1350168"/>
            <a:ext cx="8595359" cy="400110"/>
          </a:xfrm>
          <a:prstGeom prst="rect">
            <a:avLst/>
          </a:prstGeom>
          <a:noFill/>
        </p:spPr>
        <p:txBody>
          <a:bodyPr wrap="square" rtlCol="0">
            <a:spAutoFit/>
          </a:bodyPr>
          <a:lstStyle/>
          <a:p>
            <a:r>
              <a:rPr lang="en-IN" sz="2000" b="1" dirty="0">
                <a:solidFill>
                  <a:srgbClr val="FFC000"/>
                </a:solidFill>
                <a:latin typeface="Bahnschrift SemiBold SemiConden" panose="020B0502040204020203" pitchFamily="34" charset="0"/>
              </a:rPr>
              <a:t>The filtered data is then grouped by the ORDER ID variable and concatenated .</a:t>
            </a:r>
          </a:p>
        </p:txBody>
      </p:sp>
    </p:spTree>
    <p:extLst>
      <p:ext uri="{BB962C8B-B14F-4D97-AF65-F5344CB8AC3E}">
        <p14:creationId xmlns:p14="http://schemas.microsoft.com/office/powerpoint/2010/main" val="19986550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DA7B-7935-7303-F01C-AB9A0FF7D8A3}"/>
              </a:ext>
            </a:extLst>
          </p:cNvPr>
          <p:cNvSpPr txBox="1">
            <a:spLocks/>
          </p:cNvSpPr>
          <p:nvPr/>
        </p:nvSpPr>
        <p:spPr>
          <a:xfrm>
            <a:off x="1030287" y="211756"/>
            <a:ext cx="10131425" cy="779647"/>
          </a:xfrm>
          <a:prstGeom prst="rect">
            <a:avLst/>
          </a:prstGeom>
          <a:solidFill>
            <a:srgbClr val="2A1B60"/>
          </a:solidFill>
          <a:effectLst>
            <a:glow rad="228600">
              <a:schemeClr val="accent5">
                <a:satMod val="175000"/>
                <a:alpha val="40000"/>
              </a:schemeClr>
            </a:glow>
          </a:effectLst>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dirty="0">
                <a:solidFill>
                  <a:srgbClr val="FFC000"/>
                </a:solidFill>
                <a:latin typeface="Bahnschrift SemiBold SemiConden" panose="020B0502040204020203" pitchFamily="34" charset="0"/>
              </a:rPr>
              <a:t>CELL - SPLITTER</a:t>
            </a:r>
          </a:p>
        </p:txBody>
      </p:sp>
      <p:pic>
        <p:nvPicPr>
          <p:cNvPr id="4" name="Picture 3">
            <a:extLst>
              <a:ext uri="{FF2B5EF4-FFF2-40B4-BE49-F238E27FC236}">
                <a16:creationId xmlns:a16="http://schemas.microsoft.com/office/drawing/2014/main" id="{E2A68C06-7D8A-5661-EA9B-AC56D8560527}"/>
              </a:ext>
            </a:extLst>
          </p:cNvPr>
          <p:cNvPicPr>
            <a:picLocks noChangeAspect="1"/>
          </p:cNvPicPr>
          <p:nvPr/>
        </p:nvPicPr>
        <p:blipFill>
          <a:blip r:embed="rId2"/>
          <a:stretch>
            <a:fillRect/>
          </a:stretch>
        </p:blipFill>
        <p:spPr>
          <a:xfrm>
            <a:off x="1056834" y="1724741"/>
            <a:ext cx="10166224" cy="46953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Box 4">
            <a:extLst>
              <a:ext uri="{FF2B5EF4-FFF2-40B4-BE49-F238E27FC236}">
                <a16:creationId xmlns:a16="http://schemas.microsoft.com/office/drawing/2014/main" id="{24CA5585-2DD5-962A-E773-550475988FE4}"/>
              </a:ext>
            </a:extLst>
          </p:cNvPr>
          <p:cNvSpPr txBox="1"/>
          <p:nvPr/>
        </p:nvSpPr>
        <p:spPr>
          <a:xfrm>
            <a:off x="768076" y="1173406"/>
            <a:ext cx="10743740" cy="369332"/>
          </a:xfrm>
          <a:prstGeom prst="rect">
            <a:avLst/>
          </a:prstGeom>
          <a:noFill/>
        </p:spPr>
        <p:txBody>
          <a:bodyPr wrap="square" rtlCol="0">
            <a:spAutoFit/>
          </a:bodyPr>
          <a:lstStyle/>
          <a:p>
            <a:pPr algn="just"/>
            <a:r>
              <a:rPr lang="en-IN" b="1" dirty="0">
                <a:solidFill>
                  <a:srgbClr val="FFC000"/>
                </a:solidFill>
                <a:latin typeface="Bahnschrift SemiBold SemiConden" panose="020B0502040204020203" pitchFamily="34" charset="0"/>
              </a:rPr>
              <a:t>Here we remove the duplicated values and concatenate as per product, which helps to classify items in set format</a:t>
            </a:r>
          </a:p>
        </p:txBody>
      </p:sp>
    </p:spTree>
    <p:extLst>
      <p:ext uri="{BB962C8B-B14F-4D97-AF65-F5344CB8AC3E}">
        <p14:creationId xmlns:p14="http://schemas.microsoft.com/office/powerpoint/2010/main" val="36503698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7FB9D-EEBF-8155-D55B-968CE202404C}"/>
              </a:ext>
            </a:extLst>
          </p:cNvPr>
          <p:cNvSpPr txBox="1">
            <a:spLocks/>
          </p:cNvSpPr>
          <p:nvPr/>
        </p:nvSpPr>
        <p:spPr>
          <a:xfrm>
            <a:off x="1030287" y="211756"/>
            <a:ext cx="10131425" cy="779647"/>
          </a:xfrm>
          <a:prstGeom prst="rect">
            <a:avLst/>
          </a:prstGeom>
          <a:solidFill>
            <a:srgbClr val="2A1B60"/>
          </a:solidFill>
          <a:effectLst>
            <a:glow rad="228600">
              <a:schemeClr val="accent5">
                <a:satMod val="175000"/>
                <a:alpha val="40000"/>
              </a:schemeClr>
            </a:glow>
          </a:effectLst>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dirty="0">
                <a:solidFill>
                  <a:srgbClr val="FFC000"/>
                </a:solidFill>
                <a:latin typeface="Bahnschrift SemiBold SemiConden" panose="020B0502040204020203" pitchFamily="34" charset="0"/>
              </a:rPr>
              <a:t>MBA – Association rule</a:t>
            </a:r>
          </a:p>
        </p:txBody>
      </p:sp>
      <p:pic>
        <p:nvPicPr>
          <p:cNvPr id="4" name="Picture 3">
            <a:extLst>
              <a:ext uri="{FF2B5EF4-FFF2-40B4-BE49-F238E27FC236}">
                <a16:creationId xmlns:a16="http://schemas.microsoft.com/office/drawing/2014/main" id="{29534EE6-9E11-28B1-6723-73B1BBC73612}"/>
              </a:ext>
            </a:extLst>
          </p:cNvPr>
          <p:cNvPicPr>
            <a:picLocks noChangeAspect="1"/>
          </p:cNvPicPr>
          <p:nvPr/>
        </p:nvPicPr>
        <p:blipFill>
          <a:blip r:embed="rId2"/>
          <a:stretch>
            <a:fillRect/>
          </a:stretch>
        </p:blipFill>
        <p:spPr>
          <a:xfrm>
            <a:off x="260267" y="1619960"/>
            <a:ext cx="4940554" cy="45404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7AA3A7DB-09C7-4DAC-4814-676B1EC37B87}"/>
              </a:ext>
            </a:extLst>
          </p:cNvPr>
          <p:cNvPicPr>
            <a:picLocks noChangeAspect="1"/>
          </p:cNvPicPr>
          <p:nvPr/>
        </p:nvPicPr>
        <p:blipFill>
          <a:blip r:embed="rId3"/>
          <a:stretch>
            <a:fillRect/>
          </a:stretch>
        </p:blipFill>
        <p:spPr>
          <a:xfrm>
            <a:off x="5489577" y="1134161"/>
            <a:ext cx="6312224" cy="55120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569566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5E04D-5CBC-B66F-8B89-7EF2314CDFDD}"/>
              </a:ext>
            </a:extLst>
          </p:cNvPr>
          <p:cNvSpPr txBox="1">
            <a:spLocks/>
          </p:cNvSpPr>
          <p:nvPr/>
        </p:nvSpPr>
        <p:spPr>
          <a:xfrm>
            <a:off x="1030287" y="211756"/>
            <a:ext cx="10131425" cy="779647"/>
          </a:xfrm>
          <a:prstGeom prst="rect">
            <a:avLst/>
          </a:prstGeom>
          <a:solidFill>
            <a:srgbClr val="2A1B60"/>
          </a:solidFill>
          <a:effectLst>
            <a:glow rad="228600">
              <a:schemeClr val="accent5">
                <a:satMod val="175000"/>
                <a:alpha val="40000"/>
              </a:schemeClr>
            </a:glow>
          </a:effectLst>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dirty="0">
                <a:solidFill>
                  <a:srgbClr val="FFC000"/>
                </a:solidFill>
                <a:latin typeface="Bahnschrift SemiBold SemiConden" panose="020B0502040204020203" pitchFamily="34" charset="0"/>
              </a:rPr>
              <a:t>MBA – Association rule contd…</a:t>
            </a:r>
          </a:p>
        </p:txBody>
      </p:sp>
      <p:sp>
        <p:nvSpPr>
          <p:cNvPr id="4" name="TextBox 3">
            <a:extLst>
              <a:ext uri="{FF2B5EF4-FFF2-40B4-BE49-F238E27FC236}">
                <a16:creationId xmlns:a16="http://schemas.microsoft.com/office/drawing/2014/main" id="{417F297C-8F7F-7967-BEF1-9DC98EEA213B}"/>
              </a:ext>
            </a:extLst>
          </p:cNvPr>
          <p:cNvSpPr txBox="1"/>
          <p:nvPr/>
        </p:nvSpPr>
        <p:spPr>
          <a:xfrm>
            <a:off x="933651" y="1568918"/>
            <a:ext cx="10761044" cy="4939814"/>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IN" dirty="0"/>
              <a:t> </a:t>
            </a:r>
            <a:r>
              <a:rPr lang="en-IN" dirty="0">
                <a:solidFill>
                  <a:srgbClr val="FFC000"/>
                </a:solidFill>
                <a:latin typeface="Bahnschrift SemiBold SemiConden" panose="020B0502040204020203" pitchFamily="34" charset="0"/>
              </a:rPr>
              <a:t>The threshold values are </a:t>
            </a:r>
          </a:p>
          <a:p>
            <a:pPr marL="342900" indent="-342900" algn="just">
              <a:lnSpc>
                <a:spcPct val="150000"/>
              </a:lnSpc>
              <a:buAutoNum type="arabicPeriod"/>
            </a:pPr>
            <a:r>
              <a:rPr lang="en-IN" dirty="0">
                <a:solidFill>
                  <a:srgbClr val="FFC000"/>
                </a:solidFill>
                <a:latin typeface="Bahnschrift SemiBold SemiConden" panose="020B0502040204020203" pitchFamily="34" charset="0"/>
              </a:rPr>
              <a:t>Support: 0.05</a:t>
            </a:r>
          </a:p>
          <a:p>
            <a:pPr marL="342900" indent="-342900" algn="just">
              <a:lnSpc>
                <a:spcPct val="150000"/>
              </a:lnSpc>
              <a:buAutoNum type="arabicPeriod"/>
            </a:pPr>
            <a:r>
              <a:rPr lang="en-IN" dirty="0">
                <a:solidFill>
                  <a:srgbClr val="FFC000"/>
                </a:solidFill>
                <a:latin typeface="Bahnschrift SemiBold SemiConden" panose="020B0502040204020203" pitchFamily="34" charset="0"/>
              </a:rPr>
              <a:t>Confidence: 10</a:t>
            </a:r>
          </a:p>
          <a:p>
            <a:pPr marL="342900" indent="-342900" algn="just">
              <a:lnSpc>
                <a:spcPct val="150000"/>
              </a:lnSpc>
              <a:buAutoNum type="arabicPeriod"/>
            </a:pPr>
            <a:r>
              <a:rPr lang="en-IN" dirty="0">
                <a:solidFill>
                  <a:srgbClr val="FFC000"/>
                </a:solidFill>
                <a:latin typeface="Bahnschrift SemiBold SemiConden" panose="020B0502040204020203" pitchFamily="34" charset="0"/>
              </a:rPr>
              <a:t>Lift: 0.5 </a:t>
            </a:r>
          </a:p>
          <a:p>
            <a:pPr marL="342900" indent="-342900" algn="just">
              <a:lnSpc>
                <a:spcPct val="150000"/>
              </a:lnSpc>
              <a:buAutoNum type="arabicPeriod"/>
            </a:pPr>
            <a:r>
              <a:rPr lang="en-US" b="0" i="0" dirty="0">
                <a:solidFill>
                  <a:srgbClr val="FFC000"/>
                </a:solidFill>
                <a:effectLst/>
                <a:latin typeface="Bahnschrift SemiBold SemiConden" panose="020B0502040204020203" pitchFamily="34" charset="0"/>
              </a:rPr>
              <a:t>In this problem I am applying Association rule with certain level of support and confidence threshold so that I can generate rules which can help me to club product in such way that business can make use of it and sale more products to customers.</a:t>
            </a:r>
          </a:p>
          <a:p>
            <a:pPr marL="342900" indent="-342900" algn="just">
              <a:lnSpc>
                <a:spcPct val="150000"/>
              </a:lnSpc>
              <a:buAutoNum type="arabicPeriod"/>
            </a:pPr>
            <a:r>
              <a:rPr lang="en-US" b="0" i="0" dirty="0">
                <a:solidFill>
                  <a:srgbClr val="FFC000"/>
                </a:solidFill>
                <a:effectLst/>
                <a:latin typeface="Bahnschrift SemiBold SemiConden" panose="020B0502040204020203" pitchFamily="34" charset="0"/>
              </a:rPr>
              <a:t>The number of transactions that include items in the {X} and {Y} then</a:t>
            </a:r>
          </a:p>
          <a:p>
            <a:pPr algn="l">
              <a:lnSpc>
                <a:spcPct val="150000"/>
              </a:lnSpc>
            </a:pPr>
            <a:r>
              <a:rPr lang="en-US" i="0" dirty="0">
                <a:solidFill>
                  <a:srgbClr val="FFC000"/>
                </a:solidFill>
                <a:effectLst/>
                <a:latin typeface="Bahnschrift SemiBold SemiConden" panose="020B0502040204020203" pitchFamily="34" charset="0"/>
              </a:rPr>
              <a:t>         •Support = (X+Y)/total</a:t>
            </a:r>
          </a:p>
          <a:p>
            <a:pPr algn="l">
              <a:lnSpc>
                <a:spcPct val="150000"/>
              </a:lnSpc>
            </a:pPr>
            <a:r>
              <a:rPr lang="en-US" i="0" dirty="0">
                <a:solidFill>
                  <a:srgbClr val="FFC000"/>
                </a:solidFill>
                <a:effectLst/>
                <a:latin typeface="Bahnschrift SemiBold SemiConden" panose="020B0502040204020203" pitchFamily="34" charset="0"/>
              </a:rPr>
              <a:t>         •Conf(X=&gt;Y) = Supp(XUY) /Supp(X)</a:t>
            </a:r>
          </a:p>
          <a:p>
            <a:pPr algn="l">
              <a:lnSpc>
                <a:spcPct val="150000"/>
              </a:lnSpc>
            </a:pPr>
            <a:r>
              <a:rPr lang="en-US" i="0" dirty="0">
                <a:solidFill>
                  <a:srgbClr val="FFC000"/>
                </a:solidFill>
                <a:effectLst/>
                <a:latin typeface="Bahnschrift SemiBold SemiConden" panose="020B0502040204020203" pitchFamily="34" charset="0"/>
              </a:rPr>
              <a:t>         •Lift(X=&gt;Y) = Conf(X=&gt;Y)/ Supp(Y)</a:t>
            </a:r>
          </a:p>
          <a:p>
            <a:pPr algn="just"/>
            <a:endParaRPr lang="en-IN" dirty="0">
              <a:solidFill>
                <a:srgbClr val="FFC000"/>
              </a:solidFill>
              <a:latin typeface="Bahnschrift SemiBold SemiConden" panose="020B0502040204020203" pitchFamily="34" charset="0"/>
            </a:endParaRPr>
          </a:p>
        </p:txBody>
      </p:sp>
    </p:spTree>
    <p:extLst>
      <p:ext uri="{BB962C8B-B14F-4D97-AF65-F5344CB8AC3E}">
        <p14:creationId xmlns:p14="http://schemas.microsoft.com/office/powerpoint/2010/main" val="28823359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D7DB0-F417-2C99-5BA1-B86959EC1793}"/>
              </a:ext>
            </a:extLst>
          </p:cNvPr>
          <p:cNvSpPr txBox="1">
            <a:spLocks/>
          </p:cNvSpPr>
          <p:nvPr/>
        </p:nvSpPr>
        <p:spPr>
          <a:xfrm>
            <a:off x="1258276" y="202130"/>
            <a:ext cx="10131425" cy="779647"/>
          </a:xfrm>
          <a:prstGeom prst="rect">
            <a:avLst/>
          </a:prstGeom>
          <a:solidFill>
            <a:srgbClr val="2A1B60"/>
          </a:solidFill>
          <a:effectLst>
            <a:glow rad="228600">
              <a:schemeClr val="accent5">
                <a:satMod val="175000"/>
                <a:alpha val="40000"/>
              </a:schemeClr>
            </a:glow>
          </a:effectLst>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dirty="0">
                <a:solidFill>
                  <a:srgbClr val="FFC000"/>
                </a:solidFill>
                <a:latin typeface="Bahnschrift SemiBold SemiConden" panose="020B0502040204020203" pitchFamily="34" charset="0"/>
              </a:rPr>
              <a:t>RECOMMENDATIONS </a:t>
            </a:r>
          </a:p>
        </p:txBody>
      </p:sp>
      <p:sp>
        <p:nvSpPr>
          <p:cNvPr id="3" name="TextBox 2">
            <a:extLst>
              <a:ext uri="{FF2B5EF4-FFF2-40B4-BE49-F238E27FC236}">
                <a16:creationId xmlns:a16="http://schemas.microsoft.com/office/drawing/2014/main" id="{05B3F0AD-93FC-26A2-7180-709316CCA676}"/>
              </a:ext>
            </a:extLst>
          </p:cNvPr>
          <p:cNvSpPr txBox="1"/>
          <p:nvPr/>
        </p:nvSpPr>
        <p:spPr>
          <a:xfrm>
            <a:off x="346509" y="981777"/>
            <a:ext cx="11752447" cy="6247864"/>
          </a:xfrm>
          <a:prstGeom prst="rect">
            <a:avLst/>
          </a:prstGeom>
          <a:noFill/>
        </p:spPr>
        <p:txBody>
          <a:bodyPr wrap="square" rtlCol="0">
            <a:spAutoFit/>
          </a:bodyPr>
          <a:lstStyle/>
          <a:p>
            <a:pPr algn="just">
              <a:lnSpc>
                <a:spcPct val="150000"/>
              </a:lnSpc>
            </a:pPr>
            <a:r>
              <a:rPr lang="en-IN" sz="1600" dirty="0">
                <a:solidFill>
                  <a:srgbClr val="FFC000"/>
                </a:solidFill>
                <a:latin typeface="Bahnschrift SemiBold SemiConden" panose="020B0502040204020203" pitchFamily="34" charset="0"/>
              </a:rPr>
              <a:t>1. The Grocery store can give discounts on the combos.</a:t>
            </a:r>
          </a:p>
          <a:p>
            <a:pPr algn="just">
              <a:lnSpc>
                <a:spcPct val="150000"/>
              </a:lnSpc>
            </a:pPr>
            <a:r>
              <a:rPr lang="en-IN" sz="1600" dirty="0">
                <a:solidFill>
                  <a:srgbClr val="FFC000"/>
                </a:solidFill>
                <a:latin typeface="Bahnschrift SemiBold SemiConden" panose="020B0502040204020203" pitchFamily="34" charset="0"/>
              </a:rPr>
              <a:t>2. It can make some attractive packaging for the combos based on the analysis above so that the customer is attracted more to it.</a:t>
            </a:r>
          </a:p>
          <a:p>
            <a:pPr algn="just">
              <a:lnSpc>
                <a:spcPct val="150000"/>
              </a:lnSpc>
            </a:pPr>
            <a:r>
              <a:rPr lang="en-IN" sz="1600" dirty="0">
                <a:solidFill>
                  <a:srgbClr val="FFC000"/>
                </a:solidFill>
                <a:latin typeface="Bahnschrift SemiBold SemiConden" panose="020B0502040204020203" pitchFamily="34" charset="0"/>
              </a:rPr>
              <a:t>3. Customers buying mixes can buy sandwich, yoghurt.</a:t>
            </a:r>
          </a:p>
          <a:p>
            <a:pPr algn="just">
              <a:lnSpc>
                <a:spcPct val="150000"/>
              </a:lnSpc>
            </a:pPr>
            <a:r>
              <a:rPr lang="en-IN" sz="1600" dirty="0">
                <a:solidFill>
                  <a:srgbClr val="FFC000"/>
                </a:solidFill>
                <a:latin typeface="Bahnschrift SemiBold SemiConden" panose="020B0502040204020203" pitchFamily="34" charset="0"/>
              </a:rPr>
              <a:t>4.Customers buying  sandwich can buy ketchup and paper towels.</a:t>
            </a:r>
          </a:p>
          <a:p>
            <a:pPr algn="just">
              <a:lnSpc>
                <a:spcPct val="150000"/>
              </a:lnSpc>
            </a:pPr>
            <a:r>
              <a:rPr lang="en-IN" sz="1600" dirty="0">
                <a:solidFill>
                  <a:srgbClr val="FFC000"/>
                </a:solidFill>
                <a:latin typeface="Bahnschrift SemiBold SemiConden" panose="020B0502040204020203" pitchFamily="34" charset="0"/>
              </a:rPr>
              <a:t>5. Customers buying sauce can buy spaghetti, dishwashing, butter.</a:t>
            </a:r>
          </a:p>
          <a:p>
            <a:pPr algn="just">
              <a:lnSpc>
                <a:spcPct val="150000"/>
              </a:lnSpc>
            </a:pPr>
            <a:r>
              <a:rPr lang="en-IN" sz="1600" dirty="0">
                <a:solidFill>
                  <a:srgbClr val="FFC000"/>
                </a:solidFill>
                <a:latin typeface="Bahnschrift SemiBold SemiConden" panose="020B0502040204020203" pitchFamily="34" charset="0"/>
              </a:rPr>
              <a:t>6. The grocery store can run combos on Hand soap and toilet paper, sauce, pasta/ spaghetti and soda. These products have high chances of customers to buy this together, which will increase the sales.</a:t>
            </a:r>
          </a:p>
          <a:p>
            <a:pPr algn="just">
              <a:lnSpc>
                <a:spcPct val="150000"/>
              </a:lnSpc>
            </a:pPr>
            <a:r>
              <a:rPr lang="en-IN" sz="1600" dirty="0">
                <a:solidFill>
                  <a:srgbClr val="FFC000"/>
                </a:solidFill>
                <a:latin typeface="Bahnschrift SemiBold SemiConden" panose="020B0502040204020203" pitchFamily="34" charset="0"/>
              </a:rPr>
              <a:t>7. Stores can run buy one get one , Buy two get one offers like </a:t>
            </a:r>
          </a:p>
          <a:p>
            <a:pPr marL="285750" indent="-285750" algn="just">
              <a:lnSpc>
                <a:spcPct val="150000"/>
              </a:lnSpc>
              <a:buFont typeface="Arial" panose="020B0604020202020204" pitchFamily="34" charset="0"/>
              <a:buChar char="•"/>
            </a:pPr>
            <a:r>
              <a:rPr lang="en-IN" sz="1600" dirty="0">
                <a:solidFill>
                  <a:srgbClr val="FFC000"/>
                </a:solidFill>
                <a:latin typeface="Bahnschrift SemiBold SemiConden" panose="020B0502040204020203" pitchFamily="34" charset="0"/>
              </a:rPr>
              <a:t>Buy sandwich and cheese and get hand soap free. </a:t>
            </a:r>
          </a:p>
          <a:p>
            <a:pPr algn="just">
              <a:lnSpc>
                <a:spcPct val="150000"/>
              </a:lnSpc>
            </a:pPr>
            <a:r>
              <a:rPr lang="en-IN" sz="1600" dirty="0">
                <a:solidFill>
                  <a:srgbClr val="FFC000"/>
                </a:solidFill>
                <a:latin typeface="Bahnschrift SemiBold SemiConden" panose="020B0502040204020203" pitchFamily="34" charset="0"/>
              </a:rPr>
              <a:t>8. In such combos the grocery store can push out old stock at lesser margin, this will help the grocery store to get products of high demand and reduce inventory.</a:t>
            </a:r>
          </a:p>
          <a:p>
            <a:pPr algn="just">
              <a:lnSpc>
                <a:spcPct val="150000"/>
              </a:lnSpc>
            </a:pPr>
            <a:r>
              <a:rPr lang="en-IN" sz="1600" dirty="0">
                <a:solidFill>
                  <a:srgbClr val="FFC000"/>
                </a:solidFill>
                <a:latin typeface="Bahnschrift SemiBold SemiConden" panose="020B0502040204020203" pitchFamily="34" charset="0"/>
              </a:rPr>
              <a:t>9. Since poultry and soda are the most sold items and hand soap and Sandwich loaves are least a combo offer can boost the sales of the hand soap and sandwich loaves.</a:t>
            </a:r>
          </a:p>
          <a:p>
            <a:pPr algn="just">
              <a:lnSpc>
                <a:spcPct val="150000"/>
              </a:lnSpc>
            </a:pPr>
            <a:r>
              <a:rPr lang="en-IN" sz="1600" dirty="0">
                <a:solidFill>
                  <a:srgbClr val="FFC000"/>
                </a:solidFill>
                <a:latin typeface="Bahnschrift SemiBold SemiConden" panose="020B0502040204020203" pitchFamily="34" charset="0"/>
              </a:rPr>
              <a:t>10. We can offer special coupons for buying the least sold items, the coupon should be a discount coupon providing discounts on there next purchase from the store, which will increase the sale of the least sold product and the customer visits the store again for a purchase</a:t>
            </a:r>
          </a:p>
          <a:p>
            <a:r>
              <a:rPr lang="en-IN" dirty="0"/>
              <a:t> </a:t>
            </a:r>
          </a:p>
          <a:p>
            <a:endParaRPr lang="en-IN" dirty="0"/>
          </a:p>
        </p:txBody>
      </p:sp>
    </p:spTree>
    <p:extLst>
      <p:ext uri="{BB962C8B-B14F-4D97-AF65-F5344CB8AC3E}">
        <p14:creationId xmlns:p14="http://schemas.microsoft.com/office/powerpoint/2010/main" val="1500578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5AC370-8499-377D-6FE0-72169FC50784}"/>
              </a:ext>
            </a:extLst>
          </p:cNvPr>
          <p:cNvSpPr>
            <a:spLocks noGrp="1"/>
          </p:cNvSpPr>
          <p:nvPr>
            <p:ph type="title"/>
          </p:nvPr>
        </p:nvSpPr>
        <p:spPr>
          <a:solidFill>
            <a:srgbClr val="361A67"/>
          </a:solidFill>
          <a:effectLst>
            <a:glow rad="228600">
              <a:schemeClr val="accent5">
                <a:satMod val="175000"/>
                <a:alpha val="40000"/>
              </a:schemeClr>
            </a:glow>
          </a:effectLst>
        </p:spPr>
        <p:txBody>
          <a:bodyPr/>
          <a:lstStyle/>
          <a:p>
            <a:pPr algn="ctr"/>
            <a:r>
              <a:rPr lang="en-IN" dirty="0">
                <a:solidFill>
                  <a:srgbClr val="FFC000"/>
                </a:solidFill>
                <a:latin typeface="Bahnschrift SemiBold SemiConden" panose="020B0502040204020203" pitchFamily="34" charset="0"/>
              </a:rPr>
              <a:t>PROBLEM STATEMENT</a:t>
            </a:r>
          </a:p>
        </p:txBody>
      </p:sp>
      <p:sp>
        <p:nvSpPr>
          <p:cNvPr id="5" name="Content Placeholder 4">
            <a:extLst>
              <a:ext uri="{FF2B5EF4-FFF2-40B4-BE49-F238E27FC236}">
                <a16:creationId xmlns:a16="http://schemas.microsoft.com/office/drawing/2014/main" id="{35397016-3380-6BF3-C6A2-2F7793BF23C0}"/>
              </a:ext>
            </a:extLst>
          </p:cNvPr>
          <p:cNvSpPr>
            <a:spLocks noGrp="1"/>
          </p:cNvSpPr>
          <p:nvPr>
            <p:ph idx="1"/>
          </p:nvPr>
        </p:nvSpPr>
        <p:spPr>
          <a:xfrm>
            <a:off x="608799" y="2568787"/>
            <a:ext cx="10575757" cy="2455600"/>
          </a:xfrm>
        </p:spPr>
        <p:txBody>
          <a:bodyPr>
            <a:normAutofit/>
          </a:bodyPr>
          <a:lstStyle/>
          <a:p>
            <a:pPr marL="0" indent="0" algn="just">
              <a:lnSpc>
                <a:spcPct val="150000"/>
              </a:lnSpc>
              <a:buNone/>
            </a:pPr>
            <a:r>
              <a:rPr lang="en-US" sz="2000" b="0" i="0" dirty="0">
                <a:solidFill>
                  <a:srgbClr val="FFC000"/>
                </a:solidFill>
                <a:effectLst/>
                <a:latin typeface="Bahnschrift SemiBold SemiConden" panose="020B0502040204020203" pitchFamily="34" charset="0"/>
              </a:rPr>
              <a:t>A Grocery Store shared the transactional data with you. Your job is to identify the most popular combos that can be suggested to the Grocery Store chain after a thorough analysis of the most commonly occurring sets of menu items in the customer orders. The Store doesn’t have any combo meals. Can you suggest the best combo meals?</a:t>
            </a:r>
            <a:endParaRPr lang="en-IN" sz="2000" dirty="0">
              <a:solidFill>
                <a:srgbClr val="FFC000"/>
              </a:solidFill>
              <a:latin typeface="Bahnschrift SemiBold SemiConden" panose="020B0502040204020203" pitchFamily="34" charset="0"/>
            </a:endParaRPr>
          </a:p>
        </p:txBody>
      </p:sp>
    </p:spTree>
    <p:extLst>
      <p:ext uri="{BB962C8B-B14F-4D97-AF65-F5344CB8AC3E}">
        <p14:creationId xmlns:p14="http://schemas.microsoft.com/office/powerpoint/2010/main" val="760277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AC0C7FF-2264-2E16-5E6E-D3DDD6F484CD}"/>
              </a:ext>
            </a:extLst>
          </p:cNvPr>
          <p:cNvSpPr txBox="1">
            <a:spLocks/>
          </p:cNvSpPr>
          <p:nvPr/>
        </p:nvSpPr>
        <p:spPr>
          <a:xfrm>
            <a:off x="801304" y="349717"/>
            <a:ext cx="10131425" cy="747563"/>
          </a:xfrm>
          <a:prstGeom prst="rect">
            <a:avLst/>
          </a:prstGeom>
          <a:solidFill>
            <a:srgbClr val="22266A"/>
          </a:solidFill>
          <a:effectLst>
            <a:glow rad="228600">
              <a:schemeClr val="accent5">
                <a:satMod val="175000"/>
                <a:alpha val="40000"/>
              </a:schemeClr>
            </a:glow>
          </a:effectLst>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dirty="0">
                <a:solidFill>
                  <a:srgbClr val="FFC000"/>
                </a:solidFill>
                <a:latin typeface="Bahnschrift SemiBold SemiConden" panose="020B0502040204020203" pitchFamily="34" charset="0"/>
              </a:rPr>
              <a:t>DATA ANALYSIS – DATASET SAMPLE</a:t>
            </a:r>
          </a:p>
        </p:txBody>
      </p:sp>
      <p:pic>
        <p:nvPicPr>
          <p:cNvPr id="6" name="Picture 5">
            <a:extLst>
              <a:ext uri="{FF2B5EF4-FFF2-40B4-BE49-F238E27FC236}">
                <a16:creationId xmlns:a16="http://schemas.microsoft.com/office/drawing/2014/main" id="{1F60AB92-9930-42FF-FBAC-C2C1B46BC08C}"/>
              </a:ext>
            </a:extLst>
          </p:cNvPr>
          <p:cNvPicPr>
            <a:picLocks noChangeAspect="1"/>
          </p:cNvPicPr>
          <p:nvPr/>
        </p:nvPicPr>
        <p:blipFill>
          <a:blip r:embed="rId2"/>
          <a:stretch>
            <a:fillRect/>
          </a:stretch>
        </p:blipFill>
        <p:spPr>
          <a:xfrm>
            <a:off x="2964581" y="1470252"/>
            <a:ext cx="6025415" cy="38043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358965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B3AB0-03CD-2ADC-7AD7-AC87724D8058}"/>
              </a:ext>
            </a:extLst>
          </p:cNvPr>
          <p:cNvSpPr txBox="1">
            <a:spLocks/>
          </p:cNvSpPr>
          <p:nvPr/>
        </p:nvSpPr>
        <p:spPr>
          <a:xfrm>
            <a:off x="782054" y="311218"/>
            <a:ext cx="10131425" cy="766816"/>
          </a:xfrm>
          <a:prstGeom prst="rect">
            <a:avLst/>
          </a:prstGeom>
          <a:solidFill>
            <a:srgbClr val="361A67"/>
          </a:solidFill>
          <a:effectLst>
            <a:glow rad="228600">
              <a:schemeClr val="accent5">
                <a:satMod val="175000"/>
                <a:alpha val="40000"/>
              </a:schemeClr>
            </a:glow>
          </a:effectLst>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a:solidFill>
                  <a:srgbClr val="FFC000"/>
                </a:solidFill>
                <a:latin typeface="Bahnschrift SemiBold SemiConden" panose="020B0502040204020203" pitchFamily="34" charset="0"/>
              </a:rPr>
              <a:t>DATA ANALYSIS – DATASET DESCRIPTION</a:t>
            </a:r>
            <a:endParaRPr lang="en-IN" dirty="0">
              <a:solidFill>
                <a:srgbClr val="FFC000"/>
              </a:solidFill>
              <a:latin typeface="Bahnschrift SemiBold SemiConden" panose="020B0502040204020203" pitchFamily="34" charset="0"/>
            </a:endParaRPr>
          </a:p>
        </p:txBody>
      </p:sp>
      <p:pic>
        <p:nvPicPr>
          <p:cNvPr id="4" name="Picture 3">
            <a:extLst>
              <a:ext uri="{FF2B5EF4-FFF2-40B4-BE49-F238E27FC236}">
                <a16:creationId xmlns:a16="http://schemas.microsoft.com/office/drawing/2014/main" id="{F71C4401-D95B-396F-1855-F3502DC2C8E5}"/>
              </a:ext>
            </a:extLst>
          </p:cNvPr>
          <p:cNvPicPr>
            <a:picLocks noChangeAspect="1"/>
          </p:cNvPicPr>
          <p:nvPr/>
        </p:nvPicPr>
        <p:blipFill>
          <a:blip r:embed="rId2"/>
          <a:stretch>
            <a:fillRect/>
          </a:stretch>
        </p:blipFill>
        <p:spPr>
          <a:xfrm>
            <a:off x="891665" y="2125464"/>
            <a:ext cx="10021814" cy="13035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Box 4">
            <a:extLst>
              <a:ext uri="{FF2B5EF4-FFF2-40B4-BE49-F238E27FC236}">
                <a16:creationId xmlns:a16="http://schemas.microsoft.com/office/drawing/2014/main" id="{E6B99A40-9E21-39CA-382B-41392AB89926}"/>
              </a:ext>
            </a:extLst>
          </p:cNvPr>
          <p:cNvSpPr txBox="1"/>
          <p:nvPr/>
        </p:nvSpPr>
        <p:spPr>
          <a:xfrm>
            <a:off x="782054" y="4475747"/>
            <a:ext cx="10131425" cy="461665"/>
          </a:xfrm>
          <a:prstGeom prst="rect">
            <a:avLst/>
          </a:prstGeom>
          <a:noFill/>
        </p:spPr>
        <p:txBody>
          <a:bodyPr wrap="square" rtlCol="0">
            <a:spAutoFit/>
          </a:bodyPr>
          <a:lstStyle/>
          <a:p>
            <a:pPr marL="342900" indent="-342900" algn="ctr">
              <a:buFont typeface="Arial" panose="020B0604020202020204" pitchFamily="34" charset="0"/>
              <a:buChar char="•"/>
            </a:pPr>
            <a:r>
              <a:rPr lang="en-IN" sz="2400" dirty="0">
                <a:solidFill>
                  <a:srgbClr val="FFC000"/>
                </a:solidFill>
                <a:latin typeface="Bahnschrift SemiBold SemiConden" panose="020B0502040204020203" pitchFamily="34" charset="0"/>
              </a:rPr>
              <a:t>There are a total of 1139 orders in the dataset</a:t>
            </a:r>
          </a:p>
        </p:txBody>
      </p:sp>
    </p:spTree>
    <p:extLst>
      <p:ext uri="{BB962C8B-B14F-4D97-AF65-F5344CB8AC3E}">
        <p14:creationId xmlns:p14="http://schemas.microsoft.com/office/powerpoint/2010/main" val="2560555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3AF7A10-C83A-3766-CA69-F5378E18E9C2}"/>
              </a:ext>
            </a:extLst>
          </p:cNvPr>
          <p:cNvSpPr txBox="1">
            <a:spLocks/>
          </p:cNvSpPr>
          <p:nvPr/>
        </p:nvSpPr>
        <p:spPr>
          <a:xfrm>
            <a:off x="943277" y="170807"/>
            <a:ext cx="10131425" cy="583933"/>
          </a:xfrm>
          <a:prstGeom prst="rect">
            <a:avLst/>
          </a:prstGeom>
          <a:solidFill>
            <a:srgbClr val="361A67"/>
          </a:solidFill>
          <a:effectLst>
            <a:glow rad="228600">
              <a:schemeClr val="accent5">
                <a:satMod val="175000"/>
                <a:alpha val="40000"/>
              </a:schemeClr>
            </a:glow>
          </a:effectLst>
        </p:spPr>
        <p:txBody>
          <a:bodyPr>
            <a:normAutofit fontScale="975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a:solidFill>
                  <a:srgbClr val="FFC000"/>
                </a:solidFill>
                <a:latin typeface="Bahnschrift SemiBold SemiConden" panose="020B0502040204020203" pitchFamily="34" charset="0"/>
              </a:rPr>
              <a:t>DATA ANALYSIS – DATASET INFORMATION</a:t>
            </a:r>
            <a:endParaRPr lang="en-IN" dirty="0">
              <a:solidFill>
                <a:srgbClr val="FFC000"/>
              </a:solidFill>
              <a:latin typeface="Bahnschrift SemiBold SemiConden" panose="020B0502040204020203" pitchFamily="34" charset="0"/>
            </a:endParaRPr>
          </a:p>
        </p:txBody>
      </p:sp>
      <p:pic>
        <p:nvPicPr>
          <p:cNvPr id="6" name="Picture 5">
            <a:extLst>
              <a:ext uri="{FF2B5EF4-FFF2-40B4-BE49-F238E27FC236}">
                <a16:creationId xmlns:a16="http://schemas.microsoft.com/office/drawing/2014/main" id="{AE8B05E2-5F25-29AA-42E8-93543178C3D2}"/>
              </a:ext>
            </a:extLst>
          </p:cNvPr>
          <p:cNvPicPr>
            <a:picLocks noChangeAspect="1"/>
          </p:cNvPicPr>
          <p:nvPr/>
        </p:nvPicPr>
        <p:blipFill>
          <a:blip r:embed="rId2"/>
          <a:stretch>
            <a:fillRect/>
          </a:stretch>
        </p:blipFill>
        <p:spPr>
          <a:xfrm>
            <a:off x="3157086" y="1204524"/>
            <a:ext cx="5407166" cy="30437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a:extLst>
              <a:ext uri="{FF2B5EF4-FFF2-40B4-BE49-F238E27FC236}">
                <a16:creationId xmlns:a16="http://schemas.microsoft.com/office/drawing/2014/main" id="{B4F6EC94-844E-3134-B862-FB5D1459C226}"/>
              </a:ext>
            </a:extLst>
          </p:cNvPr>
          <p:cNvSpPr txBox="1"/>
          <p:nvPr/>
        </p:nvSpPr>
        <p:spPr>
          <a:xfrm>
            <a:off x="731520" y="4668253"/>
            <a:ext cx="11059427" cy="1282531"/>
          </a:xfrm>
          <a:prstGeom prst="rect">
            <a:avLst/>
          </a:prstGeom>
          <a:noFill/>
        </p:spPr>
        <p:txBody>
          <a:bodyPr wrap="square" rtlCol="0">
            <a:spAutoFit/>
          </a:bodyPr>
          <a:lstStyle/>
          <a:p>
            <a:pPr marL="342900" indent="-342900" algn="just">
              <a:lnSpc>
                <a:spcPct val="150000"/>
              </a:lnSpc>
              <a:buAutoNum type="arabicPeriod"/>
            </a:pPr>
            <a:r>
              <a:rPr lang="en-IN" dirty="0">
                <a:solidFill>
                  <a:srgbClr val="FFC000"/>
                </a:solidFill>
                <a:latin typeface="Bahnschrift SemiBold SemiConden" panose="020B0502040204020203" pitchFamily="34" charset="0"/>
              </a:rPr>
              <a:t>There are a total of 20641 entries and 3 Variables.</a:t>
            </a:r>
          </a:p>
          <a:p>
            <a:pPr marL="342900" indent="-342900" algn="just">
              <a:lnSpc>
                <a:spcPct val="150000"/>
              </a:lnSpc>
              <a:buAutoNum type="arabicPeriod"/>
            </a:pPr>
            <a:r>
              <a:rPr lang="en-IN" dirty="0">
                <a:solidFill>
                  <a:srgbClr val="FFC000"/>
                </a:solidFill>
                <a:latin typeface="Bahnschrift SemiBold SemiConden" panose="020B0502040204020203" pitchFamily="34" charset="0"/>
              </a:rPr>
              <a:t>From the 3 variables, 1 is integer type variable and 2 are object type variables.</a:t>
            </a:r>
          </a:p>
          <a:p>
            <a:pPr marL="342900" indent="-342900" algn="just">
              <a:lnSpc>
                <a:spcPct val="150000"/>
              </a:lnSpc>
              <a:buAutoNum type="arabicPeriod"/>
            </a:pPr>
            <a:r>
              <a:rPr lang="en-IN" dirty="0">
                <a:solidFill>
                  <a:srgbClr val="FFC000"/>
                </a:solidFill>
                <a:latin typeface="Bahnschrift SemiBold SemiConden" panose="020B0502040204020203" pitchFamily="34" charset="0"/>
              </a:rPr>
              <a:t>There are no missing values in the dataset.</a:t>
            </a:r>
          </a:p>
        </p:txBody>
      </p:sp>
    </p:spTree>
    <p:extLst>
      <p:ext uri="{BB962C8B-B14F-4D97-AF65-F5344CB8AC3E}">
        <p14:creationId xmlns:p14="http://schemas.microsoft.com/office/powerpoint/2010/main" val="2455925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81500-A789-080D-3665-9326461E9011}"/>
              </a:ext>
            </a:extLst>
          </p:cNvPr>
          <p:cNvSpPr txBox="1">
            <a:spLocks/>
          </p:cNvSpPr>
          <p:nvPr/>
        </p:nvSpPr>
        <p:spPr>
          <a:xfrm>
            <a:off x="1030287" y="480074"/>
            <a:ext cx="10131425" cy="819337"/>
          </a:xfrm>
          <a:prstGeom prst="rect">
            <a:avLst/>
          </a:prstGeom>
          <a:solidFill>
            <a:srgbClr val="361A67"/>
          </a:solidFill>
          <a:effectLst>
            <a:glow rad="228600">
              <a:schemeClr val="accent5">
                <a:satMod val="175000"/>
                <a:alpha val="40000"/>
              </a:schemeClr>
            </a:glow>
          </a:effectLst>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a:solidFill>
                  <a:srgbClr val="FFC000"/>
                </a:solidFill>
                <a:latin typeface="Bahnschrift SemiBold SemiConden" panose="020B0502040204020203" pitchFamily="34" charset="0"/>
              </a:rPr>
              <a:t>DATA ANALYSIS – MISSING VALUE AND DUPLICATES</a:t>
            </a:r>
            <a:endParaRPr lang="en-IN" dirty="0">
              <a:solidFill>
                <a:srgbClr val="FFC000"/>
              </a:solidFill>
              <a:latin typeface="Bahnschrift SemiBold SemiConden" panose="020B0502040204020203" pitchFamily="34" charset="0"/>
            </a:endParaRPr>
          </a:p>
        </p:txBody>
      </p:sp>
      <p:pic>
        <p:nvPicPr>
          <p:cNvPr id="4" name="Picture 3">
            <a:extLst>
              <a:ext uri="{FF2B5EF4-FFF2-40B4-BE49-F238E27FC236}">
                <a16:creationId xmlns:a16="http://schemas.microsoft.com/office/drawing/2014/main" id="{9F8E9A2E-DAF0-E064-AF6C-E7A6A35A8C3B}"/>
              </a:ext>
            </a:extLst>
          </p:cNvPr>
          <p:cNvPicPr>
            <a:picLocks noChangeAspect="1"/>
          </p:cNvPicPr>
          <p:nvPr/>
        </p:nvPicPr>
        <p:blipFill>
          <a:blip r:embed="rId2"/>
          <a:stretch>
            <a:fillRect/>
          </a:stretch>
        </p:blipFill>
        <p:spPr>
          <a:xfrm>
            <a:off x="1699966" y="2062529"/>
            <a:ext cx="2581534" cy="15373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020D5FFA-D595-0DD3-A608-D9770A78367E}"/>
              </a:ext>
            </a:extLst>
          </p:cNvPr>
          <p:cNvPicPr>
            <a:picLocks noChangeAspect="1"/>
          </p:cNvPicPr>
          <p:nvPr/>
        </p:nvPicPr>
        <p:blipFill>
          <a:blip r:embed="rId3"/>
          <a:stretch>
            <a:fillRect/>
          </a:stretch>
        </p:blipFill>
        <p:spPr>
          <a:xfrm>
            <a:off x="5251426" y="2739473"/>
            <a:ext cx="5152397" cy="27323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a:extLst>
              <a:ext uri="{FF2B5EF4-FFF2-40B4-BE49-F238E27FC236}">
                <a16:creationId xmlns:a16="http://schemas.microsoft.com/office/drawing/2014/main" id="{EC337D1C-34FD-875C-515E-9CE843670229}"/>
              </a:ext>
            </a:extLst>
          </p:cNvPr>
          <p:cNvSpPr txBox="1"/>
          <p:nvPr/>
        </p:nvSpPr>
        <p:spPr>
          <a:xfrm>
            <a:off x="847023" y="4417996"/>
            <a:ext cx="10684042" cy="1414746"/>
          </a:xfrm>
          <a:prstGeom prst="rect">
            <a:avLst/>
          </a:prstGeom>
          <a:noFill/>
        </p:spPr>
        <p:txBody>
          <a:bodyPr wrap="square" rtlCol="0">
            <a:spAutoFit/>
          </a:bodyPr>
          <a:lstStyle/>
          <a:p>
            <a:pPr marL="342900" indent="-342900" algn="just">
              <a:lnSpc>
                <a:spcPct val="150000"/>
              </a:lnSpc>
              <a:buAutoNum type="arabicPeriod"/>
            </a:pPr>
            <a:r>
              <a:rPr lang="en-IN" sz="2000" dirty="0">
                <a:solidFill>
                  <a:srgbClr val="FFC000"/>
                </a:solidFill>
                <a:latin typeface="Bahnschrift SemiBold SemiConden" panose="020B0502040204020203" pitchFamily="34" charset="0"/>
              </a:rPr>
              <a:t>There are no missing values in the dataset.</a:t>
            </a:r>
          </a:p>
          <a:p>
            <a:pPr marL="342900" indent="-342900" algn="just">
              <a:lnSpc>
                <a:spcPct val="150000"/>
              </a:lnSpc>
              <a:buAutoNum type="arabicPeriod"/>
            </a:pPr>
            <a:r>
              <a:rPr lang="en-IN" sz="2000" dirty="0">
                <a:solidFill>
                  <a:srgbClr val="FFC000"/>
                </a:solidFill>
                <a:latin typeface="Bahnschrift SemiBold SemiConden" panose="020B0502040204020203" pitchFamily="34" charset="0"/>
              </a:rPr>
              <a:t>There are a total of 4730 duplicates in the dataset.</a:t>
            </a:r>
          </a:p>
          <a:p>
            <a:pPr marL="342900" indent="-342900" algn="just">
              <a:lnSpc>
                <a:spcPct val="150000"/>
              </a:lnSpc>
              <a:buAutoNum type="arabicPeriod"/>
            </a:pPr>
            <a:r>
              <a:rPr lang="en-IN" sz="2000" dirty="0">
                <a:solidFill>
                  <a:srgbClr val="FFC000"/>
                </a:solidFill>
                <a:latin typeface="Bahnschrift SemiBold SemiConden" panose="020B0502040204020203" pitchFamily="34" charset="0"/>
              </a:rPr>
              <a:t>The duplicates are removed from the dataset.</a:t>
            </a:r>
          </a:p>
        </p:txBody>
      </p:sp>
    </p:spTree>
    <p:extLst>
      <p:ext uri="{BB962C8B-B14F-4D97-AF65-F5344CB8AC3E}">
        <p14:creationId xmlns:p14="http://schemas.microsoft.com/office/powerpoint/2010/main" val="1616118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DFE66-2DEB-4A54-3181-CAA9EC73EA71}"/>
              </a:ext>
            </a:extLst>
          </p:cNvPr>
          <p:cNvSpPr txBox="1">
            <a:spLocks/>
          </p:cNvSpPr>
          <p:nvPr/>
        </p:nvSpPr>
        <p:spPr>
          <a:xfrm>
            <a:off x="685801" y="609601"/>
            <a:ext cx="10131425" cy="795688"/>
          </a:xfrm>
          <a:prstGeom prst="rect">
            <a:avLst/>
          </a:prstGeom>
          <a:solidFill>
            <a:srgbClr val="361A67"/>
          </a:solidFill>
          <a:effectLst>
            <a:glow rad="228600">
              <a:schemeClr val="accent5">
                <a:satMod val="175000"/>
                <a:alpha val="40000"/>
              </a:schemeClr>
            </a:glow>
          </a:effectLst>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a:solidFill>
                  <a:srgbClr val="FFC000"/>
                </a:solidFill>
                <a:latin typeface="Bahnschrift SemiBold SemiConden" panose="020B0502040204020203" pitchFamily="34" charset="0"/>
              </a:rPr>
              <a:t>EXPLORATORY DATA ANALYSIS </a:t>
            </a:r>
            <a:endParaRPr lang="en-IN" dirty="0">
              <a:solidFill>
                <a:srgbClr val="FFC000"/>
              </a:solidFill>
              <a:latin typeface="Bahnschrift SemiBold SemiConden" panose="020B0502040204020203" pitchFamily="34" charset="0"/>
            </a:endParaRPr>
          </a:p>
        </p:txBody>
      </p:sp>
      <p:sp>
        <p:nvSpPr>
          <p:cNvPr id="3" name="TextBox 2">
            <a:extLst>
              <a:ext uri="{FF2B5EF4-FFF2-40B4-BE49-F238E27FC236}">
                <a16:creationId xmlns:a16="http://schemas.microsoft.com/office/drawing/2014/main" id="{2D564CCF-1AA1-99EB-CAB0-E5D8A93DEDBD}"/>
              </a:ext>
            </a:extLst>
          </p:cNvPr>
          <p:cNvSpPr txBox="1"/>
          <p:nvPr/>
        </p:nvSpPr>
        <p:spPr>
          <a:xfrm>
            <a:off x="895149" y="1973179"/>
            <a:ext cx="10131425" cy="2862322"/>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FFC000"/>
                </a:solidFill>
                <a:effectLst/>
                <a:latin typeface="Bahnschrift SemiBold SemiConden" panose="020B0502040204020203" pitchFamily="34" charset="0"/>
              </a:rPr>
              <a:t>Exploratory data analysis (EDA) is </a:t>
            </a:r>
            <a:r>
              <a:rPr lang="en-US" b="1" i="0" dirty="0">
                <a:solidFill>
                  <a:srgbClr val="FFC000"/>
                </a:solidFill>
                <a:effectLst/>
                <a:latin typeface="Bahnschrift SemiBold SemiConden" panose="020B0502040204020203" pitchFamily="34" charset="0"/>
              </a:rPr>
              <a:t>an approach of analyzing data sets to summarize their main characteristics, often using statistical graphics and other data visualization methods</a:t>
            </a:r>
            <a:r>
              <a:rPr lang="en-US" b="0" i="0" dirty="0">
                <a:solidFill>
                  <a:srgbClr val="FFC000"/>
                </a:solidFill>
                <a:effectLst/>
                <a:latin typeface="Bahnschrift SemiBold SemiConden" panose="020B0502040204020203" pitchFamily="34" charset="0"/>
              </a:rPr>
              <a:t>.</a:t>
            </a:r>
          </a:p>
          <a:p>
            <a:endParaRPr lang="en-US" dirty="0">
              <a:solidFill>
                <a:srgbClr val="FFC000"/>
              </a:solidFill>
              <a:latin typeface="Bahnschrift SemiBold SemiConden" panose="020B0502040204020203" pitchFamily="34" charset="0"/>
            </a:endParaRPr>
          </a:p>
          <a:p>
            <a:pPr marL="285750" indent="-285750">
              <a:buFont typeface="Arial" panose="020B0604020202020204" pitchFamily="34" charset="0"/>
              <a:buChar char="•"/>
            </a:pPr>
            <a:r>
              <a:rPr lang="en-US" b="0" i="0" dirty="0">
                <a:solidFill>
                  <a:srgbClr val="FFC000"/>
                </a:solidFill>
                <a:effectLst/>
                <a:latin typeface="Bahnschrift SemiBold SemiConden" panose="020B0502040204020203" pitchFamily="34" charset="0"/>
              </a:rPr>
              <a:t>The pre-processing of the data is done using python and saved as an excel file </a:t>
            </a:r>
            <a:r>
              <a:rPr lang="en-US" dirty="0">
                <a:solidFill>
                  <a:srgbClr val="FFC000"/>
                </a:solidFill>
                <a:latin typeface="Bahnschrift SemiBold SemiConden" panose="020B0502040204020203" pitchFamily="34" charset="0"/>
              </a:rPr>
              <a:t>and further KNIME and Tableau is performed.</a:t>
            </a:r>
          </a:p>
          <a:p>
            <a:endParaRPr lang="en-US" b="0" i="0" dirty="0">
              <a:solidFill>
                <a:srgbClr val="FFC000"/>
              </a:solidFill>
              <a:effectLst/>
              <a:latin typeface="Bahnschrift SemiBold SemiConden" panose="020B0502040204020203" pitchFamily="34" charset="0"/>
            </a:endParaRPr>
          </a:p>
          <a:p>
            <a:pPr marL="285750" indent="-285750">
              <a:buFont typeface="Arial" panose="020B0604020202020204" pitchFamily="34" charset="0"/>
              <a:buChar char="•"/>
            </a:pPr>
            <a:r>
              <a:rPr lang="en-US" dirty="0">
                <a:solidFill>
                  <a:srgbClr val="FFC000"/>
                </a:solidFill>
                <a:latin typeface="Bahnschrift SemiBold SemiConden" panose="020B0502040204020203" pitchFamily="34" charset="0"/>
              </a:rPr>
              <a:t>Tableau Link: https://public.tableau.com/app/profile/yashveer8746/viz/MRAMilestone2YashveerKothariA/DaywiseTrend?publish=yes</a:t>
            </a:r>
            <a:endParaRPr lang="en-US" b="0" i="0" dirty="0">
              <a:solidFill>
                <a:srgbClr val="FFC000"/>
              </a:solidFill>
              <a:effectLst/>
              <a:latin typeface="Bahnschrift SemiBold SemiConden" panose="020B0502040204020203" pitchFamily="34" charset="0"/>
            </a:endParaRPr>
          </a:p>
          <a:p>
            <a:endParaRPr lang="en-IN" dirty="0"/>
          </a:p>
        </p:txBody>
      </p:sp>
    </p:spTree>
    <p:extLst>
      <p:ext uri="{BB962C8B-B14F-4D97-AF65-F5344CB8AC3E}">
        <p14:creationId xmlns:p14="http://schemas.microsoft.com/office/powerpoint/2010/main" val="2089542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3AB44-D525-5D0E-5BFE-932492EE6B04}"/>
              </a:ext>
            </a:extLst>
          </p:cNvPr>
          <p:cNvSpPr txBox="1">
            <a:spLocks/>
          </p:cNvSpPr>
          <p:nvPr/>
        </p:nvSpPr>
        <p:spPr>
          <a:xfrm>
            <a:off x="685801" y="263090"/>
            <a:ext cx="10816388" cy="709061"/>
          </a:xfrm>
          <a:prstGeom prst="rect">
            <a:avLst/>
          </a:prstGeom>
          <a:solidFill>
            <a:srgbClr val="361A67"/>
          </a:solidFill>
          <a:effectLst>
            <a:glow rad="228600">
              <a:schemeClr val="accent5">
                <a:satMod val="175000"/>
                <a:alpha val="40000"/>
              </a:schemeClr>
            </a:glow>
          </a:effectLst>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dirty="0">
                <a:solidFill>
                  <a:srgbClr val="FFC000"/>
                </a:solidFill>
                <a:latin typeface="Bahnschrift SemiBold SemiConden" panose="020B0502040204020203" pitchFamily="34" charset="0"/>
              </a:rPr>
              <a:t>Products ordered</a:t>
            </a:r>
          </a:p>
        </p:txBody>
      </p:sp>
      <p:pic>
        <p:nvPicPr>
          <p:cNvPr id="4" name="Picture 3">
            <a:extLst>
              <a:ext uri="{FF2B5EF4-FFF2-40B4-BE49-F238E27FC236}">
                <a16:creationId xmlns:a16="http://schemas.microsoft.com/office/drawing/2014/main" id="{B83DDF6E-DC47-FBC7-CCF3-180AEC40F098}"/>
              </a:ext>
            </a:extLst>
          </p:cNvPr>
          <p:cNvPicPr>
            <a:picLocks noChangeAspect="1"/>
          </p:cNvPicPr>
          <p:nvPr/>
        </p:nvPicPr>
        <p:blipFill>
          <a:blip r:embed="rId2"/>
          <a:stretch>
            <a:fillRect/>
          </a:stretch>
        </p:blipFill>
        <p:spPr>
          <a:xfrm>
            <a:off x="1220356" y="1247662"/>
            <a:ext cx="7560727" cy="47392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C6D2644F-CCAA-6F05-2473-E42173A246EC}"/>
              </a:ext>
            </a:extLst>
          </p:cNvPr>
          <p:cNvPicPr>
            <a:picLocks noChangeAspect="1"/>
          </p:cNvPicPr>
          <p:nvPr/>
        </p:nvPicPr>
        <p:blipFill>
          <a:blip r:embed="rId3"/>
          <a:stretch>
            <a:fillRect/>
          </a:stretch>
        </p:blipFill>
        <p:spPr>
          <a:xfrm>
            <a:off x="9334595" y="1359286"/>
            <a:ext cx="2151333" cy="8160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805410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150</TotalTime>
  <Words>1252</Words>
  <Application>Microsoft Office PowerPoint</Application>
  <PresentationFormat>Widescreen</PresentationFormat>
  <Paragraphs>89</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Bahnschrift SemiBold SemiConden</vt:lpstr>
      <vt:lpstr>Calibri</vt:lpstr>
      <vt:lpstr>Calibri Light</vt:lpstr>
      <vt:lpstr>Wingdings</vt:lpstr>
      <vt:lpstr>Celestial</vt:lpstr>
      <vt:lpstr>PowerPoint Presentation</vt:lpstr>
      <vt:lpstr>  </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anil kothari</dc:creator>
  <cp:lastModifiedBy>anil kothari</cp:lastModifiedBy>
  <cp:revision>1</cp:revision>
  <dcterms:created xsi:type="dcterms:W3CDTF">2022-12-04T13:01:06Z</dcterms:created>
  <dcterms:modified xsi:type="dcterms:W3CDTF">2022-12-04T15:31:48Z</dcterms:modified>
</cp:coreProperties>
</file>