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70" r:id="rId15"/>
    <p:sldId id="271" r:id="rId16"/>
    <p:sldId id="272" r:id="rId17"/>
  </p:sldIdLst>
  <p:sldSz cx="36576000" cy="20574000"/>
  <p:notesSz cx="6858000" cy="9144000"/>
  <p:embeddedFontLst>
    <p:embeddedFont>
      <p:font typeface="Helvetica Neue" pitchFamily="50" charset="0"/>
      <p:regular r:id="rId19"/>
      <p:bold r:id="rId20"/>
      <p:italic r:id="rId21"/>
      <p:boldItalic r:id="rId22"/>
    </p:embeddedFont>
    <p:embeddedFont>
      <p:font typeface="Helvetica Neue Light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Roboto Mono" panose="00000009000000000000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tivjj1cfomjTCAz0Qn2ovQOli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85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503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398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24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6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20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22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22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2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2473914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previous video, we did a recap of the primitive data types, as well as getting a formal 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 to the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String.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this video, we're going to take a look at operators, operands, and expressions.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I've discussed very briefly what operators are, and we've used a few of them in</a:t>
            </a:r>
            <a:r>
              <a:rPr lang="en-US" sz="64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expressions.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Let's go deeper into that now.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/>
          <p:nvPr/>
        </p:nvSpPr>
        <p:spPr>
          <a:xfrm>
            <a:off x="952498" y="459786"/>
            <a:ext cx="1523974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+ Operator on char</a:t>
            </a:r>
            <a:endParaRPr/>
          </a:p>
        </p:txBody>
      </p:sp>
      <p:cxnSp>
        <p:nvCxnSpPr>
          <p:cNvPr id="153" name="Google Shape;153;p10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10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56" name="Google Shape;156;p10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You might remember that we said chars are stored as 2 byte numbers in memory.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When you use the addition operator with chars, it is these numbers in memory that get added together.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character values don't get concatenated.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/>
          <p:nvPr/>
        </p:nvSpPr>
        <p:spPr>
          <a:xfrm>
            <a:off x="952498" y="459786"/>
            <a:ext cx="1628330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Remainder Operator</a:t>
            </a:r>
            <a:endParaRPr/>
          </a:p>
        </p:txBody>
      </p:sp>
      <p:cxnSp>
        <p:nvCxnSpPr>
          <p:cNvPr id="163" name="Google Shape;163;p1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66" name="Google Shape;166;p1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remainder operator is represented in Java by the % sign.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remainder operator goes by several other names: modulus, modulo or just plain mod for short.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remainder operator returns the remaining value from a division operation.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there is no remaining value, the result is 0.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27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/>
          <p:nvPr/>
        </p:nvSpPr>
        <p:spPr>
          <a:xfrm>
            <a:off x="952498" y="459786"/>
            <a:ext cx="1628330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Remainder Operator</a:t>
            </a:r>
            <a:endParaRPr/>
          </a:p>
        </p:txBody>
      </p:sp>
      <p:cxnSp>
        <p:nvCxnSpPr>
          <p:cNvPr id="163" name="Google Shape;163;p1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66" name="Google Shape;166;p1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77E8CC-B80A-4885-6139-05C950A80D5C}"/>
              </a:ext>
            </a:extLst>
          </p:cNvPr>
          <p:cNvSpPr/>
          <p:nvPr/>
        </p:nvSpPr>
        <p:spPr>
          <a:xfrm>
            <a:off x="952499" y="3220130"/>
            <a:ext cx="34782670" cy="12013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table shows some examples.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F4D8A61C-2AA5-B0D1-1088-75D5527F5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44545"/>
              </p:ext>
            </p:extLst>
          </p:nvPr>
        </p:nvGraphicFramePr>
        <p:xfrm>
          <a:off x="4282732" y="4700714"/>
          <a:ext cx="28010537" cy="11363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2791">
                  <a:extLst>
                    <a:ext uri="{9D8B030D-6E8A-4147-A177-3AD203B41FA5}">
                      <a16:colId xmlns:a16="http://schemas.microsoft.com/office/drawing/2014/main" val="3877765251"/>
                    </a:ext>
                  </a:extLst>
                </a:gridCol>
                <a:gridCol w="7207893">
                  <a:extLst>
                    <a:ext uri="{9D8B030D-6E8A-4147-A177-3AD203B41FA5}">
                      <a16:colId xmlns:a16="http://schemas.microsoft.com/office/drawing/2014/main" val="3652140810"/>
                    </a:ext>
                  </a:extLst>
                </a:gridCol>
                <a:gridCol w="14219853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</a:tblGrid>
              <a:tr h="187577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Division Result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Remainder Result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Explanation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 / 5 = 2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10 % 5 = 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Ten can be divided evenly by 5, so there is no remainder.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 / 2 = 5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10 % 2 = 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Ten can be divided evenly by 2, so there is no remainder.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971115"/>
                  </a:ext>
                </a:extLst>
              </a:tr>
              <a:tr h="3026246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 / 3 = 3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10 % 3 = 1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Ten cannot be divided evenly by 3, but we get 3 from the division which gives us 9 with 1 remaining.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97734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 / 1 = 10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10 % 1 = 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Using 1 on the right side of the remainder operate will always give a result of 0.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3288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/>
          <p:nvPr/>
        </p:nvSpPr>
        <p:spPr>
          <a:xfrm>
            <a:off x="952498" y="459786"/>
            <a:ext cx="1499288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Summary of Operators</a:t>
            </a:r>
            <a:endParaRPr/>
          </a:p>
        </p:txBody>
      </p:sp>
      <p:cxnSp>
        <p:nvCxnSpPr>
          <p:cNvPr id="174" name="Google Shape;174;p1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75" name="Google Shape;17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7" name="Google Shape;177;p1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EDAC96E-0645-47A2-A301-EA1CC0C26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73565"/>
              </p:ext>
            </p:extLst>
          </p:nvPr>
        </p:nvGraphicFramePr>
        <p:xfrm>
          <a:off x="6550090" y="5234272"/>
          <a:ext cx="23475820" cy="12645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5164">
                  <a:extLst>
                    <a:ext uri="{9D8B030D-6E8A-4147-A177-3AD203B41FA5}">
                      <a16:colId xmlns:a16="http://schemas.microsoft.com/office/drawing/2014/main" val="3877765251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3652140810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175306719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375210585"/>
                    </a:ext>
                  </a:extLst>
                </a:gridCol>
              </a:tblGrid>
              <a:tr h="187577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Operator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Numeric types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+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Addition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Addition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Concatenation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Subtraction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Subtraction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073079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*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Multiplication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Multiplication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062218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/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Division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Division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484247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%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Remainder (Modulus)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Remainder (Modulus)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04719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D31E603-13D6-F650-91D4-E57C3782DFDC}"/>
              </a:ext>
            </a:extLst>
          </p:cNvPr>
          <p:cNvSpPr/>
          <p:nvPr/>
        </p:nvSpPr>
        <p:spPr>
          <a:xfrm>
            <a:off x="952501" y="2689271"/>
            <a:ext cx="34782670" cy="227055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tables shows the five operators we just reviewed. For all of the numeric types (whole numbers and decimals), the operators are mathematical operators as shown.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/>
          <p:nvPr/>
        </p:nvSpPr>
        <p:spPr>
          <a:xfrm>
            <a:off x="952498" y="459786"/>
            <a:ext cx="1499288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Summary of Operators</a:t>
            </a:r>
            <a:endParaRPr/>
          </a:p>
        </p:txBody>
      </p:sp>
      <p:cxnSp>
        <p:nvCxnSpPr>
          <p:cNvPr id="174" name="Google Shape;174;p1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75" name="Google Shape;17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7" name="Google Shape;177;p1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EDAC96E-0645-47A2-A301-EA1CC0C26ADF}"/>
              </a:ext>
            </a:extLst>
          </p:cNvPr>
          <p:cNvGraphicFramePr>
            <a:graphicFrameLocks noGrp="1"/>
          </p:cNvGraphicFramePr>
          <p:nvPr/>
        </p:nvGraphicFramePr>
        <p:xfrm>
          <a:off x="6550090" y="5234272"/>
          <a:ext cx="23475820" cy="12645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5164">
                  <a:extLst>
                    <a:ext uri="{9D8B030D-6E8A-4147-A177-3AD203B41FA5}">
                      <a16:colId xmlns:a16="http://schemas.microsoft.com/office/drawing/2014/main" val="3877765251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3652140810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175306719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375210585"/>
                    </a:ext>
                  </a:extLst>
                </a:gridCol>
              </a:tblGrid>
              <a:tr h="187577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Operator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Numeric types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+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Addition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Addition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Concatenation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Subtraction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Subtraction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073079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*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Multiplication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Multiplication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062218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/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Division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Division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484247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%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Remainder (Modulus)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Remainder (Modulus)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04719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D31E603-13D6-F650-91D4-E57C3782DFDC}"/>
              </a:ext>
            </a:extLst>
          </p:cNvPr>
          <p:cNvSpPr/>
          <p:nvPr/>
        </p:nvSpPr>
        <p:spPr>
          <a:xfrm>
            <a:off x="952501" y="2689271"/>
            <a:ext cx="34782670" cy="227055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one operator, the + operator, is supported by String, but it means concatenation, not addition.</a:t>
            </a:r>
          </a:p>
        </p:txBody>
      </p:sp>
    </p:spTree>
    <p:extLst>
      <p:ext uri="{BB962C8B-B14F-4D97-AF65-F5344CB8AC3E}">
        <p14:creationId xmlns:p14="http://schemas.microsoft.com/office/powerpoint/2010/main" val="140701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/>
          <p:nvPr/>
        </p:nvSpPr>
        <p:spPr>
          <a:xfrm>
            <a:off x="952498" y="459786"/>
            <a:ext cx="1499288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Summary of Operators</a:t>
            </a:r>
            <a:endParaRPr/>
          </a:p>
        </p:txBody>
      </p:sp>
      <p:cxnSp>
        <p:nvCxnSpPr>
          <p:cNvPr id="174" name="Google Shape;174;p1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75" name="Google Shape;17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7" name="Google Shape;177;p1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EDAC96E-0645-47A2-A301-EA1CC0C26ADF}"/>
              </a:ext>
            </a:extLst>
          </p:cNvPr>
          <p:cNvGraphicFramePr>
            <a:graphicFrameLocks noGrp="1"/>
          </p:cNvGraphicFramePr>
          <p:nvPr/>
        </p:nvGraphicFramePr>
        <p:xfrm>
          <a:off x="6550090" y="5234272"/>
          <a:ext cx="23475820" cy="12645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5164">
                  <a:extLst>
                    <a:ext uri="{9D8B030D-6E8A-4147-A177-3AD203B41FA5}">
                      <a16:colId xmlns:a16="http://schemas.microsoft.com/office/drawing/2014/main" val="3877765251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3652140810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175306719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375210585"/>
                    </a:ext>
                  </a:extLst>
                </a:gridCol>
              </a:tblGrid>
              <a:tr h="187577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Operator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Numeric types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+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Addition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Addition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Concatenation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Subtraction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Subtraction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073079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*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Multiplication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Multiplication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062218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/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Division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Division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484247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%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Remainder (Modulus)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Remainder (Modulus)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04719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D31E603-13D6-F650-91D4-E57C3782DFDC}"/>
              </a:ext>
            </a:extLst>
          </p:cNvPr>
          <p:cNvSpPr/>
          <p:nvPr/>
        </p:nvSpPr>
        <p:spPr>
          <a:xfrm>
            <a:off x="952501" y="2689271"/>
            <a:ext cx="34782670" cy="227055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None of the operators are applicable to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8018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/>
          <p:nvPr/>
        </p:nvSpPr>
        <p:spPr>
          <a:xfrm>
            <a:off x="952498" y="459786"/>
            <a:ext cx="1499288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Summary of Operators</a:t>
            </a:r>
            <a:endParaRPr/>
          </a:p>
        </p:txBody>
      </p:sp>
      <p:cxnSp>
        <p:nvCxnSpPr>
          <p:cNvPr id="174" name="Google Shape;174;p1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75" name="Google Shape;17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7" name="Google Shape;177;p1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EDAC96E-0645-47A2-A301-EA1CC0C26ADF}"/>
              </a:ext>
            </a:extLst>
          </p:cNvPr>
          <p:cNvGraphicFramePr>
            <a:graphicFrameLocks noGrp="1"/>
          </p:cNvGraphicFramePr>
          <p:nvPr/>
        </p:nvGraphicFramePr>
        <p:xfrm>
          <a:off x="6550090" y="5234272"/>
          <a:ext cx="23475820" cy="12645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5164">
                  <a:extLst>
                    <a:ext uri="{9D8B030D-6E8A-4147-A177-3AD203B41FA5}">
                      <a16:colId xmlns:a16="http://schemas.microsoft.com/office/drawing/2014/main" val="3877765251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3652140810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175306719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375210585"/>
                    </a:ext>
                  </a:extLst>
                </a:gridCol>
              </a:tblGrid>
              <a:tr h="187577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Operator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Numeric types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+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Addition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Addition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Concatenation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Subtraction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Subtraction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073079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*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Multiplication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Multiplication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062218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/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Division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Division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484247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%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Remainder (Modulus)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Remainder (Modulus)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04719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D31E603-13D6-F650-91D4-E57C3782DFDC}"/>
              </a:ext>
            </a:extLst>
          </p:cNvPr>
          <p:cNvSpPr/>
          <p:nvPr/>
        </p:nvSpPr>
        <p:spPr>
          <a:xfrm>
            <a:off x="952501" y="2689271"/>
            <a:ext cx="34782670" cy="227055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the char is stored as a whole number literal, all the operations are applicable to a char.</a:t>
            </a:r>
          </a:p>
        </p:txBody>
      </p:sp>
    </p:spTree>
    <p:extLst>
      <p:ext uri="{BB962C8B-B14F-4D97-AF65-F5344CB8AC3E}">
        <p14:creationId xmlns:p14="http://schemas.microsoft.com/office/powerpoint/2010/main" val="428906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952498" y="459786"/>
            <a:ext cx="1356621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are Operators?</a:t>
            </a:r>
            <a:endParaRPr/>
          </a:p>
        </p:txBody>
      </p:sp>
      <p:cxnSp>
        <p:nvCxnSpPr>
          <p:cNvPr id="66" name="Google Shape;6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 what are operators?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 in Java are special symbols that perform specific operations on one, two, or three operands, and then return a result.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example below, which we saw in a previous video, we used the addition operator, as well as the multiplication operator.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there are many other operators in Java.</a:t>
            </a:r>
            <a:endParaRPr dirty="0"/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2575" y="11103379"/>
            <a:ext cx="31630850" cy="989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952498" y="459786"/>
            <a:ext cx="1356621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are Operands?</a:t>
            </a:r>
            <a:endParaRPr/>
          </a:p>
        </p:txBody>
      </p:sp>
      <p:cxnSp>
        <p:nvCxnSpPr>
          <p:cNvPr id="77" name="Google Shape;77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0" name="Google Shape;80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952501" y="4285904"/>
            <a:ext cx="34782670" cy="13645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 what is an operand?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operand is a term used to describe any object that is manipulated by an operator.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 if we consider this: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plus here is the operator, and 15 and 12 are the operands. Variables used instead of literals can also be operands.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Another example from a previous challenge::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line above,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byteValue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shortValue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intValue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are operands, as are the numeric literals.</a:t>
            </a:r>
            <a:endParaRPr dirty="0"/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04831" y="8614681"/>
            <a:ext cx="9766337" cy="934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07629" y="14266652"/>
            <a:ext cx="32360740" cy="928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/>
          <p:nvPr/>
        </p:nvSpPr>
        <p:spPr>
          <a:xfrm>
            <a:off x="952498" y="459786"/>
            <a:ext cx="1468030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are Expressions?</a:t>
            </a:r>
            <a:endParaRPr/>
          </a:p>
        </p:txBody>
      </p:sp>
      <p:cxnSp>
        <p:nvCxnSpPr>
          <p:cNvPr id="89" name="Google Shape;89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2" name="Google Shape;92;p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What's an expression?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expression is formed by combining variables, literals, method return values, which we haven't covered yet, and operators.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They are a way of forming and combining those values to produce a result.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line below, 15 plus 12 is the expression, which returns the value of 27.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Google Shape;9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89479" y="11833547"/>
            <a:ext cx="8997043" cy="930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/>
          <p:nvPr/>
        </p:nvSpPr>
        <p:spPr>
          <a:xfrm>
            <a:off x="952498" y="459786"/>
            <a:ext cx="1468030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are Expressions?</a:t>
            </a:r>
            <a:endParaRPr/>
          </a:p>
        </p:txBody>
      </p:sp>
      <p:cxnSp>
        <p:nvCxnSpPr>
          <p:cNvPr id="100" name="Google Shape;100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3" name="Google Shape;103;p5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statement below, </a:t>
            </a:r>
            <a:r>
              <a:rPr lang="en-US" sz="6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byteValue + shortValue + intValue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the expression.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1807" y="6232872"/>
            <a:ext cx="25912387" cy="989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/>
          <p:nvPr/>
        </p:nvSpPr>
        <p:spPr>
          <a:xfrm>
            <a:off x="952498" y="459786"/>
            <a:ext cx="2373245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How may operators are in this code?</a:t>
            </a:r>
            <a:endParaRPr/>
          </a:p>
        </p:txBody>
      </p:sp>
      <p:cxnSp>
        <p:nvCxnSpPr>
          <p:cNvPr id="111" name="Google Shape;111;p6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12" name="Google Shape;11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6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4" name="Google Shape;114;p6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How many operators would you say, are in this statement?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Well, we've actually got two, the equal operator, and the plus operator.</a:t>
            </a:r>
            <a:endParaRPr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13135" y="5857193"/>
            <a:ext cx="17949731" cy="1170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952498" y="459786"/>
            <a:ext cx="1340431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is a Comment?</a:t>
            </a:r>
            <a:endParaRPr/>
          </a:p>
        </p:txBody>
      </p:sp>
      <p:cxnSp>
        <p:nvCxnSpPr>
          <p:cNvPr id="122" name="Google Shape;122;p7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7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5" name="Google Shape;125;p7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sp>
        <p:nvSpPr>
          <p:cNvPr id="126" name="Google Shape;126;p7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Comments are ignored by the computer, and are added to a program, to help describe something. Comments are there for humans to read.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use two forward slashes in front of any code, or on a blank line. Anything after the two forward slashes, right through to the end of the line, is ignored by the computer.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 aside from describing something about a program, comments can also be used to temporarily disable code.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/>
          <p:nvPr/>
        </p:nvSpPr>
        <p:spPr>
          <a:xfrm>
            <a:off x="952498" y="571752"/>
            <a:ext cx="34882947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Open Sans"/>
              <a:buNone/>
            </a:pPr>
            <a:r>
              <a:rPr lang="en-US" sz="9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is the effect of this code on the value in previousResult?</a:t>
            </a:r>
            <a:endParaRPr/>
          </a:p>
        </p:txBody>
      </p:sp>
      <p:cxnSp>
        <p:nvCxnSpPr>
          <p:cNvPr id="132" name="Google Shape;132;p8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8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5" name="Google Shape;135;p8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952501" y="6308402"/>
            <a:ext cx="34782670" cy="985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Before we move on, some of you may be wondering about the value that is now in the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previousResult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variable after the last statement.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summarize, we assigned result to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previousResult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and then we changed the value of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 But, did this also change the value in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previousResult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 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That is a good question.</a:t>
            </a:r>
            <a:endParaRPr dirty="0"/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26565" y="2989428"/>
            <a:ext cx="12922870" cy="288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952498" y="459786"/>
            <a:ext cx="2557110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+ Operator on character data types</a:t>
            </a:r>
            <a:endParaRPr/>
          </a:p>
        </p:txBody>
      </p:sp>
      <p:cxnSp>
        <p:nvCxnSpPr>
          <p:cNvPr id="143" name="Google Shape;143;p9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9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46" name="Google Shape;146;p9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C8914326-DC50-EFDC-D8B4-931F58A91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62464"/>
              </p:ext>
            </p:extLst>
          </p:nvPr>
        </p:nvGraphicFramePr>
        <p:xfrm>
          <a:off x="2365300" y="6662037"/>
          <a:ext cx="31845400" cy="7249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2700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15922700">
                  <a:extLst>
                    <a:ext uri="{9D8B030D-6E8A-4147-A177-3AD203B41FA5}">
                      <a16:colId xmlns:a16="http://schemas.microsoft.com/office/drawing/2014/main" val="1725977642"/>
                    </a:ext>
                  </a:extLst>
                </a:gridCol>
              </a:tblGrid>
              <a:tr h="3374697"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3875229">
                <a:tc>
                  <a:txBody>
                    <a:bodyPr/>
                    <a:lstStyle/>
                    <a:p>
                      <a:pPr marL="21276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Holds one, and only one, character</a:t>
                      </a:r>
                    </a:p>
                    <a:p>
                      <a:pPr marL="21276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Literal enclosed in Single Quotes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1276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Can hold multiple characters</a:t>
                      </a:r>
                    </a:p>
                    <a:p>
                      <a:pPr marL="21276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Literal enclosed in Double Quotes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1211</Words>
  <Application>Microsoft Office PowerPoint</Application>
  <PresentationFormat>Custom</PresentationFormat>
  <Paragraphs>231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Open Sans</vt:lpstr>
      <vt:lpstr>Arial</vt:lpstr>
      <vt:lpstr>Roboto Mono</vt:lpstr>
      <vt:lpstr>Helvetica Neue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12</cp:revision>
  <dcterms:modified xsi:type="dcterms:W3CDTF">2024-04-18T09:03:55Z</dcterms:modified>
</cp:coreProperties>
</file>