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36576000" cy="20574000"/>
  <p:notesSz cx="6858000" cy="9144000"/>
  <p:embeddedFontLst>
    <p:embeddedFont>
      <p:font typeface="Helvetica Neue" pitchFamily="50" charset="0"/>
      <p:regular r:id="rId5"/>
      <p:bold r:id="rId6"/>
      <p:italic r:id="rId7"/>
      <p:boldItalic r:id="rId8"/>
    </p:embeddedFont>
    <p:embeddedFont>
      <p:font typeface="Helvetica Neue Light" panose="020B0604020202020204" charset="0"/>
      <p:regular r:id="rId9"/>
      <p:bold r:id="rId10"/>
      <p:italic r:id="rId11"/>
      <p:boldItalic r:id="rId12"/>
    </p:embeddedFont>
    <p:embeddedFont>
      <p:font typeface="Open Sans" panose="020B06060305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UeESyTYCyM0u9tP3OhmkvM2ri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DB4E0C-D4CA-410E-888D-E7CD80C3646B}">
  <a:tblStyle styleId="{A7DB4E0C-D4CA-410E-888D-E7CD80C3646B}" styleName="Table_0">
    <a:wholeTbl>
      <a:tcTxStyle b="off" i="off">
        <a:font>
          <a:latin typeface="Helvetica Light"/>
          <a:ea typeface="Helvetica Light"/>
          <a:cs typeface="Helvetica 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AF4"/>
          </a:solidFill>
        </a:fill>
      </a:tcStyle>
    </a:wholeTbl>
    <a:band1H>
      <a:tcTxStyle/>
      <a:tcStyle>
        <a:tcBdr/>
        <a:fill>
          <a:solidFill>
            <a:srgbClr val="CAD2E8"/>
          </a:solidFill>
        </a:fill>
      </a:tcStyle>
    </a:band1H>
    <a:band2H>
      <a:tcTxStyle/>
      <a:tcStyle>
        <a:tcBdr/>
      </a:tcStyle>
    </a:band2H>
    <a:band1V>
      <a:tcTxStyle/>
      <a:tcStyle>
        <a:tcBdr/>
        <a:fill>
          <a:solidFill>
            <a:srgbClr val="CAD2E8"/>
          </a:solidFill>
        </a:fill>
      </a:tcStyle>
    </a:band1V>
    <a:band2V>
      <a:tcTxStyle/>
      <a:tcStyle>
        <a:tcBdr/>
      </a:tcStyle>
    </a:band2V>
    <a:lastCol>
      <a:tcTxStyle b="on" i="off">
        <a:font>
          <a:latin typeface="Helvetica Light"/>
          <a:ea typeface="Helvetica Light"/>
          <a:cs typeface="Helvetica Light"/>
        </a:font>
        <a:schemeClr val="lt1"/>
      </a:tcTxStyle>
      <a:tcStyle>
        <a:tcBdr/>
        <a:fill>
          <a:solidFill>
            <a:schemeClr val="accent1"/>
          </a:solidFill>
        </a:fill>
      </a:tcStyle>
    </a:lastCol>
    <a:firstCol>
      <a:tcTxStyle b="on" i="off">
        <a:font>
          <a:latin typeface="Helvetica Light"/>
          <a:ea typeface="Helvetica Light"/>
          <a:cs typeface="Helvetica Light"/>
        </a:font>
        <a:schemeClr val="lt1"/>
      </a:tcTxStyle>
      <a:tcStyle>
        <a:tcBdr/>
        <a:fill>
          <a:solidFill>
            <a:schemeClr val="accent1"/>
          </a:solidFill>
        </a:fill>
      </a:tcStyle>
    </a:firstCol>
    <a:lastRow>
      <a:tcTxStyle b="on" i="off">
        <a:font>
          <a:latin typeface="Helvetica Light"/>
          <a:ea typeface="Helvetica Light"/>
          <a:cs typeface="Helvetica 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Helvetica Light"/>
          <a:ea typeface="Helvetica Light"/>
          <a:cs typeface="Helvetica 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5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1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tableStyles" Target="tableStyle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4"/>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13"/>
          <p:cNvSpPr>
            <a:spLocks noGrp="1"/>
          </p:cNvSpPr>
          <p:nvPr>
            <p:ph type="pic" idx="2"/>
          </p:nvPr>
        </p:nvSpPr>
        <p:spPr>
          <a:xfrm>
            <a:off x="0" y="2"/>
            <a:ext cx="36576000" cy="20574000"/>
          </a:xfrm>
          <a:prstGeom prst="rect">
            <a:avLst/>
          </a:prstGeom>
          <a:noFill/>
          <a:ln>
            <a:noFill/>
          </a:ln>
        </p:spPr>
      </p:sp>
      <p:sp>
        <p:nvSpPr>
          <p:cNvPr id="48" name="Google Shape;48;p1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5"/>
          <p:cNvSpPr>
            <a:spLocks noGrp="1"/>
          </p:cNvSpPr>
          <p:nvPr>
            <p:ph type="pic" idx="2"/>
          </p:nvPr>
        </p:nvSpPr>
        <p:spPr>
          <a:xfrm>
            <a:off x="4688955" y="1009652"/>
            <a:ext cx="27203402" cy="13106400"/>
          </a:xfrm>
          <a:prstGeom prst="rect">
            <a:avLst/>
          </a:prstGeom>
          <a:noFill/>
          <a:ln>
            <a:noFill/>
          </a:ln>
        </p:spPr>
      </p:sp>
      <p:sp>
        <p:nvSpPr>
          <p:cNvPr id="15" name="Google Shape;15;p5"/>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5"/>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7"/>
          <p:cNvSpPr>
            <a:spLocks noGrp="1"/>
          </p:cNvSpPr>
          <p:nvPr>
            <p:ph type="pic" idx="2"/>
          </p:nvPr>
        </p:nvSpPr>
        <p:spPr>
          <a:xfrm>
            <a:off x="19748973" y="1657352"/>
            <a:ext cx="14287502" cy="17259300"/>
          </a:xfrm>
          <a:prstGeom prst="rect">
            <a:avLst/>
          </a:prstGeom>
          <a:noFill/>
          <a:ln>
            <a:noFill/>
          </a:ln>
        </p:spPr>
      </p:sp>
      <p:sp>
        <p:nvSpPr>
          <p:cNvPr id="23" name="Google Shape;23;p7"/>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7"/>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9"/>
          <p:cNvSpPr>
            <a:spLocks noGrp="1"/>
          </p:cNvSpPr>
          <p:nvPr>
            <p:ph type="pic" idx="2"/>
          </p:nvPr>
        </p:nvSpPr>
        <p:spPr>
          <a:xfrm>
            <a:off x="19754850" y="4857753"/>
            <a:ext cx="14287500" cy="13811250"/>
          </a:xfrm>
          <a:prstGeom prst="rect">
            <a:avLst/>
          </a:prstGeom>
          <a:noFill/>
          <a:ln>
            <a:noFill/>
          </a:ln>
        </p:spPr>
      </p:sp>
      <p:sp>
        <p:nvSpPr>
          <p:cNvPr id="31" name="Google Shape;31;p9"/>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9"/>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1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11"/>
          <p:cNvSpPr>
            <a:spLocks noGrp="1"/>
          </p:cNvSpPr>
          <p:nvPr>
            <p:ph type="pic" idx="2"/>
          </p:nvPr>
        </p:nvSpPr>
        <p:spPr>
          <a:xfrm>
            <a:off x="23641053" y="10572751"/>
            <a:ext cx="11106150" cy="8324850"/>
          </a:xfrm>
          <a:prstGeom prst="rect">
            <a:avLst/>
          </a:prstGeom>
          <a:noFill/>
          <a:ln>
            <a:noFill/>
          </a:ln>
        </p:spPr>
      </p:sp>
      <p:sp>
        <p:nvSpPr>
          <p:cNvPr id="39" name="Google Shape;39;p11"/>
          <p:cNvSpPr>
            <a:spLocks noGrp="1"/>
          </p:cNvSpPr>
          <p:nvPr>
            <p:ph type="pic" idx="3"/>
          </p:nvPr>
        </p:nvSpPr>
        <p:spPr>
          <a:xfrm>
            <a:off x="23641053" y="1695451"/>
            <a:ext cx="11106150" cy="8324850"/>
          </a:xfrm>
          <a:prstGeom prst="rect">
            <a:avLst/>
          </a:prstGeom>
          <a:noFill/>
          <a:ln>
            <a:noFill/>
          </a:ln>
        </p:spPr>
      </p:sp>
      <p:sp>
        <p:nvSpPr>
          <p:cNvPr id="40" name="Google Shape;40;p11"/>
          <p:cNvSpPr>
            <a:spLocks noGrp="1"/>
          </p:cNvSpPr>
          <p:nvPr>
            <p:ph type="pic" idx="4"/>
          </p:nvPr>
        </p:nvSpPr>
        <p:spPr>
          <a:xfrm>
            <a:off x="1809750" y="1695451"/>
            <a:ext cx="21259800" cy="17202150"/>
          </a:xfrm>
          <a:prstGeom prst="rect">
            <a:avLst/>
          </a:prstGeom>
          <a:noFill/>
          <a:ln>
            <a:noFill/>
          </a:ln>
        </p:spPr>
      </p:sp>
      <p:sp>
        <p:nvSpPr>
          <p:cNvPr id="41" name="Google Shape;41;p1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12"/>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12"/>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1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3"/>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1357903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Hello World in IntelliJ</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a:p>
        </p:txBody>
      </p:sp>
      <p:sp>
        <p:nvSpPr>
          <p:cNvPr id="2" name="Rectangle 1">
            <a:extLst>
              <a:ext uri="{FF2B5EF4-FFF2-40B4-BE49-F238E27FC236}">
                <a16:creationId xmlns:a16="http://schemas.microsoft.com/office/drawing/2014/main" id="{B512C2A6-EABE-A777-26D3-A5C7C2799CFF}"/>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up until now, we've used the interactive shell included with Java, </a:t>
            </a:r>
            <a:r>
              <a:rPr lang="en-US" sz="6400" dirty="0" err="1">
                <a:latin typeface="Open Sans" panose="020B0606030504020204" pitchFamily="34" charset="0"/>
                <a:ea typeface="Open Sans" panose="020B0606030504020204" pitchFamily="34" charset="0"/>
                <a:cs typeface="Open Sans" panose="020B0606030504020204" pitchFamily="34" charset="0"/>
              </a:rPr>
              <a:t>JShell</a:t>
            </a:r>
            <a:r>
              <a:rPr lang="en-US" sz="6400" dirty="0">
                <a:latin typeface="Open Sans" panose="020B0606030504020204" pitchFamily="34" charset="0"/>
                <a:ea typeface="Open Sans" panose="020B0606030504020204" pitchFamily="34" charset="0"/>
                <a:cs typeface="Open Sans" panose="020B0606030504020204" pitchFamily="34" charset="0"/>
              </a:rPr>
              <a:t>, to write all of our Java code.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we'll start using IntelliJ, the Integrated Development Environment you just installed in the previous videos, to take another look at our first program, "Hello World".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haven't installed IntelliJ IDEA yet, please go back to the video for your operating system, and do that now, then come back and continue on with this lecture.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357903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Naming Items in Java</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Hello World in IntelliJ</a:t>
            </a:r>
            <a:endParaRPr/>
          </a:p>
        </p:txBody>
      </p:sp>
      <p:graphicFrame>
        <p:nvGraphicFramePr>
          <p:cNvPr id="71" name="Google Shape;71;p2"/>
          <p:cNvGraphicFramePr/>
          <p:nvPr>
            <p:extLst>
              <p:ext uri="{D42A27DB-BD31-4B8C-83A1-F6EECF244321}">
                <p14:modId xmlns:p14="http://schemas.microsoft.com/office/powerpoint/2010/main" val="681198446"/>
              </p:ext>
            </p:extLst>
          </p:nvPr>
        </p:nvGraphicFramePr>
        <p:xfrm>
          <a:off x="6186194" y="7697393"/>
          <a:ext cx="24203600" cy="7641975"/>
        </p:xfrm>
        <a:graphic>
          <a:graphicData uri="http://schemas.openxmlformats.org/drawingml/2006/table">
            <a:tbl>
              <a:tblPr firstRow="1" bandRow="1">
                <a:noFill/>
                <a:tableStyleId>{A7DB4E0C-D4CA-410E-888D-E7CD80C3646B}</a:tableStyleId>
              </a:tblPr>
              <a:tblGrid>
                <a:gridCol w="6050900">
                  <a:extLst>
                    <a:ext uri="{9D8B030D-6E8A-4147-A177-3AD203B41FA5}">
                      <a16:colId xmlns:a16="http://schemas.microsoft.com/office/drawing/2014/main" val="20000"/>
                    </a:ext>
                  </a:extLst>
                </a:gridCol>
                <a:gridCol w="6050900">
                  <a:extLst>
                    <a:ext uri="{9D8B030D-6E8A-4147-A177-3AD203B41FA5}">
                      <a16:colId xmlns:a16="http://schemas.microsoft.com/office/drawing/2014/main" val="20001"/>
                    </a:ext>
                  </a:extLst>
                </a:gridCol>
                <a:gridCol w="6050900">
                  <a:extLst>
                    <a:ext uri="{9D8B030D-6E8A-4147-A177-3AD203B41FA5}">
                      <a16:colId xmlns:a16="http://schemas.microsoft.com/office/drawing/2014/main" val="20002"/>
                    </a:ext>
                  </a:extLst>
                </a:gridCol>
                <a:gridCol w="6050900">
                  <a:extLst>
                    <a:ext uri="{9D8B030D-6E8A-4147-A177-3AD203B41FA5}">
                      <a16:colId xmlns:a16="http://schemas.microsoft.com/office/drawing/2014/main" val="20003"/>
                    </a:ext>
                  </a:extLst>
                </a:gridCol>
              </a:tblGrid>
              <a:tr h="136627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dirty="0">
                          <a:solidFill>
                            <a:schemeClr val="dk1"/>
                          </a:solidFill>
                          <a:latin typeface="Open Sans"/>
                          <a:ea typeface="Open Sans"/>
                          <a:cs typeface="Open Sans"/>
                          <a:sym typeface="Open Sans"/>
                        </a:rPr>
                        <a:t>Identifier</a:t>
                      </a:r>
                      <a:endParaRPr sz="4800" u="none" strike="noStrike" cap="none" dirty="0">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Usage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Recommended</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Example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BE4D5"/>
                    </a:solidFill>
                  </a:tcPr>
                </a:tc>
                <a:extLst>
                  <a:ext uri="{0D108BD9-81ED-4DB2-BD59-A6C34878D82A}">
                    <a16:rowId xmlns:a16="http://schemas.microsoft.com/office/drawing/2014/main" val="10000"/>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Project Name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IntelliJ Field</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b="0" u="none" strike="noStrike" cap="none">
                          <a:solidFill>
                            <a:schemeClr val="dk1"/>
                          </a:solidFill>
                          <a:latin typeface="Open Sans"/>
                          <a:ea typeface="Open Sans"/>
                          <a:cs typeface="Open Sans"/>
                          <a:sym typeface="Open Sans"/>
                        </a:rPr>
                        <a:t>Upper 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FirstJavaProject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Class Name</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Java element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b="0" u="none" strike="noStrike" cap="none">
                          <a:solidFill>
                            <a:schemeClr val="dk1"/>
                          </a:solidFill>
                          <a:latin typeface="Open Sans"/>
                          <a:ea typeface="Open Sans"/>
                          <a:cs typeface="Open Sans"/>
                          <a:sym typeface="Open Sans"/>
                        </a:rPr>
                        <a:t>Upper 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rgbClr val="000000"/>
                          </a:solidFill>
                          <a:latin typeface="Open Sans"/>
                          <a:ea typeface="Open Sans"/>
                          <a:cs typeface="Open Sans"/>
                          <a:sym typeface="Open Sans"/>
                        </a:rPr>
                        <a:t>NewClass</a:t>
                      </a:r>
                      <a:endParaRPr sz="4800" b="0" i="0" u="none" strike="noStrike" cap="none">
                        <a:solidFill>
                          <a:srgbClr val="000000"/>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Method Name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Java element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a:latin typeface="Open Sans"/>
                          <a:ea typeface="Open Sans"/>
                          <a:cs typeface="Open Sans"/>
                          <a:sym typeface="Open Sans"/>
                        </a:rPr>
                        <a:t>Lower </a:t>
                      </a:r>
                      <a:r>
                        <a:rPr lang="en-US" sz="4800" b="0" u="none" strike="noStrike" cap="none">
                          <a:solidFill>
                            <a:schemeClr val="dk1"/>
                          </a:solidFill>
                          <a:latin typeface="Open Sans"/>
                          <a:ea typeface="Open Sans"/>
                          <a:cs typeface="Open Sans"/>
                          <a:sym typeface="Open Sans"/>
                        </a:rPr>
                        <a:t>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rgbClr val="000000"/>
                          </a:solidFill>
                          <a:latin typeface="Open Sans"/>
                          <a:ea typeface="Open Sans"/>
                          <a:cs typeface="Open Sans"/>
                          <a:sym typeface="Open Sans"/>
                        </a:rPr>
                        <a:t>getData</a:t>
                      </a:r>
                      <a:endParaRPr sz="4800" b="0" i="0" u="none" strike="noStrike" cap="none">
                        <a:solidFill>
                          <a:srgbClr val="000000"/>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568925">
                <a:tc>
                  <a:txBody>
                    <a:bodyPr/>
                    <a:lstStyle/>
                    <a:p>
                      <a:pPr marL="0" marR="0" lvl="0" indent="0" algn="ctr" rtl="0">
                        <a:lnSpc>
                          <a:spcPct val="100000"/>
                        </a:lnSpc>
                        <a:spcBef>
                          <a:spcPts val="0"/>
                        </a:spcBef>
                        <a:spcAft>
                          <a:spcPts val="0"/>
                        </a:spcAft>
                        <a:buClr>
                          <a:schemeClr val="dk1"/>
                        </a:buClr>
                        <a:buSzPts val="4800"/>
                        <a:buFont typeface="Open Sans"/>
                        <a:buNone/>
                      </a:pPr>
                      <a:r>
                        <a:rPr lang="en-US" sz="4800" u="none" strike="noStrike" cap="none">
                          <a:solidFill>
                            <a:schemeClr val="dk1"/>
                          </a:solidFill>
                          <a:latin typeface="Open Sans"/>
                          <a:ea typeface="Open Sans"/>
                          <a:cs typeface="Open Sans"/>
                          <a:sym typeface="Open Sans"/>
                        </a:rPr>
                        <a:t>Variable Name</a:t>
                      </a:r>
                      <a:endParaRPr sz="480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Open Sans"/>
                        <a:buNone/>
                      </a:pPr>
                      <a:r>
                        <a:rPr lang="en-US" sz="4800" b="0" u="none" strike="noStrike" cap="none">
                          <a:solidFill>
                            <a:schemeClr val="dk1"/>
                          </a:solidFill>
                          <a:latin typeface="Open Sans"/>
                          <a:ea typeface="Open Sans"/>
                          <a:cs typeface="Open Sans"/>
                          <a:sym typeface="Open Sans"/>
                        </a:rPr>
                        <a:t>Java element</a:t>
                      </a:r>
                      <a:endParaRPr sz="4800" b="0" u="none" strike="noStrike" cap="none">
                        <a:solidFill>
                          <a:schemeClr val="dk1"/>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4800"/>
                        <a:buFont typeface="Arial"/>
                        <a:buNone/>
                      </a:pPr>
                      <a:r>
                        <a:rPr lang="en-US" sz="4800">
                          <a:latin typeface="Open Sans"/>
                          <a:ea typeface="Open Sans"/>
                          <a:cs typeface="Open Sans"/>
                          <a:sym typeface="Open Sans"/>
                        </a:rPr>
                        <a:t>Lower </a:t>
                      </a:r>
                      <a:r>
                        <a:rPr lang="en-US" sz="4800" b="0" u="none" strike="noStrike" cap="none">
                          <a:solidFill>
                            <a:schemeClr val="dk1"/>
                          </a:solidFill>
                          <a:latin typeface="Open Sans"/>
                          <a:ea typeface="Open Sans"/>
                          <a:cs typeface="Open Sans"/>
                          <a:sym typeface="Open Sans"/>
                        </a:rPr>
                        <a:t>Camel Case</a:t>
                      </a:r>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err="1">
                          <a:solidFill>
                            <a:srgbClr val="000000"/>
                          </a:solidFill>
                          <a:latin typeface="Open Sans"/>
                          <a:ea typeface="Open Sans"/>
                          <a:cs typeface="Open Sans"/>
                          <a:sym typeface="Open Sans"/>
                        </a:rPr>
                        <a:t>firstVariable</a:t>
                      </a:r>
                      <a:endParaRPr sz="4800" b="0" i="0" u="none" strike="noStrike" cap="none" dirty="0">
                        <a:solidFill>
                          <a:srgbClr val="000000"/>
                        </a:solidFill>
                        <a:latin typeface="Open Sans"/>
                        <a:ea typeface="Open Sans"/>
                        <a:cs typeface="Open Sans"/>
                        <a:sym typeface="Open Sans"/>
                      </a:endParaRPr>
                    </a:p>
                  </a:txBody>
                  <a:tcPr marL="86800" marR="86800" marT="43400" marB="43400"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D45E8EF1-5CC4-3E68-F634-6E2240E89B5E}"/>
              </a:ext>
            </a:extLst>
          </p:cNvPr>
          <p:cNvSpPr/>
          <p:nvPr/>
        </p:nvSpPr>
        <p:spPr>
          <a:xfrm>
            <a:off x="952501" y="3322264"/>
            <a:ext cx="34782670" cy="413782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Camel case is the practice of capitalizing the first letter of words in a name for readability, removing spaces or characters such as underscores between the words. Lower camel case only capitalizes the first letter of the second and subsequent words. Upper camel case, also known as Pascal case, capitalizes the first letter of the first word as well.</a:t>
            </a:r>
          </a:p>
        </p:txBody>
      </p:sp>
      <p:sp>
        <p:nvSpPr>
          <p:cNvPr id="3" name="Rectangle 2">
            <a:extLst>
              <a:ext uri="{FF2B5EF4-FFF2-40B4-BE49-F238E27FC236}">
                <a16:creationId xmlns:a16="http://schemas.microsoft.com/office/drawing/2014/main" id="{3E26839B-91ED-66F2-B77E-FA55F7BEDF22}"/>
              </a:ext>
            </a:extLst>
          </p:cNvPr>
          <p:cNvSpPr/>
          <p:nvPr/>
        </p:nvSpPr>
        <p:spPr>
          <a:xfrm>
            <a:off x="952498" y="15678046"/>
            <a:ext cx="34782670" cy="219379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Examples are shown in this table.  Note that project name is not a Java element, it's part of IntelliJ's configuration. More on this in a future video.</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244</Words>
  <Application>Microsoft Office PowerPoint</Application>
  <PresentationFormat>Custom</PresentationFormat>
  <Paragraphs>31</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Helvetica Neue Light</vt:lpstr>
      <vt:lpstr>Helvetica Neue</vt:lpstr>
      <vt:lpstr>Arial</vt:lpstr>
      <vt:lpstr>Open Sans</vt:lpstr>
      <vt:lpstr>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6</cp:revision>
  <dcterms:modified xsi:type="dcterms:W3CDTF">2024-05-06T05:08:02Z</dcterms:modified>
</cp:coreProperties>
</file>