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36576000" cy="20574000"/>
  <p:notesSz cx="6858000" cy="9144000"/>
  <p:embeddedFontLst>
    <p:embeddedFont>
      <p:font typeface="Helvetica Neue" pitchFamily="50" charset="0"/>
      <p:regular r:id="rId7"/>
      <p:bold r:id="rId8"/>
      <p:italic r:id="rId9"/>
      <p:boldItalic r:id="rId10"/>
    </p:embeddedFont>
    <p:embeddedFont>
      <p:font typeface="Helvetica Neue Light" panose="020B060402020202020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WN9GueHFe2RvRlpBPgcxmDLyL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5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 name="Google Shape;7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6"/>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15"/>
          <p:cNvSpPr>
            <a:spLocks noGrp="1"/>
          </p:cNvSpPr>
          <p:nvPr>
            <p:ph type="pic" idx="2"/>
          </p:nvPr>
        </p:nvSpPr>
        <p:spPr>
          <a:xfrm>
            <a:off x="0" y="2"/>
            <a:ext cx="36576000" cy="20574000"/>
          </a:xfrm>
          <a:prstGeom prst="rect">
            <a:avLst/>
          </a:prstGeom>
          <a:noFill/>
          <a:ln>
            <a:noFill/>
          </a:ln>
        </p:spPr>
      </p:sp>
      <p:sp>
        <p:nvSpPr>
          <p:cNvPr id="48" name="Google Shape;48;p1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7"/>
          <p:cNvSpPr>
            <a:spLocks noGrp="1"/>
          </p:cNvSpPr>
          <p:nvPr>
            <p:ph type="pic" idx="2"/>
          </p:nvPr>
        </p:nvSpPr>
        <p:spPr>
          <a:xfrm>
            <a:off x="4688955" y="1009652"/>
            <a:ext cx="27203402" cy="13106400"/>
          </a:xfrm>
          <a:prstGeom prst="rect">
            <a:avLst/>
          </a:prstGeom>
          <a:noFill/>
          <a:ln>
            <a:noFill/>
          </a:ln>
        </p:spPr>
      </p:sp>
      <p:sp>
        <p:nvSpPr>
          <p:cNvPr id="15" name="Google Shape;15;p7"/>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7"/>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8"/>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9"/>
          <p:cNvSpPr>
            <a:spLocks noGrp="1"/>
          </p:cNvSpPr>
          <p:nvPr>
            <p:ph type="pic" idx="2"/>
          </p:nvPr>
        </p:nvSpPr>
        <p:spPr>
          <a:xfrm>
            <a:off x="19748973" y="1657352"/>
            <a:ext cx="14287502" cy="17259300"/>
          </a:xfrm>
          <a:prstGeom prst="rect">
            <a:avLst/>
          </a:prstGeom>
          <a:noFill/>
          <a:ln>
            <a:noFill/>
          </a:ln>
        </p:spPr>
      </p:sp>
      <p:sp>
        <p:nvSpPr>
          <p:cNvPr id="23" name="Google Shape;23;p9"/>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9"/>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1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11"/>
          <p:cNvSpPr>
            <a:spLocks noGrp="1"/>
          </p:cNvSpPr>
          <p:nvPr>
            <p:ph type="pic" idx="2"/>
          </p:nvPr>
        </p:nvSpPr>
        <p:spPr>
          <a:xfrm>
            <a:off x="19754850" y="4857753"/>
            <a:ext cx="14287500" cy="13811250"/>
          </a:xfrm>
          <a:prstGeom prst="rect">
            <a:avLst/>
          </a:prstGeom>
          <a:noFill/>
          <a:ln>
            <a:noFill/>
          </a:ln>
        </p:spPr>
      </p:sp>
      <p:sp>
        <p:nvSpPr>
          <p:cNvPr id="31" name="Google Shape;31;p11"/>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11"/>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1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12"/>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1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13"/>
          <p:cNvSpPr>
            <a:spLocks noGrp="1"/>
          </p:cNvSpPr>
          <p:nvPr>
            <p:ph type="pic" idx="2"/>
          </p:nvPr>
        </p:nvSpPr>
        <p:spPr>
          <a:xfrm>
            <a:off x="23641053" y="10572751"/>
            <a:ext cx="11106150" cy="8324850"/>
          </a:xfrm>
          <a:prstGeom prst="rect">
            <a:avLst/>
          </a:prstGeom>
          <a:noFill/>
          <a:ln>
            <a:noFill/>
          </a:ln>
        </p:spPr>
      </p:sp>
      <p:sp>
        <p:nvSpPr>
          <p:cNvPr id="39" name="Google Shape;39;p13"/>
          <p:cNvSpPr>
            <a:spLocks noGrp="1"/>
          </p:cNvSpPr>
          <p:nvPr>
            <p:ph type="pic" idx="3"/>
          </p:nvPr>
        </p:nvSpPr>
        <p:spPr>
          <a:xfrm>
            <a:off x="23641053" y="1695451"/>
            <a:ext cx="11106150" cy="8324850"/>
          </a:xfrm>
          <a:prstGeom prst="rect">
            <a:avLst/>
          </a:prstGeom>
          <a:noFill/>
          <a:ln>
            <a:noFill/>
          </a:ln>
        </p:spPr>
      </p:sp>
      <p:sp>
        <p:nvSpPr>
          <p:cNvPr id="40" name="Google Shape;40;p13"/>
          <p:cNvSpPr>
            <a:spLocks noGrp="1"/>
          </p:cNvSpPr>
          <p:nvPr>
            <p:ph type="pic" idx="4"/>
          </p:nvPr>
        </p:nvSpPr>
        <p:spPr>
          <a:xfrm>
            <a:off x="1809750" y="1695451"/>
            <a:ext cx="21259800" cy="17202150"/>
          </a:xfrm>
          <a:prstGeom prst="rect">
            <a:avLst/>
          </a:prstGeom>
          <a:noFill/>
          <a:ln>
            <a:noFill/>
          </a:ln>
        </p:spPr>
      </p:sp>
      <p:sp>
        <p:nvSpPr>
          <p:cNvPr id="41" name="Google Shape;41;p1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14"/>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14"/>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1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5"/>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571752"/>
            <a:ext cx="34397237"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Difference Between the Assignment and Equal to Operators</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60" name="Google Shape;60;p1"/>
          <p:cNvSpPr/>
          <p:nvPr/>
        </p:nvSpPr>
        <p:spPr>
          <a:xfrm>
            <a:off x="952501" y="8679944"/>
            <a:ext cx="34782670" cy="925135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As you can see, we've used the assignment operator (one equal sign) in the if statement.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 we need to do, is to use the "equals to" operator (two equal signs).</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pic>
        <p:nvPicPr>
          <p:cNvPr id="61" name="Google Shape;61;p1"/>
          <p:cNvPicPr preferRelativeResize="0"/>
          <p:nvPr/>
        </p:nvPicPr>
        <p:blipFill rotWithShape="1">
          <a:blip r:embed="rId4">
            <a:alphaModFix/>
          </a:blip>
          <a:srcRect/>
          <a:stretch/>
        </p:blipFill>
        <p:spPr>
          <a:xfrm>
            <a:off x="7629448" y="4285904"/>
            <a:ext cx="21317104" cy="41148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p:nvPr/>
        </p:nvSpPr>
        <p:spPr>
          <a:xfrm>
            <a:off x="952498" y="571752"/>
            <a:ext cx="34397237"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Difference Between the Assignment and Equal to Operators</a:t>
            </a:r>
            <a:endParaRPr/>
          </a:p>
        </p:txBody>
      </p:sp>
      <p:cxnSp>
        <p:nvCxnSpPr>
          <p:cNvPr id="67" name="Google Shape;67;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8" name="Google Shape;68;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9" name="Google Shape;69;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70" name="Google Shape;70;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71" name="Google Shape;71;p2"/>
          <p:cNvSpPr/>
          <p:nvPr/>
        </p:nvSpPr>
        <p:spPr>
          <a:xfrm>
            <a:off x="952501" y="8679944"/>
            <a:ext cx="34782670" cy="925135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what the code should look like: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We're not assigning a value here, instead we want to test if the values are equal to each other.</a:t>
            </a:r>
            <a:endParaRPr/>
          </a:p>
        </p:txBody>
      </p:sp>
      <p:pic>
        <p:nvPicPr>
          <p:cNvPr id="72" name="Google Shape;72;p2"/>
          <p:cNvPicPr preferRelativeResize="0"/>
          <p:nvPr/>
        </p:nvPicPr>
        <p:blipFill rotWithShape="1">
          <a:blip r:embed="rId4">
            <a:alphaModFix/>
          </a:blip>
          <a:srcRect/>
          <a:stretch/>
        </p:blipFill>
        <p:spPr>
          <a:xfrm>
            <a:off x="7629448" y="4285904"/>
            <a:ext cx="21317104" cy="4114832"/>
          </a:xfrm>
          <a:prstGeom prst="rect">
            <a:avLst/>
          </a:prstGeom>
          <a:noFill/>
          <a:ln>
            <a:noFill/>
          </a:ln>
        </p:spPr>
      </p:pic>
      <p:pic>
        <p:nvPicPr>
          <p:cNvPr id="73" name="Google Shape;73;p2"/>
          <p:cNvPicPr preferRelativeResize="0"/>
          <p:nvPr/>
        </p:nvPicPr>
        <p:blipFill rotWithShape="1">
          <a:blip r:embed="rId5">
            <a:alphaModFix/>
          </a:blip>
          <a:srcRect/>
          <a:stretch/>
        </p:blipFill>
        <p:spPr>
          <a:xfrm>
            <a:off x="7591346" y="10425019"/>
            <a:ext cx="21393308" cy="41529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p:nvPr/>
        </p:nvSpPr>
        <p:spPr>
          <a:xfrm>
            <a:off x="952498" y="459786"/>
            <a:ext cx="1208664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NOT Operator</a:t>
            </a:r>
            <a:endParaRPr/>
          </a:p>
        </p:txBody>
      </p:sp>
      <p:cxnSp>
        <p:nvCxnSpPr>
          <p:cNvPr id="79" name="Google Shape;79;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0" name="Google Shape;80;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1" name="Google Shape;81;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2" name="Google Shape;82;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83" name="Google Shape;83;p3"/>
          <p:cNvSpPr/>
          <p:nvPr/>
        </p:nvSpPr>
        <p:spPr>
          <a:xfrm>
            <a:off x="952501" y="4285904"/>
            <a:ext cx="34782670" cy="13645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exclamation mark (!), or </a:t>
            </a:r>
            <a:r>
              <a:rPr lang="en-US" sz="6400" b="1" i="0" u="none" strike="noStrike" cap="none" dirty="0">
                <a:solidFill>
                  <a:srgbClr val="000000"/>
                </a:solidFill>
                <a:latin typeface="Open Sans"/>
                <a:ea typeface="Open Sans"/>
                <a:cs typeface="Open Sans"/>
                <a:sym typeface="Open Sans"/>
              </a:rPr>
              <a:t>NOT</a:t>
            </a:r>
            <a:r>
              <a:rPr lang="en-US" sz="6400" b="0" i="0" u="none" strike="noStrike" cap="none" dirty="0">
                <a:solidFill>
                  <a:srgbClr val="000000"/>
                </a:solidFill>
                <a:latin typeface="Open Sans"/>
                <a:ea typeface="Open Sans"/>
                <a:cs typeface="Open Sans"/>
                <a:sym typeface="Open Sans"/>
              </a:rPr>
              <a:t> operator, is also known as the Logical Complement Operator.</a:t>
            </a:r>
            <a:endParaRPr dirty="0"/>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It can be used with a </a:t>
            </a:r>
            <a:r>
              <a:rPr lang="en-US" sz="6400" b="0" i="0" u="none" strike="noStrike" cap="none" dirty="0" err="1">
                <a:solidFill>
                  <a:srgbClr val="000000"/>
                </a:solidFill>
                <a:latin typeface="Open Sans"/>
                <a:ea typeface="Open Sans"/>
                <a:cs typeface="Open Sans"/>
                <a:sym typeface="Open Sans"/>
              </a:rPr>
              <a:t>boolean</a:t>
            </a:r>
            <a:r>
              <a:rPr lang="en-US" sz="6400" b="0" i="0" u="none" strike="noStrike" cap="none" dirty="0">
                <a:solidFill>
                  <a:srgbClr val="000000"/>
                </a:solidFill>
                <a:latin typeface="Open Sans"/>
                <a:ea typeface="Open Sans"/>
                <a:cs typeface="Open Sans"/>
                <a:sym typeface="Open Sans"/>
              </a:rPr>
              <a:t> variable, to test for the opposite value.</a:t>
            </a:r>
            <a:endParaRPr dirty="0"/>
          </a:p>
          <a:p>
            <a:pPr marL="0" marR="0" lvl="0" indent="0" algn="l" rtl="0">
              <a:lnSpc>
                <a:spcPct val="90000"/>
              </a:lnSpc>
              <a:spcBef>
                <a:spcPts val="5022"/>
              </a:spcBef>
              <a:spcAft>
                <a:spcPts val="0"/>
              </a:spcAft>
              <a:buClr>
                <a:srgbClr val="000000"/>
              </a:buClr>
              <a:buSzPts val="6400"/>
              <a:buFont typeface="Helvetica Neue Light"/>
              <a:buNone/>
            </a:pPr>
            <a:br>
              <a:rPr lang="en-US" sz="6400" dirty="0">
                <a:latin typeface="Open Sans"/>
                <a:ea typeface="Open Sans"/>
                <a:cs typeface="Open Sans"/>
                <a:sym typeface="Open Sans"/>
              </a:rPr>
            </a:b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the code above, we are testing if the value in is car is true.  As you can see on the previous line, we assigned it to be false.</a:t>
            </a:r>
            <a:br>
              <a:rPr lang="en-US" sz="6400" b="0" i="0" u="none" strike="noStrike" cap="none" dirty="0">
                <a:solidFill>
                  <a:srgbClr val="000000"/>
                </a:solidFill>
                <a:latin typeface="Open Sans"/>
                <a:ea typeface="Open Sans"/>
                <a:cs typeface="Open Sans"/>
                <a:sym typeface="Open Sans"/>
              </a:rPr>
            </a:b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If we use the "not" operator, we are testing for the opposite value of the is car variable.  We assigned is car on the previous line to false, so not is car, would return </a:t>
            </a:r>
            <a:r>
              <a:rPr lang="en-US" sz="6400" b="0" i="0" u="none" strike="noStrike" cap="none">
                <a:solidFill>
                  <a:srgbClr val="000000"/>
                </a:solidFill>
                <a:latin typeface="Open Sans"/>
                <a:ea typeface="Open Sans"/>
                <a:cs typeface="Open Sans"/>
                <a:sym typeface="Open Sans"/>
              </a:rPr>
              <a:t>true.</a:t>
            </a:r>
            <a:endParaRPr lang="en-US" sz="6400" b="0" i="0" u="none" strike="noStrike" cap="none" dirty="0">
              <a:solidFill>
                <a:srgbClr val="000000"/>
              </a:solidFill>
              <a:latin typeface="Open Sans"/>
              <a:ea typeface="Open Sans"/>
              <a:cs typeface="Open Sans"/>
              <a:sym typeface="Open Sans"/>
            </a:endParaRPr>
          </a:p>
        </p:txBody>
      </p:sp>
      <p:pic>
        <p:nvPicPr>
          <p:cNvPr id="84" name="Google Shape;84;p3"/>
          <p:cNvPicPr preferRelativeResize="0"/>
          <p:nvPr/>
        </p:nvPicPr>
        <p:blipFill rotWithShape="1">
          <a:blip r:embed="rId4">
            <a:alphaModFix/>
          </a:blip>
          <a:srcRect/>
          <a:stretch/>
        </p:blipFill>
        <p:spPr>
          <a:xfrm>
            <a:off x="12763460" y="8147575"/>
            <a:ext cx="11049080" cy="2095516"/>
          </a:xfrm>
          <a:prstGeom prst="rect">
            <a:avLst/>
          </a:prstGeom>
          <a:noFill/>
          <a:ln>
            <a:noFill/>
          </a:ln>
        </p:spPr>
      </p:pic>
      <p:pic>
        <p:nvPicPr>
          <p:cNvPr id="85" name="Google Shape;85;p3"/>
          <p:cNvPicPr preferRelativeResize="0"/>
          <p:nvPr/>
        </p:nvPicPr>
        <p:blipFill rotWithShape="1">
          <a:blip r:embed="rId5">
            <a:alphaModFix/>
          </a:blip>
          <a:srcRect/>
          <a:stretch/>
        </p:blipFill>
        <p:spPr>
          <a:xfrm>
            <a:off x="12763460" y="12867835"/>
            <a:ext cx="10991932" cy="20574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p:nvPr/>
        </p:nvSpPr>
        <p:spPr>
          <a:xfrm>
            <a:off x="952498" y="459786"/>
            <a:ext cx="1208664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NOT Operator</a:t>
            </a:r>
            <a:endParaRPr/>
          </a:p>
        </p:txBody>
      </p:sp>
      <p:cxnSp>
        <p:nvCxnSpPr>
          <p:cNvPr id="91" name="Google Shape;91;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2" name="Google Shape;92;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3" name="Google Shape;93;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4" name="Google Shape;94;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Assignment Operator VS Equals to Operator</a:t>
            </a:r>
            <a:endParaRPr/>
          </a:p>
        </p:txBody>
      </p:sp>
      <p:sp>
        <p:nvSpPr>
          <p:cNvPr id="95" name="Google Shape;95;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I'd generally recommend using the abbreviated form, if your variables are </a:t>
            </a:r>
            <a:r>
              <a:rPr lang="en-US" sz="6400" b="0" i="0" u="none" strike="noStrike" cap="none" dirty="0" err="1">
                <a:solidFill>
                  <a:srgbClr val="000000"/>
                </a:solidFill>
                <a:latin typeface="Open Sans"/>
                <a:ea typeface="Open Sans"/>
                <a:cs typeface="Open Sans"/>
                <a:sym typeface="Open Sans"/>
              </a:rPr>
              <a:t>booleans</a:t>
            </a:r>
            <a:r>
              <a:rPr lang="en-US" sz="6400" b="0" i="0" u="none" strike="noStrike" cap="none" dirty="0">
                <a:solidFill>
                  <a:srgbClr val="000000"/>
                </a:solidFill>
                <a:latin typeface="Open Sans"/>
                <a:ea typeface="Open Sans"/>
                <a:cs typeface="Open Sans"/>
                <a:sym typeface="Open Sans"/>
              </a:rPr>
              <a:t>, for two reasons.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One, It's much harder to identify the error, if you accidentally use an assignment operator. </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As we saw, IntelliJ won't flag this as an error when you're testing a </a:t>
            </a:r>
            <a:r>
              <a:rPr lang="en-US" sz="6400" b="0" i="0" u="none" strike="noStrike" cap="none" dirty="0" err="1">
                <a:solidFill>
                  <a:srgbClr val="000000"/>
                </a:solidFill>
                <a:latin typeface="Open Sans"/>
                <a:ea typeface="Open Sans"/>
                <a:cs typeface="Open Sans"/>
                <a:sym typeface="Open Sans"/>
              </a:rPr>
              <a:t>boolean</a:t>
            </a:r>
            <a:r>
              <a:rPr lang="en-US" sz="6400" b="0" i="0" u="none" strike="noStrike" cap="none" dirty="0">
                <a:solidFill>
                  <a:srgbClr val="000000"/>
                </a:solidFill>
                <a:latin typeface="Open Sans"/>
                <a:ea typeface="Open Sans"/>
                <a:cs typeface="Open Sans"/>
                <a:sym typeface="Open Sans"/>
              </a:rPr>
              <a:t> variable, so the only way you'll know you made this common mistake is by discovering your program or output isn't what </a:t>
            </a:r>
            <a:r>
              <a:rPr lang="en-US" sz="6400" b="0" i="0" u="none" strike="noStrike" cap="none">
                <a:solidFill>
                  <a:srgbClr val="000000"/>
                </a:solidFill>
                <a:latin typeface="Open Sans"/>
                <a:ea typeface="Open Sans"/>
                <a:cs typeface="Open Sans"/>
                <a:sym typeface="Open Sans"/>
              </a:rPr>
              <a:t>you expected.</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Secondly, the code is more concise, and more concise code can often be more readable code.</a:t>
            </a:r>
            <a:endParaRPr dirty="0"/>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Custom</PresentationFormat>
  <Paragraphs>29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Open Sans</vt:lpstr>
      <vt:lpstr>Arial</vt:lpstr>
      <vt:lpstr>Helvetica Neue Light</vt:lpstr>
      <vt:lpstr>Helvetica Neue</vt:lpstr>
      <vt:lpstr>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3</cp:revision>
  <dcterms:modified xsi:type="dcterms:W3CDTF">2024-04-25T06:56:01Z</dcterms:modified>
</cp:coreProperties>
</file>