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20574000" cx="36576000"/>
  <p:notesSz cx="6858000" cy="9144000"/>
  <p:embeddedFontLst>
    <p:embeddedFont>
      <p:font typeface="Helvetica Neue"/>
      <p:regular r:id="rId7"/>
      <p:bold r:id="rId8"/>
      <p:italic r:id="rId9"/>
      <p:boldItalic r:id="rId10"/>
    </p:embeddedFont>
    <p:embeddedFont>
      <p:font typeface="Helvetica Neue Light"/>
      <p:regular r:id="rId11"/>
      <p:bold r:id="rId12"/>
      <p:italic r:id="rId13"/>
      <p:boldItalic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hLqMsCfQFKSIkr4I6//Xh1drJs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Light-regular.fntdata"/><Relationship Id="rId10" Type="http://schemas.openxmlformats.org/officeDocument/2006/relationships/font" Target="fonts/HelveticaNeue-boldItalic.fntdata"/><Relationship Id="rId13" Type="http://schemas.openxmlformats.org/officeDocument/2006/relationships/font" Target="fonts/HelveticaNeueLight-italic.fntdata"/><Relationship Id="rId12" Type="http://schemas.openxmlformats.org/officeDocument/2006/relationships/font" Target="fonts/HelveticaNeue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HelveticaNeue-italic.fntdata"/><Relationship Id="rId15" Type="http://schemas.openxmlformats.org/officeDocument/2006/relationships/font" Target="fonts/OpenSans-regular.fntdata"/><Relationship Id="rId14" Type="http://schemas.openxmlformats.org/officeDocument/2006/relationships/font" Target="fonts/HelveticaNeueLight-boldItalic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OpenSans-boldItalic.fntdata"/><Relationship Id="rId7" Type="http://schemas.openxmlformats.org/officeDocument/2006/relationships/font" Target="fonts/HelveticaNeue-regular.fntdata"/><Relationship Id="rId8" Type="http://schemas.openxmlformats.org/officeDocument/2006/relationships/font" Target="fonts/HelveticaNeu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93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93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93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93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93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93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93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93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93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>
            <p:ph idx="2" type="pic"/>
          </p:nvPr>
        </p:nvSpPr>
        <p:spPr>
          <a:xfrm>
            <a:off x="0" y="2"/>
            <a:ext cx="36576000" cy="205740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/>
          <p:nvPr>
            <p:ph idx="2" type="pic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5"/>
          <p:cNvSpPr txBox="1"/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" type="body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indent="-314325" lvl="5" marL="27432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>
  <p:cSld name="Title - Cen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/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/>
          <p:nvPr>
            <p:ph idx="2" type="pic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7"/>
          <p:cNvSpPr txBox="1"/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98"/>
              <a:buFont typeface="Helvetica Neue Light"/>
              <a:buNone/>
              <a:defRPr sz="1259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indent="-314325" lvl="5" marL="27432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>
            <p:ph idx="2" type="pic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550068" lvl="0" marL="457200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1pPr>
            <a:lvl2pPr indent="-550068" lvl="1" marL="914400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2pPr>
            <a:lvl3pPr indent="-550068" lvl="2" marL="1371600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3pPr>
            <a:lvl4pPr indent="-550068" lvl="3" marL="1828800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4pPr>
            <a:lvl5pPr indent="-550068" lvl="4" marL="2286000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5pPr>
            <a:lvl6pPr indent="-314325" lvl="5" marL="27432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/>
          <p:nvPr>
            <p:ph idx="2" type="pic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1"/>
          <p:cNvSpPr/>
          <p:nvPr>
            <p:ph idx="3" type="pic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1"/>
          <p:cNvSpPr/>
          <p:nvPr>
            <p:ph idx="4" type="pic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1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  <a:defRPr sz="5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4325" lvl="1" marL="914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2" type="body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14325" lvl="1" marL="914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b="0" i="0" sz="16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b="0" i="0" sz="16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b="0" i="0" sz="16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b="0" i="0" sz="16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b="0" i="0" sz="16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b="0" i="0" sz="16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b="0" i="0" sz="16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b="0" i="0" sz="16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b="0" i="0" sz="16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599979" lvl="0" marL="457200" marR="0" rtl="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b="0" i="0" sz="779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599979" lvl="1" marL="914400" marR="0" rtl="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b="0" i="0" sz="779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599979" lvl="2" marL="1371600" marR="0" rtl="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b="0" i="0" sz="779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599979" lvl="3" marL="1828800" marR="0" rtl="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b="0" i="0" sz="779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599979" lvl="4" marL="2286000" marR="0" rtl="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b="0" i="0" sz="779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599979" lvl="5" marL="2743200" marR="0" rtl="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b="0" i="0" sz="779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599979" lvl="6" marL="3200400" marR="0" rtl="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b="0" i="0" sz="779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599979" lvl="7" marL="3657600" marR="0" rtl="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b="0" i="0" sz="779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599979" lvl="8" marL="4114800" marR="0" rtl="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b="0" i="0" sz="779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/>
          <p:nvPr/>
        </p:nvSpPr>
        <p:spPr>
          <a:xfrm>
            <a:off x="952498" y="459786"/>
            <a:ext cx="11068736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b="0" i="0" lang="en-US" sz="10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Java’s Code Units</a:t>
            </a:r>
            <a:endParaRPr/>
          </a:p>
        </p:txBody>
      </p:sp>
      <p:cxnSp>
        <p:nvCxnSpPr>
          <p:cNvPr id="56" name="Google Shape;56;p1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cap="flat" cmpd="sng" w="76200">
            <a:solidFill>
              <a:srgbClr val="50A7F9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"/>
          <p:cNvCxnSpPr/>
          <p:nvPr/>
        </p:nvCxnSpPr>
        <p:spPr>
          <a:xfrm flipH="1" rot="10800000">
            <a:off x="952499" y="2203340"/>
            <a:ext cx="34782670" cy="38132"/>
          </a:xfrm>
          <a:prstGeom prst="straightConnector1">
            <a:avLst/>
          </a:prstGeom>
          <a:noFill/>
          <a:ln cap="flat" cmpd="sng" w="152400">
            <a:solidFill>
              <a:srgbClr val="50A7F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59" name="Google Shape;59;p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b="0" i="0" lang="en-US" sz="4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Keywords and Expressions</a:t>
            </a:r>
            <a:endParaRPr/>
          </a:p>
        </p:txBody>
      </p:sp>
      <p:sp>
        <p:nvSpPr>
          <p:cNvPr id="60" name="Google Shape;60;p1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Writing code is similar to writing a document. It consists of special hierarchical units, which together form a whole.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These are: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b="1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Expression</a:t>
            </a: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– </a:t>
            </a:r>
            <a:r>
              <a:rPr b="0" i="1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 expression computes to a single value</a:t>
            </a: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b="1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Statement</a:t>
            </a: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– </a:t>
            </a:r>
            <a:r>
              <a:rPr b="0" i="1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Statements are stand alone units of work</a:t>
            </a: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b="1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Code</a:t>
            </a: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Blocks</a:t>
            </a: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– </a:t>
            </a:r>
            <a:r>
              <a:rPr b="0" i="1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code block is a set of zero, one, or more statements, usually grouped together in some way to achieve a single goal</a:t>
            </a: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/>
          <p:nvPr/>
        </p:nvSpPr>
        <p:spPr>
          <a:xfrm>
            <a:off x="952498" y="459786"/>
            <a:ext cx="16671230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b="0" i="0" lang="en-US" sz="10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Expression Challenge</a:t>
            </a:r>
            <a:endParaRPr/>
          </a:p>
        </p:txBody>
      </p:sp>
      <p:cxnSp>
        <p:nvCxnSpPr>
          <p:cNvPr id="66" name="Google Shape;66;p2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cap="flat" cmpd="sng" w="76200">
            <a:solidFill>
              <a:srgbClr val="50A7F9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2"/>
          <p:cNvCxnSpPr/>
          <p:nvPr/>
        </p:nvCxnSpPr>
        <p:spPr>
          <a:xfrm flipH="1" rot="10800000">
            <a:off x="952499" y="2203340"/>
            <a:ext cx="34782670" cy="38132"/>
          </a:xfrm>
          <a:prstGeom prst="straightConnector1">
            <a:avLst/>
          </a:prstGeom>
          <a:noFill/>
          <a:ln cap="flat" cmpd="sng" w="152400">
            <a:solidFill>
              <a:srgbClr val="50A7F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69" name="Google Shape;69;p2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b="0" i="0" lang="en-US" sz="4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Keywords and Expressions</a:t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Looking at the code below, what parts are expressions?</a:t>
            </a:r>
            <a:endParaRPr/>
          </a:p>
        </p:txBody>
      </p:sp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15172" y="5963032"/>
            <a:ext cx="21145656" cy="5181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Gigabyte</dc:creator>
</cp:coreProperties>
</file>