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36576000" cy="20574000"/>
  <p:notesSz cx="6858000" cy="9144000"/>
  <p:embeddedFontLst>
    <p:embeddedFont>
      <p:font typeface="Helvetica Neue" pitchFamily="50" charset="0"/>
      <p:regular r:id="rId10"/>
      <p:bold r:id="rId11"/>
      <p:italic r:id="rId12"/>
      <p:boldItalic r:id="rId13"/>
    </p:embeddedFont>
    <p:embeddedFont>
      <p:font typeface="Helvetica Neue Light" panose="020B060402020202020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GU3GTFRfMGa51e/rTfccQwPWo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9"/>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8"/>
          <p:cNvSpPr>
            <a:spLocks noGrp="1"/>
          </p:cNvSpPr>
          <p:nvPr>
            <p:ph type="pic" idx="2"/>
          </p:nvPr>
        </p:nvSpPr>
        <p:spPr>
          <a:xfrm>
            <a:off x="0" y="2"/>
            <a:ext cx="36576000" cy="20574000"/>
          </a:xfrm>
          <a:prstGeom prst="rect">
            <a:avLst/>
          </a:prstGeom>
          <a:noFill/>
          <a:ln>
            <a:noFill/>
          </a:ln>
        </p:spPr>
      </p:sp>
      <p:sp>
        <p:nvSpPr>
          <p:cNvPr id="48" name="Google Shape;48;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0"/>
          <p:cNvSpPr>
            <a:spLocks noGrp="1"/>
          </p:cNvSpPr>
          <p:nvPr>
            <p:ph type="pic" idx="2"/>
          </p:nvPr>
        </p:nvSpPr>
        <p:spPr>
          <a:xfrm>
            <a:off x="4688955" y="1009652"/>
            <a:ext cx="27203402" cy="13106400"/>
          </a:xfrm>
          <a:prstGeom prst="rect">
            <a:avLst/>
          </a:prstGeom>
          <a:noFill/>
          <a:ln>
            <a:noFill/>
          </a:ln>
        </p:spPr>
      </p:sp>
      <p:sp>
        <p:nvSpPr>
          <p:cNvPr id="15" name="Google Shape;15;p10"/>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0"/>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1"/>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12"/>
          <p:cNvSpPr>
            <a:spLocks noGrp="1"/>
          </p:cNvSpPr>
          <p:nvPr>
            <p:ph type="pic" idx="2"/>
          </p:nvPr>
        </p:nvSpPr>
        <p:spPr>
          <a:xfrm>
            <a:off x="19748973" y="1657352"/>
            <a:ext cx="14287502" cy="17259300"/>
          </a:xfrm>
          <a:prstGeom prst="rect">
            <a:avLst/>
          </a:prstGeom>
          <a:noFill/>
          <a:ln>
            <a:noFill/>
          </a:ln>
        </p:spPr>
      </p:sp>
      <p:sp>
        <p:nvSpPr>
          <p:cNvPr id="23" name="Google Shape;23;p12"/>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12"/>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14"/>
          <p:cNvSpPr>
            <a:spLocks noGrp="1"/>
          </p:cNvSpPr>
          <p:nvPr>
            <p:ph type="pic" idx="2"/>
          </p:nvPr>
        </p:nvSpPr>
        <p:spPr>
          <a:xfrm>
            <a:off x="19754850" y="4857753"/>
            <a:ext cx="14287500" cy="13811250"/>
          </a:xfrm>
          <a:prstGeom prst="rect">
            <a:avLst/>
          </a:prstGeom>
          <a:noFill/>
          <a:ln>
            <a:noFill/>
          </a:ln>
        </p:spPr>
      </p:sp>
      <p:sp>
        <p:nvSpPr>
          <p:cNvPr id="31" name="Google Shape;31;p14"/>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14"/>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5"/>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6"/>
          <p:cNvSpPr>
            <a:spLocks noGrp="1"/>
          </p:cNvSpPr>
          <p:nvPr>
            <p:ph type="pic" idx="2"/>
          </p:nvPr>
        </p:nvSpPr>
        <p:spPr>
          <a:xfrm>
            <a:off x="23641053" y="10572751"/>
            <a:ext cx="11106150" cy="8324850"/>
          </a:xfrm>
          <a:prstGeom prst="rect">
            <a:avLst/>
          </a:prstGeom>
          <a:noFill/>
          <a:ln>
            <a:noFill/>
          </a:ln>
        </p:spPr>
      </p:sp>
      <p:sp>
        <p:nvSpPr>
          <p:cNvPr id="39" name="Google Shape;39;p16"/>
          <p:cNvSpPr>
            <a:spLocks noGrp="1"/>
          </p:cNvSpPr>
          <p:nvPr>
            <p:ph type="pic" idx="3"/>
          </p:nvPr>
        </p:nvSpPr>
        <p:spPr>
          <a:xfrm>
            <a:off x="23641053" y="1695451"/>
            <a:ext cx="11106150" cy="8324850"/>
          </a:xfrm>
          <a:prstGeom prst="rect">
            <a:avLst/>
          </a:prstGeom>
          <a:noFill/>
          <a:ln>
            <a:noFill/>
          </a:ln>
        </p:spPr>
      </p:sp>
      <p:sp>
        <p:nvSpPr>
          <p:cNvPr id="40" name="Google Shape;40;p16"/>
          <p:cNvSpPr>
            <a:spLocks noGrp="1"/>
          </p:cNvSpPr>
          <p:nvPr>
            <p:ph type="pic" idx="4"/>
          </p:nvPr>
        </p:nvSpPr>
        <p:spPr>
          <a:xfrm>
            <a:off x="1809750" y="1695451"/>
            <a:ext cx="21259800" cy="17202150"/>
          </a:xfrm>
          <a:prstGeom prst="rect">
            <a:avLst/>
          </a:prstGeom>
          <a:noFill/>
          <a:ln>
            <a:noFill/>
          </a:ln>
        </p:spPr>
      </p:sp>
      <p:sp>
        <p:nvSpPr>
          <p:cNvPr id="41" name="Google Shape;41;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7"/>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17"/>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8"/>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8913832"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Starting out with Expressions</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this video, we'll be continuing what we were working on in the last video, but here, we'll be using variables in expressions.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1" i="0" u="none" strike="noStrike" cap="none" dirty="0">
                <a:solidFill>
                  <a:srgbClr val="000000"/>
                </a:solidFill>
                <a:latin typeface="Open Sans"/>
                <a:ea typeface="Open Sans"/>
                <a:cs typeface="Open Sans"/>
                <a:sym typeface="Open Sans"/>
              </a:rPr>
              <a:t>Remember the expression is the code segment that is on the right side of the equals </a:t>
            </a:r>
            <a:r>
              <a:rPr lang="en-US" sz="6400" b="1" i="0" u="none" strike="noStrike" cap="none">
                <a:solidFill>
                  <a:srgbClr val="000000"/>
                </a:solidFill>
                <a:latin typeface="Open Sans"/>
                <a:ea typeface="Open Sans"/>
                <a:cs typeface="Open Sans"/>
                <a:sym typeface="Open Sans"/>
              </a:rPr>
              <a:t>sign in an assignment or declaration statement.</a:t>
            </a:r>
            <a:endParaRPr b="1"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This code can be a simple literal value, like the </a:t>
            </a:r>
            <a:r>
              <a:rPr lang="en-US" sz="6400" b="1" i="0" u="none" strike="noStrike" cap="none" dirty="0">
                <a:solidFill>
                  <a:srgbClr val="000000"/>
                </a:solidFill>
                <a:latin typeface="Open Sans"/>
                <a:ea typeface="Open Sans"/>
                <a:cs typeface="Open Sans"/>
                <a:sym typeface="Open Sans"/>
              </a:rPr>
              <a:t>number 5</a:t>
            </a:r>
            <a:r>
              <a:rPr lang="en-US" sz="6400" b="0" i="0" u="none" strike="noStrike" cap="none" dirty="0">
                <a:solidFill>
                  <a:srgbClr val="000000"/>
                </a:solidFill>
                <a:latin typeface="Open Sans"/>
                <a:ea typeface="Open Sans"/>
                <a:cs typeface="Open Sans"/>
                <a:sym typeface="Open Sans"/>
              </a:rPr>
              <a:t>, or it can be a complex mathematical equation using multiple literal values and mathematical operators.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In this video, we'll talk about how to use variables to replace literal values.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468718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Review</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pic>
        <p:nvPicPr>
          <p:cNvPr id="70" name="Google Shape;70;p2"/>
          <p:cNvPicPr preferRelativeResize="0"/>
          <p:nvPr/>
        </p:nvPicPr>
        <p:blipFill rotWithShape="1">
          <a:blip r:embed="rId4">
            <a:alphaModFix/>
          </a:blip>
          <a:srcRect/>
          <a:stretch/>
        </p:blipFill>
        <p:spPr>
          <a:xfrm>
            <a:off x="7825550" y="2736103"/>
            <a:ext cx="20924901" cy="1089367"/>
          </a:xfrm>
          <a:prstGeom prst="rect">
            <a:avLst/>
          </a:prstGeom>
          <a:noFill/>
          <a:ln>
            <a:noFill/>
          </a:ln>
        </p:spPr>
      </p:pic>
      <p:sp>
        <p:nvSpPr>
          <p:cNvPr id="71" name="Google Shape;71;p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Up until now, we've only used literal values in our expressions, and we've also used several operators, such as in the example we used in the last video – </a:t>
            </a:r>
            <a:r>
              <a:rPr lang="en-US" sz="6400">
                <a:latin typeface="Open Sans"/>
                <a:ea typeface="Open Sans"/>
                <a:cs typeface="Open Sans"/>
                <a:sym typeface="Open Sans"/>
              </a:rPr>
              <a:t>see above.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952498" y="459786"/>
            <a:ext cx="651300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Challenge</a:t>
            </a:r>
            <a:endParaRPr/>
          </a:p>
        </p:txBody>
      </p:sp>
      <p:cxnSp>
        <p:nvCxnSpPr>
          <p:cNvPr id="77" name="Google Shape;77;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8" name="Google Shape;78;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9" name="Google Shape;79;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0" name="Google Shape;80;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81" name="Google Shape;81;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a:latin typeface="Open Sans"/>
                <a:ea typeface="Open Sans"/>
                <a:cs typeface="Open Sans"/>
                <a:sym typeface="Open Sans"/>
              </a:rPr>
              <a:t>Your</a:t>
            </a:r>
            <a:r>
              <a:rPr lang="en-US" sz="6400" b="0" i="0" u="none" strike="noStrike" cap="none">
                <a:solidFill>
                  <a:srgbClr val="000000"/>
                </a:solidFill>
                <a:latin typeface="Open Sans"/>
                <a:ea typeface="Open Sans"/>
                <a:cs typeface="Open Sans"/>
                <a:sym typeface="Open Sans"/>
              </a:rPr>
              <a:t> challenge is to create two additional variables in JShell.</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Here's what we need:</a:t>
            </a:r>
            <a:endParaRPr/>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One variable called </a:t>
            </a:r>
            <a:r>
              <a:rPr lang="en-US" sz="6400" b="1" i="0" u="none" strike="noStrike" cap="none">
                <a:solidFill>
                  <a:srgbClr val="000000"/>
                </a:solidFill>
                <a:latin typeface="Open Sans"/>
                <a:ea typeface="Open Sans"/>
                <a:cs typeface="Open Sans"/>
                <a:sym typeface="Open Sans"/>
              </a:rPr>
              <a:t>mySecondNumber</a:t>
            </a:r>
            <a:r>
              <a:rPr lang="en-US" sz="6400" b="0" i="0" u="none" strike="noStrike" cap="none">
                <a:solidFill>
                  <a:srgbClr val="000000"/>
                </a:solidFill>
                <a:latin typeface="Open Sans"/>
                <a:ea typeface="Open Sans"/>
                <a:cs typeface="Open Sans"/>
                <a:sym typeface="Open Sans"/>
              </a:rPr>
              <a:t>, which is an int, with a value of </a:t>
            </a:r>
            <a:r>
              <a:rPr lang="en-US" sz="6400" b="1" i="0" u="none" strike="noStrike" cap="none">
                <a:solidFill>
                  <a:srgbClr val="000000"/>
                </a:solidFill>
                <a:latin typeface="Open Sans"/>
                <a:ea typeface="Open Sans"/>
                <a:cs typeface="Open Sans"/>
                <a:sym typeface="Open Sans"/>
              </a:rPr>
              <a:t>12</a:t>
            </a:r>
            <a:r>
              <a:rPr lang="en-US" sz="6400" b="0" i="0" u="none" strike="noStrike" cap="none">
                <a:solidFill>
                  <a:srgbClr val="000000"/>
                </a:solidFill>
                <a:latin typeface="Open Sans"/>
                <a:ea typeface="Open Sans"/>
                <a:cs typeface="Open Sans"/>
                <a:sym typeface="Open Sans"/>
              </a:rPr>
              <a:t>.</a:t>
            </a:r>
            <a:endParaRPr/>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a:solidFill>
                  <a:srgbClr val="000000"/>
                </a:solidFill>
                <a:latin typeface="Open Sans"/>
                <a:ea typeface="Open Sans"/>
                <a:cs typeface="Open Sans"/>
                <a:sym typeface="Open Sans"/>
              </a:rPr>
              <a:t>And another variable called </a:t>
            </a:r>
            <a:r>
              <a:rPr lang="en-US" sz="6400" b="1" i="0" u="none" strike="noStrike" cap="none">
                <a:solidFill>
                  <a:srgbClr val="000000"/>
                </a:solidFill>
                <a:latin typeface="Open Sans"/>
                <a:ea typeface="Open Sans"/>
                <a:cs typeface="Open Sans"/>
                <a:sym typeface="Open Sans"/>
              </a:rPr>
              <a:t>myThirdNumber</a:t>
            </a:r>
            <a:r>
              <a:rPr lang="en-US" sz="6400" b="0" i="0" u="none" strike="noStrike" cap="none">
                <a:solidFill>
                  <a:srgbClr val="000000"/>
                </a:solidFill>
                <a:latin typeface="Open Sans"/>
                <a:ea typeface="Open Sans"/>
                <a:cs typeface="Open Sans"/>
                <a:sym typeface="Open Sans"/>
              </a:rPr>
              <a:t>, also of type int, with a value of </a:t>
            </a:r>
            <a:r>
              <a:rPr lang="en-US" sz="6400" b="1" i="0" u="none" strike="noStrike" cap="none">
                <a:solidFill>
                  <a:srgbClr val="000000"/>
                </a:solidFill>
                <a:latin typeface="Open Sans"/>
                <a:ea typeface="Open Sans"/>
                <a:cs typeface="Open Sans"/>
                <a:sym typeface="Open Sans"/>
              </a:rPr>
              <a:t>6</a:t>
            </a:r>
            <a:r>
              <a:rPr lang="en-US" sz="6400" b="0" i="0" u="none" strike="noStrike" cap="none">
                <a:solidFill>
                  <a:srgbClr val="000000"/>
                </a:solidFill>
                <a:latin typeface="Open Sans"/>
                <a:ea typeface="Open Sans"/>
                <a:cs typeface="Open Sans"/>
                <a:sym typeface="Open San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952498" y="459786"/>
            <a:ext cx="6513001"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Challenge</a:t>
            </a:r>
            <a:endParaRPr/>
          </a:p>
        </p:txBody>
      </p:sp>
      <p:cxnSp>
        <p:nvCxnSpPr>
          <p:cNvPr id="87" name="Google Shape;87;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8" name="Google Shape;88;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9" name="Google Shape;89;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0" name="Google Shape;90;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91" name="Google Shape;91;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First, create a new variable and call it </a:t>
            </a:r>
            <a:r>
              <a:rPr lang="en-US" sz="6400" b="1" i="0" u="none" strike="noStrike" cap="none" dirty="0">
                <a:solidFill>
                  <a:srgbClr val="000000"/>
                </a:solidFill>
                <a:latin typeface="Open Sans"/>
                <a:ea typeface="Open Sans"/>
                <a:cs typeface="Open Sans"/>
                <a:sym typeface="Open Sans"/>
              </a:rPr>
              <a:t>myLastOne</a:t>
            </a:r>
            <a:r>
              <a:rPr lang="en-US" sz="6400" b="0" i="0" u="none" strike="noStrike" cap="none" dirty="0">
                <a:solidFill>
                  <a:srgbClr val="000000"/>
                </a:solidFill>
                <a:latin typeface="Open Sans"/>
                <a:ea typeface="Open Sans"/>
                <a:cs typeface="Open Sans"/>
                <a:sym typeface="Open Sans"/>
              </a:rPr>
              <a:t>:</a:t>
            </a:r>
            <a:endParaRPr dirty="0"/>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Its data type should be </a:t>
            </a:r>
            <a:r>
              <a:rPr lang="en-US" sz="6400" b="1" i="0" u="none" strike="noStrike" cap="none" dirty="0">
                <a:solidFill>
                  <a:srgbClr val="000000"/>
                </a:solidFill>
                <a:latin typeface="Open Sans"/>
                <a:ea typeface="Open Sans"/>
                <a:cs typeface="Open Sans"/>
                <a:sym typeface="Open Sans"/>
              </a:rPr>
              <a:t>int</a:t>
            </a:r>
            <a:r>
              <a:rPr lang="en-US" sz="6400" b="0" i="0" u="none" strike="noStrike" cap="none" dirty="0">
                <a:solidFill>
                  <a:srgbClr val="000000"/>
                </a:solidFill>
                <a:latin typeface="Open Sans"/>
                <a:ea typeface="Open Sans"/>
                <a:cs typeface="Open Sans"/>
                <a:sym typeface="Open Sans"/>
              </a:rPr>
              <a:t>.</a:t>
            </a:r>
            <a:endParaRPr dirty="0"/>
          </a:p>
          <a:p>
            <a:pPr marL="1936800" marR="0" lvl="0" indent="-857250" algn="l" rtl="0">
              <a:lnSpc>
                <a:spcPct val="100000"/>
              </a:lnSpc>
              <a:spcBef>
                <a:spcPts val="5022"/>
              </a:spcBef>
              <a:spcAft>
                <a:spcPts val="0"/>
              </a:spcAft>
              <a:buClr>
                <a:srgbClr val="000000"/>
              </a:buClr>
              <a:buSzPts val="6400"/>
              <a:buFont typeface="Arial"/>
              <a:buChar char="•"/>
            </a:pPr>
            <a:r>
              <a:rPr lang="en-US" sz="6400" b="0" i="0" u="none" strike="noStrike" cap="none" dirty="0">
                <a:solidFill>
                  <a:srgbClr val="000000"/>
                </a:solidFill>
                <a:latin typeface="Open Sans"/>
                <a:ea typeface="Open Sans"/>
                <a:cs typeface="Open Sans"/>
                <a:sym typeface="Open Sans"/>
              </a:rPr>
              <a:t>It should be set to the value of </a:t>
            </a:r>
            <a:r>
              <a:rPr lang="en-US" sz="6400" b="1" i="0" u="none" strike="noStrike" cap="none" dirty="0">
                <a:solidFill>
                  <a:srgbClr val="000000"/>
                </a:solidFill>
                <a:latin typeface="Open Sans"/>
                <a:ea typeface="Open Sans"/>
                <a:cs typeface="Open Sans"/>
                <a:sym typeface="Open Sans"/>
              </a:rPr>
              <a:t>1000</a:t>
            </a:r>
            <a:r>
              <a:rPr lang="en-US" sz="6400" b="0" i="0" u="none" strike="noStrike" cap="none" dirty="0">
                <a:solidFill>
                  <a:srgbClr val="000000"/>
                </a:solidFill>
                <a:latin typeface="Open Sans"/>
                <a:ea typeface="Open Sans"/>
                <a:cs typeface="Open Sans"/>
                <a:sym typeface="Open Sans"/>
              </a:rPr>
              <a:t>, minus (or less than) the value in the </a:t>
            </a:r>
            <a:r>
              <a:rPr lang="en-US" sz="6400" b="1" i="0" u="none" strike="noStrike" cap="none" dirty="0" err="1">
                <a:solidFill>
                  <a:srgbClr val="000000"/>
                </a:solidFill>
                <a:latin typeface="Open Sans"/>
                <a:ea typeface="Open Sans"/>
                <a:cs typeface="Open Sans"/>
                <a:sym typeface="Open Sans"/>
              </a:rPr>
              <a:t>myTotal</a:t>
            </a:r>
            <a:r>
              <a:rPr lang="en-US" sz="6400" b="0" i="0" u="none" strike="noStrike" cap="none" dirty="0">
                <a:solidFill>
                  <a:srgbClr val="000000"/>
                </a:solidFill>
                <a:latin typeface="Open Sans"/>
                <a:ea typeface="Open Sans"/>
                <a:cs typeface="Open Sans"/>
                <a:sym typeface="Open Sans"/>
              </a:rPr>
              <a:t> variable, which we've just talked about in our previous code segment.</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Next, print out the value of the </a:t>
            </a:r>
            <a:r>
              <a:rPr lang="en-US" sz="6400" b="1" i="0" u="none" strike="noStrike" cap="none" dirty="0">
                <a:solidFill>
                  <a:srgbClr val="000000"/>
                </a:solidFill>
                <a:latin typeface="Open Sans"/>
                <a:ea typeface="Open Sans"/>
                <a:cs typeface="Open Sans"/>
                <a:sym typeface="Open Sans"/>
              </a:rPr>
              <a:t>myLastOne</a:t>
            </a:r>
            <a:r>
              <a:rPr lang="en-US" sz="6400" b="0" i="0" u="none" strike="noStrike" cap="none" dirty="0">
                <a:solidFill>
                  <a:srgbClr val="000000"/>
                </a:solidFill>
                <a:latin typeface="Open Sans"/>
                <a:ea typeface="Open Sans"/>
                <a:cs typeface="Open Sans"/>
                <a:sym typeface="Open Sans"/>
              </a:rPr>
              <a:t> variable on the line after you declare it.</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Hint: We need to use another operator that we haven't used in code before, but if you think about this, it should be easy to figure out which operator you need to use.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p:nvPr/>
        </p:nvSpPr>
        <p:spPr>
          <a:xfrm>
            <a:off x="952498" y="459786"/>
            <a:ext cx="1680748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 code is case sensitive</a:t>
            </a:r>
            <a:endParaRPr/>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101" name="Google Shape;101;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Java code is case sensitive.</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This includes not </a:t>
            </a:r>
            <a:r>
              <a:rPr lang="en-US" sz="6400" dirty="0">
                <a:latin typeface="Open Sans"/>
                <a:ea typeface="Open Sans"/>
                <a:cs typeface="Open Sans"/>
                <a:sym typeface="Open Sans"/>
              </a:rPr>
              <a:t>only</a:t>
            </a:r>
            <a:r>
              <a:rPr lang="en-US" sz="6400" b="0" i="0" u="none" strike="noStrike" cap="none" dirty="0">
                <a:solidFill>
                  <a:srgbClr val="000000"/>
                </a:solidFill>
                <a:latin typeface="Open Sans"/>
                <a:ea typeface="Open Sans"/>
                <a:cs typeface="Open Sans"/>
                <a:sym typeface="Open Sans"/>
              </a:rPr>
              <a:t> keywords and language syntax, but variable names and data types as well.</a:t>
            </a:r>
            <a:endParaRPr dirty="0"/>
          </a:p>
          <a:p>
            <a:pPr marL="0" marR="0" lvl="0" indent="0" algn="l" rtl="0">
              <a:lnSpc>
                <a:spcPct val="100000"/>
              </a:lnSpc>
              <a:spcBef>
                <a:spcPts val="5022"/>
              </a:spcBef>
              <a:spcAft>
                <a:spcPts val="0"/>
              </a:spcAft>
              <a:buClr>
                <a:srgbClr val="000000"/>
              </a:buClr>
              <a:buSzPts val="6400"/>
              <a:buFont typeface="Open Sans"/>
              <a:buNone/>
            </a:pPr>
            <a:r>
              <a:rPr lang="en-US" sz="6400" b="1" i="0" u="none" strike="noStrike" cap="none" dirty="0">
                <a:solidFill>
                  <a:srgbClr val="000000"/>
                </a:solidFill>
                <a:latin typeface="Open Sans"/>
                <a:ea typeface="Open Sans"/>
                <a:cs typeface="Open Sans"/>
                <a:sym typeface="Open Sans"/>
              </a:rPr>
              <a:t>myLastOne</a:t>
            </a:r>
            <a:r>
              <a:rPr lang="en-US" sz="6400" i="0" u="none" strike="noStrike" cap="none" dirty="0">
                <a:solidFill>
                  <a:srgbClr val="000000"/>
                </a:solidFill>
                <a:latin typeface="Open Sans"/>
                <a:ea typeface="Open Sans"/>
                <a:cs typeface="Open Sans"/>
                <a:sym typeface="Open Sans"/>
              </a:rPr>
              <a:t> is not the same variable as </a:t>
            </a:r>
            <a:r>
              <a:rPr lang="en-US" sz="6400" b="1" i="0" u="none" strike="noStrike" cap="none" dirty="0">
                <a:solidFill>
                  <a:srgbClr val="000000"/>
                </a:solidFill>
                <a:latin typeface="Open Sans"/>
                <a:ea typeface="Open Sans"/>
                <a:cs typeface="Open Sans"/>
                <a:sym typeface="Open Sans"/>
              </a:rPr>
              <a:t>MyLastOne</a:t>
            </a:r>
            <a:r>
              <a:rPr lang="en-US" sz="6400" i="0" u="none" strike="noStrike" cap="none" dirty="0">
                <a:solidFill>
                  <a:srgbClr val="000000"/>
                </a:solidFill>
                <a:latin typeface="Open Sans"/>
                <a:ea typeface="Open Sans"/>
                <a:cs typeface="Open Sans"/>
                <a:sym typeface="Open Sans"/>
              </a:rPr>
              <a:t> with a capital </a:t>
            </a:r>
            <a:r>
              <a:rPr lang="en-US" sz="6400" b="1" i="0" u="none" strike="noStrike" cap="none" dirty="0">
                <a:solidFill>
                  <a:srgbClr val="000000"/>
                </a:solidFill>
                <a:latin typeface="Open Sans"/>
                <a:ea typeface="Open Sans"/>
                <a:cs typeface="Open Sans"/>
                <a:sym typeface="Open Sans"/>
              </a:rPr>
              <a:t>M</a:t>
            </a:r>
            <a:r>
              <a:rPr lang="en-US" sz="6400" i="0" u="none" strike="noStrike" cap="none" dirty="0">
                <a:solidFill>
                  <a:srgbClr val="000000"/>
                </a:solidFill>
                <a:latin typeface="Open Sans"/>
                <a:ea typeface="Open Sans"/>
                <a:cs typeface="Open Sans"/>
                <a:sym typeface="Open Sans"/>
              </a:rPr>
              <a:t>.</a:t>
            </a:r>
          </a:p>
          <a:p>
            <a:pPr marL="0" marR="0" lvl="0" indent="0" algn="l" rtl="0">
              <a:lnSpc>
                <a:spcPct val="100000"/>
              </a:lnSpc>
              <a:spcBef>
                <a:spcPts val="5022"/>
              </a:spcBef>
              <a:spcAft>
                <a:spcPts val="0"/>
              </a:spcAft>
              <a:buClr>
                <a:srgbClr val="000000"/>
              </a:buClr>
              <a:buSzPts val="6400"/>
              <a:buFont typeface="Open Sans"/>
              <a:buNone/>
            </a:pPr>
            <a:r>
              <a:rPr lang="en-US" sz="6400" b="1" i="0" u="none" strike="noStrike" cap="none" dirty="0">
                <a:solidFill>
                  <a:srgbClr val="000000"/>
                </a:solidFill>
                <a:latin typeface="Open Sans"/>
                <a:ea typeface="Open Sans"/>
                <a:cs typeface="Open Sans"/>
                <a:sym typeface="Open Sans"/>
              </a:rPr>
              <a:t>int</a:t>
            </a:r>
            <a:r>
              <a:rPr lang="en-US" sz="6400" i="0" u="none" strike="noStrike" cap="none" dirty="0">
                <a:solidFill>
                  <a:srgbClr val="000000"/>
                </a:solidFill>
                <a:latin typeface="Open Sans"/>
                <a:ea typeface="Open Sans"/>
                <a:cs typeface="Open Sans"/>
                <a:sym typeface="Open Sans"/>
              </a:rPr>
              <a:t> in lowercase, is not the same as </a:t>
            </a:r>
            <a:r>
              <a:rPr lang="en-US" sz="6400" b="1" i="0" u="none" strike="noStrike" cap="none" dirty="0">
                <a:solidFill>
                  <a:srgbClr val="000000"/>
                </a:solidFill>
                <a:latin typeface="Open Sans"/>
                <a:ea typeface="Open Sans"/>
                <a:cs typeface="Open Sans"/>
                <a:sym typeface="Open Sans"/>
              </a:rPr>
              <a:t>Int</a:t>
            </a:r>
            <a:r>
              <a:rPr lang="en-US" sz="6400" i="0" u="none" strike="noStrike" cap="none" dirty="0">
                <a:solidFill>
                  <a:srgbClr val="000000"/>
                </a:solidFill>
                <a:latin typeface="Open Sans"/>
                <a:ea typeface="Open Sans"/>
                <a:cs typeface="Open Sans"/>
                <a:sym typeface="Open Sans"/>
              </a:rPr>
              <a:t> with the first letter capitalized, or </a:t>
            </a:r>
            <a:r>
              <a:rPr lang="en-US" sz="6400" b="1" i="0" u="none" strike="noStrike" cap="none" dirty="0">
                <a:solidFill>
                  <a:srgbClr val="000000"/>
                </a:solidFill>
                <a:latin typeface="Open Sans"/>
                <a:ea typeface="Open Sans"/>
                <a:cs typeface="Open Sans"/>
                <a:sym typeface="Open Sans"/>
              </a:rPr>
              <a:t>INT</a:t>
            </a:r>
            <a:r>
              <a:rPr lang="en-US" sz="6400" i="0" u="none" strike="noStrike" cap="none" dirty="0">
                <a:solidFill>
                  <a:srgbClr val="000000"/>
                </a:solidFill>
                <a:latin typeface="Open Sans"/>
                <a:ea typeface="Open Sans"/>
                <a:cs typeface="Open Sans"/>
                <a:sym typeface="Open Sans"/>
              </a:rPr>
              <a:t>, all in uppercase, 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p:nvPr/>
        </p:nvSpPr>
        <p:spPr>
          <a:xfrm>
            <a:off x="952498" y="459786"/>
            <a:ext cx="16807486"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 code is case sensitive</a:t>
            </a:r>
            <a:endParaRPr/>
          </a:p>
        </p:txBody>
      </p:sp>
      <p:cxnSp>
        <p:nvCxnSpPr>
          <p:cNvPr id="107" name="Google Shape;107;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8" name="Google Shape;108;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9" name="Google Shape;109;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0" name="Google Shape;110;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111" name="Google Shape;111;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Keywords need to be in </a:t>
            </a:r>
            <a:r>
              <a:rPr lang="en-US" sz="6400" b="0" i="0" u="none" strike="noStrike" cap="none">
                <a:solidFill>
                  <a:srgbClr val="000000"/>
                </a:solidFill>
                <a:latin typeface="Open Sans"/>
                <a:ea typeface="Open Sans"/>
                <a:cs typeface="Open Sans"/>
                <a:sym typeface="Open Sans"/>
              </a:rPr>
              <a:t>lowercase.</a:t>
            </a:r>
            <a:endParaRPr lang="en-US"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And variables will always be exactly as you declare them, including capitalization.   </a:t>
            </a:r>
            <a:endParaRPr lang="en-US"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Remember that case matters in Java code! </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The </a:t>
            </a:r>
            <a:r>
              <a:rPr lang="en-US" sz="6400" b="1" i="0" u="none" strike="noStrike" cap="none" dirty="0">
                <a:solidFill>
                  <a:srgbClr val="000000"/>
                </a:solidFill>
                <a:latin typeface="Open Sans"/>
                <a:ea typeface="Open Sans"/>
                <a:cs typeface="Open Sans"/>
                <a:sym typeface="Open Sans"/>
              </a:rPr>
              <a:t>/vars</a:t>
            </a:r>
            <a:r>
              <a:rPr lang="en-US" sz="6400" b="0" i="0" u="none" strike="noStrike" cap="none" dirty="0">
                <a:solidFill>
                  <a:srgbClr val="000000"/>
                </a:solidFill>
                <a:latin typeface="Open Sans"/>
                <a:ea typeface="Open Sans"/>
                <a:cs typeface="Open Sans"/>
                <a:sym typeface="Open Sans"/>
              </a:rPr>
              <a:t> command in </a:t>
            </a:r>
            <a:r>
              <a:rPr lang="en-US" sz="6400" b="0" i="0" u="none" strike="noStrike" cap="none" dirty="0" err="1">
                <a:solidFill>
                  <a:srgbClr val="000000"/>
                </a:solidFill>
                <a:latin typeface="Open Sans"/>
                <a:ea typeface="Open Sans"/>
                <a:cs typeface="Open Sans"/>
                <a:sym typeface="Open Sans"/>
              </a:rPr>
              <a:t>JShell</a:t>
            </a:r>
            <a:r>
              <a:rPr lang="en-US" sz="6400" b="0" i="0" u="none" strike="noStrike" cap="none" dirty="0">
                <a:solidFill>
                  <a:srgbClr val="000000"/>
                </a:solidFill>
                <a:latin typeface="Open Sans"/>
                <a:ea typeface="Open Sans"/>
                <a:cs typeface="Open Sans"/>
                <a:sym typeface="Open Sans"/>
              </a:rPr>
              <a:t> can help you identify any misspellings you may have made.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p:nvPr/>
        </p:nvSpPr>
        <p:spPr>
          <a:xfrm>
            <a:off x="952498" y="459786"/>
            <a:ext cx="406521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Recap</a:t>
            </a:r>
            <a:endParaRPr/>
          </a:p>
        </p:txBody>
      </p:sp>
      <p:cxnSp>
        <p:nvCxnSpPr>
          <p:cNvPr id="117" name="Google Shape;117;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8" name="Google Shape;118;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19" name="Google Shape;119;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0" name="Google Shape;120;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Starting out with Expressions</a:t>
            </a:r>
            <a:endParaRPr/>
          </a:p>
        </p:txBody>
      </p:sp>
      <p:sp>
        <p:nvSpPr>
          <p:cNvPr id="121" name="Google Shape;121;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used expressions to assign values to our variables, and we used variables we created, in expressions.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For now though, in our expressions, we've looked at only one data type so far, which is the type, int.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next video, we'll be looking at and discussing some additional data types.</a:t>
            </a:r>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528</Words>
  <Application>Microsoft Office PowerPoint</Application>
  <PresentationFormat>Custom</PresentationFormat>
  <Paragraphs>47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Open Sans</vt:lpstr>
      <vt:lpstr>Helvetica Neue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6</cp:revision>
  <dcterms:modified xsi:type="dcterms:W3CDTF">2023-01-04T02:39:51Z</dcterms:modified>
</cp:coreProperties>
</file>