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2" r:id="rId2"/>
    <p:sldId id="283" r:id="rId3"/>
    <p:sldId id="279" r:id="rId4"/>
    <p:sldId id="280" r:id="rId5"/>
    <p:sldId id="281"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61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40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21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155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8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2672406"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9600" dirty="0" err="1">
                <a:latin typeface="Open Sans" panose="020B0606030504020204" pitchFamily="34" charset="0"/>
                <a:ea typeface="Open Sans" panose="020B0606030504020204" pitchFamily="34" charset="0"/>
                <a:cs typeface="Open Sans" panose="020B0606030504020204" pitchFamily="34" charset="0"/>
              </a:rPr>
              <a:t>System.console</a:t>
            </a:r>
            <a:r>
              <a:rPr lang="en-US" sz="9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I talked about static and instance fields, and methods on the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also talked about a concept called instantiating a class, which creates an object or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using both of these features in this video.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create an interactive application where a user will enter their name and year of birth, and then the application will calculate the current age of the user.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we start though, let's talk about parsing data. </a:t>
            </a:r>
          </a:p>
        </p:txBody>
      </p:sp>
    </p:spTree>
    <p:extLst>
      <p:ext uri="{BB962C8B-B14F-4D97-AF65-F5344CB8AC3E}">
        <p14:creationId xmlns:p14="http://schemas.microsoft.com/office/powerpoint/2010/main" val="329356183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2672406"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9600" dirty="0" err="1">
                <a:latin typeface="Open Sans" panose="020B0606030504020204" pitchFamily="34" charset="0"/>
                <a:ea typeface="Open Sans" panose="020B0606030504020204" pitchFamily="34" charset="0"/>
                <a:cs typeface="Open Sans" panose="020B0606030504020204" pitchFamily="34" charset="0"/>
              </a:rPr>
              <a:t>System.console</a:t>
            </a:r>
            <a:r>
              <a:rPr lang="en-US" sz="9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read data in from either a file or from user input, it's common for the data to be </a:t>
            </a:r>
            <a:r>
              <a:rPr lang="en-US" sz="6400">
                <a:latin typeface="Open Sans" panose="020B0606030504020204" pitchFamily="34" charset="0"/>
                <a:ea typeface="Open Sans" panose="020B0606030504020204" pitchFamily="34" charset="0"/>
                <a:cs typeface="Open Sans" panose="020B0606030504020204" pitchFamily="34" charset="0"/>
              </a:rPr>
              <a:t>initially stored </a:t>
            </a:r>
            <a:r>
              <a:rPr lang="en-US" sz="6400" dirty="0">
                <a:latin typeface="Open Sans" panose="020B0606030504020204" pitchFamily="34" charset="0"/>
                <a:ea typeface="Open Sans" panose="020B0606030504020204" pitchFamily="34" charset="0"/>
                <a:cs typeface="Open Sans" panose="020B0606030504020204" pitchFamily="34" charset="0"/>
              </a:rPr>
              <a:t>as a String, which we'll need to convert to a numeric value.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review what happens when our numeric data is really a String.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remember I talked about this previously when I talked about operators in Java, and how the plus symbol means something different for numeric values than it does for Strings.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also remember that many of the other operators aren't applicable to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a slide we've seen before.</a:t>
            </a:r>
          </a:p>
        </p:txBody>
      </p:sp>
    </p:spTree>
    <p:extLst>
      <p:ext uri="{BB962C8B-B14F-4D97-AF65-F5344CB8AC3E}">
        <p14:creationId xmlns:p14="http://schemas.microsoft.com/office/powerpoint/2010/main" val="360855167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1499288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Summary of Operators</a:t>
            </a:r>
          </a:p>
        </p:txBody>
      </p:sp>
      <p:graphicFrame>
        <p:nvGraphicFramePr>
          <p:cNvPr id="5" name="Table 4">
            <a:extLst>
              <a:ext uri="{FF2B5EF4-FFF2-40B4-BE49-F238E27FC236}">
                <a16:creationId xmlns:a16="http://schemas.microsoft.com/office/drawing/2014/main" id="{6668B05C-BE32-886B-4F51-4DDD610283D9}"/>
              </a:ext>
            </a:extLst>
          </p:cNvPr>
          <p:cNvGraphicFramePr>
            <a:graphicFrameLocks noGrp="1"/>
          </p:cNvGraphicFramePr>
          <p:nvPr>
            <p:extLst>
              <p:ext uri="{D42A27DB-BD31-4B8C-83A1-F6EECF244321}">
                <p14:modId xmlns:p14="http://schemas.microsoft.com/office/powerpoint/2010/main" val="1575600610"/>
              </p:ext>
            </p:extLst>
          </p:nvPr>
        </p:nvGraphicFramePr>
        <p:xfrm>
          <a:off x="3499368" y="4321168"/>
          <a:ext cx="29577265" cy="11931665"/>
        </p:xfrm>
        <a:graphic>
          <a:graphicData uri="http://schemas.openxmlformats.org/drawingml/2006/table">
            <a:tbl>
              <a:tblPr firstRow="1" bandRow="1">
                <a:tableStyleId>{5C22544A-7EE6-4342-B048-85BDC9FD1C3A}</a:tableStyleId>
              </a:tblPr>
              <a:tblGrid>
                <a:gridCol w="4824586">
                  <a:extLst>
                    <a:ext uri="{9D8B030D-6E8A-4147-A177-3AD203B41FA5}">
                      <a16:colId xmlns:a16="http://schemas.microsoft.com/office/drawing/2014/main" val="2844207666"/>
                    </a:ext>
                  </a:extLst>
                </a:gridCol>
                <a:gridCol w="7095335">
                  <a:extLst>
                    <a:ext uri="{9D8B030D-6E8A-4147-A177-3AD203B41FA5}">
                      <a16:colId xmlns:a16="http://schemas.microsoft.com/office/drawing/2014/main" val="1512864860"/>
                    </a:ext>
                  </a:extLst>
                </a:gridCol>
                <a:gridCol w="5937785">
                  <a:extLst>
                    <a:ext uri="{9D8B030D-6E8A-4147-A177-3AD203B41FA5}">
                      <a16:colId xmlns:a16="http://schemas.microsoft.com/office/drawing/2014/main" val="1044849324"/>
                    </a:ext>
                  </a:extLst>
                </a:gridCol>
                <a:gridCol w="5807255">
                  <a:extLst>
                    <a:ext uri="{9D8B030D-6E8A-4147-A177-3AD203B41FA5}">
                      <a16:colId xmlns:a16="http://schemas.microsoft.com/office/drawing/2014/main" val="3132937575"/>
                    </a:ext>
                  </a:extLst>
                </a:gridCol>
                <a:gridCol w="5912304">
                  <a:extLst>
                    <a:ext uri="{9D8B030D-6E8A-4147-A177-3AD203B41FA5}">
                      <a16:colId xmlns:a16="http://schemas.microsoft.com/office/drawing/2014/main" val="1035982740"/>
                    </a:ext>
                  </a:extLst>
                </a:gridCol>
              </a:tblGrid>
              <a:tr h="2540905">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Operator</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Numeric types</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Concatenation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Subtraction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Multiplication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3108946"/>
                  </a:ext>
                </a:extLst>
              </a:tr>
              <a:tr h="174499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Division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endPar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250724"/>
                  </a:ext>
                </a:extLst>
              </a:tr>
              <a:tr h="2410772">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Remainder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(Modulus)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Remainder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(Modulus)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329525"/>
                  </a:ext>
                </a:extLst>
              </a:tr>
            </a:tbl>
          </a:graphicData>
        </a:graphic>
      </p:graphicFrame>
    </p:spTree>
    <p:extLst>
      <p:ext uri="{BB962C8B-B14F-4D97-AF65-F5344CB8AC3E}">
        <p14:creationId xmlns:p14="http://schemas.microsoft.com/office/powerpoint/2010/main" val="8477414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341295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Wrapper methods to parse strings to numeric values</a:t>
            </a:r>
          </a:p>
        </p:txBody>
      </p:sp>
      <p:sp>
        <p:nvSpPr>
          <p:cNvPr id="4" name="Rectangle 3">
            <a:extLst>
              <a:ext uri="{FF2B5EF4-FFF2-40B4-BE49-F238E27FC236}">
                <a16:creationId xmlns:a16="http://schemas.microsoft.com/office/drawing/2014/main" id="{164B32C4-7C76-0C8C-0449-0119A66B8C04}"/>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recall, I used the wrapper classes to get min and max values.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I'm going to use a static method on the wrapper class to let that class do the transformation for us.</a:t>
            </a:r>
          </a:p>
        </p:txBody>
      </p:sp>
      <p:graphicFrame>
        <p:nvGraphicFramePr>
          <p:cNvPr id="7" name="Table 6">
            <a:extLst>
              <a:ext uri="{FF2B5EF4-FFF2-40B4-BE49-F238E27FC236}">
                <a16:creationId xmlns:a16="http://schemas.microsoft.com/office/drawing/2014/main" id="{5B2C2522-5D25-FEC0-AC0D-55468D7600CE}"/>
              </a:ext>
            </a:extLst>
          </p:cNvPr>
          <p:cNvGraphicFramePr>
            <a:graphicFrameLocks noGrp="1"/>
          </p:cNvGraphicFramePr>
          <p:nvPr>
            <p:extLst>
              <p:ext uri="{D42A27DB-BD31-4B8C-83A1-F6EECF244321}">
                <p14:modId xmlns:p14="http://schemas.microsoft.com/office/powerpoint/2010/main" val="917783080"/>
              </p:ext>
            </p:extLst>
          </p:nvPr>
        </p:nvGraphicFramePr>
        <p:xfrm>
          <a:off x="8869626" y="8575927"/>
          <a:ext cx="18836749" cy="6030899"/>
        </p:xfrm>
        <a:graphic>
          <a:graphicData uri="http://schemas.openxmlformats.org/drawingml/2006/table">
            <a:tbl>
              <a:tblPr firstRow="1" bandRow="1">
                <a:tableStyleId>{5C22544A-7EE6-4342-B048-85BDC9FD1C3A}</a:tableStyleId>
              </a:tblPr>
              <a:tblGrid>
                <a:gridCol w="6837582">
                  <a:extLst>
                    <a:ext uri="{9D8B030D-6E8A-4147-A177-3AD203B41FA5}">
                      <a16:colId xmlns:a16="http://schemas.microsoft.com/office/drawing/2014/main" val="2844207666"/>
                    </a:ext>
                  </a:extLst>
                </a:gridCol>
                <a:gridCol w="11999167">
                  <a:extLst>
                    <a:ext uri="{9D8B030D-6E8A-4147-A177-3AD203B41FA5}">
                      <a16:colId xmlns:a16="http://schemas.microsoft.com/office/drawing/2014/main" val="1512864860"/>
                    </a:ext>
                  </a:extLst>
                </a:gridCol>
              </a:tblGrid>
              <a:tr h="2540905">
                <a:tc>
                  <a:txBody>
                    <a:bodyPr/>
                    <a:lstStyle/>
                    <a:p>
                      <a:pPr marL="180000" algn="l"/>
                      <a:r>
                        <a:rPr lang="en-US" sz="9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a:t>
                      </a:r>
                      <a:endParaRPr lang="en-PH" sz="96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96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Method</a:t>
                      </a:r>
                      <a:endParaRPr lang="en-PH" sz="9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parseInt</a:t>
                      </a: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8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parseDouble</a:t>
                      </a:r>
                      <a:r>
                        <a:rPr lang="en-US" sz="8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bl>
          </a:graphicData>
        </a:graphic>
      </p:graphicFrame>
    </p:spTree>
    <p:extLst>
      <p:ext uri="{BB962C8B-B14F-4D97-AF65-F5344CB8AC3E}">
        <p14:creationId xmlns:p14="http://schemas.microsoft.com/office/powerpoint/2010/main" val="53484002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Parsing Values and Reading Input using </a:t>
            </a:r>
            <a:r>
              <a:rPr lang="en-US" sz="3800" dirty="0" err="1">
                <a:latin typeface="Open Sans" panose="020B0606030504020204" pitchFamily="34" charset="0"/>
                <a:ea typeface="Open Sans" panose="020B0606030504020204" pitchFamily="34" charset="0"/>
                <a:cs typeface="Open Sans" panose="020B0606030504020204" pitchFamily="34" charset="0"/>
              </a:rPr>
              <a:t>System.console</a:t>
            </a:r>
            <a:r>
              <a:rPr lang="en-US" sz="38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26">
            <a:extLst>
              <a:ext uri="{FF2B5EF4-FFF2-40B4-BE49-F238E27FC236}">
                <a16:creationId xmlns:a16="http://schemas.microsoft.com/office/drawing/2014/main" id="{09354744-03ED-0136-2261-B51196E270AF}"/>
              </a:ext>
            </a:extLst>
          </p:cNvPr>
          <p:cNvSpPr/>
          <p:nvPr/>
        </p:nvSpPr>
        <p:spPr>
          <a:xfrm>
            <a:off x="952498" y="459786"/>
            <a:ext cx="199285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Reading data from the console</a:t>
            </a:r>
          </a:p>
        </p:txBody>
      </p:sp>
      <p:graphicFrame>
        <p:nvGraphicFramePr>
          <p:cNvPr id="5" name="Table 4">
            <a:extLst>
              <a:ext uri="{FF2B5EF4-FFF2-40B4-BE49-F238E27FC236}">
                <a16:creationId xmlns:a16="http://schemas.microsoft.com/office/drawing/2014/main" id="{6668B05C-BE32-886B-4F51-4DDD610283D9}"/>
              </a:ext>
            </a:extLst>
          </p:cNvPr>
          <p:cNvGraphicFramePr>
            <a:graphicFrameLocks noGrp="1"/>
          </p:cNvGraphicFramePr>
          <p:nvPr>
            <p:extLst>
              <p:ext uri="{D42A27DB-BD31-4B8C-83A1-F6EECF244321}">
                <p14:modId xmlns:p14="http://schemas.microsoft.com/office/powerpoint/2010/main" val="1552431671"/>
              </p:ext>
            </p:extLst>
          </p:nvPr>
        </p:nvGraphicFramePr>
        <p:xfrm>
          <a:off x="952498" y="2990800"/>
          <a:ext cx="34671002" cy="14592401"/>
        </p:xfrm>
        <a:graphic>
          <a:graphicData uri="http://schemas.openxmlformats.org/drawingml/2006/table">
            <a:tbl>
              <a:tblPr firstRow="1" bandRow="1">
                <a:tableStyleId>{5C22544A-7EE6-4342-B048-85BDC9FD1C3A}</a:tableStyleId>
              </a:tblPr>
              <a:tblGrid>
                <a:gridCol w="6892091">
                  <a:extLst>
                    <a:ext uri="{9D8B030D-6E8A-4147-A177-3AD203B41FA5}">
                      <a16:colId xmlns:a16="http://schemas.microsoft.com/office/drawing/2014/main" val="2844207666"/>
                    </a:ext>
                  </a:extLst>
                </a:gridCol>
                <a:gridCol w="27778911">
                  <a:extLst>
                    <a:ext uri="{9D8B030D-6E8A-4147-A177-3AD203B41FA5}">
                      <a16:colId xmlns:a16="http://schemas.microsoft.com/office/drawing/2014/main" val="1512864860"/>
                    </a:ext>
                  </a:extLst>
                </a:gridCol>
              </a:tblGrid>
              <a:tr h="2540905">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Technique</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72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7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System.in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Like </a:t>
                      </a: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System.out</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Java provides System.in which can read input from the console or terminal. It’s not easy to use for beginners, and lots of code has been built around it, to make it easier.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System.console</a:t>
                      </a: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Java’s solution for easier support for reading a single line and prompting user for information. Although this is easy to use, it doesn’t work </a:t>
                      </a:r>
                      <a:r>
                        <a:rPr lang="en-US" sz="6400" b="0">
                          <a:solidFill>
                            <a:schemeClr val="tx1"/>
                          </a:solidFill>
                          <a:latin typeface="Open Sans" panose="020B0606030504020204" pitchFamily="34" charset="0"/>
                          <a:ea typeface="Open Sans" panose="020B0606030504020204" pitchFamily="34" charset="0"/>
                          <a:cs typeface="Open Sans" panose="020B0606030504020204" pitchFamily="34" charset="0"/>
                        </a:rPr>
                        <a:t>with IDE’s </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because these environments disable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878375"/>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Command Line Arguments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calling the Java program and specifying data in the call. This is very commonly used but doesn’t let us create an interactive application in a loop in Java.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3108946"/>
                  </a:ext>
                </a:extLst>
              </a:tr>
              <a:tr h="174499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Scanner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Scanner class was built to be a common way to read input, either using System.in or a file. For beginners, it’s much easier to understand than the bare bones System.in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9250724"/>
                  </a:ext>
                </a:extLst>
              </a:tr>
            </a:tbl>
          </a:graphicData>
        </a:graphic>
      </p:graphicFrame>
    </p:spTree>
    <p:extLst>
      <p:ext uri="{BB962C8B-B14F-4D97-AF65-F5344CB8AC3E}">
        <p14:creationId xmlns:p14="http://schemas.microsoft.com/office/powerpoint/2010/main" val="237435455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639</TotalTime>
  <Words>569</Words>
  <Application>Microsoft Office PowerPoint</Application>
  <PresentationFormat>Custom</PresentationFormat>
  <Paragraphs>75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169</cp:revision>
  <dcterms:modified xsi:type="dcterms:W3CDTF">2024-05-23T04:06:37Z</dcterms:modified>
</cp:coreProperties>
</file>