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36576000" cy="20574000"/>
  <p:notesSz cx="6858000" cy="9144000"/>
  <p:embeddedFontLst>
    <p:embeddedFont>
      <p:font typeface="Helvetica Neue" pitchFamily="50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amhtzRmeE7F1DGUNApwAMkbVN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7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548821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Numbers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Primitives</a:t>
            </a:r>
            <a:endParaRPr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AAA8B92-D1F1-3851-D6F8-06B2C79EE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33941"/>
              </p:ext>
            </p:extLst>
          </p:nvPr>
        </p:nvGraphicFramePr>
        <p:xfrm>
          <a:off x="7557797" y="9259086"/>
          <a:ext cx="21460407" cy="548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882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11970525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212900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</a:p>
                    <a:p>
                      <a:pPr algn="ctr"/>
                      <a:r>
                        <a:rPr lang="en-PH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Floating Point 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3.14159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10.0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78782"/>
                  </a:ext>
                </a:extLst>
              </a:tr>
              <a:tr h="111967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-2147483649L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-0.666666666666666667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13440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73B8356-8358-AA96-4194-CD043A0DBBD5}"/>
              </a:ext>
            </a:extLst>
          </p:cNvPr>
          <p:cNvSpPr/>
          <p:nvPr/>
        </p:nvSpPr>
        <p:spPr>
          <a:xfrm>
            <a:off x="952501" y="4285904"/>
            <a:ext cx="34782670" cy="469397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Unlike whole numbers, floating-point numbers have fractional parts that we express with a decimal point.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table, you can see some examples of both whole numbers and floating point numbers, in comparison.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2864C7-4316-652B-350F-0946411E6386}"/>
              </a:ext>
            </a:extLst>
          </p:cNvPr>
          <p:cNvSpPr/>
          <p:nvPr/>
        </p:nvSpPr>
        <p:spPr>
          <a:xfrm>
            <a:off x="952499" y="15044549"/>
            <a:ext cx="34782670" cy="13080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Floating-point numbers are also known as real numbers.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952498" y="459786"/>
            <a:ext cx="2233624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Floating-point Number Data Types</a:t>
            </a:r>
            <a:endParaRPr/>
          </a:p>
        </p:txBody>
      </p:sp>
      <p:cxnSp>
        <p:nvCxnSpPr>
          <p:cNvPr id="69" name="Google Shape;69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2" name="Google Shape;72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Primitives</a:t>
            </a: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DE89D-6083-D706-8BF3-33B794E81393}"/>
              </a:ext>
            </a:extLst>
          </p:cNvPr>
          <p:cNvSpPr/>
          <p:nvPr/>
        </p:nvSpPr>
        <p:spPr>
          <a:xfrm>
            <a:off x="952501" y="4285904"/>
            <a:ext cx="34782670" cy="371813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a floating-point number when we need more precision in calculations.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primitive types in Java for expressing floating-point numbers, the float and the double.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86B5329-ADDE-4D15-829E-11283F968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81587"/>
              </p:ext>
            </p:extLst>
          </p:nvPr>
        </p:nvGraphicFramePr>
        <p:xfrm>
          <a:off x="12670972" y="8188324"/>
          <a:ext cx="11234056" cy="77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405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</a:tblGrid>
              <a:tr h="2866862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Java’s Data Types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 Floating Point Numbers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4874713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algn="ctr"/>
                      <a:r>
                        <a:rPr lang="en-PH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  <a:p>
                      <a:pPr algn="ctr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ctr"/>
                      <a:r>
                        <a:rPr lang="en-PH" sz="4800" i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double is Java’s default type for any decimal or real number</a:t>
                      </a:r>
                    </a:p>
                  </a:txBody>
                  <a:tcPr marL="86794" marR="86794" marT="43397" marB="43397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835AB20-C6B1-D2B3-1DFB-C2732A11A99F}"/>
              </a:ext>
            </a:extLst>
          </p:cNvPr>
          <p:cNvSpPr/>
          <p:nvPr/>
        </p:nvSpPr>
        <p:spPr>
          <a:xfrm>
            <a:off x="952499" y="16388048"/>
            <a:ext cx="34782670" cy="130804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double is Java's default type for any decimal or real number.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952498" y="459786"/>
            <a:ext cx="1810431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 and Double Precision</a:t>
            </a:r>
            <a:endParaRPr/>
          </a:p>
        </p:txBody>
      </p:sp>
      <p:cxnSp>
        <p:nvCxnSpPr>
          <p:cNvPr id="78" name="Google Shape;78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Primitives</a:t>
            </a: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F2B64-19B2-BA60-0C43-AF04F486D010}"/>
              </a:ext>
            </a:extLst>
          </p:cNvPr>
          <p:cNvSpPr/>
          <p:nvPr/>
        </p:nvSpPr>
        <p:spPr>
          <a:xfrm>
            <a:off x="952501" y="2817849"/>
            <a:ext cx="34782670" cy="431073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Precision refers to the format and amount of space occupied by the relevant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table shows the width of each of the floating point types and their ranges.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ranges are shown in Java's scientific notation, which we show below in blue color.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F6A9C737-0844-375C-5A44-85C943387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46847"/>
              </p:ext>
            </p:extLst>
          </p:nvPr>
        </p:nvGraphicFramePr>
        <p:xfrm>
          <a:off x="3405674" y="7704964"/>
          <a:ext cx="29764652" cy="5166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629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5318449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  <a:gridCol w="6941975">
                  <a:extLst>
                    <a:ext uri="{9D8B030D-6E8A-4147-A177-3AD203B41FA5}">
                      <a16:colId xmlns:a16="http://schemas.microsoft.com/office/drawing/2014/main" val="675956227"/>
                    </a:ext>
                  </a:extLst>
                </a:gridCol>
                <a:gridCol w="12801599">
                  <a:extLst>
                    <a:ext uri="{9D8B030D-6E8A-4147-A177-3AD203B41FA5}">
                      <a16:colId xmlns:a16="http://schemas.microsoft.com/office/drawing/2014/main" val="702070219"/>
                    </a:ext>
                  </a:extLst>
                </a:gridCol>
              </a:tblGrid>
              <a:tr h="188690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Width (in bits)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63981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32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</a:t>
                      </a:r>
                      <a:r>
                        <a:rPr lang="en-US" sz="54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E-45</a:t>
                      </a:r>
                      <a:endParaRPr lang="en-PH" sz="54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3.4028235</a:t>
                      </a:r>
                      <a:r>
                        <a:rPr lang="en-US" sz="54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E38</a:t>
                      </a:r>
                      <a:endParaRPr lang="en-PH" sz="54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  <a:tr h="163981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4.9</a:t>
                      </a:r>
                      <a:r>
                        <a:rPr lang="en-US" sz="54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E-324</a:t>
                      </a:r>
                      <a:endParaRPr lang="en-PH" sz="54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1.7976931348623157</a:t>
                      </a:r>
                      <a:r>
                        <a:rPr lang="en-US" sz="54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E308</a:t>
                      </a:r>
                      <a:endParaRPr lang="en-PH" sz="54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9787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FB2FAEE-D3BA-2597-4D77-8BB833557CB7}"/>
              </a:ext>
            </a:extLst>
          </p:cNvPr>
          <p:cNvSpPr/>
          <p:nvPr/>
        </p:nvSpPr>
        <p:spPr>
          <a:xfrm>
            <a:off x="952497" y="13445413"/>
            <a:ext cx="34782670" cy="123360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the e-notation followed by either a positive or negative number.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952498" y="459786"/>
            <a:ext cx="1582805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Java's Scientific Notation</a:t>
            </a:r>
            <a:endParaRPr/>
          </a:p>
        </p:txBody>
      </p:sp>
      <p:cxnSp>
        <p:nvCxnSpPr>
          <p:cNvPr id="90" name="Google Shape;90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3" name="Google Shape;93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Primitives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C1639-8C6F-9E84-F740-6E82D2D8E87D}"/>
              </a:ext>
            </a:extLst>
          </p:cNvPr>
          <p:cNvSpPr/>
          <p:nvPr/>
        </p:nvSpPr>
        <p:spPr>
          <a:xfrm>
            <a:off x="952501" y="4285904"/>
            <a:ext cx="34782670" cy="375708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Scientific notation can be translated into more familiar terms, by replacing the 'E' in the number, with the phrase 'times 10 to the power of’.</a:t>
            </a:r>
          </a:p>
          <a:p>
            <a:pPr algn="l">
              <a:spcAft>
                <a:spcPts val="5022"/>
              </a:spcAft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1.4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365C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E-45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is the same as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1.4 x 10</a:t>
            </a:r>
            <a:r>
              <a:rPr kumimoji="0" lang="en-US" sz="48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-45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and 3.4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365C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E38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is the same as 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3.4 x 10</a:t>
            </a:r>
            <a:r>
              <a:rPr kumimoji="0" lang="en-US" sz="48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38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68CA759F-77AF-E069-ADBE-4A17AD1C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57165"/>
              </p:ext>
            </p:extLst>
          </p:nvPr>
        </p:nvGraphicFramePr>
        <p:xfrm>
          <a:off x="6064899" y="8322197"/>
          <a:ext cx="24446203" cy="323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629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6941975">
                  <a:extLst>
                    <a:ext uri="{9D8B030D-6E8A-4147-A177-3AD203B41FA5}">
                      <a16:colId xmlns:a16="http://schemas.microsoft.com/office/drawing/2014/main" val="675956227"/>
                    </a:ext>
                  </a:extLst>
                </a:gridCol>
                <a:gridCol w="12801599">
                  <a:extLst>
                    <a:ext uri="{9D8B030D-6E8A-4147-A177-3AD203B41FA5}">
                      <a16:colId xmlns:a16="http://schemas.microsoft.com/office/drawing/2014/main" val="702070219"/>
                    </a:ext>
                  </a:extLst>
                </a:gridCol>
              </a:tblGrid>
              <a:tr h="159256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639819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</a:t>
                      </a:r>
                      <a:r>
                        <a:rPr lang="en-US" sz="54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E-45</a:t>
                      </a:r>
                      <a:endParaRPr lang="en-PH" sz="54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3.4028235</a:t>
                      </a:r>
                      <a:r>
                        <a:rPr lang="en-US" sz="54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E38</a:t>
                      </a:r>
                      <a:endParaRPr lang="en-PH" sz="54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8953FA5-086C-4040-1E6F-5BCD9B22A9FD}"/>
              </a:ext>
            </a:extLst>
          </p:cNvPr>
          <p:cNvSpPr/>
          <p:nvPr/>
        </p:nvSpPr>
        <p:spPr>
          <a:xfrm>
            <a:off x="952499" y="11833785"/>
            <a:ext cx="34782670" cy="221811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So we can say, the minimum value of a float is 1.4 * 10</a:t>
            </a:r>
            <a:r>
              <a:rPr kumimoji="0" lang="en-US" sz="4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-45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and its maximum value is approximately 3.4 * 10</a:t>
            </a:r>
            <a:r>
              <a:rPr kumimoji="0" lang="en-US" sz="4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38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kumimoji="0" lang="en-US" sz="6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952498" y="459786"/>
            <a:ext cx="1582805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Java's Scientific Notation</a:t>
            </a:r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4" name="Google Shape;104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Primitives</a:t>
            </a: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97105B-8ACE-6D75-BB34-CF4260ED7516}"/>
              </a:ext>
            </a:extLst>
          </p:cNvPr>
          <p:cNvSpPr/>
          <p:nvPr/>
        </p:nvSpPr>
        <p:spPr>
          <a:xfrm>
            <a:off x="952501" y="4285904"/>
            <a:ext cx="34782670" cy="46901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about that for a moment, using the double's minimum value shown below, remembering that 10-1 = 0.1 and 10-5 = 0.00001 for example.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Imagine writing out the double data type's minimum value in decimal format! That would be a lot of zeros after the decimal.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312E6D4-42C1-3EBF-AB3D-8A3173741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98402"/>
              </p:ext>
            </p:extLst>
          </p:nvPr>
        </p:nvGraphicFramePr>
        <p:xfrm>
          <a:off x="6064899" y="9255258"/>
          <a:ext cx="24446203" cy="3232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629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6941975">
                  <a:extLst>
                    <a:ext uri="{9D8B030D-6E8A-4147-A177-3AD203B41FA5}">
                      <a16:colId xmlns:a16="http://schemas.microsoft.com/office/drawing/2014/main" val="675956227"/>
                    </a:ext>
                  </a:extLst>
                </a:gridCol>
                <a:gridCol w="12801599">
                  <a:extLst>
                    <a:ext uri="{9D8B030D-6E8A-4147-A177-3AD203B41FA5}">
                      <a16:colId xmlns:a16="http://schemas.microsoft.com/office/drawing/2014/main" val="702070219"/>
                    </a:ext>
                  </a:extLst>
                </a:gridCol>
              </a:tblGrid>
              <a:tr h="159256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Max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1639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4.9</a:t>
                      </a:r>
                      <a:r>
                        <a:rPr lang="en-US" sz="54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E-324</a:t>
                      </a:r>
                      <a:endParaRPr lang="en-PH" sz="54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1.7976931348623157</a:t>
                      </a:r>
                      <a:r>
                        <a:rPr lang="en-US" sz="540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E308</a:t>
                      </a:r>
                      <a:endParaRPr lang="en-PH" sz="540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1858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CAF2F7F-8EEF-36A5-4394-FEDF2D3C031E}"/>
              </a:ext>
            </a:extLst>
          </p:cNvPr>
          <p:cNvSpPr/>
          <p:nvPr/>
        </p:nvSpPr>
        <p:spPr>
          <a:xfrm>
            <a:off x="952499" y="12766846"/>
            <a:ext cx="34782670" cy="46901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hope you can see that a double, when compared to a float,  can represent both a much smaller decimal value, and a much larger decimal value. This is why its called more precise.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it's more precise, the double is the default type for floating point numbers.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Important: The double data type is Java's default type for real numbers.</a:t>
            </a:r>
            <a:endParaRPr dirty="0"/>
          </a:p>
          <a:p>
            <a:pPr marL="1936800" marR="0" lvl="5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example, any number with a decimal is a double.  </a:t>
            </a:r>
            <a:endParaRPr dirty="0"/>
          </a:p>
          <a:p>
            <a:pPr marL="1936800" marR="0" lvl="5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So, 10.5 is a double by default in Java.</a:t>
            </a:r>
            <a:endParaRPr dirty="0"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 pitchFamily="34" charset="0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double data type can be specified as a numeric literal with a suffix of either lowercase 'd', or uppercase 'D', but because doubles are the default in Java, the suffix is optional to use.</a:t>
            </a:r>
            <a:endParaRPr dirty="0"/>
          </a:p>
          <a:p>
            <a:pPr marL="857250" marR="0" lvl="0" indent="-85725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 pitchFamily="34" charset="0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 the other hand, the float data type can be specified as a numeric literal with a suffix of lowercase 'f', or uppercase 'F'.  This suffix is required if you are assigning a real number to a variable that was declared with a float type.</a:t>
            </a:r>
            <a:endParaRPr dirty="0"/>
          </a:p>
        </p:txBody>
      </p:sp>
      <p:sp>
        <p:nvSpPr>
          <p:cNvPr id="111" name="Google Shape;111;p6"/>
          <p:cNvSpPr/>
          <p:nvPr/>
        </p:nvSpPr>
        <p:spPr>
          <a:xfrm>
            <a:off x="952498" y="459786"/>
            <a:ext cx="2863604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and numeric literal suffixes</a:t>
            </a:r>
            <a:endParaRPr/>
          </a:p>
        </p:txBody>
      </p:sp>
      <p:cxnSp>
        <p:nvCxnSpPr>
          <p:cNvPr id="112" name="Google Shape;112;p6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6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5" name="Google Shape;115;p6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Primitives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952498" y="459786"/>
            <a:ext cx="651300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Challenge</a:t>
            </a:r>
            <a:endParaRPr/>
          </a:p>
        </p:txBody>
      </p:sp>
      <p:cxnSp>
        <p:nvCxnSpPr>
          <p:cNvPr id="122" name="Google Shape;122;p7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7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5" name="Google Shape;125;p7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Primitives</a:t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7090" y="9162031"/>
            <a:ext cx="27521820" cy="42927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8075EB-A872-0585-3C17-9F8B66DA6D9D}"/>
              </a:ext>
            </a:extLst>
          </p:cNvPr>
          <p:cNvSpPr/>
          <p:nvPr/>
        </p:nvSpPr>
        <p:spPr>
          <a:xfrm>
            <a:off x="1104901" y="44383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Thinking back to our discussion on casting, how do you think you'd do the same for the float to remove this error? I am talking about using casting here, specifically, because, as you have learned, we could just use the suffix f to tell Java this is a float. Here I want you to use casting.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 everyone realizes that Java's default data type for a decimal literal is a double, which is larger and more precise than a float.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 likes to put a similar line of code in its code segments on exam questions,  to what we saw earlier, omitting that 'f' suffix.  Without a computer to check, this statement can look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fairly innocuous.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number 5.25 is a double, so assigning it to a float will raise an error.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is a gift question to an exam taker, if you can easily spot this compiler error.</a:t>
            </a:r>
            <a:endParaRPr dirty="0"/>
          </a:p>
        </p:txBody>
      </p:sp>
      <p:sp>
        <p:nvSpPr>
          <p:cNvPr id="132" name="Google Shape;132;p8"/>
          <p:cNvSpPr/>
          <p:nvPr/>
        </p:nvSpPr>
        <p:spPr>
          <a:xfrm>
            <a:off x="952498" y="459786"/>
            <a:ext cx="1696618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Certification Exam Pointer</a:t>
            </a:r>
            <a:endParaRPr/>
          </a:p>
        </p:txBody>
      </p:sp>
      <p:cxnSp>
        <p:nvCxnSpPr>
          <p:cNvPr id="133" name="Google Shape;133;p8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8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6" name="Google Shape;136;p8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Float and Double Primitives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9423" y="10287000"/>
            <a:ext cx="15777154" cy="112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779</Words>
  <Application>Microsoft Office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Helvetica Neue Light</vt:lpstr>
      <vt:lpstr>Helvetica Neue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9</cp:revision>
  <dcterms:modified xsi:type="dcterms:W3CDTF">2023-01-05T09:25:53Z</dcterms:modified>
</cp:coreProperties>
</file>