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83" r:id="rId4"/>
    <p:sldId id="279" r:id="rId5"/>
    <p:sldId id="280" r:id="rId6"/>
    <p:sldId id="281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9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2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6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5029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Data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Precision and a Challenge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4BBE7E1-9D41-B9F2-FBE5-DA80FD6A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24226"/>
              </p:ext>
            </p:extLst>
          </p:nvPr>
        </p:nvGraphicFramePr>
        <p:xfrm>
          <a:off x="12670972" y="6416213"/>
          <a:ext cx="11234056" cy="77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405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</a:tblGrid>
              <a:tr h="286686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Java’s Data Types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Floating Point Numbers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4874713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algn="ctr"/>
                      <a:r>
                        <a:rPr lang="en-PH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  <a:p>
                      <a:pPr algn="ctr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PH" sz="4800" i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double is Java’s default type for any decimal or real number</a:t>
                      </a:r>
                    </a:p>
                  </a:txBody>
                  <a:tcPr marL="86794" marR="86794" marT="43397" marB="4339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5932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output for numeric data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Precision and a 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B3C1E-CF83-CBA9-EBD6-EF4A4FD1C1A6}"/>
              </a:ext>
            </a:extLst>
          </p:cNvPr>
          <p:cNvSpPr/>
          <p:nvPr/>
        </p:nvSpPr>
        <p:spPr>
          <a:xfrm>
            <a:off x="952501" y="2669272"/>
            <a:ext cx="34782670" cy="21769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slide, we show default output, as it would be in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JShell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by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System.out.print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both whole and real numbers.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705C4B7-5859-60EC-3D36-1E3AF5A0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8094"/>
              </p:ext>
            </p:extLst>
          </p:nvPr>
        </p:nvGraphicFramePr>
        <p:xfrm>
          <a:off x="7082659" y="4971553"/>
          <a:ext cx="22410682" cy="956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41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1205341">
                  <a:extLst>
                    <a:ext uri="{9D8B030D-6E8A-4147-A177-3AD203B41FA5}">
                      <a16:colId xmlns:a16="http://schemas.microsoft.com/office/drawing/2014/main" val="2351305902"/>
                    </a:ext>
                  </a:extLst>
                </a:gridCol>
              </a:tblGrid>
              <a:tr h="132380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 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Floating Point 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8243045">
                <a:tc>
                  <a:txBody>
                    <a:bodyPr/>
                    <a:lstStyle/>
                    <a:p>
                      <a:pPr algn="ctr"/>
                      <a:endParaRPr lang="en-PH" sz="48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8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98C2C5E-E0F7-878A-D25E-89EF8C20330E}"/>
              </a:ext>
            </a:extLst>
          </p:cNvPr>
          <p:cNvSpPr/>
          <p:nvPr/>
        </p:nvSpPr>
        <p:spPr>
          <a:xfrm>
            <a:off x="952499" y="14928980"/>
            <a:ext cx="34782670" cy="311323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from this table, that there are more ways to express a decimal real number literal, than a whole number, with the use of the 'F' or 'D' suffix, as well as using Java's scientific notation in the literal value.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8056F5C-7E17-61DB-B07C-453AEE43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2298"/>
              </p:ext>
            </p:extLst>
          </p:nvPr>
        </p:nvGraphicFramePr>
        <p:xfrm>
          <a:off x="7520810" y="6699838"/>
          <a:ext cx="10354780" cy="301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39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5177390">
                  <a:extLst>
                    <a:ext uri="{9D8B030D-6E8A-4147-A177-3AD203B41FA5}">
                      <a16:colId xmlns:a16="http://schemas.microsoft.com/office/drawing/2014/main" val="2351305902"/>
                    </a:ext>
                  </a:extLst>
                </a:gridCol>
              </a:tblGrid>
              <a:tr h="127070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Value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 Output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873476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873476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500_000_000_000L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500000000000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53996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46FE647-52C7-DE6C-BEE6-B4321757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2352"/>
              </p:ext>
            </p:extLst>
          </p:nvPr>
        </p:nvGraphicFramePr>
        <p:xfrm>
          <a:off x="18810515" y="6699838"/>
          <a:ext cx="10354780" cy="736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39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5177390">
                  <a:extLst>
                    <a:ext uri="{9D8B030D-6E8A-4147-A177-3AD203B41FA5}">
                      <a16:colId xmlns:a16="http://schemas.microsoft.com/office/drawing/2014/main" val="2351305902"/>
                    </a:ext>
                  </a:extLst>
                </a:gridCol>
              </a:tblGrid>
              <a:tr h="12673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Value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 Output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5.000000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5.0</a:t>
                      </a:r>
                      <a:endParaRPr kumimoji="0" lang="en-PH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Helvetica Light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53996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5f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5.0</a:t>
                      </a:r>
                      <a:endParaRPr kumimoji="0" lang="en-PH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Helvetica Light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8731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5d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5.0</a:t>
                      </a:r>
                      <a:endParaRPr kumimoji="0" lang="en-PH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Helvetica Light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24877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5e1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46274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5_000_000.0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5000000.0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39106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50_000_000.0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5.0E7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54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1921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5932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output for numeric data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Precision and a Challenge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705C4B7-5859-60EC-3D36-1E3AF5A02913}"/>
              </a:ext>
            </a:extLst>
          </p:cNvPr>
          <p:cNvGraphicFramePr>
            <a:graphicFrameLocks noGrp="1"/>
          </p:cNvGraphicFramePr>
          <p:nvPr/>
        </p:nvGraphicFramePr>
        <p:xfrm>
          <a:off x="7082659" y="4971553"/>
          <a:ext cx="22410682" cy="956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41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1205341">
                  <a:extLst>
                    <a:ext uri="{9D8B030D-6E8A-4147-A177-3AD203B41FA5}">
                      <a16:colId xmlns:a16="http://schemas.microsoft.com/office/drawing/2014/main" val="2351305902"/>
                    </a:ext>
                  </a:extLst>
                </a:gridCol>
              </a:tblGrid>
              <a:tr h="132380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 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Floating Point 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8243045">
                <a:tc>
                  <a:txBody>
                    <a:bodyPr/>
                    <a:lstStyle/>
                    <a:p>
                      <a:pPr algn="ctr"/>
                      <a:endParaRPr lang="en-PH" sz="48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8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8056F5C-7E17-61DB-B07C-453AEE43ACE3}"/>
              </a:ext>
            </a:extLst>
          </p:cNvPr>
          <p:cNvGraphicFramePr>
            <a:graphicFrameLocks noGrp="1"/>
          </p:cNvGraphicFramePr>
          <p:nvPr/>
        </p:nvGraphicFramePr>
        <p:xfrm>
          <a:off x="7520810" y="6699838"/>
          <a:ext cx="10354780" cy="301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39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5177390">
                  <a:extLst>
                    <a:ext uri="{9D8B030D-6E8A-4147-A177-3AD203B41FA5}">
                      <a16:colId xmlns:a16="http://schemas.microsoft.com/office/drawing/2014/main" val="2351305902"/>
                    </a:ext>
                  </a:extLst>
                </a:gridCol>
              </a:tblGrid>
              <a:tr h="127070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Value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 Output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873476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873476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500_000_000_000L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500000000000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53996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52F39609-82D8-0E7A-37F0-974AFD0FF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44517"/>
              </p:ext>
            </p:extLst>
          </p:nvPr>
        </p:nvGraphicFramePr>
        <p:xfrm>
          <a:off x="18810515" y="6699838"/>
          <a:ext cx="10354780" cy="736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39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5177390">
                  <a:extLst>
                    <a:ext uri="{9D8B030D-6E8A-4147-A177-3AD203B41FA5}">
                      <a16:colId xmlns:a16="http://schemas.microsoft.com/office/drawing/2014/main" val="2351305902"/>
                    </a:ext>
                  </a:extLst>
                </a:gridCol>
              </a:tblGrid>
              <a:tr h="12673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Value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 Output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5.000000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5.0</a:t>
                      </a:r>
                      <a:endParaRPr kumimoji="0" lang="en-PH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Helvetica Light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53996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5f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5.0</a:t>
                      </a:r>
                      <a:endParaRPr kumimoji="0" lang="en-PH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Helvetica Light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8731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5d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5.0</a:t>
                      </a:r>
                      <a:endParaRPr kumimoji="0" lang="en-PH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Helvetica Light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24877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5e1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46274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5_000_000.0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5000000.0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39106"/>
                  </a:ext>
                </a:extLst>
              </a:tr>
              <a:tr h="871191"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50_000_000.0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5.0E7</a:t>
                      </a:r>
                      <a:endParaRPr lang="en-PH" sz="4400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54919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C8973C6-A220-5B96-F8F9-14FF9F02249F}"/>
              </a:ext>
            </a:extLst>
          </p:cNvPr>
          <p:cNvSpPr/>
          <p:nvPr/>
        </p:nvSpPr>
        <p:spPr>
          <a:xfrm>
            <a:off x="952501" y="2669272"/>
            <a:ext cx="34782670" cy="21769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interesting difference is that, for whole numbers, the output is never in scientific notation, but for real numbers, it could be, as you can see.</a:t>
            </a:r>
          </a:p>
        </p:txBody>
      </p:sp>
    </p:spTree>
    <p:extLst>
      <p:ext uri="{BB962C8B-B14F-4D97-AF65-F5344CB8AC3E}">
        <p14:creationId xmlns:p14="http://schemas.microsoft.com/office/powerpoint/2010/main" val="20751357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288233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the double a better choice in most circumstances?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Precision and 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should we choose double?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it's actually faster to process on many modern computers.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because computers have, at the chip level, the functionality to actually deal with these double numbers faster than the equivalent float.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the Java libraries that we'll get into later in the course, particularly math functions, are often written to process doubles and not floats, and to return the result as a double.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creators of Java selected the double because it's more precise, and it can handle a larger range of numbers.</a:t>
            </a:r>
          </a:p>
        </p:txBody>
      </p:sp>
    </p:spTree>
    <p:extLst>
      <p:ext uri="{BB962C8B-B14F-4D97-AF65-F5344CB8AC3E}">
        <p14:creationId xmlns:p14="http://schemas.microsoft.com/office/powerpoint/2010/main" val="94212881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Precision and 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objective of this challenge, is to convert a given number of pounds to kilograms.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STEPS:</a:t>
            </a:r>
          </a:p>
          <a:p>
            <a:pPr marL="18648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variable with the appropriate type, to store the number of pounds that we want to convert into kilograms.</a:t>
            </a:r>
          </a:p>
          <a:p>
            <a:pPr marL="18648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kilograms, using the variable above, and store the result in a 2nd appropriately typed variable.</a:t>
            </a:r>
          </a:p>
          <a:p>
            <a:pPr marL="18648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 forget to use the conversion formula shown here: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pound is equal to 0.45359237 of a kilogram.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068F3409-63A9-293A-E8F1-A70A43C473E3}"/>
              </a:ext>
            </a:extLst>
          </p:cNvPr>
          <p:cNvSpPr/>
          <p:nvPr/>
        </p:nvSpPr>
        <p:spPr>
          <a:xfrm>
            <a:off x="952498" y="459786"/>
            <a:ext cx="65130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51565449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Precision and 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float and double are great for general floating point operations.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neither should be used when precise calculations are required – this is due to a limitation with how floating point numbers are stored, and not a Java problem as such.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a class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overcomes this. 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424BC744-5376-F3BA-C113-89CA610E1CB9}"/>
              </a:ext>
            </a:extLst>
          </p:cNvPr>
          <p:cNvSpPr/>
          <p:nvPr/>
        </p:nvSpPr>
        <p:spPr>
          <a:xfrm>
            <a:off x="952498" y="459786"/>
            <a:ext cx="239552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 Point Number Precision Tips</a:t>
            </a:r>
          </a:p>
        </p:txBody>
      </p:sp>
    </p:spTree>
    <p:extLst>
      <p:ext uri="{BB962C8B-B14F-4D97-AF65-F5344CB8AC3E}">
        <p14:creationId xmlns:p14="http://schemas.microsoft.com/office/powerpoint/2010/main" val="401006631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527</Words>
  <Application>Microsoft Office PowerPoint</Application>
  <PresentationFormat>Custom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2023-01-06T04:59:50Z</dcterms:modified>
</cp:coreProperties>
</file>