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54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92A14-5AFA-452B-AD64-93C9DC7C92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87819-7314-43DA-9C70-BC0873D9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87819-7314-43DA-9C70-BC0873D99F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3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E1124-49E1-72F1-1526-075B2B15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7C3C7-62B5-FA00-512E-063C471DA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5684D-71CF-5E06-2C68-3BFBFEB06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3BED-F4F6-5E0D-5A75-932F519CE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87819-7314-43DA-9C70-BC0873D99F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3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87819-7314-43DA-9C70-BC0873D99F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F665-D94A-53C6-8454-1E27AB934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7A10A1-73E0-1C29-8C22-A80592BA0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DE36D-61EA-3DEF-7061-8B3DDE0AA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68CA-535B-3451-303B-D65EB4620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87819-7314-43DA-9C70-BC0873D99F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0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D84A-42BB-2DB1-D953-122732FE4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1CF-CD01-8F6A-C0E6-FF16AAA9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BDD2-B910-3F4D-5315-1DBED215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DAC1-F175-7012-1F44-1BFD68DA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B483-6B5E-FB72-F51C-C465C5D3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9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4BE-AE5D-9C1B-CCE0-DF32F638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6FA9A-A871-1141-F020-6AF31B5A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F474-86DE-087C-E356-E30FE288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59BA-7EC6-B50F-322C-DDEB2211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5DB0-800F-3A98-30AD-A1DCE48A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FD505-C20C-B6E5-900B-74343A6C4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827CB-478D-F5F2-89B2-429D03B55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A76B-679D-A37A-1B0C-5EB515C2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C5E0-0D68-5B71-5DF2-82A5BD28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83CA-B67A-FCD5-333A-A6DF2435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1BB2-842D-FD5A-5451-026934A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CDCC-E028-A357-2871-BDCC7FF0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85B8-FB6D-EB06-203A-6F2CF99F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71DC-C84D-8E86-7D28-58BC2E6E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4F93-2346-E415-2E31-530DA78F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B965-5E90-45BF-686D-983324CA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C36AE-9C91-F4AD-5D0C-EF1714F6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3C00-C539-9204-540F-500717C3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7488-D55C-8DF7-87A2-6903B61D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2B7B-C15A-B4C9-4D7D-4649F04B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66C9-34A3-4FEC-006E-C527500E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AFB7-536A-BBBA-4AB5-25DD19FF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99BE5-FC20-7354-D8DA-15FF45CD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4CB53-150B-C5DC-B8EF-8460D2BB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013C-CFAE-1106-B5D4-AFC4053C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29BC-B2F4-3C85-DF28-9708503F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F339-F735-3F1B-9000-104CF72E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CCBD-CDFC-467A-FD41-846DC865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47C05-299B-7962-B39E-4835BBD6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30F2F-5574-21FA-9469-9559DFC7C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F296-15B0-D5DF-D7FC-0A1D57E69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87152-7BBE-F977-9487-8D80CCC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0628E-09BD-5449-9459-256403B7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44AA8-2F9D-3ADC-7DD2-04D4B30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6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03BF-94FD-D170-0C01-5FDA01CE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04EF1-F7FA-A2FE-6EE6-2C6EE83B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A6CE8-13E6-130D-DB33-81D30878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4A240-D539-8FD5-79CD-9046A2AE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D4993-0794-401E-9B75-2ACA4E90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6F3BE-9F78-DDBF-085B-37337292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E9B91-2418-3406-1D6D-5A9D160B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D22A-DC78-4552-AF10-154519AE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235C-59FC-9E89-9A6D-634460F79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8588B-FDC2-1FAE-14C3-8C5CFC73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4C2B8-BC69-FB46-7C2A-81BCD488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F8AAB-736C-D49F-3D51-C99263D7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E896-54C2-C5AB-1E33-9457937A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62DD-1D95-1113-6311-3CFACDA5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73059-CCFB-AECD-38D7-7A712AFB0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3136-9F7E-C6E7-4642-E28F7494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00A45-C352-3313-56CE-A342EAAA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AC79-CA01-F97E-9FB1-BAB69CDC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7E99-3BE1-8E3B-5029-68EFCB5B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6C0C2-D344-4DB9-885D-96488676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39FA-0FCB-CDD3-DB98-990CF170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54CB-2863-E7EA-89EF-9CA057B06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2AC8-C022-46F9-BAE4-092436C6575F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4D37-7560-6E73-C758-21403326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4ABD-2226-3C1D-200A-3FA47854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3F47-EE2E-4AD1-9ECE-9D083E5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435-42A3-4DFB-7C9B-0C783154E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509626"/>
          </a:xfrm>
        </p:spPr>
        <p:txBody>
          <a:bodyPr>
            <a:noAutofit/>
          </a:bodyPr>
          <a:lstStyle/>
          <a:p>
            <a:r>
              <a:rPr lang="en-IN" sz="4400" dirty="0"/>
              <a:t>Reve Sponsored Track: Algorithm Development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CDD1-DBA2-918C-345F-25E97926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8552"/>
            <a:ext cx="9144000" cy="963826"/>
          </a:xfrm>
        </p:spPr>
        <p:txBody>
          <a:bodyPr>
            <a:normAutofit/>
          </a:bodyPr>
          <a:lstStyle/>
          <a:p>
            <a:r>
              <a:rPr lang="en-IN" sz="2800" dirty="0"/>
              <a:t>Digital Farming - Intelligent Algorithms for Soil Health &amp; Crop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EBA85-FE79-2150-7FC3-1B779295DB45}"/>
              </a:ext>
            </a:extLst>
          </p:cNvPr>
          <p:cNvSpPr txBox="1"/>
          <p:nvPr/>
        </p:nvSpPr>
        <p:spPr>
          <a:xfrm>
            <a:off x="1643449" y="4411362"/>
            <a:ext cx="876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Team : </a:t>
            </a:r>
            <a:r>
              <a:rPr lang="en-IN" dirty="0" err="1"/>
              <a:t>CodeCrafter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Prakruti Tank, Renshi Tarapara, </a:t>
            </a:r>
            <a:r>
              <a:rPr lang="en-IN" dirty="0" err="1"/>
              <a:t>Jignal</a:t>
            </a:r>
            <a:r>
              <a:rPr lang="en-IN" dirty="0"/>
              <a:t> Vasava, Yashvi Dalsaniya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Institute of Technology, Nirma University</a:t>
            </a:r>
          </a:p>
        </p:txBody>
      </p:sp>
    </p:spTree>
    <p:extLst>
      <p:ext uri="{BB962C8B-B14F-4D97-AF65-F5344CB8AC3E}">
        <p14:creationId xmlns:p14="http://schemas.microsoft.com/office/powerpoint/2010/main" val="285818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CADD-5F70-9AB8-E96E-868D450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7D9B0-8F32-7A4F-1845-7BE9E836A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3776" y="1593976"/>
            <a:ext cx="2214639" cy="45243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96DBE-300A-D480-7066-34F040E4A4C5}"/>
              </a:ext>
            </a:extLst>
          </p:cNvPr>
          <p:cNvSpPr txBox="1"/>
          <p:nvPr/>
        </p:nvSpPr>
        <p:spPr>
          <a:xfrm>
            <a:off x="3608832" y="1711897"/>
            <a:ext cx="7744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 </a:t>
            </a:r>
            <a:r>
              <a:rPr lang="en-IN" dirty="0" err="1"/>
              <a:t>HeatMap</a:t>
            </a:r>
            <a:r>
              <a:rPr lang="en-IN" dirty="0"/>
              <a:t> to </a:t>
            </a:r>
            <a:r>
              <a:rPr lang="en-IN" dirty="0" err="1"/>
              <a:t>analyze</a:t>
            </a:r>
            <a:r>
              <a:rPr lang="en-IN" dirty="0"/>
              <a:t> the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Grouping data as per requirement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Find input and </a:t>
            </a:r>
            <a:r>
              <a:rPr lang="en-IN" dirty="0" err="1"/>
              <a:t>ouput</a:t>
            </a:r>
            <a:r>
              <a:rPr lang="en-IN" dirty="0"/>
              <a:t>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Finding relationship between features using correlation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Selecting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Test model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Output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05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1FB45-162E-D613-DF3D-8CDD3150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1C94-F47A-0679-7042-9743704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EE74-039C-1A23-230A-DD09BEC2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Data: Reads the dataset from a CSV file.</a:t>
            </a:r>
          </a:p>
          <a:p>
            <a:r>
              <a:rPr lang="en-US" dirty="0"/>
              <a:t>Extract Information: Extracts Sample Name, Moisture Level, and Reading Number from the Records column using regex.</a:t>
            </a:r>
          </a:p>
          <a:p>
            <a:r>
              <a:rPr lang="en-US" dirty="0"/>
              <a:t>Data Cleaning: Drops rows where extraction failed and converts Moisture and Reading columns to integers.</a:t>
            </a:r>
          </a:p>
          <a:p>
            <a:r>
              <a:rPr lang="en-US" dirty="0"/>
              <a:t>Categorize Moisture: Assigns moisture levels as "Low" (0ml), "Medium" (25ml), or "High" (50ml).</a:t>
            </a:r>
          </a:p>
          <a:p>
            <a:r>
              <a:rPr lang="en-US" dirty="0"/>
              <a:t>Compute Mean: Groups data by Sample and Moisture Level and calculates the mean of readings.</a:t>
            </a:r>
          </a:p>
          <a:p>
            <a:r>
              <a:rPr lang="en-US" dirty="0"/>
              <a:t>Dataset Splitting: Creates separate datasets for low, medium, and high moisture levels.</a:t>
            </a:r>
          </a:p>
          <a:p>
            <a:r>
              <a:rPr lang="en-US" dirty="0"/>
              <a:t>Save &amp; Display: Saves the three datasets as CSV files and prints their first few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2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5105C0B-7E89-0682-32BF-3147AF015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257" y="1261183"/>
            <a:ext cx="8996374" cy="154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Categorize Moisture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Classify moisture levels as Low (0ml), Medium (25ml), or High (50ml).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Group by Sample and Moisture Level, then calculate the mean reading.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Splitting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Create separate datasets for each moisture level.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BA992-4823-72A3-252A-984508CE4389}"/>
              </a:ext>
            </a:extLst>
          </p:cNvPr>
          <p:cNvSpPr txBox="1"/>
          <p:nvPr/>
        </p:nvSpPr>
        <p:spPr>
          <a:xfrm>
            <a:off x="877257" y="2884705"/>
            <a:ext cx="10052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Analyze correlations using Karl Pearson and Spearman for each soil property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2B12D-9C8D-B1B6-3E04-A6C86416FD38}"/>
              </a:ext>
            </a:extLst>
          </p:cNvPr>
          <p:cNvSpPr txBox="1"/>
          <p:nvPr/>
        </p:nvSpPr>
        <p:spPr>
          <a:xfrm>
            <a:off x="1059262" y="3682173"/>
            <a:ext cx="907294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Comparison between both methods  for soil properties across </a:t>
            </a:r>
            <a:r>
              <a:rPr lang="en-IN" sz="1600" b="1" dirty="0"/>
              <a:t> Low, Medium and High </a:t>
            </a:r>
            <a:r>
              <a:rPr lang="en-IN" sz="1600" dirty="0"/>
              <a:t>levels.</a:t>
            </a:r>
          </a:p>
          <a:p>
            <a:endParaRPr lang="en-IN" sz="1600" dirty="0"/>
          </a:p>
          <a:p>
            <a:r>
              <a:rPr lang="en-IN" sz="1600" dirty="0"/>
              <a:t>It calculates correlation for </a:t>
            </a:r>
            <a:r>
              <a:rPr lang="en-IN" sz="1600" b="1" dirty="0"/>
              <a:t> Ph, Nitro, Posh Nitro and Pota Nitro.</a:t>
            </a:r>
            <a:r>
              <a:rPr lang="en-IN" sz="1600" dirty="0"/>
              <a:t> </a:t>
            </a:r>
            <a:br>
              <a:rPr lang="en-IN" sz="1600" dirty="0"/>
            </a:br>
            <a:br>
              <a:rPr lang="en-IN" sz="1600" dirty="0"/>
            </a:br>
            <a:r>
              <a:rPr lang="en-US" sz="1600" dirty="0"/>
              <a:t>Groups data by moisture level and drops missing values.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Computes Pearson &amp; Spearman correlations for each property.</a:t>
            </a:r>
          </a:p>
          <a:p>
            <a:endParaRPr lang="en-US" sz="1600" dirty="0"/>
          </a:p>
          <a:p>
            <a:r>
              <a:rPr lang="en-US" sz="1600" dirty="0"/>
              <a:t>Plots heatmaps side by side to compare both correlations visually.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0D59F-1DFA-24DF-FE49-69E0F7490523}"/>
              </a:ext>
            </a:extLst>
          </p:cNvPr>
          <p:cNvSpPr txBox="1"/>
          <p:nvPr/>
        </p:nvSpPr>
        <p:spPr>
          <a:xfrm>
            <a:off x="923787" y="701030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Data Preprocessing and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29201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129-A36F-D39B-DFB3-FC15E15C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Approach &amp;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78A4-C91A-8960-1184-7FBAFEA8BE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000" b="1" u="sng" dirty="0"/>
              <a:t>Machine Learning Models Used:</a:t>
            </a:r>
          </a:p>
          <a:p>
            <a:r>
              <a:rPr lang="en-IN" sz="2400" b="1" dirty="0"/>
              <a:t>Gradient Boosting Regressor (GBR): </a:t>
            </a:r>
            <a:r>
              <a:rPr lang="en-IN" sz="2400" dirty="0"/>
              <a:t>Identifies important wavelengths and predicts soil parameters.</a:t>
            </a:r>
          </a:p>
          <a:p>
            <a:r>
              <a:rPr lang="en-IN" sz="2400" b="1" dirty="0"/>
              <a:t>Random Forest Regressor (RFR): </a:t>
            </a:r>
            <a:r>
              <a:rPr lang="en-IN" sz="2400" dirty="0"/>
              <a:t>Aggregates predictions from multiple trees, handles noisy data well.</a:t>
            </a:r>
          </a:p>
          <a:p>
            <a:r>
              <a:rPr lang="en-IN" sz="2400" b="1" dirty="0" err="1"/>
              <a:t>XGBoost</a:t>
            </a:r>
            <a:r>
              <a:rPr lang="en-IN" sz="2400" b="1" dirty="0"/>
              <a:t> Regressor (XGBR): </a:t>
            </a:r>
            <a:r>
              <a:rPr lang="en-IN" sz="2400" dirty="0"/>
              <a:t>Optimized gradient boosting, offers high accuracy through feature importance.</a:t>
            </a:r>
          </a:p>
          <a:p>
            <a:r>
              <a:rPr lang="en-IN" sz="2400" b="1" dirty="0"/>
              <a:t>Linear Regression</a:t>
            </a:r>
            <a:r>
              <a:rPr lang="en-IN" sz="2400" dirty="0"/>
              <a:t>: Baseline model to compare performance with more complex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BF275-E954-665A-601F-204CE9C673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/>
              <a:t>Evaluation Metric:</a:t>
            </a:r>
          </a:p>
          <a:p>
            <a:pPr marL="0" indent="0">
              <a:buNone/>
            </a:pPr>
            <a:r>
              <a:rPr lang="en-US" sz="2400" dirty="0"/>
              <a:t>Evaluates model accuracy in predicting soil parameters at different moisture levels (0ml, 25ml, 50ml).</a:t>
            </a:r>
          </a:p>
          <a:p>
            <a:r>
              <a:rPr lang="en-US" sz="2400" dirty="0"/>
              <a:t>R2 Score: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Measures how well model predictions match actual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R2 = 1: Perfect prediction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R2 = 0: Model performs no better than predicting the mean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Negative R2 : Worse than predicting the mean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375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CC15-81F1-F296-A380-451DAB9E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7BB8-7F36-DDB8-5B7F-5319F575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A182F7-E84A-64C3-EBCC-F7EB71F42D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33182" y="1524000"/>
            <a:ext cx="6242978" cy="4652963"/>
          </a:xfrm>
        </p:spPr>
      </p:pic>
    </p:spTree>
    <p:extLst>
      <p:ext uri="{BB962C8B-B14F-4D97-AF65-F5344CB8AC3E}">
        <p14:creationId xmlns:p14="http://schemas.microsoft.com/office/powerpoint/2010/main" val="299816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460</Words>
  <Application>Microsoft Office PowerPoint</Application>
  <PresentationFormat>Widescreen</PresentationFormat>
  <Paragraphs>61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Reve Sponsored Track: Algorithm Development Hackathon</vt:lpstr>
      <vt:lpstr>Architecture</vt:lpstr>
      <vt:lpstr>Flow of Execution</vt:lpstr>
      <vt:lpstr>Categorize Moisture – Classify moisture levels as Low (0ml), Medium (25ml), or High (50ml).  Compute Mean – Group by Sample and Moisture Level, then calculate the mean reading.  Dataset Splitting – Create separate datasets for each moisture level. </vt:lpstr>
      <vt:lpstr>Model Approach &amp; Evaluation Metrics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Yashvi Payal</dc:creator>
  <cp:lastModifiedBy>Yashvi Payal</cp:lastModifiedBy>
  <cp:revision>3</cp:revision>
  <dcterms:created xsi:type="dcterms:W3CDTF">2025-03-31T06:04:45Z</dcterms:created>
  <dcterms:modified xsi:type="dcterms:W3CDTF">2025-03-31T06:30:49Z</dcterms:modified>
</cp:coreProperties>
</file>