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Gradient_boostin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analyticsvidhya.com/blog/2021/06/understanding-random-forest" TargetMode="External"/><Relationship Id="rId7" Type="http://schemas.openxmlformats.org/officeDocument/2006/relationships/hyperlink" Target="https://github.com/campusx-official/quora-question-pairs/blob/main/bow-with-preprocessing-and-advanced-features.ipynb" TargetMode="External"/><Relationship Id="rId2" Type="http://schemas.openxmlformats.org/officeDocument/2006/relationships/hyperlink" Target="https://www.geeksforgeeks.org/advantages-and-disadvantages-of-logistic-regression/" TargetMode="External"/><Relationship Id="rId1" Type="http://schemas.openxmlformats.org/officeDocument/2006/relationships/slideLayout" Target="../slideLayouts/slideLayout7.xml"/><Relationship Id="rId6" Type="http://schemas.openxmlformats.org/officeDocument/2006/relationships/hyperlink" Target="https://www.kaggle.com/code/veerpalsingh/quora-question-pair-final" TargetMode="External"/><Relationship Id="rId5" Type="http://schemas.openxmlformats.org/officeDocument/2006/relationships/hyperlink" Target="https://github.com/UdiBhaskar/Quora-Question-pair-similarity" TargetMode="External"/><Relationship Id="rId4" Type="http://schemas.openxmlformats.org/officeDocument/2006/relationships/hyperlink" Target="https://www.slideshare.net/DakshGoyal3/decision-tree-6980213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BAA7-F317-AD78-61CC-0A5922780C9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63EAD11-C25D-BC93-9D15-9C45B69EFE0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53884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27BDEC-A23A-8A2E-4808-60BB703188EE}"/>
              </a:ext>
            </a:extLst>
          </p:cNvPr>
          <p:cNvSpPr txBox="1"/>
          <p:nvPr/>
        </p:nvSpPr>
        <p:spPr>
          <a:xfrm>
            <a:off x="800100" y="1997839"/>
            <a:ext cx="8353425" cy="2862322"/>
          </a:xfrm>
          <a:prstGeom prst="rect">
            <a:avLst/>
          </a:prstGeom>
          <a:noFill/>
        </p:spPr>
        <p:txBody>
          <a:bodyPr wrap="square">
            <a:spAutoFit/>
          </a:bodyPr>
          <a:lstStyle/>
          <a:p>
            <a:pPr marL="0" lvl="0" indent="0" algn="l" rtl="0">
              <a:spcBef>
                <a:spcPts val="0"/>
              </a:spcBef>
              <a:spcAft>
                <a:spcPts val="0"/>
              </a:spcAft>
              <a:buNone/>
            </a:pPr>
            <a:r>
              <a:rPr lang="en-US" sz="1800" dirty="0">
                <a:latin typeface="Times New Roman"/>
                <a:ea typeface="Times New Roman"/>
                <a:cs typeface="Times New Roman"/>
                <a:sym typeface="Times New Roman"/>
              </a:rPr>
              <a:t>We Applied Some Machine Learning Classification Models to Solve the Quora Question Pair similarity Problem, They are:</a:t>
            </a:r>
          </a:p>
          <a:p>
            <a:pPr marL="0" lvl="0" indent="0" algn="l" rtl="0">
              <a:spcBef>
                <a:spcPts val="0"/>
              </a:spcBef>
              <a:spcAft>
                <a:spcPts val="0"/>
              </a:spcAft>
              <a:buNone/>
            </a:pPr>
            <a:endParaRPr lang="en-US" sz="1800" dirty="0">
              <a:latin typeface="Times New Roman"/>
              <a:ea typeface="Times New Roman"/>
              <a:cs typeface="Times New Roman"/>
              <a:sym typeface="Times New Roman"/>
            </a:endParaRPr>
          </a:p>
          <a:p>
            <a:pPr marL="0" lvl="0" indent="0" algn="l" rtl="0">
              <a:spcBef>
                <a:spcPts val="0"/>
              </a:spcBef>
              <a:spcAft>
                <a:spcPts val="0"/>
              </a:spcAft>
              <a:buNone/>
            </a:pPr>
            <a:endParaRPr lang="en-US" sz="1800" dirty="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AutoNum type="arabicPeriod"/>
            </a:pPr>
            <a:r>
              <a:rPr lang="en-US" sz="1800" dirty="0">
                <a:latin typeface="Times New Roman"/>
                <a:ea typeface="Times New Roman"/>
                <a:cs typeface="Times New Roman"/>
                <a:sym typeface="Times New Roman"/>
              </a:rPr>
              <a:t>Decision Tree</a:t>
            </a:r>
          </a:p>
          <a:p>
            <a:pPr marL="457200" lvl="0" indent="-349250" algn="l" rtl="0">
              <a:spcBef>
                <a:spcPts val="0"/>
              </a:spcBef>
              <a:spcAft>
                <a:spcPts val="0"/>
              </a:spcAft>
              <a:buSzPts val="1900"/>
              <a:buFont typeface="Times New Roman"/>
              <a:buAutoNum type="arabicPeriod"/>
            </a:pPr>
            <a:r>
              <a:rPr lang="en-US" sz="1800" dirty="0">
                <a:latin typeface="Times New Roman"/>
                <a:ea typeface="Times New Roman"/>
                <a:cs typeface="Times New Roman"/>
                <a:sym typeface="Times New Roman"/>
              </a:rPr>
              <a:t>Random Forest Classifier</a:t>
            </a:r>
          </a:p>
          <a:p>
            <a:pPr marL="457200" lvl="0" indent="-349250" algn="l" rtl="0">
              <a:spcBef>
                <a:spcPts val="0"/>
              </a:spcBef>
              <a:spcAft>
                <a:spcPts val="0"/>
              </a:spcAft>
              <a:buSzPts val="1900"/>
              <a:buFont typeface="Times New Roman"/>
              <a:buAutoNum type="arabicPeriod"/>
            </a:pPr>
            <a:r>
              <a:rPr lang="en-US" sz="1800" dirty="0">
                <a:latin typeface="Times New Roman"/>
                <a:ea typeface="Times New Roman"/>
                <a:cs typeface="Times New Roman"/>
                <a:sym typeface="Times New Roman"/>
              </a:rPr>
              <a:t>Logistic Regression Classifier</a:t>
            </a:r>
          </a:p>
          <a:p>
            <a:pPr marL="457200" lvl="0" indent="-349250" algn="l" rtl="0">
              <a:spcBef>
                <a:spcPts val="0"/>
              </a:spcBef>
              <a:spcAft>
                <a:spcPts val="0"/>
              </a:spcAft>
              <a:buSzPts val="1900"/>
              <a:buFont typeface="Times New Roman"/>
              <a:buAutoNum type="arabicPeriod"/>
            </a:pPr>
            <a:r>
              <a:rPr lang="en-US" sz="1800" dirty="0" err="1">
                <a:latin typeface="Times New Roman"/>
                <a:ea typeface="Times New Roman"/>
                <a:cs typeface="Times New Roman"/>
                <a:sym typeface="Times New Roman"/>
              </a:rPr>
              <a:t>XGboost</a:t>
            </a:r>
            <a:endParaRPr lang="en-US" sz="1800" dirty="0">
              <a:latin typeface="Times New Roman"/>
              <a:ea typeface="Times New Roman"/>
              <a:cs typeface="Times New Roman"/>
              <a:sym typeface="Times New Roman"/>
            </a:endParaRPr>
          </a:p>
          <a:p>
            <a:pPr marL="457200" lvl="0" indent="0" algn="l" rtl="0">
              <a:spcBef>
                <a:spcPts val="0"/>
              </a:spcBef>
              <a:spcAft>
                <a:spcPts val="0"/>
              </a:spcAft>
              <a:buNone/>
            </a:pPr>
            <a:endParaRPr lang="en-US" sz="1800" dirty="0">
              <a:latin typeface="Times New Roman"/>
              <a:ea typeface="Times New Roman"/>
              <a:cs typeface="Times New Roman"/>
              <a:sym typeface="Times New Roman"/>
            </a:endParaRPr>
          </a:p>
          <a:p>
            <a:pPr marL="457200" lvl="0" indent="0" algn="l" rtl="0">
              <a:spcBef>
                <a:spcPts val="0"/>
              </a:spcBef>
              <a:spcAft>
                <a:spcPts val="0"/>
              </a:spcAft>
              <a:buNone/>
            </a:pPr>
            <a:endParaRPr lang="en-US" sz="1800"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9A1A50B4-26E7-0AC5-32E9-992D3122F3AA}"/>
              </a:ext>
            </a:extLst>
          </p:cNvPr>
          <p:cNvSpPr txBox="1"/>
          <p:nvPr/>
        </p:nvSpPr>
        <p:spPr>
          <a:xfrm>
            <a:off x="2085975" y="1110734"/>
            <a:ext cx="6115050" cy="523220"/>
          </a:xfrm>
          <a:prstGeom prst="rect">
            <a:avLst/>
          </a:prstGeom>
          <a:noFill/>
        </p:spPr>
        <p:txBody>
          <a:bodyPr wrap="square">
            <a:spAutoFit/>
          </a:bodyPr>
          <a:lstStyle/>
          <a:p>
            <a:pPr marL="0" lvl="0" indent="0" algn="ctr" rtl="0">
              <a:spcBef>
                <a:spcPts val="0"/>
              </a:spcBef>
              <a:spcAft>
                <a:spcPts val="0"/>
              </a:spcAft>
              <a:buNone/>
            </a:pPr>
            <a:r>
              <a:rPr lang="en-US" sz="2800" b="1" dirty="0">
                <a:latin typeface="Times New Roman"/>
                <a:ea typeface="Times New Roman"/>
                <a:cs typeface="Times New Roman"/>
                <a:sym typeface="Times New Roman"/>
              </a:rPr>
              <a:t>Machine Learning Models</a:t>
            </a:r>
          </a:p>
        </p:txBody>
      </p:sp>
    </p:spTree>
    <p:extLst>
      <p:ext uri="{BB962C8B-B14F-4D97-AF65-F5344CB8AC3E}">
        <p14:creationId xmlns:p14="http://schemas.microsoft.com/office/powerpoint/2010/main" val="93531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FA48A6-F257-DE24-288C-B4B31A0F1F1B}"/>
              </a:ext>
            </a:extLst>
          </p:cNvPr>
          <p:cNvSpPr txBox="1"/>
          <p:nvPr/>
        </p:nvSpPr>
        <p:spPr>
          <a:xfrm>
            <a:off x="2543175" y="848826"/>
            <a:ext cx="6115050" cy="646331"/>
          </a:xfrm>
          <a:prstGeom prst="rect">
            <a:avLst/>
          </a:prstGeom>
          <a:noFill/>
        </p:spPr>
        <p:txBody>
          <a:bodyPr wrap="square">
            <a:spAutoFit/>
          </a:bodyPr>
          <a:lstStyle/>
          <a:p>
            <a:pPr marL="0" lvl="0" indent="0" algn="ctr" rtl="0">
              <a:spcBef>
                <a:spcPts val="0"/>
              </a:spcBef>
              <a:spcAft>
                <a:spcPts val="0"/>
              </a:spcAft>
              <a:buNone/>
            </a:pPr>
            <a:r>
              <a:rPr lang="en-US" sz="1800" b="1" dirty="0">
                <a:latin typeface="Times New Roman"/>
                <a:ea typeface="Times New Roman"/>
                <a:cs typeface="Times New Roman"/>
                <a:sym typeface="Times New Roman"/>
              </a:rPr>
              <a:t>Decision Tree</a:t>
            </a:r>
          </a:p>
          <a:p>
            <a:pPr marL="0" lvl="0" indent="0" algn="l" rtl="0">
              <a:spcBef>
                <a:spcPts val="0"/>
              </a:spcBef>
              <a:spcAft>
                <a:spcPts val="0"/>
              </a:spcAft>
              <a:buNone/>
            </a:pPr>
            <a:endParaRPr lang="en-US" sz="1800" b="1"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E7A57F94-4B29-4ED2-B0A6-8A2810A31CA5}"/>
              </a:ext>
            </a:extLst>
          </p:cNvPr>
          <p:cNvSpPr txBox="1"/>
          <p:nvPr/>
        </p:nvSpPr>
        <p:spPr>
          <a:xfrm>
            <a:off x="809625" y="1161693"/>
            <a:ext cx="5372100" cy="4524315"/>
          </a:xfrm>
          <a:prstGeom prst="rect">
            <a:avLst/>
          </a:prstGeom>
          <a:noFill/>
        </p:spPr>
        <p:txBody>
          <a:bodyPr wrap="square">
            <a:spAutoFit/>
          </a:bodyPr>
          <a:lstStyle/>
          <a:p>
            <a:pPr marL="457200" lvl="0" indent="-330200" algn="l" rtl="0">
              <a:spcBef>
                <a:spcPts val="0"/>
              </a:spcBef>
              <a:spcAft>
                <a:spcPts val="0"/>
              </a:spcAft>
              <a:buSzPts val="1600"/>
              <a:buFont typeface="Times New Roman"/>
              <a:buChar char="●"/>
            </a:pPr>
            <a:r>
              <a:rPr lang="en-US" sz="1800" dirty="0">
                <a:latin typeface="Times New Roman"/>
                <a:ea typeface="Times New Roman"/>
                <a:cs typeface="Times New Roman"/>
                <a:sym typeface="Times New Roman"/>
              </a:rPr>
              <a:t>It is process of choosing course of action from among alternatives to achieve a desired goal.</a:t>
            </a:r>
          </a:p>
          <a:p>
            <a:pPr marL="457200" lvl="0" indent="-330200" algn="l" rtl="0">
              <a:spcBef>
                <a:spcPts val="0"/>
              </a:spcBef>
              <a:spcAft>
                <a:spcPts val="0"/>
              </a:spcAft>
              <a:buSzPts val="1600"/>
              <a:buFont typeface="Times New Roman"/>
              <a:buChar char="●"/>
            </a:pPr>
            <a:r>
              <a:rPr lang="en-US" sz="1800" dirty="0">
                <a:latin typeface="Times New Roman"/>
                <a:ea typeface="Times New Roman"/>
                <a:cs typeface="Times New Roman"/>
                <a:sym typeface="Times New Roman"/>
              </a:rPr>
              <a:t>It is a graphical representation of possible solutions to a decision based on certain conditions.</a:t>
            </a:r>
          </a:p>
          <a:p>
            <a:pPr marL="457200" lvl="0" indent="-330200" algn="l" rtl="0">
              <a:spcBef>
                <a:spcPts val="0"/>
              </a:spcBef>
              <a:spcAft>
                <a:spcPts val="0"/>
              </a:spcAft>
              <a:buSzPts val="1600"/>
              <a:buFont typeface="Times New Roman"/>
              <a:buChar char="●"/>
            </a:pPr>
            <a:r>
              <a:rPr lang="en-US" sz="1800" dirty="0">
                <a:latin typeface="Times New Roman"/>
                <a:ea typeface="Times New Roman"/>
                <a:cs typeface="Times New Roman"/>
                <a:sym typeface="Times New Roman"/>
              </a:rPr>
              <a:t>it starts with a single root which then branches off into a number of solutions just like tree.</a:t>
            </a:r>
          </a:p>
          <a:p>
            <a:pPr marL="0" lvl="0" indent="0" algn="l" rtl="0">
              <a:spcBef>
                <a:spcPts val="0"/>
              </a:spcBef>
              <a:spcAft>
                <a:spcPts val="0"/>
              </a:spcAft>
              <a:buNone/>
            </a:pPr>
            <a:endParaRPr lang="en-US" sz="1800" dirty="0">
              <a:latin typeface="Times New Roman"/>
              <a:ea typeface="Times New Roman"/>
              <a:cs typeface="Times New Roman"/>
              <a:sym typeface="Times New Roman"/>
            </a:endParaRPr>
          </a:p>
          <a:p>
            <a:pPr marL="0" lvl="0" indent="0" algn="l" rtl="0">
              <a:spcBef>
                <a:spcPts val="0"/>
              </a:spcBef>
              <a:spcAft>
                <a:spcPts val="0"/>
              </a:spcAft>
              <a:buNone/>
            </a:pPr>
            <a:r>
              <a:rPr lang="en-US" sz="1800" b="1" dirty="0">
                <a:latin typeface="Times New Roman"/>
                <a:ea typeface="Times New Roman"/>
                <a:cs typeface="Times New Roman"/>
                <a:sym typeface="Times New Roman"/>
              </a:rPr>
              <a:t>Advantages:</a:t>
            </a:r>
          </a:p>
          <a:p>
            <a:pPr marL="457200" lvl="0" indent="-330200" algn="l" rtl="0">
              <a:spcBef>
                <a:spcPts val="0"/>
              </a:spcBef>
              <a:spcAft>
                <a:spcPts val="0"/>
              </a:spcAft>
              <a:buSzPts val="1600"/>
              <a:buFont typeface="Times New Roman"/>
              <a:buChar char="❖"/>
            </a:pPr>
            <a:r>
              <a:rPr lang="en-US" sz="1800" dirty="0">
                <a:latin typeface="Times New Roman"/>
                <a:ea typeface="Times New Roman"/>
                <a:cs typeface="Times New Roman"/>
                <a:sym typeface="Times New Roman"/>
              </a:rPr>
              <a:t>These are simple to understand and interpret.</a:t>
            </a:r>
          </a:p>
          <a:p>
            <a:pPr marL="457200" lvl="0" indent="-330200" algn="l" rtl="0">
              <a:spcBef>
                <a:spcPts val="0"/>
              </a:spcBef>
              <a:spcAft>
                <a:spcPts val="0"/>
              </a:spcAft>
              <a:buSzPts val="1600"/>
              <a:buFont typeface="Times New Roman"/>
              <a:buChar char="❖"/>
            </a:pPr>
            <a:r>
              <a:rPr lang="en-US" sz="1800" dirty="0">
                <a:latin typeface="Times New Roman"/>
                <a:ea typeface="Times New Roman"/>
                <a:cs typeface="Times New Roman"/>
                <a:sym typeface="Times New Roman"/>
              </a:rPr>
              <a:t>these are very fast and efficient.</a:t>
            </a:r>
          </a:p>
          <a:p>
            <a:pPr marL="457200" lvl="0" indent="-330200" algn="l" rtl="0">
              <a:spcBef>
                <a:spcPts val="0"/>
              </a:spcBef>
              <a:spcAft>
                <a:spcPts val="0"/>
              </a:spcAft>
              <a:buSzPts val="1600"/>
              <a:buFont typeface="Times New Roman"/>
              <a:buChar char="❖"/>
            </a:pPr>
            <a:r>
              <a:rPr lang="en-US" sz="1800" dirty="0">
                <a:latin typeface="Times New Roman"/>
                <a:ea typeface="Times New Roman"/>
                <a:cs typeface="Times New Roman"/>
                <a:sym typeface="Times New Roman"/>
              </a:rPr>
              <a:t>The data type of decision tree can handle any type of data whether it is numerical or categorical, or </a:t>
            </a:r>
            <a:r>
              <a:rPr lang="en-US" sz="1800" dirty="0" err="1">
                <a:latin typeface="Times New Roman"/>
                <a:ea typeface="Times New Roman"/>
                <a:cs typeface="Times New Roman"/>
                <a:sym typeface="Times New Roman"/>
              </a:rPr>
              <a:t>boolean</a:t>
            </a:r>
            <a:r>
              <a:rPr lang="en-US" sz="1800" dirty="0">
                <a:latin typeface="Times New Roman"/>
                <a:ea typeface="Times New Roman"/>
                <a:cs typeface="Times New Roman"/>
                <a:sym typeface="Times New Roman"/>
              </a:rPr>
              <a:t>.</a:t>
            </a:r>
          </a:p>
          <a:p>
            <a:pPr marL="457200" lvl="0" indent="-330200" algn="l" rtl="0">
              <a:spcBef>
                <a:spcPts val="0"/>
              </a:spcBef>
              <a:spcAft>
                <a:spcPts val="0"/>
              </a:spcAft>
              <a:buSzPts val="1600"/>
              <a:buFont typeface="Times New Roman"/>
              <a:buChar char="❖"/>
            </a:pPr>
            <a:r>
              <a:rPr lang="en-US" sz="1800" dirty="0">
                <a:latin typeface="Times New Roman"/>
                <a:ea typeface="Times New Roman"/>
                <a:cs typeface="Times New Roman"/>
                <a:sym typeface="Times New Roman"/>
              </a:rPr>
              <a:t>Normalization is not required in the Decision Tree.</a:t>
            </a:r>
          </a:p>
          <a:p>
            <a:pPr marL="457200" lvl="0" indent="-330200" algn="l" rtl="0">
              <a:spcBef>
                <a:spcPts val="0"/>
              </a:spcBef>
              <a:spcAft>
                <a:spcPts val="0"/>
              </a:spcAft>
              <a:buSzPts val="1600"/>
              <a:buFont typeface="Times New Roman"/>
              <a:buChar char="❖"/>
            </a:pPr>
            <a:r>
              <a:rPr lang="en-US" sz="1800" dirty="0">
                <a:latin typeface="Times New Roman"/>
                <a:ea typeface="Times New Roman"/>
                <a:cs typeface="Times New Roman"/>
                <a:sym typeface="Times New Roman"/>
              </a:rPr>
              <a:t>It can be used in Both Classification and Regression Models.</a:t>
            </a:r>
          </a:p>
        </p:txBody>
      </p:sp>
      <p:pic>
        <p:nvPicPr>
          <p:cNvPr id="6" name="Picture 5">
            <a:extLst>
              <a:ext uri="{FF2B5EF4-FFF2-40B4-BE49-F238E27FC236}">
                <a16:creationId xmlns:a16="http://schemas.microsoft.com/office/drawing/2014/main" id="{AC7C3DB3-9776-A075-C1D9-20EC0B798815}"/>
              </a:ext>
            </a:extLst>
          </p:cNvPr>
          <p:cNvPicPr>
            <a:picLocks noChangeAspect="1"/>
          </p:cNvPicPr>
          <p:nvPr/>
        </p:nvPicPr>
        <p:blipFill>
          <a:blip r:embed="rId2"/>
          <a:stretch>
            <a:fillRect/>
          </a:stretch>
        </p:blipFill>
        <p:spPr>
          <a:xfrm>
            <a:off x="6677025" y="848827"/>
            <a:ext cx="4522331" cy="5160348"/>
          </a:xfrm>
          <a:prstGeom prst="rect">
            <a:avLst/>
          </a:prstGeom>
        </p:spPr>
      </p:pic>
    </p:spTree>
    <p:extLst>
      <p:ext uri="{BB962C8B-B14F-4D97-AF65-F5344CB8AC3E}">
        <p14:creationId xmlns:p14="http://schemas.microsoft.com/office/powerpoint/2010/main" val="318144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E9D750-EAAD-3D10-81E1-93AA92C209BA}"/>
              </a:ext>
            </a:extLst>
          </p:cNvPr>
          <p:cNvSpPr txBox="1"/>
          <p:nvPr/>
        </p:nvSpPr>
        <p:spPr>
          <a:xfrm>
            <a:off x="2600325" y="710684"/>
            <a:ext cx="6115050" cy="369332"/>
          </a:xfrm>
          <a:prstGeom prst="rect">
            <a:avLst/>
          </a:prstGeom>
          <a:noFill/>
        </p:spPr>
        <p:txBody>
          <a:bodyPr wrap="square">
            <a:spAutoFit/>
          </a:bodyPr>
          <a:lstStyle/>
          <a:p>
            <a:pPr marL="0" lvl="0" indent="0" algn="ctr" rtl="0">
              <a:spcBef>
                <a:spcPts val="0"/>
              </a:spcBef>
              <a:spcAft>
                <a:spcPts val="0"/>
              </a:spcAft>
              <a:buNone/>
            </a:pPr>
            <a:r>
              <a:rPr lang="en-US" sz="1800" b="1" dirty="0">
                <a:latin typeface="Times New Roman"/>
                <a:ea typeface="Times New Roman"/>
                <a:cs typeface="Times New Roman"/>
                <a:sym typeface="Times New Roman"/>
              </a:rPr>
              <a:t>Random Forest Classifier</a:t>
            </a:r>
          </a:p>
        </p:txBody>
      </p:sp>
      <p:sp>
        <p:nvSpPr>
          <p:cNvPr id="6" name="TextBox 5">
            <a:extLst>
              <a:ext uri="{FF2B5EF4-FFF2-40B4-BE49-F238E27FC236}">
                <a16:creationId xmlns:a16="http://schemas.microsoft.com/office/drawing/2014/main" id="{1C8053D4-C3B6-F5A7-D9A6-742609069E07}"/>
              </a:ext>
            </a:extLst>
          </p:cNvPr>
          <p:cNvSpPr txBox="1"/>
          <p:nvPr/>
        </p:nvSpPr>
        <p:spPr>
          <a:xfrm>
            <a:off x="476250" y="1180237"/>
            <a:ext cx="5486400" cy="1569660"/>
          </a:xfrm>
          <a:prstGeom prst="rect">
            <a:avLst/>
          </a:prstGeom>
          <a:noFill/>
        </p:spPr>
        <p:txBody>
          <a:bodyPr wrap="square">
            <a:spAutoFit/>
          </a:bodyPr>
          <a:lstStyle/>
          <a:p>
            <a:pPr marL="457200" lvl="0" indent="-330200" algn="just"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Random forest is a Supervised Machine Learning Algorithm that is used widely in Classification and Regression problems.</a:t>
            </a:r>
          </a:p>
          <a:p>
            <a:pPr marL="457200" lvl="0" indent="-330200" algn="just"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 It builds decision trees on different samples and takes their majority vote for classification and average in case of regression</a:t>
            </a:r>
            <a:r>
              <a:rPr lang="en-US" sz="1400" dirty="0">
                <a:solidFill>
                  <a:schemeClr val="dk1"/>
                </a:solidFill>
                <a:latin typeface="Times New Roman"/>
                <a:ea typeface="Times New Roman"/>
                <a:cs typeface="Times New Roman"/>
                <a:sym typeface="Times New Roman"/>
              </a:rPr>
              <a:t>.</a:t>
            </a:r>
          </a:p>
        </p:txBody>
      </p:sp>
      <p:sp>
        <p:nvSpPr>
          <p:cNvPr id="8" name="TextBox 7">
            <a:extLst>
              <a:ext uri="{FF2B5EF4-FFF2-40B4-BE49-F238E27FC236}">
                <a16:creationId xmlns:a16="http://schemas.microsoft.com/office/drawing/2014/main" id="{9EB8377C-1193-3D4E-B80C-A57C639169E2}"/>
              </a:ext>
            </a:extLst>
          </p:cNvPr>
          <p:cNvSpPr txBox="1"/>
          <p:nvPr/>
        </p:nvSpPr>
        <p:spPr>
          <a:xfrm>
            <a:off x="771525" y="2850118"/>
            <a:ext cx="5619750" cy="3570208"/>
          </a:xfrm>
          <a:prstGeom prst="rect">
            <a:avLst/>
          </a:prstGeom>
          <a:noFill/>
        </p:spPr>
        <p:txBody>
          <a:bodyPr wrap="square">
            <a:spAutoFit/>
          </a:bodyPr>
          <a:lstStyle/>
          <a:p>
            <a:pPr marL="0" lvl="0" indent="0" algn="l" rtl="0">
              <a:lnSpc>
                <a:spcPct val="100000"/>
              </a:lnSpc>
              <a:spcBef>
                <a:spcPts val="0"/>
              </a:spcBef>
              <a:spcAft>
                <a:spcPts val="0"/>
              </a:spcAft>
              <a:buClr>
                <a:schemeClr val="dk1"/>
              </a:buClr>
              <a:buSzPts val="1100"/>
              <a:buFont typeface="Arial"/>
              <a:buNone/>
            </a:pPr>
            <a:r>
              <a:rPr lang="en-US" sz="1600" b="1" dirty="0">
                <a:solidFill>
                  <a:srgbClr val="000001"/>
                </a:solidFill>
                <a:latin typeface="Times New Roman"/>
                <a:ea typeface="Times New Roman"/>
                <a:cs typeface="Times New Roman"/>
                <a:sym typeface="Times New Roman"/>
              </a:rPr>
              <a:t>Advantages:</a:t>
            </a:r>
          </a:p>
          <a:p>
            <a:pPr marL="457200" lvl="0" indent="-323850" algn="just" rtl="0">
              <a:lnSpc>
                <a:spcPct val="100000"/>
              </a:lnSpc>
              <a:spcBef>
                <a:spcPts val="0"/>
              </a:spcBef>
              <a:spcAft>
                <a:spcPts val="0"/>
              </a:spcAft>
              <a:buClr>
                <a:srgbClr val="000001"/>
              </a:buClr>
              <a:buSzPts val="1500"/>
              <a:buFont typeface="Times New Roman"/>
              <a:buChar char="●"/>
            </a:pPr>
            <a:r>
              <a:rPr lang="en-US" sz="1600" dirty="0">
                <a:solidFill>
                  <a:srgbClr val="000001"/>
                </a:solidFill>
                <a:latin typeface="Times New Roman"/>
                <a:ea typeface="Times New Roman"/>
                <a:cs typeface="Times New Roman"/>
                <a:sym typeface="Times New Roman"/>
              </a:rPr>
              <a:t> It can be used in classification and regression problems.</a:t>
            </a:r>
          </a:p>
          <a:p>
            <a:pPr marL="457200" lvl="0" indent="-323850" algn="just" rtl="0">
              <a:lnSpc>
                <a:spcPct val="100000"/>
              </a:lnSpc>
              <a:spcBef>
                <a:spcPts val="0"/>
              </a:spcBef>
              <a:spcAft>
                <a:spcPts val="0"/>
              </a:spcAft>
              <a:buClr>
                <a:srgbClr val="000001"/>
              </a:buClr>
              <a:buSzPts val="1500"/>
              <a:buFont typeface="Times New Roman"/>
              <a:buChar char="●"/>
            </a:pPr>
            <a:r>
              <a:rPr lang="en-US" sz="1600" dirty="0">
                <a:solidFill>
                  <a:srgbClr val="000001"/>
                </a:solidFill>
                <a:latin typeface="Times New Roman"/>
                <a:ea typeface="Times New Roman"/>
                <a:cs typeface="Times New Roman"/>
                <a:sym typeface="Times New Roman"/>
              </a:rPr>
              <a:t> It solves the problem of overfitting as output is based on majority voting or averaging.</a:t>
            </a:r>
          </a:p>
          <a:p>
            <a:pPr marL="457200" lvl="0" indent="-323850" algn="just" rtl="0">
              <a:lnSpc>
                <a:spcPct val="100000"/>
              </a:lnSpc>
              <a:spcBef>
                <a:spcPts val="0"/>
              </a:spcBef>
              <a:spcAft>
                <a:spcPts val="0"/>
              </a:spcAft>
              <a:buClr>
                <a:srgbClr val="000001"/>
              </a:buClr>
              <a:buSzPts val="1500"/>
              <a:buFont typeface="Times New Roman"/>
              <a:buChar char="●"/>
            </a:pPr>
            <a:r>
              <a:rPr lang="en-US" sz="1600" dirty="0">
                <a:solidFill>
                  <a:srgbClr val="000001"/>
                </a:solidFill>
                <a:latin typeface="Times New Roman"/>
                <a:ea typeface="Times New Roman"/>
                <a:cs typeface="Times New Roman"/>
                <a:sym typeface="Times New Roman"/>
              </a:rPr>
              <a:t> It performs well even if the data contains null/missing values.</a:t>
            </a:r>
          </a:p>
          <a:p>
            <a:pPr marL="457200" lvl="0" indent="-323850" algn="just" rtl="0">
              <a:lnSpc>
                <a:spcPct val="100000"/>
              </a:lnSpc>
              <a:spcBef>
                <a:spcPts val="0"/>
              </a:spcBef>
              <a:spcAft>
                <a:spcPts val="0"/>
              </a:spcAft>
              <a:buClr>
                <a:srgbClr val="000001"/>
              </a:buClr>
              <a:buSzPts val="1500"/>
              <a:buFont typeface="Times New Roman"/>
              <a:buChar char="●"/>
            </a:pPr>
            <a:r>
              <a:rPr lang="en-US" sz="1600" dirty="0">
                <a:solidFill>
                  <a:srgbClr val="000001"/>
                </a:solidFill>
                <a:latin typeface="Times New Roman"/>
                <a:ea typeface="Times New Roman"/>
                <a:cs typeface="Times New Roman"/>
                <a:sym typeface="Times New Roman"/>
              </a:rPr>
              <a:t> Each decision tree created is independent of the other thus it shows the property of parallelization.</a:t>
            </a:r>
          </a:p>
          <a:p>
            <a:pPr marL="457200" lvl="0" indent="-323850" algn="just" rtl="0">
              <a:lnSpc>
                <a:spcPct val="100000"/>
              </a:lnSpc>
              <a:spcBef>
                <a:spcPts val="0"/>
              </a:spcBef>
              <a:spcAft>
                <a:spcPts val="0"/>
              </a:spcAft>
              <a:buClr>
                <a:srgbClr val="000001"/>
              </a:buClr>
              <a:buSzPts val="1500"/>
              <a:buFont typeface="Times New Roman"/>
              <a:buChar char="●"/>
            </a:pPr>
            <a:r>
              <a:rPr lang="en-US" sz="1600" dirty="0">
                <a:solidFill>
                  <a:srgbClr val="000001"/>
                </a:solidFill>
                <a:latin typeface="Times New Roman"/>
                <a:ea typeface="Times New Roman"/>
                <a:cs typeface="Times New Roman"/>
                <a:sym typeface="Times New Roman"/>
              </a:rPr>
              <a:t> It is highly stable as the average answers given by a large number of trees are taken.</a:t>
            </a:r>
          </a:p>
          <a:p>
            <a:pPr marL="457200" lvl="0" indent="-323850" algn="just" rtl="0">
              <a:lnSpc>
                <a:spcPct val="100000"/>
              </a:lnSpc>
              <a:spcBef>
                <a:spcPts val="0"/>
              </a:spcBef>
              <a:spcAft>
                <a:spcPts val="0"/>
              </a:spcAft>
              <a:buClr>
                <a:srgbClr val="000001"/>
              </a:buClr>
              <a:buSzPts val="1500"/>
              <a:buFont typeface="Times New Roman"/>
              <a:buChar char="●"/>
            </a:pPr>
            <a:r>
              <a:rPr lang="en-US" sz="1600" dirty="0">
                <a:solidFill>
                  <a:srgbClr val="000001"/>
                </a:solidFill>
                <a:latin typeface="Times New Roman"/>
                <a:ea typeface="Times New Roman"/>
                <a:cs typeface="Times New Roman"/>
                <a:sym typeface="Times New Roman"/>
              </a:rPr>
              <a:t> We don’t have to segregate data into train and test as there will always be 30% of the data which is not seen by the decision tree made out of bootstrap.</a:t>
            </a:r>
          </a:p>
          <a:p>
            <a:pPr marL="457200" lvl="0" indent="0" algn="l" rtl="0">
              <a:lnSpc>
                <a:spcPct val="100000"/>
              </a:lnSpc>
              <a:spcBef>
                <a:spcPts val="0"/>
              </a:spcBef>
              <a:spcAft>
                <a:spcPts val="0"/>
              </a:spcAft>
              <a:buNone/>
            </a:pPr>
            <a:endParaRPr lang="en-US" dirty="0">
              <a:latin typeface="Times New Roman"/>
              <a:ea typeface="Times New Roman"/>
              <a:cs typeface="Times New Roman"/>
              <a:sym typeface="Times New Roman"/>
            </a:endParaRPr>
          </a:p>
        </p:txBody>
      </p:sp>
      <p:pic>
        <p:nvPicPr>
          <p:cNvPr id="9" name="Google Shape;170;p24">
            <a:extLst>
              <a:ext uri="{FF2B5EF4-FFF2-40B4-BE49-F238E27FC236}">
                <a16:creationId xmlns:a16="http://schemas.microsoft.com/office/drawing/2014/main" id="{FB38E958-4F5F-F7FA-1AA9-57B775A11417}"/>
              </a:ext>
            </a:extLst>
          </p:cNvPr>
          <p:cNvPicPr preferRelativeResize="0"/>
          <p:nvPr/>
        </p:nvPicPr>
        <p:blipFill>
          <a:blip r:embed="rId2">
            <a:alphaModFix/>
          </a:blip>
          <a:stretch>
            <a:fillRect/>
          </a:stretch>
        </p:blipFill>
        <p:spPr>
          <a:xfrm>
            <a:off x="6819900" y="1013125"/>
            <a:ext cx="4305299" cy="5134192"/>
          </a:xfrm>
          <a:prstGeom prst="rect">
            <a:avLst/>
          </a:prstGeom>
          <a:noFill/>
          <a:ln>
            <a:noFill/>
          </a:ln>
        </p:spPr>
      </p:pic>
    </p:spTree>
    <p:extLst>
      <p:ext uri="{BB962C8B-B14F-4D97-AF65-F5344CB8AC3E}">
        <p14:creationId xmlns:p14="http://schemas.microsoft.com/office/powerpoint/2010/main" val="425586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7995FF-D5DE-D3A5-66A8-CC39D42BDE36}"/>
              </a:ext>
            </a:extLst>
          </p:cNvPr>
          <p:cNvSpPr txBox="1"/>
          <p:nvPr/>
        </p:nvSpPr>
        <p:spPr>
          <a:xfrm>
            <a:off x="2457450" y="400735"/>
            <a:ext cx="6115050" cy="646331"/>
          </a:xfrm>
          <a:prstGeom prst="rect">
            <a:avLst/>
          </a:prstGeom>
          <a:noFill/>
        </p:spPr>
        <p:txBody>
          <a:bodyPr wrap="square">
            <a:spAutoFit/>
          </a:bodyPr>
          <a:lstStyle/>
          <a:p>
            <a:pPr marL="0" lvl="0" indent="0" algn="l" rtl="0">
              <a:spcBef>
                <a:spcPts val="0"/>
              </a:spcBef>
              <a:spcAft>
                <a:spcPts val="0"/>
              </a:spcAft>
              <a:buNone/>
            </a:pPr>
            <a:endParaRPr lang="en-IN" dirty="0">
              <a:latin typeface="Gill Sans"/>
              <a:ea typeface="Gill Sans"/>
              <a:cs typeface="Gill Sans"/>
              <a:sym typeface="Gill Sans"/>
            </a:endParaRPr>
          </a:p>
          <a:p>
            <a:pPr marL="0" lvl="0" indent="0" algn="ctr" rtl="0">
              <a:spcBef>
                <a:spcPts val="0"/>
              </a:spcBef>
              <a:spcAft>
                <a:spcPts val="0"/>
              </a:spcAft>
              <a:buNone/>
            </a:pPr>
            <a:r>
              <a:rPr lang="en-IN" sz="1800" b="1" dirty="0">
                <a:latin typeface="Times New Roman"/>
                <a:ea typeface="Times New Roman"/>
                <a:cs typeface="Times New Roman"/>
                <a:sym typeface="Times New Roman"/>
              </a:rPr>
              <a:t>XGBOOST</a:t>
            </a:r>
          </a:p>
        </p:txBody>
      </p:sp>
      <p:sp>
        <p:nvSpPr>
          <p:cNvPr id="5" name="TextBox 4">
            <a:extLst>
              <a:ext uri="{FF2B5EF4-FFF2-40B4-BE49-F238E27FC236}">
                <a16:creationId xmlns:a16="http://schemas.microsoft.com/office/drawing/2014/main" id="{2785662B-7A08-5078-1BD3-D9385925E9FF}"/>
              </a:ext>
            </a:extLst>
          </p:cNvPr>
          <p:cNvSpPr txBox="1"/>
          <p:nvPr/>
        </p:nvSpPr>
        <p:spPr>
          <a:xfrm>
            <a:off x="647700" y="955443"/>
            <a:ext cx="5276850" cy="5426742"/>
          </a:xfrm>
          <a:prstGeom prst="rect">
            <a:avLst/>
          </a:prstGeom>
          <a:noFill/>
        </p:spPr>
        <p:txBody>
          <a:bodyPr wrap="square">
            <a:spAutoFit/>
          </a:bodyPr>
          <a:lstStyle/>
          <a:p>
            <a:pPr marL="0" lvl="0" indent="0" algn="just" rtl="0">
              <a:spcBef>
                <a:spcPts val="0"/>
              </a:spcBef>
              <a:spcAft>
                <a:spcPts val="0"/>
              </a:spcAft>
              <a:buNone/>
            </a:pPr>
            <a:endParaRPr lang="en-US" sz="1800" dirty="0">
              <a:solidFill>
                <a:srgbClr val="333333"/>
              </a:solidFill>
              <a:latin typeface="Times New Roman"/>
              <a:ea typeface="Times New Roman"/>
              <a:cs typeface="Times New Roman"/>
              <a:sym typeface="Times New Roman"/>
            </a:endParaRPr>
          </a:p>
          <a:p>
            <a:pPr marL="0" lvl="0" indent="0" algn="just" rtl="0">
              <a:spcBef>
                <a:spcPts val="0"/>
              </a:spcBef>
              <a:spcAft>
                <a:spcPts val="0"/>
              </a:spcAft>
              <a:buNone/>
            </a:pPr>
            <a:r>
              <a:rPr lang="en-US" sz="1800" dirty="0" err="1">
                <a:solidFill>
                  <a:srgbClr val="333333"/>
                </a:solidFill>
                <a:latin typeface="Times New Roman"/>
                <a:ea typeface="Times New Roman"/>
                <a:cs typeface="Times New Roman"/>
                <a:sym typeface="Times New Roman"/>
              </a:rPr>
              <a:t>XGBoost</a:t>
            </a:r>
            <a:r>
              <a:rPr lang="en-US" sz="1800" dirty="0">
                <a:solidFill>
                  <a:srgbClr val="333333"/>
                </a:solidFill>
                <a:latin typeface="Times New Roman"/>
                <a:ea typeface="Times New Roman"/>
                <a:cs typeface="Times New Roman"/>
                <a:sym typeface="Times New Roman"/>
              </a:rPr>
              <a:t> is an optimized distributed gradient boosting library designed to be highly efficient, flexible and portable. It implements machine learning algorithms under the </a:t>
            </a:r>
            <a:r>
              <a:rPr lang="en-US" sz="1800" dirty="0">
                <a:solidFill>
                  <a:schemeClr val="dk1"/>
                </a:solidFill>
                <a:uFill>
                  <a:noFill/>
                </a:uFill>
                <a:latin typeface="Times New Roman"/>
                <a:ea typeface="Times New Roman"/>
                <a:cs typeface="Times New Roman"/>
                <a:sym typeface="Times New Roman"/>
                <a:hlinkClick r:id="rId2">
                  <a:extLst>
                    <a:ext uri="{A12FA001-AC4F-418D-AE19-62706E023703}">
                      <ahyp:hlinkClr xmlns:ahyp="http://schemas.microsoft.com/office/drawing/2018/hyperlinkcolor" val="tx"/>
                    </a:ext>
                  </a:extLst>
                </a:hlinkClick>
              </a:rPr>
              <a:t>Gradient Boosting</a:t>
            </a:r>
            <a:r>
              <a:rPr lang="en-US" sz="1800" dirty="0">
                <a:solidFill>
                  <a:srgbClr val="333333"/>
                </a:solidFill>
                <a:latin typeface="Times New Roman"/>
                <a:ea typeface="Times New Roman"/>
                <a:cs typeface="Times New Roman"/>
                <a:sym typeface="Times New Roman"/>
              </a:rPr>
              <a:t> framework. </a:t>
            </a:r>
            <a:r>
              <a:rPr lang="en-US" sz="1800" dirty="0" err="1">
                <a:solidFill>
                  <a:srgbClr val="333333"/>
                </a:solidFill>
                <a:latin typeface="Times New Roman"/>
                <a:ea typeface="Times New Roman"/>
                <a:cs typeface="Times New Roman"/>
                <a:sym typeface="Times New Roman"/>
              </a:rPr>
              <a:t>XGBoost</a:t>
            </a:r>
            <a:r>
              <a:rPr lang="en-US" sz="1800" dirty="0">
                <a:solidFill>
                  <a:srgbClr val="333333"/>
                </a:solidFill>
                <a:latin typeface="Times New Roman"/>
                <a:ea typeface="Times New Roman"/>
                <a:cs typeface="Times New Roman"/>
                <a:sym typeface="Times New Roman"/>
              </a:rPr>
              <a:t> provides a parallel tree boosting that solve many data science problems in a fast and accurate way.</a:t>
            </a:r>
          </a:p>
          <a:p>
            <a:pPr marL="0" lvl="0" indent="0" algn="just" rtl="0">
              <a:spcBef>
                <a:spcPts val="0"/>
              </a:spcBef>
              <a:spcAft>
                <a:spcPts val="0"/>
              </a:spcAft>
              <a:buNone/>
            </a:pPr>
            <a:endParaRPr lang="en-US" sz="1800" dirty="0">
              <a:solidFill>
                <a:srgbClr val="333333"/>
              </a:solidFill>
              <a:latin typeface="Times New Roman"/>
              <a:ea typeface="Times New Roman"/>
              <a:cs typeface="Times New Roman"/>
              <a:sym typeface="Times New Roman"/>
            </a:endParaRPr>
          </a:p>
          <a:p>
            <a:pPr marL="0" lvl="0" indent="0" algn="just" rtl="0">
              <a:spcBef>
                <a:spcPts val="0"/>
              </a:spcBef>
              <a:spcAft>
                <a:spcPts val="0"/>
              </a:spcAft>
              <a:buNone/>
            </a:pPr>
            <a:r>
              <a:rPr lang="en-US" sz="1800" b="1" dirty="0">
                <a:solidFill>
                  <a:schemeClr val="dk1"/>
                </a:solidFill>
                <a:latin typeface="Times New Roman"/>
                <a:ea typeface="Times New Roman"/>
                <a:cs typeface="Times New Roman"/>
                <a:sym typeface="Times New Roman"/>
              </a:rPr>
              <a:t>Advantages:</a:t>
            </a:r>
          </a:p>
          <a:p>
            <a:pPr marL="457200" marR="381000" lvl="0" indent="-330200" algn="just" rtl="0">
              <a:lnSpc>
                <a:spcPct val="115000"/>
              </a:lnSpc>
              <a:spcBef>
                <a:spcPts val="0"/>
              </a:spcBef>
              <a:spcAft>
                <a:spcPts val="0"/>
              </a:spcAft>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It is Highly Flexible</a:t>
            </a:r>
          </a:p>
          <a:p>
            <a:pPr marL="457200" marR="381000" lvl="0" indent="-330200" algn="just" rtl="0">
              <a:lnSpc>
                <a:spcPct val="115000"/>
              </a:lnSpc>
              <a:spcBef>
                <a:spcPts val="0"/>
              </a:spcBef>
              <a:spcAft>
                <a:spcPts val="0"/>
              </a:spcAft>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It uses the power of parallel processing</a:t>
            </a:r>
          </a:p>
          <a:p>
            <a:pPr marL="457200" marR="381000" lvl="0" indent="-330200" algn="just" rtl="0">
              <a:lnSpc>
                <a:spcPct val="115000"/>
              </a:lnSpc>
              <a:spcBef>
                <a:spcPts val="0"/>
              </a:spcBef>
              <a:spcAft>
                <a:spcPts val="0"/>
              </a:spcAft>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It is faster than Gradient Boosting</a:t>
            </a:r>
          </a:p>
          <a:p>
            <a:pPr marL="457200" marR="381000" lvl="0" indent="-330200" algn="just" rtl="0">
              <a:lnSpc>
                <a:spcPct val="115000"/>
              </a:lnSpc>
              <a:spcBef>
                <a:spcPts val="0"/>
              </a:spcBef>
              <a:spcAft>
                <a:spcPts val="0"/>
              </a:spcAft>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It supports regularization.</a:t>
            </a:r>
          </a:p>
          <a:p>
            <a:pPr marL="457200" marR="381000" lvl="0" indent="-330200" algn="just" rtl="0">
              <a:lnSpc>
                <a:spcPct val="115000"/>
              </a:lnSpc>
              <a:spcBef>
                <a:spcPts val="0"/>
              </a:spcBef>
              <a:spcAft>
                <a:spcPts val="0"/>
              </a:spcAft>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It is designed to handle missing data with its in-build features.</a:t>
            </a:r>
          </a:p>
          <a:p>
            <a:pPr marL="457200" marR="381000" lvl="0" indent="-330200" algn="just" rtl="0">
              <a:lnSpc>
                <a:spcPct val="115000"/>
              </a:lnSpc>
              <a:spcBef>
                <a:spcPts val="0"/>
              </a:spcBef>
              <a:spcAft>
                <a:spcPts val="0"/>
              </a:spcAft>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The user can run a cross-validation after each iteration.</a:t>
            </a:r>
          </a:p>
          <a:p>
            <a:pPr marL="457200" marR="381000" lvl="0" indent="-330200" algn="just" rtl="0">
              <a:lnSpc>
                <a:spcPct val="115000"/>
              </a:lnSpc>
              <a:spcBef>
                <a:spcPts val="0"/>
              </a:spcBef>
              <a:spcAft>
                <a:spcPts val="0"/>
              </a:spcAft>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It Works well in small to medium dataset</a:t>
            </a:r>
          </a:p>
        </p:txBody>
      </p:sp>
      <p:pic>
        <p:nvPicPr>
          <p:cNvPr id="6" name="Picture 5">
            <a:extLst>
              <a:ext uri="{FF2B5EF4-FFF2-40B4-BE49-F238E27FC236}">
                <a16:creationId xmlns:a16="http://schemas.microsoft.com/office/drawing/2014/main" id="{743DB051-64CB-4C9E-4039-616C87E2538C}"/>
              </a:ext>
            </a:extLst>
          </p:cNvPr>
          <p:cNvPicPr>
            <a:picLocks noChangeAspect="1"/>
          </p:cNvPicPr>
          <p:nvPr/>
        </p:nvPicPr>
        <p:blipFill>
          <a:blip r:embed="rId3"/>
          <a:stretch>
            <a:fillRect/>
          </a:stretch>
        </p:blipFill>
        <p:spPr>
          <a:xfrm>
            <a:off x="6096000" y="1435442"/>
            <a:ext cx="5090601" cy="3834716"/>
          </a:xfrm>
          <a:prstGeom prst="rect">
            <a:avLst/>
          </a:prstGeom>
        </p:spPr>
      </p:pic>
    </p:spTree>
    <p:extLst>
      <p:ext uri="{BB962C8B-B14F-4D97-AF65-F5344CB8AC3E}">
        <p14:creationId xmlns:p14="http://schemas.microsoft.com/office/powerpoint/2010/main" val="406426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51DD1C-C3DB-7257-ADAA-10F2B69376A9}"/>
              </a:ext>
            </a:extLst>
          </p:cNvPr>
          <p:cNvSpPr txBox="1"/>
          <p:nvPr/>
        </p:nvSpPr>
        <p:spPr>
          <a:xfrm>
            <a:off x="2857500" y="777359"/>
            <a:ext cx="6115050" cy="369332"/>
          </a:xfrm>
          <a:prstGeom prst="rect">
            <a:avLst/>
          </a:prstGeom>
          <a:noFill/>
        </p:spPr>
        <p:txBody>
          <a:bodyPr wrap="square">
            <a:spAutoFit/>
          </a:bodyPr>
          <a:lstStyle/>
          <a:p>
            <a:pPr marL="0" lvl="0" indent="0" algn="ctr" rtl="0">
              <a:spcBef>
                <a:spcPts val="0"/>
              </a:spcBef>
              <a:spcAft>
                <a:spcPts val="0"/>
              </a:spcAft>
              <a:buNone/>
            </a:pPr>
            <a:r>
              <a:rPr lang="en-US" sz="1800" b="1" dirty="0">
                <a:latin typeface="Times New Roman"/>
                <a:ea typeface="Times New Roman"/>
                <a:cs typeface="Times New Roman"/>
                <a:sym typeface="Times New Roman"/>
              </a:rPr>
              <a:t>Results</a:t>
            </a:r>
          </a:p>
        </p:txBody>
      </p:sp>
      <p:graphicFrame>
        <p:nvGraphicFramePr>
          <p:cNvPr id="4" name="Table 3">
            <a:extLst>
              <a:ext uri="{FF2B5EF4-FFF2-40B4-BE49-F238E27FC236}">
                <a16:creationId xmlns:a16="http://schemas.microsoft.com/office/drawing/2014/main" id="{2D9EE96A-DE5F-2855-2DB5-88EC184EF87F}"/>
              </a:ext>
            </a:extLst>
          </p:cNvPr>
          <p:cNvGraphicFramePr>
            <a:graphicFrameLocks noGrp="1"/>
          </p:cNvGraphicFramePr>
          <p:nvPr>
            <p:extLst>
              <p:ext uri="{D42A27DB-BD31-4B8C-83A1-F6EECF244321}">
                <p14:modId xmlns:p14="http://schemas.microsoft.com/office/powerpoint/2010/main" val="1573283287"/>
              </p:ext>
            </p:extLst>
          </p:nvPr>
        </p:nvGraphicFramePr>
        <p:xfrm>
          <a:off x="880525" y="1995487"/>
          <a:ext cx="10678600" cy="2575530"/>
        </p:xfrm>
        <a:graphic>
          <a:graphicData uri="http://schemas.openxmlformats.org/drawingml/2006/table">
            <a:tbl>
              <a:tblPr>
                <a:noFill/>
              </a:tblPr>
              <a:tblGrid>
                <a:gridCol w="5339300">
                  <a:extLst>
                    <a:ext uri="{9D8B030D-6E8A-4147-A177-3AD203B41FA5}">
                      <a16:colId xmlns:a16="http://schemas.microsoft.com/office/drawing/2014/main" val="3657656850"/>
                    </a:ext>
                  </a:extLst>
                </a:gridCol>
                <a:gridCol w="5339300">
                  <a:extLst>
                    <a:ext uri="{9D8B030D-6E8A-4147-A177-3AD203B41FA5}">
                      <a16:colId xmlns:a16="http://schemas.microsoft.com/office/drawing/2014/main" val="4279848872"/>
                    </a:ext>
                  </a:extLst>
                </a:gridCol>
              </a:tblGrid>
              <a:tr h="601058">
                <a:tc>
                  <a:txBody>
                    <a:bodyPr/>
                    <a:lstStyle/>
                    <a:p>
                      <a:pPr marL="0" lvl="0" indent="0" algn="l" rtl="0">
                        <a:spcBef>
                          <a:spcPts val="0"/>
                        </a:spcBef>
                        <a:spcAft>
                          <a:spcPts val="0"/>
                        </a:spcAft>
                        <a:buNone/>
                      </a:pPr>
                      <a:r>
                        <a:rPr lang="en-US"/>
                        <a:t>                                   </a:t>
                      </a:r>
                      <a:r>
                        <a:rPr lang="en-US" sz="1600"/>
                        <a:t>   </a:t>
                      </a:r>
                      <a:r>
                        <a:rPr lang="en-US" sz="1600" b="1">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Models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t>                                 </a:t>
                      </a:r>
                      <a:r>
                        <a:rPr lang="en-US" sz="1600" b="1">
                          <a:latin typeface="Times New Roman"/>
                          <a:ea typeface="Times New Roman"/>
                          <a:cs typeface="Times New Roman"/>
                          <a:sym typeface="Times New Roman"/>
                        </a:rPr>
                        <a:t> </a:t>
                      </a:r>
                      <a:r>
                        <a:rPr lang="en-US" sz="2100" b="1">
                          <a:latin typeface="Times New Roman"/>
                          <a:ea typeface="Times New Roman"/>
                          <a:cs typeface="Times New Roman"/>
                          <a:sym typeface="Times New Roman"/>
                        </a:rPr>
                        <a:t>Accuracy Score</a:t>
                      </a:r>
                      <a:endParaRPr sz="2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656285261"/>
                  </a:ext>
                </a:extLst>
              </a:tr>
              <a:tr h="601058">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Decision Tree</a:t>
                      </a:r>
                      <a:endParaRPr sz="19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900" dirty="0">
                          <a:latin typeface="Times New Roman"/>
                          <a:ea typeface="Times New Roman"/>
                          <a:cs typeface="Times New Roman"/>
                          <a:sym typeface="Times New Roman"/>
                        </a:rPr>
                        <a:t>                                80.35%</a:t>
                      </a:r>
                      <a:endParaRPr sz="19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80836700"/>
                  </a:ext>
                </a:extLst>
              </a:tr>
              <a:tr h="601058">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Random Forest</a:t>
                      </a:r>
                      <a:endParaRPr sz="19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                                80.35%</a:t>
                      </a:r>
                      <a:endParaRPr sz="19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2227893308"/>
                  </a:ext>
                </a:extLst>
              </a:tr>
              <a:tr h="7723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err="1">
                          <a:latin typeface="Times New Roman"/>
                          <a:ea typeface="Times New Roman"/>
                          <a:cs typeface="Times New Roman"/>
                          <a:sym typeface="Times New Roman"/>
                        </a:rPr>
                        <a:t>XGBoost</a:t>
                      </a:r>
                      <a:endParaRPr lang="en-US" sz="1900" dirty="0">
                        <a:latin typeface="Times New Roman"/>
                        <a:ea typeface="Times New Roman"/>
                        <a:cs typeface="Times New Roman"/>
                        <a:sym typeface="Times New Roman"/>
                      </a:endParaRPr>
                    </a:p>
                    <a:p>
                      <a:pPr marL="0" lvl="0" indent="0" algn="l" rtl="0">
                        <a:spcBef>
                          <a:spcPts val="0"/>
                        </a:spcBef>
                        <a:spcAft>
                          <a:spcPts val="0"/>
                        </a:spcAft>
                        <a:buNone/>
                      </a:pPr>
                      <a:endParaRPr sz="19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900" dirty="0">
                          <a:latin typeface="Times New Roman"/>
                          <a:ea typeface="Times New Roman"/>
                          <a:cs typeface="Times New Roman"/>
                          <a:sym typeface="Times New Roman"/>
                        </a:rPr>
                        <a:t>                                79.7%</a:t>
                      </a:r>
                      <a:endParaRPr sz="19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65318759"/>
                  </a:ext>
                </a:extLst>
              </a:tr>
            </a:tbl>
          </a:graphicData>
        </a:graphic>
      </p:graphicFrame>
    </p:spTree>
    <p:extLst>
      <p:ext uri="{BB962C8B-B14F-4D97-AF65-F5344CB8AC3E}">
        <p14:creationId xmlns:p14="http://schemas.microsoft.com/office/powerpoint/2010/main" val="316226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F101-604F-FB96-AF74-C2F050F71A3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Our</a:t>
            </a:r>
            <a:r>
              <a:rPr lang="en-IN" dirty="0"/>
              <a:t>  Research</a:t>
            </a:r>
          </a:p>
        </p:txBody>
      </p:sp>
      <p:sp>
        <p:nvSpPr>
          <p:cNvPr id="3" name="Content Placeholder 2">
            <a:extLst>
              <a:ext uri="{FF2B5EF4-FFF2-40B4-BE49-F238E27FC236}">
                <a16:creationId xmlns:a16="http://schemas.microsoft.com/office/drawing/2014/main" id="{84F189B4-55DD-2CA7-5178-8BA5E51DBB6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Fuzzy logic</a:t>
            </a:r>
          </a:p>
          <a:p>
            <a:r>
              <a:rPr lang="en-IN" dirty="0">
                <a:latin typeface="Times New Roman" panose="02020603050405020304" pitchFamily="18" charset="0"/>
                <a:cs typeface="Times New Roman" panose="02020603050405020304" pitchFamily="18" charset="0"/>
              </a:rPr>
              <a:t>Word2vec</a:t>
            </a:r>
          </a:p>
          <a:p>
            <a:r>
              <a:rPr lang="en-IN" dirty="0">
                <a:latin typeface="Times New Roman" panose="02020603050405020304" pitchFamily="18" charset="0"/>
                <a:cs typeface="Times New Roman" panose="02020603050405020304" pitchFamily="18" charset="0"/>
              </a:rPr>
              <a:t>Named-entity recognition(NER)</a:t>
            </a:r>
          </a:p>
          <a:p>
            <a:r>
              <a:rPr lang="en-US" b="0" i="0" dirty="0">
                <a:effectLst/>
                <a:latin typeface="Söhne"/>
              </a:rPr>
              <a:t>TF-IDF (Term Frequency-Inverse Document Frequency)</a:t>
            </a:r>
            <a:endParaRPr lang="en-IN" b="0" i="0" dirty="0">
              <a:effectLst/>
              <a:latin typeface="Times New Roman" panose="02020603050405020304" pitchFamily="18" charset="0"/>
              <a:cs typeface="Times New Roman" panose="02020603050405020304" pitchFamily="18" charset="0"/>
            </a:endParaRPr>
          </a:p>
          <a:p>
            <a:r>
              <a:rPr lang="en-IN" dirty="0"/>
              <a:t>Bag of Words (BOW)</a:t>
            </a:r>
          </a:p>
          <a:p>
            <a:r>
              <a:rPr lang="en-IN" b="0" i="0" dirty="0">
                <a:effectLst/>
                <a:latin typeface="Söhne"/>
              </a:rPr>
              <a:t>BERT (Bidirectional Encoder Representations from Transformers)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581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40F6-C240-B14B-6494-CC1D1D0A3B27}"/>
              </a:ext>
            </a:extLst>
          </p:cNvPr>
          <p:cNvSpPr>
            <a:spLocks noGrp="1"/>
          </p:cNvSpPr>
          <p:nvPr>
            <p:ph type="title"/>
          </p:nvPr>
        </p:nvSpPr>
        <p:spPr>
          <a:xfrm>
            <a:off x="1295401" y="639232"/>
            <a:ext cx="9601196" cy="1303867"/>
          </a:xfrm>
        </p:spPr>
        <p:txBody>
          <a:bodyPr/>
          <a:lstStyle/>
          <a:p>
            <a:r>
              <a:rPr lang="en-IN" dirty="0">
                <a:latin typeface="Times New Roman" panose="02020603050405020304" pitchFamily="18" charset="0"/>
                <a:cs typeface="Times New Roman" panose="02020603050405020304" pitchFamily="18" charset="0"/>
              </a:rPr>
              <a:t>Fuzzy logic</a:t>
            </a:r>
          </a:p>
        </p:txBody>
      </p:sp>
      <p:sp>
        <p:nvSpPr>
          <p:cNvPr id="3" name="Content Placeholder 2">
            <a:extLst>
              <a:ext uri="{FF2B5EF4-FFF2-40B4-BE49-F238E27FC236}">
                <a16:creationId xmlns:a16="http://schemas.microsoft.com/office/drawing/2014/main" id="{776D716B-A659-3DE2-6F6C-178B65E5997C}"/>
              </a:ext>
            </a:extLst>
          </p:cNvPr>
          <p:cNvSpPr>
            <a:spLocks noGrp="1"/>
          </p:cNvSpPr>
          <p:nvPr>
            <p:ph idx="1"/>
          </p:nvPr>
        </p:nvSpPr>
        <p:spPr/>
        <p:txBody>
          <a:bodyPr>
            <a:normAutofit fontScale="85000" lnSpcReduction="20000"/>
          </a:bodyPr>
          <a:lstStyle/>
          <a:p>
            <a:r>
              <a:rPr lang="en-US" sz="2800" b="0" i="0" dirty="0">
                <a:solidFill>
                  <a:srgbClr val="111111"/>
                </a:solidFill>
                <a:effectLst/>
                <a:latin typeface="Times New Roman" panose="02020603050405020304" pitchFamily="18" charset="0"/>
                <a:cs typeface="Times New Roman" panose="02020603050405020304" pitchFamily="18" charset="0"/>
              </a:rPr>
              <a:t>Fuzzy logic is an approach to variable processing that allows for multiple possible truth values to be processed through the same variable.</a:t>
            </a:r>
          </a:p>
          <a:p>
            <a:r>
              <a:rPr lang="en-US" sz="2800" b="0" i="0" dirty="0">
                <a:solidFill>
                  <a:schemeClr val="tx1"/>
                </a:solidFill>
                <a:effectLst/>
                <a:latin typeface="Times New Roman" panose="02020603050405020304" pitchFamily="18" charset="0"/>
                <a:cs typeface="Times New Roman" panose="02020603050405020304" pitchFamily="18" charset="0"/>
              </a:rPr>
              <a:t>In traditional logic, a statement is either true or false, but in fuzzy logic, a statement can have a degree of truth that ranges from 0 to 1, where 0 represents "completely false," 1 represents "completely true," and values in between represent degrees of truth such as "high," "low," "medium," "very," and "somewhat.“</a:t>
            </a:r>
          </a:p>
          <a:p>
            <a:r>
              <a:rPr lang="en-US" sz="2800" b="0" i="0" dirty="0">
                <a:solidFill>
                  <a:schemeClr val="tx1"/>
                </a:solidFill>
                <a:effectLst/>
                <a:latin typeface="Times New Roman" panose="02020603050405020304" pitchFamily="18" charset="0"/>
                <a:cs typeface="Times New Roman" panose="02020603050405020304" pitchFamily="18" charset="0"/>
              </a:rPr>
              <a:t>Like for our project Quora Question Pair Similarity problem we are using fuzz ratio, fuzz partial ratio , token sort ratio, token set ratio. </a:t>
            </a:r>
            <a:r>
              <a:rPr lang="en-US" i="0" dirty="0">
                <a:solidFill>
                  <a:schemeClr val="bg1"/>
                </a:solidFill>
                <a:effectLst/>
                <a:latin typeface="Söhne"/>
              </a:rPr>
              <a:t>d "somewhat.“</a:t>
            </a:r>
          </a:p>
          <a:p>
            <a:endParaRPr lang="en-US" i="0" dirty="0">
              <a:solidFill>
                <a:schemeClr val="bg1"/>
              </a:solidFill>
              <a:effectLst/>
              <a:latin typeface="Söhne"/>
            </a:endParaRPr>
          </a:p>
          <a:p>
            <a:pPr marL="0" indent="0">
              <a:buNone/>
            </a:pPr>
            <a:endParaRPr lang="en-US" dirty="0">
              <a:solidFill>
                <a:schemeClr val="bg1"/>
              </a:solidFill>
              <a:latin typeface="Söhne"/>
            </a:endParaRPr>
          </a:p>
          <a:p>
            <a:pPr marL="0" indent="0">
              <a:buNone/>
            </a:pPr>
            <a:endParaRPr lang="en-US" dirty="0">
              <a:solidFill>
                <a:srgbClr val="111111"/>
              </a:solidFill>
              <a:latin typeface="SourceSansPro"/>
            </a:endParaRPr>
          </a:p>
          <a:p>
            <a:endParaRPr lang="en-IN" dirty="0"/>
          </a:p>
        </p:txBody>
      </p:sp>
    </p:spTree>
    <p:extLst>
      <p:ext uri="{BB962C8B-B14F-4D97-AF65-F5344CB8AC3E}">
        <p14:creationId xmlns:p14="http://schemas.microsoft.com/office/powerpoint/2010/main" val="589393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C713-59F1-76A1-BA1E-D61FB2A28FE4}"/>
              </a:ext>
            </a:extLst>
          </p:cNvPr>
          <p:cNvSpPr>
            <a:spLocks noGrp="1"/>
          </p:cNvSpPr>
          <p:nvPr>
            <p:ph type="title"/>
          </p:nvPr>
        </p:nvSpPr>
        <p:spPr>
          <a:xfrm>
            <a:off x="1123951" y="330198"/>
            <a:ext cx="9601196" cy="1303867"/>
          </a:xfrm>
        </p:spPr>
        <p:txBody>
          <a:bodyPr/>
          <a:lstStyle/>
          <a:p>
            <a:r>
              <a:rPr lang="en-IN" dirty="0">
                <a:latin typeface="Times New Roman" panose="02020603050405020304" pitchFamily="18" charset="0"/>
                <a:cs typeface="Times New Roman" panose="02020603050405020304" pitchFamily="18" charset="0"/>
              </a:rPr>
              <a:t>Word2vec</a:t>
            </a:r>
          </a:p>
        </p:txBody>
      </p:sp>
      <p:sp>
        <p:nvSpPr>
          <p:cNvPr id="3" name="Content Placeholder 2">
            <a:extLst>
              <a:ext uri="{FF2B5EF4-FFF2-40B4-BE49-F238E27FC236}">
                <a16:creationId xmlns:a16="http://schemas.microsoft.com/office/drawing/2014/main" id="{2ED82098-2981-3F47-7FE7-C686F94452DC}"/>
              </a:ext>
            </a:extLst>
          </p:cNvPr>
          <p:cNvSpPr>
            <a:spLocks noGrp="1"/>
          </p:cNvSpPr>
          <p:nvPr>
            <p:ph idx="1"/>
          </p:nvPr>
        </p:nvSpPr>
        <p:spPr/>
        <p:txBody>
          <a:bodyPr>
            <a:normAutofit fontScale="70000" lnSpcReduction="20000"/>
          </a:bodyPr>
          <a:lstStyle/>
          <a:p>
            <a:r>
              <a:rPr lang="en-US" b="0" i="0" dirty="0">
                <a:solidFill>
                  <a:srgbClr val="292929"/>
                </a:solidFill>
                <a:effectLst/>
                <a:latin typeface="Times New Roman" panose="02020603050405020304" pitchFamily="18" charset="0"/>
                <a:cs typeface="Times New Roman" panose="02020603050405020304" pitchFamily="18" charset="0"/>
              </a:rPr>
              <a:t>Word2Vec is a state of the art algorithm to generate fixed length distributed vector representation of all the words in huge corpus.</a:t>
            </a:r>
          </a:p>
          <a:p>
            <a:r>
              <a:rPr lang="en-US" b="0" i="0" dirty="0">
                <a:solidFill>
                  <a:srgbClr val="292929"/>
                </a:solidFill>
                <a:effectLst/>
                <a:latin typeface="Times New Roman" panose="02020603050405020304" pitchFamily="18" charset="0"/>
                <a:cs typeface="Times New Roman" panose="02020603050405020304" pitchFamily="18" charset="0"/>
              </a:rPr>
              <a:t>The effectiveness of Word2Vec is due two reasons . One, the use of fixed size vectors which means the vector size does not depend on the number of unique words in the corpus.</a:t>
            </a:r>
            <a:endParaRPr lang="en-US" dirty="0">
              <a:solidFill>
                <a:srgbClr val="292929"/>
              </a:solidFill>
              <a:latin typeface="Times New Roman" panose="02020603050405020304" pitchFamily="18" charset="0"/>
              <a:cs typeface="Times New Roman" panose="02020603050405020304" pitchFamily="18" charset="0"/>
            </a:endParaRPr>
          </a:p>
          <a:p>
            <a:r>
              <a:rPr lang="en-US" b="0" i="0" dirty="0">
                <a:solidFill>
                  <a:srgbClr val="292929"/>
                </a:solidFill>
                <a:effectLst/>
                <a:latin typeface="Times New Roman" panose="02020603050405020304" pitchFamily="18" charset="0"/>
                <a:cs typeface="Times New Roman" panose="02020603050405020304" pitchFamily="18" charset="0"/>
              </a:rPr>
              <a:t>Second, incorporating semantic information in the vector representations. Word2Vec vectors are highly efficient at grouping similar words together</a:t>
            </a:r>
          </a:p>
          <a:p>
            <a:r>
              <a:rPr lang="en-US" b="0" i="0" dirty="0">
                <a:solidFill>
                  <a:srgbClr val="292929"/>
                </a:solidFill>
                <a:effectLst/>
                <a:latin typeface="Times New Roman" panose="02020603050405020304" pitchFamily="18" charset="0"/>
                <a:cs typeface="Times New Roman" panose="02020603050405020304" pitchFamily="18" charset="0"/>
              </a:rPr>
              <a:t>For example, ”Kid” and “Child” are similar and hence their vector representation will be very similar.</a:t>
            </a:r>
            <a:endParaRPr lang="en-US" dirty="0">
              <a:solidFill>
                <a:srgbClr val="292929"/>
              </a:solidFill>
              <a:latin typeface="Times New Roman" panose="02020603050405020304" pitchFamily="18" charset="0"/>
              <a:cs typeface="Times New Roman" panose="02020603050405020304" pitchFamily="18" charset="0"/>
            </a:endParaRPr>
          </a:p>
          <a:p>
            <a:r>
              <a:rPr lang="en-US" b="0" i="0" dirty="0">
                <a:solidFill>
                  <a:srgbClr val="292929"/>
                </a:solidFill>
                <a:effectLst/>
                <a:latin typeface="Times New Roman" panose="02020603050405020304" pitchFamily="18" charset="0"/>
                <a:cs typeface="Times New Roman" panose="02020603050405020304" pitchFamily="18" charset="0"/>
              </a:rPr>
              <a:t>Word2Vec can be implemented in two architectures — </a:t>
            </a:r>
            <a:r>
              <a:rPr lang="en-US" i="0" dirty="0">
                <a:solidFill>
                  <a:srgbClr val="292929"/>
                </a:solidFill>
                <a:effectLst/>
                <a:latin typeface="Times New Roman" panose="02020603050405020304" pitchFamily="18" charset="0"/>
                <a:cs typeface="Times New Roman" panose="02020603050405020304" pitchFamily="18" charset="0"/>
              </a:rPr>
              <a:t>Continuous Bag of Words(CBOW) and Skip-Gram.</a:t>
            </a:r>
            <a:r>
              <a:rPr lang="en-US" b="1" i="0" dirty="0">
                <a:solidFill>
                  <a:srgbClr val="292929"/>
                </a:solidFill>
                <a:effectLst/>
                <a:latin typeface="Times New Roman" panose="02020603050405020304" pitchFamily="18" charset="0"/>
                <a:cs typeface="Times New Roman" panose="02020603050405020304" pitchFamily="18" charset="0"/>
              </a:rPr>
              <a:t> </a:t>
            </a:r>
            <a:r>
              <a:rPr lang="en-US" b="0" i="0" dirty="0">
                <a:solidFill>
                  <a:srgbClr val="292929"/>
                </a:solidFill>
                <a:effectLst/>
                <a:latin typeface="Times New Roman" panose="02020603050405020304" pitchFamily="18" charset="0"/>
                <a:cs typeface="Times New Roman" panose="02020603050405020304" pitchFamily="18" charset="0"/>
              </a:rPr>
              <a:t>The main idea of Word2Vec revolves around predicting the context (outside) words based on a center word or vice versa in a fixed size window.</a:t>
            </a:r>
          </a:p>
          <a:p>
            <a:r>
              <a:rPr lang="en-US" dirty="0">
                <a:solidFill>
                  <a:srgbClr val="292929"/>
                </a:solidFill>
                <a:latin typeface="Times New Roman" panose="02020603050405020304" pitchFamily="18" charset="0"/>
                <a:cs typeface="Times New Roman" panose="02020603050405020304" pitchFamily="18" charset="0"/>
              </a:rPr>
              <a:t>The</a:t>
            </a:r>
            <a:r>
              <a:rPr lang="en-US" b="0" i="0" dirty="0">
                <a:solidFill>
                  <a:srgbClr val="292929"/>
                </a:solidFill>
                <a:effectLst/>
                <a:latin typeface="Times New Roman" panose="02020603050405020304" pitchFamily="18" charset="0"/>
                <a:cs typeface="Times New Roman" panose="02020603050405020304" pitchFamily="18" charset="0"/>
              </a:rPr>
              <a:t> features allowed are pre-fixed.</a:t>
            </a:r>
          </a:p>
          <a:p>
            <a:endParaRPr lang="en-IN" dirty="0"/>
          </a:p>
          <a:p>
            <a:endParaRPr lang="en-IN" dirty="0"/>
          </a:p>
        </p:txBody>
      </p:sp>
    </p:spTree>
    <p:extLst>
      <p:ext uri="{BB962C8B-B14F-4D97-AF65-F5344CB8AC3E}">
        <p14:creationId xmlns:p14="http://schemas.microsoft.com/office/powerpoint/2010/main" val="1692868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3A73-FF03-D58A-E656-10F448817042}"/>
              </a:ext>
            </a:extLst>
          </p:cNvPr>
          <p:cNvSpPr>
            <a:spLocks noGrp="1"/>
          </p:cNvSpPr>
          <p:nvPr>
            <p:ph type="title"/>
          </p:nvPr>
        </p:nvSpPr>
        <p:spPr/>
        <p:txBody>
          <a:bodyPr>
            <a:noAutofit/>
          </a:bodyPr>
          <a:lstStyle/>
          <a:p>
            <a:r>
              <a:rPr lang="en-IN" sz="2400" dirty="0">
                <a:latin typeface="Times New Roman" panose="02020603050405020304" pitchFamily="18" charset="0"/>
                <a:cs typeface="Times New Roman" panose="02020603050405020304" pitchFamily="18" charset="0"/>
              </a:rPr>
              <a:t>Color Codes .Vectors Generated by Word2Vec model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As we can see MAN and WOMEN vectors are appearing same.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Hence, maintaining the Semantics of the string. </a:t>
            </a:r>
            <a:br>
              <a:rPr lang="en-IN" sz="2400"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FA8C349-1B08-0CE3-3811-42E3A996F06E}"/>
              </a:ext>
            </a:extLst>
          </p:cNvPr>
          <p:cNvPicPr>
            <a:picLocks noGrp="1" noChangeAspect="1"/>
          </p:cNvPicPr>
          <p:nvPr>
            <p:ph idx="1"/>
          </p:nvPr>
        </p:nvPicPr>
        <p:blipFill>
          <a:blip r:embed="rId2"/>
          <a:stretch>
            <a:fillRect/>
          </a:stretch>
        </p:blipFill>
        <p:spPr>
          <a:xfrm>
            <a:off x="2358624" y="2557463"/>
            <a:ext cx="7474752" cy="3317875"/>
          </a:xfrm>
          <a:prstGeom prst="rect">
            <a:avLst/>
          </a:prstGeom>
        </p:spPr>
      </p:pic>
    </p:spTree>
    <p:extLst>
      <p:ext uri="{BB962C8B-B14F-4D97-AF65-F5344CB8AC3E}">
        <p14:creationId xmlns:p14="http://schemas.microsoft.com/office/powerpoint/2010/main" val="929984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F3F5-5BE6-21A0-F8E1-675FF179346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Name entity recognization (NER)</a:t>
            </a:r>
          </a:p>
        </p:txBody>
      </p:sp>
      <p:sp>
        <p:nvSpPr>
          <p:cNvPr id="3" name="Content Placeholder 2">
            <a:extLst>
              <a:ext uri="{FF2B5EF4-FFF2-40B4-BE49-F238E27FC236}">
                <a16:creationId xmlns:a16="http://schemas.microsoft.com/office/drawing/2014/main" id="{4082D18F-D3A5-901F-E40E-BEA41F678089}"/>
              </a:ext>
            </a:extLst>
          </p:cNvPr>
          <p:cNvSpPr>
            <a:spLocks noGrp="1"/>
          </p:cNvSpPr>
          <p:nvPr>
            <p:ph idx="1"/>
          </p:nvPr>
        </p:nvSpPr>
        <p:spPr/>
        <p:txBody>
          <a:bodyPr>
            <a:normAutofit lnSpcReduction="10000"/>
          </a:bodyPr>
          <a:lstStyle/>
          <a:p>
            <a:r>
              <a:rPr lang="en-US" b="0" i="0" dirty="0">
                <a:solidFill>
                  <a:srgbClr val="273239"/>
                </a:solidFill>
                <a:effectLst/>
                <a:latin typeface="Times New Roman" panose="02020603050405020304" pitchFamily="18" charset="0"/>
                <a:cs typeface="Times New Roman" panose="02020603050405020304" pitchFamily="18" charset="0"/>
              </a:rPr>
              <a:t>It involves the identification of key information in the text and classification into a set of predefined categories.</a:t>
            </a:r>
          </a:p>
          <a:p>
            <a:pPr algn="l" fontAlgn="base"/>
            <a:r>
              <a:rPr lang="en-US" b="0" i="0" dirty="0">
                <a:solidFill>
                  <a:srgbClr val="273239"/>
                </a:solidFill>
                <a:effectLst/>
                <a:latin typeface="Times New Roman" panose="02020603050405020304" pitchFamily="18" charset="0"/>
                <a:cs typeface="Times New Roman" panose="02020603050405020304" pitchFamily="18" charset="0"/>
              </a:rPr>
              <a:t>At its core, NLP is just a two-step process, below are the two steps that are involved:</a:t>
            </a:r>
          </a:p>
          <a:p>
            <a:pPr fontAlgn="base">
              <a:buFont typeface="Wingdings" panose="05000000000000000000" pitchFamily="2" charset="2"/>
              <a:buChar char="Ø"/>
            </a:pPr>
            <a:r>
              <a:rPr lang="en-US" b="0" i="0" dirty="0">
                <a:solidFill>
                  <a:srgbClr val="273239"/>
                </a:solidFill>
                <a:effectLst/>
                <a:latin typeface="Times New Roman" panose="02020603050405020304" pitchFamily="18" charset="0"/>
                <a:cs typeface="Times New Roman" panose="02020603050405020304" pitchFamily="18" charset="0"/>
              </a:rPr>
              <a:t>  Detecting the entities from the text.</a:t>
            </a:r>
          </a:p>
          <a:p>
            <a:pPr fontAlgn="base">
              <a:buFont typeface="Wingdings" panose="05000000000000000000" pitchFamily="2" charset="2"/>
              <a:buChar char="Ø"/>
            </a:pPr>
            <a:r>
              <a:rPr lang="en-US" b="0" i="0" dirty="0">
                <a:solidFill>
                  <a:srgbClr val="273239"/>
                </a:solidFill>
                <a:effectLst/>
                <a:latin typeface="Times New Roman" panose="02020603050405020304" pitchFamily="18" charset="0"/>
                <a:cs typeface="Times New Roman" panose="02020603050405020304" pitchFamily="18" charset="0"/>
              </a:rPr>
              <a:t>  Classifying them into different categories.</a:t>
            </a:r>
          </a:p>
          <a:p>
            <a:pPr marL="0" indent="0" fontAlgn="base">
              <a:buNone/>
            </a:pPr>
            <a:r>
              <a:rPr lang="en-US" b="0" i="0" dirty="0">
                <a:solidFill>
                  <a:srgbClr val="273239"/>
                </a:solidFill>
                <a:effectLst/>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74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D703C4-8D83-53B1-B2A9-FAA6E65505CF}"/>
              </a:ext>
            </a:extLst>
          </p:cNvPr>
          <p:cNvSpPr txBox="1"/>
          <p:nvPr/>
        </p:nvSpPr>
        <p:spPr>
          <a:xfrm>
            <a:off x="3039979" y="1224393"/>
            <a:ext cx="6112042" cy="4417235"/>
          </a:xfrm>
          <a:prstGeom prst="rect">
            <a:avLst/>
          </a:prstGeom>
          <a:noFill/>
        </p:spPr>
        <p:txBody>
          <a:bodyPr wrap="square">
            <a:spAutoFit/>
          </a:bodyPr>
          <a:lstStyle/>
          <a:p>
            <a:pPr marL="0" lvl="0" indent="0" algn="l" rtl="0">
              <a:spcBef>
                <a:spcPts val="0"/>
              </a:spcBef>
              <a:spcAft>
                <a:spcPts val="0"/>
              </a:spcAft>
              <a:buNone/>
            </a:pPr>
            <a:r>
              <a:rPr lang="en-US" sz="2000" b="1" dirty="0">
                <a:latin typeface="Times New Roman"/>
                <a:ea typeface="Times New Roman"/>
                <a:cs typeface="Times New Roman"/>
                <a:sym typeface="Times New Roman"/>
              </a:rPr>
              <a:t>INTRODUCTION</a:t>
            </a:r>
          </a:p>
          <a:p>
            <a:pPr marL="0" lvl="0" indent="457200" algn="just" rtl="0">
              <a:lnSpc>
                <a:spcPct val="115000"/>
              </a:lnSpc>
              <a:spcBef>
                <a:spcPts val="2100"/>
              </a:spcBef>
              <a:spcAft>
                <a:spcPts val="0"/>
              </a:spcAft>
              <a:buNone/>
            </a:pPr>
            <a:r>
              <a:rPr lang="en-US" sz="1800" dirty="0">
                <a:solidFill>
                  <a:srgbClr val="292929"/>
                </a:solidFill>
                <a:latin typeface="Times New Roman"/>
                <a:ea typeface="Times New Roman"/>
                <a:cs typeface="Times New Roman"/>
                <a:sym typeface="Times New Roman"/>
              </a:rPr>
              <a:t>Quora is a platform where people can ask their questions and get answers from different people, sometimes the questions asked may be asked in different format but the intent was the same</a:t>
            </a:r>
          </a:p>
          <a:p>
            <a:pPr marL="0" lvl="0" indent="457200" algn="just" rtl="0">
              <a:lnSpc>
                <a:spcPct val="115000"/>
              </a:lnSpc>
              <a:spcBef>
                <a:spcPts val="2100"/>
              </a:spcBef>
              <a:spcAft>
                <a:spcPts val="0"/>
              </a:spcAft>
              <a:buClr>
                <a:schemeClr val="dk1"/>
              </a:buClr>
              <a:buSzPts val="1100"/>
              <a:buFont typeface="Arial"/>
              <a:buNone/>
            </a:pPr>
            <a:r>
              <a:rPr lang="en-US" sz="1800" dirty="0">
                <a:solidFill>
                  <a:srgbClr val="292929"/>
                </a:solidFill>
                <a:latin typeface="Times New Roman"/>
                <a:ea typeface="Times New Roman"/>
                <a:cs typeface="Times New Roman"/>
                <a:sym typeface="Times New Roman"/>
              </a:rPr>
              <a:t>Ideally, what would happen is that once a question is asked, Quora would use some “technique” to find a subset of its existing question database such that this subset contains questions which are “similar” to or about the same topic as the new question being asked. Once this subset has been identified, Quora would employ a machine learning technique to then determine if a duplicate question exists in this selected subset. </a:t>
            </a:r>
          </a:p>
        </p:txBody>
      </p:sp>
    </p:spTree>
    <p:extLst>
      <p:ext uri="{BB962C8B-B14F-4D97-AF65-F5344CB8AC3E}">
        <p14:creationId xmlns:p14="http://schemas.microsoft.com/office/powerpoint/2010/main" val="1211502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7C5F-4159-8D68-7C60-8AC785E0058D}"/>
              </a:ext>
            </a:extLst>
          </p:cNvPr>
          <p:cNvSpPr>
            <a:spLocks noGrp="1"/>
          </p:cNvSpPr>
          <p:nvPr>
            <p:ph type="title"/>
          </p:nvPr>
        </p:nvSpPr>
        <p:spPr>
          <a:xfrm>
            <a:off x="1295401" y="591607"/>
            <a:ext cx="9601196" cy="1303867"/>
          </a:xfrm>
        </p:spPr>
        <p:txBody>
          <a:bodyPr>
            <a:normAutofit fontScale="90000"/>
          </a:bodyPr>
          <a:lstStyle/>
          <a:p>
            <a:r>
              <a:rPr lang="en-US" b="0" i="0" dirty="0">
                <a:effectLst/>
                <a:latin typeface="Times New Roman" panose="02020603050405020304" pitchFamily="18" charset="0"/>
                <a:cs typeface="Times New Roman" panose="02020603050405020304" pitchFamily="18" charset="0"/>
              </a:rPr>
              <a:t>TF-IDF (Term Frequency-Inverse Document Frequency)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73F6FD-87AC-99A6-89C5-DB2042345557}"/>
              </a:ext>
            </a:extLst>
          </p:cNvPr>
          <p:cNvSpPr>
            <a:spLocks noGrp="1"/>
          </p:cNvSpPr>
          <p:nvPr>
            <p:ph idx="1"/>
          </p:nvPr>
        </p:nvSpPr>
        <p:spPr>
          <a:xfrm>
            <a:off x="723901" y="1547281"/>
            <a:ext cx="6143624" cy="4624919"/>
          </a:xfrm>
        </p:spPr>
        <p:txBody>
          <a:bodyPr>
            <a:normAutofit fontScale="85000" lnSpcReduction="20000"/>
          </a:bodyPr>
          <a:lstStyle/>
          <a:p>
            <a:pPr marL="0" indent="0">
              <a:buNone/>
            </a:pPr>
            <a:endParaRPr lang="en-US" b="0" i="0" dirty="0">
              <a:solidFill>
                <a:srgbClr val="374151"/>
              </a:solidFill>
              <a:effectLst/>
              <a:latin typeface="Times New Roman" panose="02020603050405020304" pitchFamily="18" charset="0"/>
              <a:cs typeface="Times New Roman" panose="02020603050405020304" pitchFamily="18" charset="0"/>
            </a:endParaRPr>
          </a:p>
          <a:p>
            <a:r>
              <a:rPr lang="en-US" dirty="0">
                <a:solidFill>
                  <a:srgbClr val="374151"/>
                </a:solidFill>
                <a:latin typeface="Times New Roman" panose="02020603050405020304" pitchFamily="18" charset="0"/>
                <a:cs typeface="Times New Roman" panose="02020603050405020304" pitchFamily="18" charset="0"/>
              </a:rPr>
              <a:t>We compute a score for each word for signify its importance in an document and corpus . </a:t>
            </a:r>
          </a:p>
          <a:p>
            <a:r>
              <a:rPr lang="en-US" b="0" i="0" dirty="0">
                <a:solidFill>
                  <a:srgbClr val="374151"/>
                </a:solidFill>
                <a:effectLst/>
                <a:latin typeface="Times New Roman" panose="02020603050405020304" pitchFamily="18" charset="0"/>
                <a:cs typeface="Times New Roman" panose="02020603050405020304" pitchFamily="18" charset="0"/>
              </a:rPr>
              <a:t>The TF-IDF score of a term is calculated by multiplying its term frequency (TF) and inverse document frequency (IDF) values</a:t>
            </a:r>
          </a:p>
          <a:p>
            <a:pPr algn="l"/>
            <a:r>
              <a:rPr lang="en-US" b="0" i="0" dirty="0">
                <a:solidFill>
                  <a:srgbClr val="374151"/>
                </a:solidFill>
                <a:effectLst/>
                <a:latin typeface="Times New Roman" panose="02020603050405020304" pitchFamily="18" charset="0"/>
                <a:cs typeface="Times New Roman" panose="02020603050405020304" pitchFamily="18" charset="0"/>
              </a:rPr>
              <a:t>The formula for calculating the TF-IDF score of a term is:</a:t>
            </a:r>
          </a:p>
          <a:p>
            <a:pPr marL="0" indent="0" algn="l">
              <a:buNone/>
            </a:pPr>
            <a:r>
              <a:rPr lang="en-US" b="0" i="0" dirty="0">
                <a:solidFill>
                  <a:srgbClr val="374151"/>
                </a:solidFill>
                <a:effectLst/>
                <a:latin typeface="Times New Roman" panose="02020603050405020304" pitchFamily="18" charset="0"/>
                <a:cs typeface="Times New Roman" panose="02020603050405020304" pitchFamily="18" charset="0"/>
              </a:rPr>
              <a:t>      TF-IDF = TF * IDF</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TF (Term Frequency) = (Number of times the term appears in a document) / (Total number of terms in the document)</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IDF (Inverse Document Frequency) = log (Total number of documents / Number of documents containing the term)</a:t>
            </a:r>
          </a:p>
        </p:txBody>
      </p:sp>
      <p:pic>
        <p:nvPicPr>
          <p:cNvPr id="4" name="Picture 2" descr="search - How do I calculate TF-IDF of a query? - Stack Overflow">
            <a:extLst>
              <a:ext uri="{FF2B5EF4-FFF2-40B4-BE49-F238E27FC236}">
                <a16:creationId xmlns:a16="http://schemas.microsoft.com/office/drawing/2014/main" id="{01FABBD6-0C64-2D9B-659E-3F5700D8A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1" y="2365844"/>
            <a:ext cx="3709988" cy="3335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100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3371-C903-6CFB-9783-5FD10FBD43E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Bag of Words (BOW)</a:t>
            </a:r>
          </a:p>
        </p:txBody>
      </p:sp>
      <p:sp>
        <p:nvSpPr>
          <p:cNvPr id="3" name="Content Placeholder 2">
            <a:extLst>
              <a:ext uri="{FF2B5EF4-FFF2-40B4-BE49-F238E27FC236}">
                <a16:creationId xmlns:a16="http://schemas.microsoft.com/office/drawing/2014/main" id="{689EEC66-48D1-8572-77AD-3CE998151D9D}"/>
              </a:ext>
            </a:extLst>
          </p:cNvPr>
          <p:cNvSpPr>
            <a:spLocks noGrp="1"/>
          </p:cNvSpPr>
          <p:nvPr>
            <p:ph idx="1"/>
          </p:nvPr>
        </p:nvSpPr>
        <p:spPr>
          <a:xfrm>
            <a:off x="828676" y="2556931"/>
            <a:ext cx="10525124" cy="3643843"/>
          </a:xfrm>
        </p:spPr>
        <p:txBody>
          <a:bodyPr>
            <a:normAutofit fontScale="85000" lnSpcReduction="10000"/>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In natural language processing (NLP), the "bag of words" model is a way of representing text data as a collection of individual words, disregarding grammar and word order but considering their frequency in the text.</a:t>
            </a:r>
          </a:p>
          <a:p>
            <a:pPr algn="l"/>
            <a:r>
              <a:rPr lang="en-US" b="0" i="0" dirty="0">
                <a:solidFill>
                  <a:srgbClr val="374151"/>
                </a:solidFill>
                <a:effectLst/>
                <a:latin typeface="Times New Roman" panose="02020603050405020304" pitchFamily="18" charset="0"/>
                <a:cs typeface="Times New Roman" panose="02020603050405020304" pitchFamily="18" charset="0"/>
              </a:rPr>
              <a:t>The bag of words model works by first identifying all the unique words in a text document and then creating a vector for each document that counts the occurrence of each unique word. These vectors can be used as input to machine learning models for various NLP tasks, such as text classification, sentiment analysis, and information retrieval.</a:t>
            </a:r>
          </a:p>
          <a:p>
            <a:r>
              <a:rPr lang="en-US" b="0" i="0" dirty="0">
                <a:solidFill>
                  <a:srgbClr val="374151"/>
                </a:solidFill>
                <a:effectLst/>
                <a:latin typeface="Times New Roman" panose="02020603050405020304" pitchFamily="18" charset="0"/>
                <a:cs typeface="Times New Roman" panose="02020603050405020304" pitchFamily="18" charset="0"/>
              </a:rPr>
              <a:t>The bag of words model has some limitations. It does not take into account the meaning of the words, the context in which they appear, or the relationships between them. This can lead to ambiguity and loss of information. However, it is a simple and effective way of representing text data that can be useful in many NLP applications.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385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6E7B-5887-3697-AA56-5C4F6BF422F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Example of BOW</a:t>
            </a:r>
          </a:p>
        </p:txBody>
      </p:sp>
      <p:sp>
        <p:nvSpPr>
          <p:cNvPr id="3" name="Content Placeholder 2">
            <a:extLst>
              <a:ext uri="{FF2B5EF4-FFF2-40B4-BE49-F238E27FC236}">
                <a16:creationId xmlns:a16="http://schemas.microsoft.com/office/drawing/2014/main" id="{DBEFF516-B0F0-E374-48F9-0F03F9064436}"/>
              </a:ext>
            </a:extLst>
          </p:cNvPr>
          <p:cNvSpPr>
            <a:spLocks noGrp="1"/>
          </p:cNvSpPr>
          <p:nvPr>
            <p:ph idx="1"/>
          </p:nvPr>
        </p:nvSpPr>
        <p:spPr>
          <a:xfrm>
            <a:off x="762000" y="2556931"/>
            <a:ext cx="10639425" cy="3662893"/>
          </a:xfrm>
        </p:spPr>
        <p:txBody>
          <a:bodyPr>
            <a:normAutofit fontScale="85000" lnSpcReduction="20000"/>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For example, consider the following two sentences:</a:t>
            </a:r>
          </a:p>
          <a:p>
            <a:pPr marL="0" indent="0" algn="l">
              <a:buNone/>
            </a:pPr>
            <a:r>
              <a:rPr lang="en-US" b="0" i="0" dirty="0">
                <a:solidFill>
                  <a:srgbClr val="374151"/>
                </a:solidFill>
                <a:effectLst/>
                <a:latin typeface="Times New Roman" panose="02020603050405020304" pitchFamily="18" charset="0"/>
                <a:cs typeface="Times New Roman" panose="02020603050405020304" pitchFamily="18" charset="0"/>
              </a:rPr>
              <a:t>   	"The cat is on the mat.“</a:t>
            </a:r>
          </a:p>
          <a:p>
            <a:pPr marL="0" indent="0" algn="l">
              <a:buNone/>
            </a:pPr>
            <a:r>
              <a:rPr lang="en-US" b="0" i="0" dirty="0">
                <a:solidFill>
                  <a:srgbClr val="374151"/>
                </a:solidFill>
                <a:effectLst/>
                <a:latin typeface="Times New Roman" panose="02020603050405020304" pitchFamily="18" charset="0"/>
                <a:cs typeface="Times New Roman" panose="02020603050405020304" pitchFamily="18" charset="0"/>
              </a:rPr>
              <a:t>	"The dog is on the bed."</a:t>
            </a:r>
          </a:p>
          <a:p>
            <a:pPr algn="l"/>
            <a:r>
              <a:rPr lang="en-US" b="0" i="0" dirty="0">
                <a:solidFill>
                  <a:srgbClr val="374151"/>
                </a:solidFill>
                <a:effectLst/>
                <a:latin typeface="Times New Roman" panose="02020603050405020304" pitchFamily="18" charset="0"/>
                <a:cs typeface="Times New Roman" panose="02020603050405020304" pitchFamily="18" charset="0"/>
              </a:rPr>
              <a:t>To represent these sentences using the bag of words model, we would first identify all the unique words: "the", "cat", "is", "on", "mat", "dog", "bed". Then we would count the number of times each word appears in each sentence and create vectors:</a:t>
            </a:r>
          </a:p>
          <a:p>
            <a:pPr marL="0" indent="0" algn="l">
              <a:buNone/>
            </a:pPr>
            <a:r>
              <a:rPr lang="en-US" b="0" i="0" dirty="0">
                <a:solidFill>
                  <a:srgbClr val="374151"/>
                </a:solidFill>
                <a:effectLst/>
                <a:latin typeface="Times New Roman" panose="02020603050405020304" pitchFamily="18" charset="0"/>
                <a:cs typeface="Times New Roman" panose="02020603050405020304" pitchFamily="18" charset="0"/>
              </a:rPr>
              <a:t>	Sentence 1: [1, 1, 1, 1, 1, 0, 0]</a:t>
            </a:r>
          </a:p>
          <a:p>
            <a:pPr marL="0" indent="0" algn="l">
              <a:buNone/>
            </a:pPr>
            <a:r>
              <a:rPr lang="en-US" b="0" i="0" dirty="0">
                <a:solidFill>
                  <a:srgbClr val="374151"/>
                </a:solidFill>
                <a:effectLst/>
                <a:latin typeface="Times New Roman" panose="02020603050405020304" pitchFamily="18" charset="0"/>
                <a:cs typeface="Times New Roman" panose="02020603050405020304" pitchFamily="18" charset="0"/>
              </a:rPr>
              <a:t>	Sentence 2: [1, 0, 1, 1, 0, 1, 1]</a:t>
            </a:r>
          </a:p>
          <a:p>
            <a:pPr algn="l"/>
            <a:r>
              <a:rPr lang="en-US" b="0" i="0" dirty="0">
                <a:solidFill>
                  <a:srgbClr val="374151"/>
                </a:solidFill>
                <a:effectLst/>
                <a:latin typeface="Times New Roman" panose="02020603050405020304" pitchFamily="18" charset="0"/>
                <a:cs typeface="Times New Roman" panose="02020603050405020304" pitchFamily="18" charset="0"/>
              </a:rPr>
              <a:t>In these vectors, the first element represents the count of "the", the second represents the count of "cat", and so on. Note that the word "is" appears in both sentences but has different counts.</a:t>
            </a:r>
          </a:p>
          <a:p>
            <a:pPr marL="0" indent="0" algn="l">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721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70A4-7666-05B2-6B31-8074E63D509F}"/>
              </a:ext>
            </a:extLst>
          </p:cNvPr>
          <p:cNvSpPr>
            <a:spLocks noGrp="1"/>
          </p:cNvSpPr>
          <p:nvPr>
            <p:ph type="title"/>
          </p:nvPr>
        </p:nvSpPr>
        <p:spPr/>
        <p:txBody>
          <a:bodyPr>
            <a:normAutofit fontScale="90000"/>
          </a:bodyPr>
          <a:lstStyle/>
          <a:p>
            <a:r>
              <a:rPr lang="en-IN" b="0" i="0" dirty="0">
                <a:effectLst/>
                <a:latin typeface="Times New Roman" panose="02020603050405020304" pitchFamily="18" charset="0"/>
                <a:cs typeface="Times New Roman" panose="02020603050405020304" pitchFamily="18" charset="0"/>
              </a:rPr>
              <a:t>BERT (Bidirectional Encoder Representations from Transformers)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6638B1-D835-0056-21DE-86BDA695338B}"/>
              </a:ext>
            </a:extLst>
          </p:cNvPr>
          <p:cNvSpPr>
            <a:spLocks noGrp="1"/>
          </p:cNvSpPr>
          <p:nvPr>
            <p:ph idx="1"/>
          </p:nvPr>
        </p:nvSpPr>
        <p:spPr>
          <a:xfrm>
            <a:off x="714374" y="2556932"/>
            <a:ext cx="10810875" cy="3615268"/>
          </a:xfrm>
        </p:spPr>
        <p:txBody>
          <a:bodyPr>
            <a:normAutofit/>
          </a:bodyPr>
          <a:lstStyle/>
          <a:p>
            <a:r>
              <a:rPr lang="en-US" b="0" i="0" dirty="0">
                <a:solidFill>
                  <a:srgbClr val="374151"/>
                </a:solidFill>
                <a:effectLst/>
                <a:latin typeface="Times New Roman" panose="02020603050405020304" pitchFamily="18" charset="0"/>
                <a:cs typeface="Times New Roman" panose="02020603050405020304" pitchFamily="18" charset="0"/>
              </a:rPr>
              <a:t>It is a pre-trained natural language processing (NLP) model developed by Google.</a:t>
            </a:r>
          </a:p>
          <a:p>
            <a:r>
              <a:rPr lang="en-US" b="0" i="0" dirty="0">
                <a:solidFill>
                  <a:srgbClr val="374151"/>
                </a:solidFill>
                <a:effectLst/>
                <a:latin typeface="Times New Roman" panose="02020603050405020304" pitchFamily="18" charset="0"/>
                <a:cs typeface="Times New Roman" panose="02020603050405020304" pitchFamily="18" charset="0"/>
              </a:rPr>
              <a:t>It is a neural network-based technique that uses the Transformer architecture to learn contextual relations between words in a text corpus.</a:t>
            </a:r>
          </a:p>
          <a:p>
            <a:r>
              <a:rPr lang="en-US" b="0" i="0" dirty="0">
                <a:solidFill>
                  <a:srgbClr val="374151"/>
                </a:solidFill>
                <a:effectLst/>
                <a:latin typeface="Times New Roman" panose="02020603050405020304" pitchFamily="18" charset="0"/>
                <a:cs typeface="Times New Roman" panose="02020603050405020304" pitchFamily="18" charset="0"/>
              </a:rPr>
              <a:t>BERT is trained on a large corpus of unlabeled text data, such as Wikipedia articles, books, and web pages, using a masked language modeling (MLM) approach. </a:t>
            </a:r>
          </a:p>
          <a:p>
            <a:r>
              <a:rPr lang="en-US" b="0" i="0" dirty="0">
                <a:solidFill>
                  <a:srgbClr val="374151"/>
                </a:solidFill>
                <a:effectLst/>
                <a:latin typeface="Times New Roman" panose="02020603050405020304" pitchFamily="18" charset="0"/>
                <a:cs typeface="Times New Roman" panose="02020603050405020304" pitchFamily="18" charset="0"/>
              </a:rPr>
              <a:t>BERT is used in a wide range of NLP tasks such as sentiment analysis, question answering, named entity recognition, and text classification.</a:t>
            </a:r>
          </a:p>
        </p:txBody>
      </p:sp>
    </p:spTree>
    <p:extLst>
      <p:ext uri="{BB962C8B-B14F-4D97-AF65-F5344CB8AC3E}">
        <p14:creationId xmlns:p14="http://schemas.microsoft.com/office/powerpoint/2010/main" val="1986374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543886-E6AF-858B-F7D4-A2FA4CEC522C}"/>
              </a:ext>
            </a:extLst>
          </p:cNvPr>
          <p:cNvSpPr txBox="1"/>
          <p:nvPr/>
        </p:nvSpPr>
        <p:spPr>
          <a:xfrm>
            <a:off x="2800350" y="1272659"/>
            <a:ext cx="6115050" cy="523220"/>
          </a:xfrm>
          <a:prstGeom prst="rect">
            <a:avLst/>
          </a:prstGeom>
          <a:noFill/>
        </p:spPr>
        <p:txBody>
          <a:bodyPr wrap="square">
            <a:spAutoFit/>
          </a:bodyPr>
          <a:lstStyle/>
          <a:p>
            <a:pPr marL="0" lvl="0" indent="0" algn="ctr" rtl="0">
              <a:spcBef>
                <a:spcPts val="0"/>
              </a:spcBef>
              <a:spcAft>
                <a:spcPts val="0"/>
              </a:spcAft>
              <a:buNone/>
            </a:pPr>
            <a:r>
              <a:rPr lang="en-US" sz="2800" b="1" dirty="0">
                <a:latin typeface="Times New Roman"/>
                <a:ea typeface="Times New Roman"/>
                <a:cs typeface="Times New Roman"/>
                <a:sym typeface="Times New Roman"/>
              </a:rPr>
              <a:t>Conclusion</a:t>
            </a:r>
          </a:p>
        </p:txBody>
      </p:sp>
      <p:sp>
        <p:nvSpPr>
          <p:cNvPr id="5" name="TextBox 4">
            <a:extLst>
              <a:ext uri="{FF2B5EF4-FFF2-40B4-BE49-F238E27FC236}">
                <a16:creationId xmlns:a16="http://schemas.microsoft.com/office/drawing/2014/main" id="{DF36736E-07E9-7512-FFB5-832A290CE779}"/>
              </a:ext>
            </a:extLst>
          </p:cNvPr>
          <p:cNvSpPr txBox="1"/>
          <p:nvPr/>
        </p:nvSpPr>
        <p:spPr>
          <a:xfrm>
            <a:off x="838200" y="1859340"/>
            <a:ext cx="10620375" cy="3416320"/>
          </a:xfrm>
          <a:prstGeom prst="rect">
            <a:avLst/>
          </a:prstGeom>
          <a:noFill/>
        </p:spPr>
        <p:txBody>
          <a:bodyPr wrap="square">
            <a:spAutoFit/>
          </a:bodyPr>
          <a:lstStyle/>
          <a:p>
            <a:pPr marL="0" lvl="0" indent="457200" algn="l" rtl="0">
              <a:spcBef>
                <a:spcPts val="0"/>
              </a:spcBef>
              <a:spcAft>
                <a:spcPts val="0"/>
              </a:spcAft>
              <a:buNone/>
            </a:pPr>
            <a:r>
              <a:rPr lang="en-US" sz="2400" dirty="0">
                <a:latin typeface="Times New Roman"/>
                <a:ea typeface="Times New Roman"/>
                <a:cs typeface="Times New Roman"/>
                <a:sym typeface="Times New Roman"/>
              </a:rPr>
              <a:t>In this Project, The Quora Question Pair dataset is used to predict the similarity between the two questions for duplicity using Machine Learning Algorithms. before applying Machine Learning Models we done the Preprocessed the dataset and applied some models and we got the results as below mentioned.</a:t>
            </a:r>
          </a:p>
          <a:p>
            <a:pPr marL="0" lvl="0" indent="457200" algn="l" rtl="0">
              <a:spcBef>
                <a:spcPts val="0"/>
              </a:spcBef>
              <a:spcAft>
                <a:spcPts val="0"/>
              </a:spcAft>
              <a:buNone/>
            </a:pPr>
            <a:endParaRPr lang="en-US" sz="2400" dirty="0">
              <a:latin typeface="Times New Roman"/>
              <a:ea typeface="Times New Roman"/>
              <a:cs typeface="Times New Roman"/>
              <a:sym typeface="Times New Roman"/>
            </a:endParaRPr>
          </a:p>
          <a:p>
            <a:pPr marL="0" lvl="0" indent="457200" algn="l" rtl="0">
              <a:spcBef>
                <a:spcPts val="0"/>
              </a:spcBef>
              <a:spcAft>
                <a:spcPts val="0"/>
              </a:spcAft>
              <a:buNone/>
            </a:pPr>
            <a:r>
              <a:rPr lang="en-US" sz="2400" dirty="0">
                <a:latin typeface="Times New Roman"/>
                <a:ea typeface="Times New Roman"/>
                <a:cs typeface="Times New Roman"/>
                <a:sym typeface="Times New Roman"/>
              </a:rPr>
              <a:t>By seeing the above table we can conclude that Random Forest classifier is the efficient among all other Classification Models with an accuracy of 80.35%, followed by </a:t>
            </a:r>
            <a:r>
              <a:rPr lang="en-US" sz="2400" dirty="0" err="1">
                <a:latin typeface="Times New Roman"/>
                <a:ea typeface="Times New Roman"/>
                <a:cs typeface="Times New Roman"/>
                <a:sym typeface="Times New Roman"/>
              </a:rPr>
              <a:t>XGBoost</a:t>
            </a:r>
            <a:r>
              <a:rPr lang="en-US" sz="2400" dirty="0">
                <a:latin typeface="Times New Roman"/>
                <a:ea typeface="Times New Roman"/>
                <a:cs typeface="Times New Roman"/>
                <a:sym typeface="Times New Roman"/>
              </a:rPr>
              <a:t> classifier with 79.7%, Decision Tree with 80.35% and Logistic Regression Classifier with 71%</a:t>
            </a:r>
          </a:p>
        </p:txBody>
      </p:sp>
    </p:spTree>
    <p:extLst>
      <p:ext uri="{BB962C8B-B14F-4D97-AF65-F5344CB8AC3E}">
        <p14:creationId xmlns:p14="http://schemas.microsoft.com/office/powerpoint/2010/main" val="1899413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4B5C0F-95D0-0FCD-C9A0-EE7004052413}"/>
              </a:ext>
            </a:extLst>
          </p:cNvPr>
          <p:cNvSpPr txBox="1"/>
          <p:nvPr/>
        </p:nvSpPr>
        <p:spPr>
          <a:xfrm>
            <a:off x="2590800" y="634484"/>
            <a:ext cx="6115050" cy="369332"/>
          </a:xfrm>
          <a:prstGeom prst="rect">
            <a:avLst/>
          </a:prstGeom>
          <a:noFill/>
        </p:spPr>
        <p:txBody>
          <a:bodyPr wrap="square">
            <a:spAutoFit/>
          </a:bodyPr>
          <a:lstStyle/>
          <a:p>
            <a:pPr marL="0" lvl="0" indent="0" algn="ctr" rtl="0">
              <a:spcBef>
                <a:spcPts val="0"/>
              </a:spcBef>
              <a:spcAft>
                <a:spcPts val="0"/>
              </a:spcAft>
              <a:buNone/>
            </a:pPr>
            <a:r>
              <a:rPr lang="en-US" sz="1800" b="1" dirty="0">
                <a:latin typeface="Times New Roman"/>
                <a:ea typeface="Times New Roman"/>
                <a:cs typeface="Times New Roman"/>
                <a:sym typeface="Times New Roman"/>
              </a:rPr>
              <a:t>References</a:t>
            </a:r>
          </a:p>
        </p:txBody>
      </p:sp>
      <p:sp>
        <p:nvSpPr>
          <p:cNvPr id="5" name="TextBox 4">
            <a:extLst>
              <a:ext uri="{FF2B5EF4-FFF2-40B4-BE49-F238E27FC236}">
                <a16:creationId xmlns:a16="http://schemas.microsoft.com/office/drawing/2014/main" id="{06B49855-1A92-D074-EF72-195258A5DD7E}"/>
              </a:ext>
            </a:extLst>
          </p:cNvPr>
          <p:cNvSpPr txBox="1"/>
          <p:nvPr/>
        </p:nvSpPr>
        <p:spPr>
          <a:xfrm>
            <a:off x="419100" y="1203127"/>
            <a:ext cx="11058525" cy="5355312"/>
          </a:xfrm>
          <a:prstGeom prst="rect">
            <a:avLst/>
          </a:prstGeom>
          <a:noFill/>
        </p:spPr>
        <p:txBody>
          <a:bodyPr wrap="square">
            <a:spAutoFit/>
          </a:bodyPr>
          <a:lstStyle/>
          <a:p>
            <a:pPr marL="457200" lvl="0" indent="-342900" algn="l" rtl="0">
              <a:spcBef>
                <a:spcPts val="0"/>
              </a:spcBef>
              <a:spcAft>
                <a:spcPts val="0"/>
              </a:spcAft>
              <a:buSzPts val="1800"/>
              <a:buFont typeface="Times New Roman"/>
              <a:buChar char="●"/>
            </a:pPr>
            <a:r>
              <a:rPr lang="en-US" sz="1800" dirty="0" err="1">
                <a:solidFill>
                  <a:schemeClr val="dk1"/>
                </a:solidFill>
                <a:latin typeface="Times New Roman"/>
                <a:ea typeface="Times New Roman"/>
                <a:cs typeface="Times New Roman"/>
                <a:sym typeface="Times New Roman"/>
              </a:rPr>
              <a:t>Rishickesh</a:t>
            </a:r>
            <a:r>
              <a:rPr lang="en-US" sz="1800" dirty="0">
                <a:solidFill>
                  <a:schemeClr val="dk1"/>
                </a:solidFill>
                <a:latin typeface="Times New Roman"/>
                <a:ea typeface="Times New Roman"/>
                <a:cs typeface="Times New Roman"/>
                <a:sym typeface="Times New Roman"/>
              </a:rPr>
              <a:t> Ramesh, R.P Ram Kumar, A. </a:t>
            </a:r>
            <a:r>
              <a:rPr lang="en-US" sz="1800" dirty="0" err="1">
                <a:solidFill>
                  <a:schemeClr val="dk1"/>
                </a:solidFill>
                <a:latin typeface="Times New Roman"/>
                <a:ea typeface="Times New Roman"/>
                <a:cs typeface="Times New Roman"/>
                <a:sym typeface="Times New Roman"/>
              </a:rPr>
              <a:t>Shahina</a:t>
            </a:r>
            <a:r>
              <a:rPr lang="en-US" sz="1800" dirty="0">
                <a:solidFill>
                  <a:schemeClr val="dk1"/>
                </a:solidFill>
                <a:latin typeface="Times New Roman"/>
                <a:ea typeface="Times New Roman"/>
                <a:cs typeface="Times New Roman"/>
                <a:sym typeface="Times New Roman"/>
              </a:rPr>
              <a:t>, Dr. A. </a:t>
            </a:r>
            <a:r>
              <a:rPr lang="en-US" sz="1800" dirty="0" err="1">
                <a:solidFill>
                  <a:schemeClr val="dk1"/>
                </a:solidFill>
                <a:latin typeface="Times New Roman"/>
                <a:ea typeface="Times New Roman"/>
                <a:cs typeface="Times New Roman"/>
                <a:sym typeface="Times New Roman"/>
              </a:rPr>
              <a:t>Nayeemulla</a:t>
            </a:r>
            <a:r>
              <a:rPr lang="en-US" sz="1800" dirty="0">
                <a:solidFill>
                  <a:schemeClr val="dk1"/>
                </a:solidFill>
                <a:latin typeface="Times New Roman"/>
                <a:ea typeface="Times New Roman"/>
                <a:cs typeface="Times New Roman"/>
                <a:sym typeface="Times New Roman"/>
              </a:rPr>
              <a:t> Khan “</a:t>
            </a:r>
            <a:r>
              <a:rPr lang="en-US" sz="1800" b="1" dirty="0">
                <a:latin typeface="Times New Roman"/>
                <a:ea typeface="Times New Roman"/>
                <a:cs typeface="Times New Roman"/>
                <a:sym typeface="Times New Roman"/>
              </a:rPr>
              <a:t>Identification of Duplication in Questions Posed on Knowledge Sharing Platform Quora using Machine Learning Techniques</a:t>
            </a:r>
            <a:r>
              <a:rPr lang="en-US" sz="1800" dirty="0">
                <a:latin typeface="Times New Roman"/>
                <a:ea typeface="Times New Roman"/>
                <a:cs typeface="Times New Roman"/>
                <a:sym typeface="Times New Roman"/>
              </a:rPr>
              <a:t>” </a:t>
            </a:r>
            <a:r>
              <a:rPr lang="en-US" sz="1800" b="1" dirty="0">
                <a:latin typeface="Times New Roman"/>
                <a:ea typeface="Times New Roman"/>
                <a:cs typeface="Times New Roman"/>
                <a:sym typeface="Times New Roman"/>
              </a:rPr>
              <a:t>IJITEE Journal Paper</a:t>
            </a:r>
          </a:p>
          <a:p>
            <a:pPr marL="457200" lvl="0" indent="-342900" algn="l"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AINAB IMTIAZ,  MUHAMMAD UMER, MUHAMMAD AHMAD, SALEEM ULLAH, GYU SANG CHOI, ARIF MEHMOOD “</a:t>
            </a:r>
            <a:r>
              <a:rPr lang="en-US" sz="1800" b="1" dirty="0">
                <a:latin typeface="Times New Roman"/>
                <a:ea typeface="Times New Roman"/>
                <a:cs typeface="Times New Roman"/>
                <a:sym typeface="Times New Roman"/>
              </a:rPr>
              <a:t>Duplicate Questions Pair Detection Using Siamese </a:t>
            </a:r>
            <a:r>
              <a:rPr lang="en-US" sz="1800" b="1" dirty="0" err="1">
                <a:latin typeface="Times New Roman"/>
                <a:ea typeface="Times New Roman"/>
                <a:cs typeface="Times New Roman"/>
                <a:sym typeface="Times New Roman"/>
              </a:rPr>
              <a:t>MaLSTM</a:t>
            </a:r>
            <a:r>
              <a:rPr lang="en-US" sz="1800" dirty="0">
                <a:latin typeface="Times New Roman"/>
                <a:ea typeface="Times New Roman"/>
                <a:cs typeface="Times New Roman"/>
                <a:sym typeface="Times New Roman"/>
              </a:rPr>
              <a:t>”, </a:t>
            </a:r>
            <a:r>
              <a:rPr lang="en-US" sz="1800" b="1" dirty="0">
                <a:latin typeface="Times New Roman"/>
                <a:ea typeface="Times New Roman"/>
                <a:cs typeface="Times New Roman"/>
                <a:sym typeface="Times New Roman"/>
              </a:rPr>
              <a:t>IEEE Journal Paper</a:t>
            </a:r>
          </a:p>
          <a:p>
            <a:pPr marL="457200" lvl="0" indent="-342900" algn="l"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Logistic Regression classifier </a:t>
            </a:r>
            <a:r>
              <a:rPr lang="en-US" sz="1800" b="1" dirty="0">
                <a:latin typeface="Times New Roman"/>
                <a:ea typeface="Times New Roman"/>
                <a:cs typeface="Times New Roman"/>
                <a:sym typeface="Times New Roman"/>
              </a:rPr>
              <a:t>“</a:t>
            </a:r>
            <a:r>
              <a:rPr lang="en-US" sz="1800" b="1" u="sng" dirty="0">
                <a:solidFill>
                  <a:schemeClr val="hlink"/>
                </a:solidFill>
                <a:latin typeface="Times New Roman"/>
                <a:ea typeface="Times New Roman"/>
                <a:cs typeface="Times New Roman"/>
                <a:sym typeface="Times New Roman"/>
                <a:hlinkClick r:id="rId2"/>
              </a:rPr>
              <a:t>https://www.geeksforgeeks.org/advantages-and-disadvantages-of-logistic-regression/</a:t>
            </a:r>
            <a:r>
              <a:rPr lang="en-US" sz="1800" b="1" dirty="0">
                <a:latin typeface="Times New Roman"/>
                <a:ea typeface="Times New Roman"/>
                <a:cs typeface="Times New Roman"/>
                <a:sym typeface="Times New Roman"/>
              </a:rPr>
              <a:t>”</a:t>
            </a:r>
          </a:p>
          <a:p>
            <a:pPr marL="457200" lvl="0" indent="-342900" algn="l"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Random Forest “</a:t>
            </a:r>
            <a:r>
              <a:rPr lang="en-US" sz="1800" b="1" u="sng" dirty="0">
                <a:solidFill>
                  <a:schemeClr val="hlink"/>
                </a:solidFill>
                <a:latin typeface="Times New Roman"/>
                <a:ea typeface="Times New Roman"/>
                <a:cs typeface="Times New Roman"/>
                <a:sym typeface="Times New Roman"/>
                <a:hlinkClick r:id="rId3"/>
              </a:rPr>
              <a:t>https://www.analyticsvidhya.com/blog/2021/06/understanding-random-forest</a:t>
            </a:r>
            <a:r>
              <a:rPr lang="en-US" sz="1800" dirty="0">
                <a:latin typeface="Times New Roman"/>
                <a:ea typeface="Times New Roman"/>
                <a:cs typeface="Times New Roman"/>
                <a:sym typeface="Times New Roman"/>
              </a:rPr>
              <a:t>”</a:t>
            </a:r>
          </a:p>
          <a:p>
            <a:pPr marL="457200" lvl="0" indent="0" algn="l" rtl="0">
              <a:spcBef>
                <a:spcPts val="0"/>
              </a:spcBef>
              <a:spcAft>
                <a:spcPts val="0"/>
              </a:spcAft>
              <a:buNone/>
            </a:pPr>
            <a:endParaRPr lang="en-US"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Decision Tree “</a:t>
            </a:r>
            <a:r>
              <a:rPr lang="en-US" sz="1800" b="1" u="sng" dirty="0">
                <a:solidFill>
                  <a:schemeClr val="hlink"/>
                </a:solidFill>
                <a:latin typeface="Times New Roman"/>
                <a:ea typeface="Times New Roman"/>
                <a:cs typeface="Times New Roman"/>
                <a:sym typeface="Times New Roman"/>
                <a:hlinkClick r:id="rId4"/>
              </a:rPr>
              <a:t>https://www.slideshare.net/DakshGoyal3/decision-tree-69802132</a:t>
            </a:r>
            <a:r>
              <a:rPr lang="en-US" sz="1800" dirty="0">
                <a:latin typeface="Times New Roman"/>
                <a:ea typeface="Times New Roman"/>
                <a:cs typeface="Times New Roman"/>
                <a:sym typeface="Times New Roman"/>
              </a:rPr>
              <a:t>”</a:t>
            </a:r>
          </a:p>
          <a:p>
            <a:pPr marL="457200" lvl="0" indent="0" algn="l" rtl="0">
              <a:spcBef>
                <a:spcPts val="0"/>
              </a:spcBef>
              <a:spcAft>
                <a:spcPts val="0"/>
              </a:spcAft>
              <a:buNone/>
            </a:pPr>
            <a:endParaRPr lang="en-US"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XG Boost Classifier “</a:t>
            </a:r>
            <a:r>
              <a:rPr lang="en-US" sz="1800" b="1" dirty="0">
                <a:latin typeface="Times New Roman"/>
                <a:ea typeface="Times New Roman"/>
                <a:cs typeface="Times New Roman"/>
                <a:sym typeface="Times New Roman"/>
              </a:rPr>
              <a:t>https://analyticsindiamag.com/xgboost-internal-working-to-make-decision-trees-and-deduce-predictions</a:t>
            </a:r>
            <a:r>
              <a:rPr lang="en-US" sz="1800" dirty="0">
                <a:latin typeface="Times New Roman"/>
                <a:ea typeface="Times New Roman"/>
                <a:cs typeface="Times New Roman"/>
                <a:sym typeface="Times New Roman"/>
              </a:rPr>
              <a:t>”</a:t>
            </a:r>
          </a:p>
          <a:p>
            <a:pPr marL="457200" lvl="0" indent="-342900" algn="l" rtl="0">
              <a:spcBef>
                <a:spcPts val="0"/>
              </a:spcBef>
              <a:spcAft>
                <a:spcPts val="0"/>
              </a:spcAft>
              <a:buSzPts val="1800"/>
              <a:buFont typeface="Times New Roman"/>
              <a:buChar char="●"/>
            </a:pPr>
            <a:r>
              <a:rPr lang="en-US" sz="1800" u="sng" dirty="0">
                <a:solidFill>
                  <a:schemeClr val="hlink"/>
                </a:solidFill>
                <a:latin typeface="Times New Roman"/>
                <a:ea typeface="Times New Roman"/>
                <a:cs typeface="Times New Roman"/>
                <a:sym typeface="Times New Roman"/>
                <a:hlinkClick r:id="rId5"/>
              </a:rPr>
              <a:t>https://github.com/UdiBhaskar/Quora-Question-pair-similarity</a:t>
            </a:r>
            <a:endParaRPr lang="en-US"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u="sng" dirty="0">
                <a:solidFill>
                  <a:schemeClr val="hlink"/>
                </a:solidFill>
                <a:latin typeface="Times New Roman"/>
                <a:ea typeface="Times New Roman"/>
                <a:cs typeface="Times New Roman"/>
                <a:sym typeface="Times New Roman"/>
                <a:hlinkClick r:id="rId6"/>
              </a:rPr>
              <a:t>https://www.kaggle.com/code/veerpalsingh/quora-question-pair-final</a:t>
            </a:r>
            <a:endParaRPr lang="en-US"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u="sng" dirty="0">
                <a:solidFill>
                  <a:schemeClr val="hlink"/>
                </a:solidFill>
                <a:latin typeface="Times New Roman"/>
                <a:ea typeface="Times New Roman"/>
                <a:cs typeface="Times New Roman"/>
                <a:sym typeface="Times New Roman"/>
                <a:hlinkClick r:id="rId7"/>
              </a:rPr>
              <a:t>https://github.com/campusx-official/quora-question-pairs/blob/main/bow-with-preprocessing-and-advanced-features.ipynb</a:t>
            </a:r>
            <a:endParaRPr lang="en-US" sz="1800" u="sng" dirty="0">
              <a:solidFill>
                <a:schemeClr val="hlink"/>
              </a:solidFill>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u="sng" dirty="0" err="1">
                <a:solidFill>
                  <a:schemeClr val="hlink"/>
                </a:solidFill>
                <a:latin typeface="Times New Roman"/>
                <a:ea typeface="Times New Roman"/>
                <a:cs typeface="Times New Roman"/>
                <a:sym typeface="Times New Roman"/>
              </a:rPr>
              <a:t>Chatgpt</a:t>
            </a:r>
            <a:endParaRPr lang="en-US" u="sng" dirty="0">
              <a:solidFill>
                <a:schemeClr val="hlink"/>
              </a:solidFill>
              <a:latin typeface="Times New Roman"/>
              <a:ea typeface="Times New Roman"/>
              <a:cs typeface="Times New Roman"/>
              <a:sym typeface="Times New Roman"/>
            </a:endParaRPr>
          </a:p>
          <a:p>
            <a:pPr marL="114300" lvl="0" algn="l" rtl="0">
              <a:spcBef>
                <a:spcPts val="0"/>
              </a:spcBef>
              <a:spcAft>
                <a:spcPts val="0"/>
              </a:spcAft>
              <a:buSzPts val="1800"/>
            </a:pPr>
            <a:endParaRPr lang="en-US"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81442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B42C-DD3C-A384-4AEF-60121E0D198C}"/>
              </a:ext>
            </a:extLst>
          </p:cNvPr>
          <p:cNvSpPr>
            <a:spLocks noGrp="1"/>
          </p:cNvSpPr>
          <p:nvPr>
            <p:ph type="title"/>
          </p:nvPr>
        </p:nvSpPr>
        <p:spPr/>
        <p:txBody>
          <a:bodyPr/>
          <a:lstStyle/>
          <a:p>
            <a:r>
              <a:rPr lang="en-US" sz="4400" b="1" i="0" u="none" strike="noStrike" dirty="0">
                <a:solidFill>
                  <a:srgbClr val="000000"/>
                </a:solidFill>
                <a:latin typeface="Times New Roman"/>
                <a:ea typeface="Times New Roman"/>
                <a:cs typeface="Times New Roman"/>
                <a:sym typeface="Times New Roman"/>
              </a:rPr>
              <a:t>PROBLEM STATEMENT:</a:t>
            </a:r>
            <a:endParaRPr lang="en-IN" dirty="0"/>
          </a:p>
        </p:txBody>
      </p:sp>
      <p:sp>
        <p:nvSpPr>
          <p:cNvPr id="4" name="TextBox 3">
            <a:extLst>
              <a:ext uri="{FF2B5EF4-FFF2-40B4-BE49-F238E27FC236}">
                <a16:creationId xmlns:a16="http://schemas.microsoft.com/office/drawing/2014/main" id="{ACDD9111-2939-D308-474A-D51436BDA228}"/>
              </a:ext>
            </a:extLst>
          </p:cNvPr>
          <p:cNvSpPr txBox="1"/>
          <p:nvPr/>
        </p:nvSpPr>
        <p:spPr>
          <a:xfrm>
            <a:off x="2914650" y="2836014"/>
            <a:ext cx="6115050" cy="1735988"/>
          </a:xfrm>
          <a:prstGeom prst="rect">
            <a:avLst/>
          </a:prstGeom>
          <a:noFill/>
        </p:spPr>
        <p:txBody>
          <a:bodyPr wrap="square">
            <a:spAutoFit/>
          </a:bodyPr>
          <a:lstStyle/>
          <a:p>
            <a:pPr marL="228600" lvl="0" indent="-228600" algn="l" rtl="0">
              <a:lnSpc>
                <a:spcPct val="120000"/>
              </a:lnSpc>
              <a:spcBef>
                <a:spcPts val="0"/>
              </a:spcBef>
              <a:spcAft>
                <a:spcPts val="0"/>
              </a:spcAft>
              <a:buSzPts val="2400"/>
              <a:buChar char="•"/>
            </a:pPr>
            <a:r>
              <a:rPr lang="en-US" sz="1800" b="0" i="0" u="none" strike="noStrike" dirty="0">
                <a:solidFill>
                  <a:srgbClr val="000000"/>
                </a:solidFill>
                <a:latin typeface="Times New Roman"/>
                <a:ea typeface="Times New Roman"/>
                <a:cs typeface="Times New Roman"/>
                <a:sym typeface="Times New Roman"/>
              </a:rPr>
              <a:t>Identify which questions on Quora are duplicate. This could be useful to instantly provide answers to questions that have already been answered. We are tasked with predicting whether a pair of questions are duplicates or not</a:t>
            </a:r>
            <a:r>
              <a:rPr lang="en-US" sz="1800" b="0" i="0" u="none" strike="noStrike" dirty="0">
                <a:solidFill>
                  <a:srgbClr val="24292F"/>
                </a:solidFill>
                <a:latin typeface="Times New Roman"/>
                <a:ea typeface="Times New Roman"/>
                <a:cs typeface="Times New Roman"/>
                <a:sym typeface="Times New Roman"/>
              </a:rPr>
              <a:t>.</a:t>
            </a:r>
            <a:br>
              <a:rPr lang="en-US" sz="1800" b="0" dirty="0"/>
            </a:br>
            <a:endParaRPr lang="en-US" sz="1800" dirty="0"/>
          </a:p>
        </p:txBody>
      </p:sp>
    </p:spTree>
    <p:extLst>
      <p:ext uri="{BB962C8B-B14F-4D97-AF65-F5344CB8AC3E}">
        <p14:creationId xmlns:p14="http://schemas.microsoft.com/office/powerpoint/2010/main" val="287986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E662-820C-3A5B-C2C4-6C9935AED96C}"/>
              </a:ext>
            </a:extLst>
          </p:cNvPr>
          <p:cNvSpPr>
            <a:spLocks noGrp="1"/>
          </p:cNvSpPr>
          <p:nvPr>
            <p:ph type="title"/>
          </p:nvPr>
        </p:nvSpPr>
        <p:spPr/>
        <p:txBody>
          <a:bodyPr>
            <a:normAutofit fontScale="90000"/>
          </a:bodyPr>
          <a:lstStyle/>
          <a:p>
            <a:r>
              <a:rPr lang="en-US" sz="3600" b="1" i="0" u="none" strike="noStrike" dirty="0">
                <a:solidFill>
                  <a:srgbClr val="000000"/>
                </a:solidFill>
                <a:latin typeface="Times New Roman"/>
                <a:ea typeface="Times New Roman"/>
                <a:cs typeface="Times New Roman"/>
                <a:sym typeface="Times New Roman"/>
              </a:rPr>
              <a:t>SOFTWARE &amp; HARDWARE REQUIREMENTS </a:t>
            </a:r>
            <a:r>
              <a:rPr lang="en-US" sz="4400" b="1" i="0" u="none" strike="noStrike" dirty="0">
                <a:solidFill>
                  <a:srgbClr val="000000"/>
                </a:solidFill>
                <a:latin typeface="Times New Roman"/>
                <a:ea typeface="Times New Roman"/>
                <a:cs typeface="Times New Roman"/>
                <a:sym typeface="Times New Roman"/>
              </a:rPr>
              <a:t>:</a:t>
            </a:r>
            <a:br>
              <a:rPr lang="en-US" b="0" dirty="0"/>
            </a:br>
            <a:endParaRPr lang="en-IN" dirty="0"/>
          </a:p>
        </p:txBody>
      </p:sp>
      <p:sp>
        <p:nvSpPr>
          <p:cNvPr id="4" name="TextBox 3">
            <a:extLst>
              <a:ext uri="{FF2B5EF4-FFF2-40B4-BE49-F238E27FC236}">
                <a16:creationId xmlns:a16="http://schemas.microsoft.com/office/drawing/2014/main" id="{343590B3-0485-F335-8965-69F93348E77C}"/>
              </a:ext>
            </a:extLst>
          </p:cNvPr>
          <p:cNvSpPr txBox="1"/>
          <p:nvPr/>
        </p:nvSpPr>
        <p:spPr>
          <a:xfrm>
            <a:off x="2924175" y="2564398"/>
            <a:ext cx="6115050" cy="3424655"/>
          </a:xfrm>
          <a:prstGeom prst="rect">
            <a:avLst/>
          </a:prstGeom>
          <a:noFill/>
        </p:spPr>
        <p:txBody>
          <a:bodyPr wrap="square">
            <a:spAutoFit/>
          </a:bodyPr>
          <a:lstStyle/>
          <a:p>
            <a:pPr marL="0" lvl="0" indent="0" algn="just" rtl="0">
              <a:lnSpc>
                <a:spcPct val="120000"/>
              </a:lnSpc>
              <a:spcBef>
                <a:spcPts val="0"/>
              </a:spcBef>
              <a:spcAft>
                <a:spcPts val="0"/>
              </a:spcAft>
              <a:buSzPts val="1800"/>
              <a:buNone/>
            </a:pPr>
            <a:r>
              <a:rPr lang="en-US" sz="1800" b="0" i="0" u="none" strike="noStrike" dirty="0">
                <a:solidFill>
                  <a:srgbClr val="000000"/>
                </a:solidFill>
                <a:latin typeface="Times New Roman"/>
                <a:ea typeface="Times New Roman"/>
                <a:cs typeface="Times New Roman"/>
                <a:sym typeface="Times New Roman"/>
              </a:rPr>
              <a:t>Hardware Specification: </a:t>
            </a:r>
            <a:endParaRPr lang="en-US" b="0" dirty="0"/>
          </a:p>
          <a:p>
            <a:pPr marL="228600" lvl="0" indent="-228600" algn="just" rtl="0">
              <a:lnSpc>
                <a:spcPct val="120000"/>
              </a:lnSpc>
              <a:spcBef>
                <a:spcPts val="0"/>
              </a:spcBef>
              <a:spcAft>
                <a:spcPts val="0"/>
              </a:spcAft>
              <a:buSzPts val="1800"/>
              <a:buFont typeface="Arial"/>
              <a:buChar char="•"/>
            </a:pPr>
            <a:r>
              <a:rPr lang="en-US" sz="1800" b="0" i="0" u="none" strike="noStrike" dirty="0">
                <a:solidFill>
                  <a:srgbClr val="000000"/>
                </a:solidFill>
                <a:latin typeface="Times New Roman"/>
                <a:ea typeface="Times New Roman"/>
                <a:cs typeface="Times New Roman"/>
                <a:sym typeface="Times New Roman"/>
              </a:rPr>
              <a:t>Processor – i5 or more </a:t>
            </a:r>
            <a:endParaRPr lang="en-US" sz="1800" b="0" i="0" u="none" strike="noStrike" dirty="0">
              <a:solidFill>
                <a:srgbClr val="000000"/>
              </a:solidFill>
              <a:latin typeface="Noto Sans Symbols"/>
              <a:ea typeface="Noto Sans Symbols"/>
              <a:cs typeface="Noto Sans Symbols"/>
              <a:sym typeface="Noto Sans Symbols"/>
            </a:endParaRPr>
          </a:p>
          <a:p>
            <a:pPr marL="228600" lvl="0" indent="-228600" algn="just" rtl="0">
              <a:lnSpc>
                <a:spcPct val="120000"/>
              </a:lnSpc>
              <a:spcBef>
                <a:spcPts val="275"/>
              </a:spcBef>
              <a:spcAft>
                <a:spcPts val="0"/>
              </a:spcAft>
              <a:buSzPts val="1800"/>
              <a:buFont typeface="Arial"/>
              <a:buChar char="•"/>
            </a:pPr>
            <a:r>
              <a:rPr lang="en-US" sz="1800" b="0" i="0" u="none" strike="noStrike" dirty="0">
                <a:solidFill>
                  <a:srgbClr val="000000"/>
                </a:solidFill>
                <a:latin typeface="Times New Roman"/>
                <a:ea typeface="Times New Roman"/>
                <a:cs typeface="Times New Roman"/>
                <a:sym typeface="Times New Roman"/>
              </a:rPr>
              <a:t>Hard Disk – 50 GB </a:t>
            </a:r>
            <a:endParaRPr lang="en-US" sz="1800" b="0" i="0" u="none" strike="noStrike" dirty="0">
              <a:solidFill>
                <a:srgbClr val="000000"/>
              </a:solidFill>
              <a:latin typeface="Noto Sans Symbols"/>
              <a:ea typeface="Noto Sans Symbols"/>
              <a:cs typeface="Noto Sans Symbols"/>
              <a:sym typeface="Noto Sans Symbols"/>
            </a:endParaRPr>
          </a:p>
          <a:p>
            <a:pPr marL="228600" lvl="0" indent="-228600" algn="just" rtl="0">
              <a:lnSpc>
                <a:spcPct val="120000"/>
              </a:lnSpc>
              <a:spcBef>
                <a:spcPts val="275"/>
              </a:spcBef>
              <a:spcAft>
                <a:spcPts val="0"/>
              </a:spcAft>
              <a:buSzPts val="1800"/>
              <a:buFont typeface="Arial"/>
              <a:buChar char="•"/>
            </a:pPr>
            <a:r>
              <a:rPr lang="en-US" sz="1800" b="0" i="0" u="none" strike="noStrike" dirty="0">
                <a:solidFill>
                  <a:srgbClr val="000000"/>
                </a:solidFill>
                <a:latin typeface="Times New Roman"/>
                <a:ea typeface="Times New Roman"/>
                <a:cs typeface="Times New Roman"/>
                <a:sym typeface="Times New Roman"/>
              </a:rPr>
              <a:t>Memory – Min 8GB RAM </a:t>
            </a:r>
            <a:endParaRPr lang="en-US" sz="1800" b="0" i="0" u="none" strike="noStrike" dirty="0">
              <a:solidFill>
                <a:srgbClr val="000000"/>
              </a:solidFill>
              <a:latin typeface="Noto Sans Symbols"/>
              <a:ea typeface="Noto Sans Symbols"/>
              <a:cs typeface="Noto Sans Symbols"/>
              <a:sym typeface="Noto Sans Symbols"/>
            </a:endParaRPr>
          </a:p>
          <a:p>
            <a:pPr marL="0" lvl="0" indent="0" algn="just" rtl="0">
              <a:lnSpc>
                <a:spcPct val="120000"/>
              </a:lnSpc>
              <a:spcBef>
                <a:spcPts val="275"/>
              </a:spcBef>
              <a:spcAft>
                <a:spcPts val="0"/>
              </a:spcAft>
              <a:buSzPts val="1800"/>
              <a:buNone/>
            </a:pPr>
            <a:r>
              <a:rPr lang="en-US" sz="1800" b="0" i="0" u="none" strike="noStrike" dirty="0">
                <a:solidFill>
                  <a:srgbClr val="000000"/>
                </a:solidFill>
                <a:latin typeface="Times New Roman"/>
                <a:ea typeface="Times New Roman"/>
                <a:cs typeface="Times New Roman"/>
                <a:sym typeface="Times New Roman"/>
              </a:rPr>
              <a:t> Software Specification: </a:t>
            </a:r>
            <a:endParaRPr lang="en-US" b="0" dirty="0"/>
          </a:p>
          <a:p>
            <a:pPr marL="228600" lvl="0" indent="-228600" algn="just" rtl="0">
              <a:lnSpc>
                <a:spcPct val="120000"/>
              </a:lnSpc>
              <a:spcBef>
                <a:spcPts val="0"/>
              </a:spcBef>
              <a:spcAft>
                <a:spcPts val="0"/>
              </a:spcAft>
              <a:buSzPts val="1800"/>
              <a:buFont typeface="Arial"/>
              <a:buChar char="•"/>
            </a:pPr>
            <a:r>
              <a:rPr lang="en-US" sz="1800" b="0" i="0" u="none" strike="noStrike" dirty="0">
                <a:solidFill>
                  <a:srgbClr val="000000"/>
                </a:solidFill>
                <a:latin typeface="Times New Roman"/>
                <a:ea typeface="Times New Roman"/>
                <a:cs typeface="Times New Roman"/>
                <a:sym typeface="Times New Roman"/>
              </a:rPr>
              <a:t>Operating System : Windows 7 or more </a:t>
            </a:r>
            <a:endParaRPr lang="en-US" sz="1800" b="0" i="0" u="none" strike="noStrike" dirty="0">
              <a:solidFill>
                <a:srgbClr val="000000"/>
              </a:solidFill>
              <a:latin typeface="Noto Sans Symbols"/>
              <a:ea typeface="Noto Sans Symbols"/>
              <a:cs typeface="Noto Sans Symbols"/>
              <a:sym typeface="Noto Sans Symbols"/>
            </a:endParaRPr>
          </a:p>
          <a:p>
            <a:pPr marL="228600" lvl="0" indent="-228600" algn="just" rtl="0">
              <a:lnSpc>
                <a:spcPct val="120000"/>
              </a:lnSpc>
              <a:spcBef>
                <a:spcPts val="285"/>
              </a:spcBef>
              <a:spcAft>
                <a:spcPts val="0"/>
              </a:spcAft>
              <a:buSzPts val="1800"/>
              <a:buFont typeface="Arial"/>
              <a:buChar char="•"/>
            </a:pPr>
            <a:r>
              <a:rPr lang="en-US" sz="1800" b="0" i="0" u="none" strike="noStrike" dirty="0">
                <a:solidFill>
                  <a:srgbClr val="000000"/>
                </a:solidFill>
                <a:latin typeface="Times New Roman"/>
                <a:ea typeface="Times New Roman"/>
                <a:cs typeface="Times New Roman"/>
                <a:sym typeface="Times New Roman"/>
              </a:rPr>
              <a:t>Language: Python </a:t>
            </a:r>
            <a:endParaRPr lang="en-US" sz="1800" b="0" i="0" u="none" strike="noStrike" dirty="0">
              <a:solidFill>
                <a:srgbClr val="000000"/>
              </a:solidFill>
              <a:latin typeface="Noto Sans Symbols"/>
              <a:ea typeface="Noto Sans Symbols"/>
              <a:cs typeface="Noto Sans Symbols"/>
              <a:sym typeface="Noto Sans Symbols"/>
            </a:endParaRPr>
          </a:p>
          <a:p>
            <a:pPr marL="228600" lvl="0" indent="-228600" algn="just" rtl="0">
              <a:lnSpc>
                <a:spcPct val="120000"/>
              </a:lnSpc>
              <a:spcBef>
                <a:spcPts val="285"/>
              </a:spcBef>
              <a:spcAft>
                <a:spcPts val="0"/>
              </a:spcAft>
              <a:buSzPts val="1800"/>
              <a:buFont typeface="Arial"/>
              <a:buChar char="•"/>
            </a:pPr>
            <a:r>
              <a:rPr lang="en-US" sz="1800" b="0" i="0" u="none" strike="noStrike" dirty="0">
                <a:solidFill>
                  <a:srgbClr val="000000"/>
                </a:solidFill>
                <a:latin typeface="Times New Roman"/>
                <a:ea typeface="Times New Roman"/>
                <a:cs typeface="Times New Roman"/>
                <a:sym typeface="Times New Roman"/>
              </a:rPr>
              <a:t>IDE : </a:t>
            </a:r>
            <a:r>
              <a:rPr lang="en-US" sz="1800" b="0" i="0" u="none" strike="noStrike" dirty="0" err="1">
                <a:solidFill>
                  <a:srgbClr val="000000"/>
                </a:solidFill>
                <a:latin typeface="Times New Roman"/>
                <a:ea typeface="Times New Roman"/>
                <a:cs typeface="Times New Roman"/>
                <a:sym typeface="Times New Roman"/>
              </a:rPr>
              <a:t>Jupyter</a:t>
            </a:r>
            <a:r>
              <a:rPr lang="en-US" sz="1800" b="0" i="0" u="none" strike="noStrike" dirty="0">
                <a:solidFill>
                  <a:srgbClr val="000000"/>
                </a:solidFill>
                <a:latin typeface="Times New Roman"/>
                <a:ea typeface="Times New Roman"/>
                <a:cs typeface="Times New Roman"/>
                <a:sym typeface="Times New Roman"/>
              </a:rPr>
              <a:t> Notebook </a:t>
            </a:r>
            <a:endParaRPr lang="en-US" sz="1800" b="0" i="0" u="none" strike="noStrike" dirty="0">
              <a:solidFill>
                <a:srgbClr val="000000"/>
              </a:solidFill>
              <a:latin typeface="Noto Sans Symbols"/>
              <a:ea typeface="Noto Sans Symbols"/>
              <a:cs typeface="Noto Sans Symbols"/>
              <a:sym typeface="Noto Sans Symbols"/>
            </a:endParaRPr>
          </a:p>
          <a:p>
            <a:pPr marL="228600" lvl="0" indent="-101600" algn="l" rtl="0">
              <a:lnSpc>
                <a:spcPct val="120000"/>
              </a:lnSpc>
              <a:spcBef>
                <a:spcPts val="1285"/>
              </a:spcBef>
              <a:spcAft>
                <a:spcPts val="0"/>
              </a:spcAft>
              <a:buSzPts val="2000"/>
              <a:buNone/>
            </a:pPr>
            <a:endParaRPr lang="en-US" dirty="0"/>
          </a:p>
        </p:txBody>
      </p:sp>
    </p:spTree>
    <p:extLst>
      <p:ext uri="{BB962C8B-B14F-4D97-AF65-F5344CB8AC3E}">
        <p14:creationId xmlns:p14="http://schemas.microsoft.com/office/powerpoint/2010/main" val="306141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2BC1-B7F1-3077-4EF6-FB6BFFA076D2}"/>
              </a:ext>
            </a:extLst>
          </p:cNvPr>
          <p:cNvSpPr>
            <a:spLocks noGrp="1"/>
          </p:cNvSpPr>
          <p:nvPr>
            <p:ph type="title"/>
          </p:nvPr>
        </p:nvSpPr>
        <p:spPr/>
        <p:txBody>
          <a:bodyPr/>
          <a:lstStyle/>
          <a:p>
            <a:r>
              <a:rPr lang="en-US" b="1" dirty="0">
                <a:latin typeface="Times New Roman"/>
                <a:ea typeface="Times New Roman"/>
                <a:cs typeface="Times New Roman"/>
                <a:sym typeface="Times New Roman"/>
              </a:rPr>
              <a:t>DATASET</a:t>
            </a:r>
            <a:endParaRPr lang="en-IN" dirty="0"/>
          </a:p>
        </p:txBody>
      </p:sp>
      <p:sp>
        <p:nvSpPr>
          <p:cNvPr id="4" name="TextBox 3">
            <a:extLst>
              <a:ext uri="{FF2B5EF4-FFF2-40B4-BE49-F238E27FC236}">
                <a16:creationId xmlns:a16="http://schemas.microsoft.com/office/drawing/2014/main" id="{20E79F63-22E2-C289-C11C-ED6321CF1087}"/>
              </a:ext>
            </a:extLst>
          </p:cNvPr>
          <p:cNvSpPr txBox="1"/>
          <p:nvPr/>
        </p:nvSpPr>
        <p:spPr>
          <a:xfrm>
            <a:off x="1438274" y="2695575"/>
            <a:ext cx="9286875" cy="2925544"/>
          </a:xfrm>
          <a:prstGeom prst="rect">
            <a:avLst/>
          </a:prstGeom>
          <a:noFill/>
        </p:spPr>
        <p:txBody>
          <a:bodyPr wrap="square">
            <a:spAutoFit/>
          </a:bodyPr>
          <a:lstStyle/>
          <a:p>
            <a:pPr marL="228600" lvl="0" indent="-228600" algn="just" rtl="0">
              <a:lnSpc>
                <a:spcPct val="120000"/>
              </a:lnSpc>
              <a:spcBef>
                <a:spcPts val="0"/>
              </a:spcBef>
              <a:spcAft>
                <a:spcPts val="0"/>
              </a:spcAft>
              <a:buSzPts val="1800"/>
              <a:buChar char="•"/>
            </a:pPr>
            <a:r>
              <a:rPr lang="en-US" sz="1800" b="0" i="0" strike="noStrike" dirty="0">
                <a:latin typeface="Times New Roman"/>
                <a:ea typeface="Times New Roman"/>
                <a:cs typeface="Times New Roman"/>
                <a:sym typeface="Times New Roman"/>
              </a:rPr>
              <a:t>A </a:t>
            </a:r>
            <a:r>
              <a:rPr lang="en-US" sz="1800" b="1" i="0" strike="noStrike" dirty="0">
                <a:latin typeface="Times New Roman"/>
                <a:ea typeface="Times New Roman"/>
                <a:cs typeface="Times New Roman"/>
                <a:sym typeface="Times New Roman"/>
              </a:rPr>
              <a:t>data set</a:t>
            </a:r>
            <a:r>
              <a:rPr lang="en-US" sz="1800" b="0" i="0" strike="noStrike" dirty="0">
                <a:latin typeface="Times New Roman"/>
                <a:ea typeface="Times New Roman"/>
                <a:cs typeface="Times New Roman"/>
                <a:sym typeface="Times New Roman"/>
              </a:rPr>
              <a:t> is a collection of data. In the case of tabular data, a data set corresponds to one or more database tables, where every column of a table represents a particular variable, and each row corresponds to a given record of the data set in question. The data set lists values for each of the variables, such as height and weight of an object, for each member of the data set. Data sets can also consist of a collection of documents or files.</a:t>
            </a:r>
            <a:endParaRPr lang="en-US" b="0" dirty="0"/>
          </a:p>
          <a:p>
            <a:pPr marL="228600" lvl="0" indent="-228600" algn="l" rtl="0">
              <a:lnSpc>
                <a:spcPct val="120000"/>
              </a:lnSpc>
              <a:spcBef>
                <a:spcPts val="1500"/>
              </a:spcBef>
              <a:spcAft>
                <a:spcPts val="0"/>
              </a:spcAft>
              <a:buSzPts val="1800"/>
              <a:buChar char="•"/>
            </a:pPr>
            <a:r>
              <a:rPr lang="en-US" sz="1800" dirty="0">
                <a:latin typeface="Times New Roman"/>
                <a:ea typeface="Times New Roman"/>
                <a:cs typeface="Times New Roman"/>
                <a:sym typeface="Times New Roman"/>
              </a:rPr>
              <a:t>We got this dataset from Kaggle Website which is best place to get predefined/developed datasets which are used in various machine learning problems</a:t>
            </a:r>
            <a:br>
              <a:rPr lang="en-US" dirty="0"/>
            </a:br>
            <a:endParaRPr lang="en-US" dirty="0"/>
          </a:p>
        </p:txBody>
      </p:sp>
    </p:spTree>
    <p:extLst>
      <p:ext uri="{BB962C8B-B14F-4D97-AF65-F5344CB8AC3E}">
        <p14:creationId xmlns:p14="http://schemas.microsoft.com/office/powerpoint/2010/main" val="173508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5589BF-A5B0-6405-A873-EF85912F3EF2}"/>
              </a:ext>
            </a:extLst>
          </p:cNvPr>
          <p:cNvSpPr txBox="1"/>
          <p:nvPr/>
        </p:nvSpPr>
        <p:spPr>
          <a:xfrm>
            <a:off x="914400" y="1486421"/>
            <a:ext cx="10687050" cy="4124206"/>
          </a:xfrm>
          <a:prstGeom prst="rect">
            <a:avLst/>
          </a:prstGeom>
          <a:noFill/>
        </p:spPr>
        <p:txBody>
          <a:bodyPr wrap="square">
            <a:spAutoFit/>
          </a:bodyPr>
          <a:lstStyle/>
          <a:p>
            <a:pPr marL="0" marR="0" lvl="0" indent="0" algn="l" rtl="0">
              <a:lnSpc>
                <a:spcPct val="15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Reading the dataset from Kaggle:</a:t>
            </a:r>
            <a:endParaRPr lang="en-US" dirty="0"/>
          </a:p>
          <a:p>
            <a:pPr marL="0" marR="0" lvl="0" indent="0" algn="l" rtl="0">
              <a:lnSpc>
                <a:spcPct val="15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 	</a:t>
            </a:r>
            <a:r>
              <a:rPr lang="en-US" sz="1600" b="0" i="0" u="none" strike="noStrike" cap="none" dirty="0">
                <a:solidFill>
                  <a:schemeClr val="dk1"/>
                </a:solidFill>
                <a:latin typeface="Times New Roman"/>
                <a:ea typeface="Times New Roman"/>
                <a:cs typeface="Times New Roman"/>
                <a:sym typeface="Times New Roman"/>
              </a:rPr>
              <a:t>To read the dataset we use Pandas Library in python which is used to read and </a:t>
            </a:r>
            <a:r>
              <a:rPr lang="en-US" sz="1600" b="0" i="0" u="none" strike="noStrike" cap="none" dirty="0" err="1">
                <a:solidFill>
                  <a:schemeClr val="dk1"/>
                </a:solidFill>
                <a:latin typeface="Times New Roman"/>
                <a:ea typeface="Times New Roman"/>
                <a:cs typeface="Times New Roman"/>
                <a:sym typeface="Times New Roman"/>
              </a:rPr>
              <a:t>analyse</a:t>
            </a:r>
            <a:r>
              <a:rPr lang="en-US" sz="1600" b="0" i="0" u="none" strike="noStrike" cap="none" dirty="0">
                <a:solidFill>
                  <a:schemeClr val="dk1"/>
                </a:solidFill>
                <a:latin typeface="Times New Roman"/>
                <a:ea typeface="Times New Roman"/>
                <a:cs typeface="Times New Roman"/>
                <a:sym typeface="Times New Roman"/>
              </a:rPr>
              <a:t> the dataset which are in CSV or </a:t>
            </a:r>
            <a:endParaRPr lang="en-US" dirty="0"/>
          </a:p>
          <a:p>
            <a:pPr marL="0" marR="0" lvl="0" indent="0" algn="l" rtl="0">
              <a:lnSpc>
                <a:spcPct val="150000"/>
              </a:lnSpc>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Excel Files.</a:t>
            </a:r>
            <a:endParaRPr lang="en-US"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Handling the Missing data: </a:t>
            </a:r>
            <a:endParaRPr lang="en-US" dirty="0"/>
          </a:p>
          <a:p>
            <a:pPr marL="0" marR="0" lvl="0" indent="0" algn="l" rtl="0">
              <a:lnSpc>
                <a:spcPct val="150000"/>
              </a:lnSpc>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	If there is any missing data in the dataset we should handle them by filling them or dropping the missing values.</a:t>
            </a:r>
            <a:endParaRPr lang="en-US" dirty="0"/>
          </a:p>
          <a:p>
            <a:pPr marL="0" marR="0" lvl="0" indent="0" algn="l" rtl="0">
              <a:spcBef>
                <a:spcPts val="0"/>
              </a:spcBef>
              <a:spcAft>
                <a:spcPts val="0"/>
              </a:spcAft>
              <a:buNone/>
            </a:pPr>
            <a:endParaRPr lang="en-US" sz="16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Pre-processing:</a:t>
            </a:r>
            <a:endParaRPr lang="en-US" dirty="0"/>
          </a:p>
          <a:p>
            <a:pPr marL="0" marR="0" lvl="0" indent="0" algn="just" rtl="0">
              <a:lnSpc>
                <a:spcPct val="150000"/>
              </a:lnSpc>
              <a:spcBef>
                <a:spcPts val="0"/>
              </a:spcBef>
              <a:spcAft>
                <a:spcPts val="0"/>
              </a:spcAft>
              <a:buNone/>
            </a:pPr>
            <a:r>
              <a:rPr lang="en-US" sz="1800" b="1"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In this Step we will clean the data by using some python libraries like </a:t>
            </a:r>
            <a:r>
              <a:rPr lang="en-US" sz="1800" dirty="0" err="1">
                <a:solidFill>
                  <a:schemeClr val="dk1"/>
                </a:solidFill>
                <a:latin typeface="Times New Roman"/>
                <a:ea typeface="Times New Roman"/>
                <a:cs typeface="Times New Roman"/>
                <a:sym typeface="Times New Roman"/>
              </a:rPr>
              <a:t>beautifulsoup</a:t>
            </a:r>
            <a:r>
              <a:rPr lang="en-US" sz="1800" dirty="0">
                <a:solidFill>
                  <a:schemeClr val="dk1"/>
                </a:solidFill>
                <a:latin typeface="Times New Roman"/>
                <a:ea typeface="Times New Roman"/>
                <a:cs typeface="Times New Roman"/>
                <a:sym typeface="Times New Roman"/>
              </a:rPr>
              <a:t>, Stop words, for increasing the readability, In this step we will convert the Uppercase letters to Lower case  and remove the HTML tags and all and helps in reducing the complexity in reading strings by converting strings into </a:t>
            </a:r>
            <a:r>
              <a:rPr lang="en-US" sz="1800" dirty="0" err="1">
                <a:solidFill>
                  <a:schemeClr val="dk1"/>
                </a:solidFill>
                <a:latin typeface="Times New Roman"/>
                <a:ea typeface="Times New Roman"/>
                <a:cs typeface="Times New Roman"/>
                <a:sym typeface="Times New Roman"/>
              </a:rPr>
              <a:t>numerics</a:t>
            </a:r>
            <a:r>
              <a:rPr lang="en-US" sz="1800" dirty="0">
                <a:solidFill>
                  <a:schemeClr val="dk1"/>
                </a:solidFill>
                <a:latin typeface="Times New Roman"/>
                <a:ea typeface="Times New Roman"/>
                <a:cs typeface="Times New Roman"/>
                <a:sym typeface="Times New Roman"/>
              </a:rPr>
              <a:t>.</a:t>
            </a:r>
          </a:p>
          <a:p>
            <a:pPr marL="0" marR="0" lvl="0" indent="0" algn="l" rtl="0">
              <a:spcBef>
                <a:spcPts val="0"/>
              </a:spcBef>
              <a:spcAft>
                <a:spcPts val="0"/>
              </a:spcAft>
              <a:buNone/>
            </a:pPr>
            <a:endParaRPr lang="en-US" sz="18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0611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0A2DB0-A656-EBA9-BEDB-FB5858E6A9B7}"/>
              </a:ext>
            </a:extLst>
          </p:cNvPr>
          <p:cNvSpPr txBox="1"/>
          <p:nvPr/>
        </p:nvSpPr>
        <p:spPr>
          <a:xfrm>
            <a:off x="1343025" y="1289953"/>
            <a:ext cx="7810500" cy="4001095"/>
          </a:xfrm>
          <a:prstGeom prst="rect">
            <a:avLst/>
          </a:prstGeom>
          <a:noFill/>
        </p:spPr>
        <p:txBody>
          <a:bodyPr wrap="square">
            <a:spAutoFit/>
          </a:bodyPr>
          <a:lstStyle/>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FEATURE EXTRACTION:</a:t>
            </a:r>
            <a:endParaRPr lang="en-US" sz="1600" b="1" dirty="0">
              <a:latin typeface="Times New Roman"/>
              <a:ea typeface="Times New Roman"/>
              <a:cs typeface="Times New Roman"/>
              <a:sym typeface="Times New Roman"/>
            </a:endParaRPr>
          </a:p>
          <a:p>
            <a:pPr marL="0" marR="0" lvl="0" indent="0" algn="l" rtl="0">
              <a:spcBef>
                <a:spcPts val="0"/>
              </a:spcBef>
              <a:spcAft>
                <a:spcPts val="0"/>
              </a:spcAft>
              <a:buNone/>
            </a:pPr>
            <a:endParaRPr lang="en-US"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800" b="1" i="0" dirty="0">
                <a:solidFill>
                  <a:srgbClr val="24292F"/>
                </a:solidFill>
                <a:latin typeface="Times New Roman"/>
                <a:ea typeface="Times New Roman"/>
                <a:cs typeface="Times New Roman"/>
                <a:sym typeface="Times New Roman"/>
              </a:rPr>
              <a:t>Basic Features </a:t>
            </a:r>
            <a:r>
              <a:rPr lang="en-US" sz="1800" i="0" dirty="0">
                <a:solidFill>
                  <a:srgbClr val="24292F"/>
                </a:solidFill>
                <a:latin typeface="Times New Roman"/>
                <a:ea typeface="Times New Roman"/>
                <a:cs typeface="Times New Roman"/>
                <a:sym typeface="Times New Roman"/>
              </a:rPr>
              <a:t>- Extracted some features before cleaning of data as below.</a:t>
            </a:r>
            <a:endParaRPr lang="en-US" dirty="0"/>
          </a:p>
          <a:p>
            <a:pPr marL="457200" marR="0" lvl="1" indent="-114300" algn="l" rtl="0">
              <a:spcBef>
                <a:spcPts val="0"/>
              </a:spcBef>
              <a:spcAft>
                <a:spcPts val="0"/>
              </a:spcAft>
              <a:buClr>
                <a:srgbClr val="24292F"/>
              </a:buClr>
              <a:buSzPts val="1800"/>
              <a:buFont typeface="Arial"/>
              <a:buChar char="•"/>
            </a:pPr>
            <a:r>
              <a:rPr lang="en-US" sz="1800" b="1" i="0" u="none" strike="noStrike" cap="none" dirty="0">
                <a:solidFill>
                  <a:srgbClr val="24292F"/>
                </a:solidFill>
                <a:latin typeface="Times New Roman"/>
                <a:ea typeface="Times New Roman"/>
                <a:cs typeface="Times New Roman"/>
                <a:sym typeface="Times New Roman"/>
              </a:rPr>
              <a:t>q1len</a:t>
            </a:r>
            <a:r>
              <a:rPr lang="en-US" sz="1800" b="0" i="0" u="none" strike="noStrike" cap="none" dirty="0">
                <a:solidFill>
                  <a:srgbClr val="24292F"/>
                </a:solidFill>
                <a:latin typeface="Times New Roman"/>
                <a:ea typeface="Times New Roman"/>
                <a:cs typeface="Times New Roman"/>
                <a:sym typeface="Times New Roman"/>
              </a:rPr>
              <a:t> = Length of q1</a:t>
            </a:r>
            <a:endParaRPr lang="en-US" dirty="0"/>
          </a:p>
          <a:p>
            <a:pPr marL="457200" marR="0" lvl="1" indent="-114300" algn="l" rtl="0">
              <a:spcBef>
                <a:spcPts val="0"/>
              </a:spcBef>
              <a:spcAft>
                <a:spcPts val="0"/>
              </a:spcAft>
              <a:buClr>
                <a:srgbClr val="24292F"/>
              </a:buClr>
              <a:buSzPts val="1800"/>
              <a:buFont typeface="Arial"/>
              <a:buChar char="•"/>
            </a:pPr>
            <a:r>
              <a:rPr lang="en-US" sz="1800" b="1" i="0" u="none" strike="noStrike" cap="none" dirty="0">
                <a:solidFill>
                  <a:srgbClr val="24292F"/>
                </a:solidFill>
                <a:latin typeface="Times New Roman"/>
                <a:ea typeface="Times New Roman"/>
                <a:cs typeface="Times New Roman"/>
                <a:sym typeface="Times New Roman"/>
              </a:rPr>
              <a:t>q2len</a:t>
            </a:r>
            <a:r>
              <a:rPr lang="en-US" sz="1800" b="0" i="0" u="none" strike="noStrike" cap="none" dirty="0">
                <a:solidFill>
                  <a:srgbClr val="24292F"/>
                </a:solidFill>
                <a:latin typeface="Times New Roman"/>
                <a:ea typeface="Times New Roman"/>
                <a:cs typeface="Times New Roman"/>
                <a:sym typeface="Times New Roman"/>
              </a:rPr>
              <a:t> = Length of q2</a:t>
            </a:r>
            <a:endParaRPr lang="en-US" dirty="0"/>
          </a:p>
          <a:p>
            <a:pPr marL="457200" marR="0" lvl="1" indent="-114300" algn="l" rtl="0">
              <a:spcBef>
                <a:spcPts val="0"/>
              </a:spcBef>
              <a:spcAft>
                <a:spcPts val="0"/>
              </a:spcAft>
              <a:buClr>
                <a:srgbClr val="24292F"/>
              </a:buClr>
              <a:buSzPts val="1800"/>
              <a:buFont typeface="Arial"/>
              <a:buChar char="•"/>
            </a:pPr>
            <a:r>
              <a:rPr lang="en-US" sz="1800" b="1" i="0" u="none" strike="noStrike" cap="none" dirty="0">
                <a:solidFill>
                  <a:srgbClr val="24292F"/>
                </a:solidFill>
                <a:latin typeface="Times New Roman"/>
                <a:ea typeface="Times New Roman"/>
                <a:cs typeface="Times New Roman"/>
                <a:sym typeface="Times New Roman"/>
              </a:rPr>
              <a:t>q1_n_words</a:t>
            </a:r>
            <a:r>
              <a:rPr lang="en-US" sz="1800" b="0" i="0" u="none" strike="noStrike" cap="none" dirty="0">
                <a:solidFill>
                  <a:srgbClr val="24292F"/>
                </a:solidFill>
                <a:latin typeface="Times New Roman"/>
                <a:ea typeface="Times New Roman"/>
                <a:cs typeface="Times New Roman"/>
                <a:sym typeface="Times New Roman"/>
              </a:rPr>
              <a:t> = Number of words in Question 1</a:t>
            </a:r>
            <a:endParaRPr lang="en-US" dirty="0"/>
          </a:p>
          <a:p>
            <a:pPr marL="457200" marR="0" lvl="1" indent="-114300" algn="l" rtl="0">
              <a:spcBef>
                <a:spcPts val="0"/>
              </a:spcBef>
              <a:spcAft>
                <a:spcPts val="0"/>
              </a:spcAft>
              <a:buClr>
                <a:srgbClr val="24292F"/>
              </a:buClr>
              <a:buSzPts val="1800"/>
              <a:buFont typeface="Arial"/>
              <a:buChar char="•"/>
            </a:pPr>
            <a:r>
              <a:rPr lang="en-US" sz="1800" b="1" i="0" u="none" strike="noStrike" cap="none" dirty="0">
                <a:solidFill>
                  <a:srgbClr val="24292F"/>
                </a:solidFill>
                <a:latin typeface="Times New Roman"/>
                <a:ea typeface="Times New Roman"/>
                <a:cs typeface="Times New Roman"/>
                <a:sym typeface="Times New Roman"/>
              </a:rPr>
              <a:t>q2_n_words </a:t>
            </a:r>
            <a:r>
              <a:rPr lang="en-US" sz="1800" b="0" i="0" u="none" strike="noStrike" cap="none" dirty="0">
                <a:solidFill>
                  <a:srgbClr val="24292F"/>
                </a:solidFill>
                <a:latin typeface="Times New Roman"/>
                <a:ea typeface="Times New Roman"/>
                <a:cs typeface="Times New Roman"/>
                <a:sym typeface="Times New Roman"/>
              </a:rPr>
              <a:t>= Number of words in Question 2</a:t>
            </a:r>
            <a:endParaRPr lang="en-US" dirty="0"/>
          </a:p>
          <a:p>
            <a:pPr marL="457200" marR="0" lvl="1" indent="-114300" algn="l" rtl="0">
              <a:spcBef>
                <a:spcPts val="0"/>
              </a:spcBef>
              <a:spcAft>
                <a:spcPts val="0"/>
              </a:spcAft>
              <a:buClr>
                <a:srgbClr val="24292F"/>
              </a:buClr>
              <a:buSzPts val="1800"/>
              <a:buFont typeface="Arial"/>
              <a:buChar char="•"/>
            </a:pPr>
            <a:r>
              <a:rPr lang="en-US" sz="1800" b="1" i="0" u="none" strike="noStrike" cap="none" dirty="0" err="1">
                <a:solidFill>
                  <a:srgbClr val="24292F"/>
                </a:solidFill>
                <a:latin typeface="Times New Roman"/>
                <a:ea typeface="Times New Roman"/>
                <a:cs typeface="Times New Roman"/>
                <a:sym typeface="Times New Roman"/>
              </a:rPr>
              <a:t>word_Common</a:t>
            </a:r>
            <a:r>
              <a:rPr lang="en-US" sz="1800" b="0" i="0" u="none" strike="noStrike" cap="none" dirty="0">
                <a:solidFill>
                  <a:srgbClr val="24292F"/>
                </a:solidFill>
                <a:latin typeface="Times New Roman"/>
                <a:ea typeface="Times New Roman"/>
                <a:cs typeface="Times New Roman"/>
                <a:sym typeface="Times New Roman"/>
              </a:rPr>
              <a:t> = (Number of common unique words in Question 1 and Question 2)</a:t>
            </a:r>
            <a:endParaRPr lang="en-US" dirty="0"/>
          </a:p>
          <a:p>
            <a:pPr marL="457200" marR="0" lvl="1" indent="-114300" algn="l" rtl="0">
              <a:spcBef>
                <a:spcPts val="0"/>
              </a:spcBef>
              <a:spcAft>
                <a:spcPts val="0"/>
              </a:spcAft>
              <a:buClr>
                <a:srgbClr val="24292F"/>
              </a:buClr>
              <a:buSzPts val="1800"/>
              <a:buFont typeface="Arial"/>
              <a:buChar char="•"/>
            </a:pPr>
            <a:r>
              <a:rPr lang="en-US" sz="1800" b="1" i="0" u="none" strike="noStrike" cap="none" dirty="0" err="1">
                <a:solidFill>
                  <a:srgbClr val="24292F"/>
                </a:solidFill>
                <a:latin typeface="Times New Roman"/>
                <a:ea typeface="Times New Roman"/>
                <a:cs typeface="Times New Roman"/>
                <a:sym typeface="Times New Roman"/>
              </a:rPr>
              <a:t>word_Total</a:t>
            </a:r>
            <a:r>
              <a:rPr lang="en-US" sz="1800" b="1" i="0" u="none" strike="noStrike" cap="none" dirty="0">
                <a:solidFill>
                  <a:srgbClr val="24292F"/>
                </a:solidFill>
                <a:latin typeface="Times New Roman"/>
                <a:ea typeface="Times New Roman"/>
                <a:cs typeface="Times New Roman"/>
                <a:sym typeface="Times New Roman"/>
              </a:rPr>
              <a:t> </a:t>
            </a:r>
            <a:r>
              <a:rPr lang="en-US" sz="1800" b="0" i="0" u="none" strike="noStrike" cap="none" dirty="0">
                <a:solidFill>
                  <a:srgbClr val="24292F"/>
                </a:solidFill>
                <a:latin typeface="Times New Roman"/>
                <a:ea typeface="Times New Roman"/>
                <a:cs typeface="Times New Roman"/>
                <a:sym typeface="Times New Roman"/>
              </a:rPr>
              <a:t>=(Total num of words in Question 1 + Total num of words in Question 2)</a:t>
            </a:r>
            <a:endParaRPr lang="en-US" dirty="0"/>
          </a:p>
          <a:p>
            <a:pPr marL="457200" marR="0" lvl="1" indent="-114300" algn="l" rtl="0">
              <a:spcBef>
                <a:spcPts val="0"/>
              </a:spcBef>
              <a:spcAft>
                <a:spcPts val="0"/>
              </a:spcAft>
              <a:buClr>
                <a:srgbClr val="24292F"/>
              </a:buClr>
              <a:buSzPts val="1800"/>
              <a:buFont typeface="Arial"/>
              <a:buChar char="•"/>
            </a:pPr>
            <a:r>
              <a:rPr lang="en-US" sz="1800" b="1" i="0" u="none" strike="noStrike" cap="none" dirty="0" err="1">
                <a:solidFill>
                  <a:srgbClr val="24292F"/>
                </a:solidFill>
                <a:latin typeface="Times New Roman"/>
                <a:ea typeface="Times New Roman"/>
                <a:cs typeface="Times New Roman"/>
                <a:sym typeface="Times New Roman"/>
              </a:rPr>
              <a:t>word_share</a:t>
            </a:r>
            <a:r>
              <a:rPr lang="en-US" sz="1800" b="1" i="0" u="none" strike="noStrike" cap="none" dirty="0">
                <a:solidFill>
                  <a:srgbClr val="24292F"/>
                </a:solidFill>
                <a:latin typeface="Times New Roman"/>
                <a:ea typeface="Times New Roman"/>
                <a:cs typeface="Times New Roman"/>
                <a:sym typeface="Times New Roman"/>
              </a:rPr>
              <a:t> </a:t>
            </a:r>
            <a:r>
              <a:rPr lang="en-US" sz="1800" b="0" i="0" u="none" strike="noStrike" cap="none" dirty="0">
                <a:solidFill>
                  <a:srgbClr val="24292F"/>
                </a:solidFill>
                <a:latin typeface="Times New Roman"/>
                <a:ea typeface="Times New Roman"/>
                <a:cs typeface="Times New Roman"/>
                <a:sym typeface="Times New Roman"/>
              </a:rPr>
              <a:t>= (</a:t>
            </a:r>
            <a:r>
              <a:rPr lang="en-US" sz="1800" b="0" i="0" u="none" strike="noStrike" cap="none" dirty="0" err="1">
                <a:solidFill>
                  <a:srgbClr val="24292F"/>
                </a:solidFill>
                <a:latin typeface="Times New Roman"/>
                <a:ea typeface="Times New Roman"/>
                <a:cs typeface="Times New Roman"/>
                <a:sym typeface="Times New Roman"/>
              </a:rPr>
              <a:t>word_common</a:t>
            </a:r>
            <a:r>
              <a:rPr lang="en-US" sz="1800" b="0" i="0" u="none" strike="noStrike" cap="none" dirty="0">
                <a:solidFill>
                  <a:srgbClr val="24292F"/>
                </a:solidFill>
                <a:latin typeface="Times New Roman"/>
                <a:ea typeface="Times New Roman"/>
                <a:cs typeface="Times New Roman"/>
                <a:sym typeface="Times New Roman"/>
              </a:rPr>
              <a:t>)/(</a:t>
            </a:r>
            <a:r>
              <a:rPr lang="en-US" sz="1800" b="0" i="0" u="none" strike="noStrike" cap="none" dirty="0" err="1">
                <a:solidFill>
                  <a:srgbClr val="24292F"/>
                </a:solidFill>
                <a:latin typeface="Times New Roman"/>
                <a:ea typeface="Times New Roman"/>
                <a:cs typeface="Times New Roman"/>
                <a:sym typeface="Times New Roman"/>
              </a:rPr>
              <a:t>word_Total</a:t>
            </a:r>
            <a:r>
              <a:rPr lang="en-US" sz="1800" b="0" i="0" u="none" strike="noStrike" cap="none" dirty="0">
                <a:solidFill>
                  <a:srgbClr val="24292F"/>
                </a:solidFill>
                <a:latin typeface="Times New Roman"/>
                <a:ea typeface="Times New Roman"/>
                <a:cs typeface="Times New Roman"/>
                <a:sym typeface="Times New Roman"/>
              </a:rPr>
              <a:t>)</a:t>
            </a:r>
            <a:endParaRPr lang="en-US" dirty="0"/>
          </a:p>
          <a:p>
            <a:pPr marL="285750" marR="0" lvl="0" indent="-171450" algn="l" rtl="0">
              <a:spcBef>
                <a:spcPts val="0"/>
              </a:spcBef>
              <a:spcAft>
                <a:spcPts val="0"/>
              </a:spcAft>
              <a:buClr>
                <a:schemeClr val="dk1"/>
              </a:buClr>
              <a:buSzPts val="1800"/>
              <a:buFont typeface="Arial"/>
              <a:buNone/>
            </a:pPr>
            <a:endParaRPr lang="en-US" sz="1800"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lang="en-US" sz="1800" dirty="0">
              <a:solidFill>
                <a:schemeClr val="dk1"/>
              </a:solidFill>
              <a:latin typeface="Gill Sans"/>
              <a:ea typeface="Gill Sans"/>
              <a:cs typeface="Gill Sans"/>
              <a:sym typeface="Gill Sans"/>
            </a:endParaRPr>
          </a:p>
        </p:txBody>
      </p:sp>
    </p:spTree>
    <p:extLst>
      <p:ext uri="{BB962C8B-B14F-4D97-AF65-F5344CB8AC3E}">
        <p14:creationId xmlns:p14="http://schemas.microsoft.com/office/powerpoint/2010/main" val="3582159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765E90-C630-991D-CF8F-69A2A3340474}"/>
              </a:ext>
            </a:extLst>
          </p:cNvPr>
          <p:cNvSpPr txBox="1"/>
          <p:nvPr/>
        </p:nvSpPr>
        <p:spPr>
          <a:xfrm>
            <a:off x="781050" y="749170"/>
            <a:ext cx="10287000" cy="5700022"/>
          </a:xfrm>
          <a:prstGeom prst="rect">
            <a:avLst/>
          </a:prstGeom>
          <a:noFill/>
        </p:spPr>
        <p:txBody>
          <a:bodyPr wrap="square">
            <a:spAutoFit/>
          </a:bodyPr>
          <a:lstStyle/>
          <a:p>
            <a:pPr marL="0" lvl="0" indent="0" algn="l" rtl="0">
              <a:spcBef>
                <a:spcPts val="0"/>
              </a:spcBef>
              <a:spcAft>
                <a:spcPts val="0"/>
              </a:spcAft>
              <a:buNone/>
            </a:pPr>
            <a:r>
              <a:rPr lang="en-US" sz="2000" b="1" dirty="0">
                <a:latin typeface="Times New Roman"/>
                <a:ea typeface="Times New Roman"/>
                <a:cs typeface="Times New Roman"/>
                <a:sym typeface="Times New Roman"/>
              </a:rPr>
              <a:t>Advanced Features:</a:t>
            </a:r>
          </a:p>
          <a:p>
            <a:pPr marL="0" lvl="0" indent="0" algn="l" rtl="0">
              <a:spcBef>
                <a:spcPts val="0"/>
              </a:spcBef>
              <a:spcAft>
                <a:spcPts val="0"/>
              </a:spcAft>
              <a:buNone/>
            </a:pPr>
            <a:endParaRPr lang="en-US" sz="2000" b="1" dirty="0">
              <a:latin typeface="Times New Roman"/>
              <a:ea typeface="Times New Roman"/>
              <a:cs typeface="Times New Roman"/>
              <a:sym typeface="Times New Roman"/>
            </a:endParaRPr>
          </a:p>
          <a:p>
            <a:pPr marL="0" lvl="0" indent="0" algn="l" rtl="0">
              <a:spcBef>
                <a:spcPts val="0"/>
              </a:spcBef>
              <a:spcAft>
                <a:spcPts val="0"/>
              </a:spcAft>
              <a:buNone/>
            </a:pPr>
            <a:r>
              <a:rPr lang="en-US" sz="2000" b="1" dirty="0">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Did some preprocessing of texts and extracted some other features. </a:t>
            </a:r>
            <a:r>
              <a:rPr lang="en-US" sz="1800" dirty="0" err="1">
                <a:solidFill>
                  <a:srgbClr val="24292F"/>
                </a:solidFill>
                <a:latin typeface="Times New Roman"/>
                <a:ea typeface="Times New Roman"/>
                <a:cs typeface="Times New Roman"/>
                <a:sym typeface="Times New Roman"/>
              </a:rPr>
              <a:t>i</a:t>
            </a:r>
            <a:r>
              <a:rPr lang="en-US" sz="1800" dirty="0">
                <a:solidFill>
                  <a:srgbClr val="24292F"/>
                </a:solidFill>
                <a:latin typeface="Times New Roman"/>
                <a:ea typeface="Times New Roman"/>
                <a:cs typeface="Times New Roman"/>
                <a:sym typeface="Times New Roman"/>
              </a:rPr>
              <a:t> am giving some definitions which are used below. Token- You get a token by splitting sentence by space , </a:t>
            </a:r>
            <a:r>
              <a:rPr lang="en-US" sz="1800" dirty="0" err="1">
                <a:solidFill>
                  <a:srgbClr val="24292F"/>
                </a:solidFill>
                <a:latin typeface="Times New Roman"/>
                <a:ea typeface="Times New Roman"/>
                <a:cs typeface="Times New Roman"/>
                <a:sym typeface="Times New Roman"/>
              </a:rPr>
              <a:t>Stop_Word</a:t>
            </a:r>
            <a:r>
              <a:rPr lang="en-US" sz="1800" dirty="0">
                <a:solidFill>
                  <a:srgbClr val="24292F"/>
                </a:solidFill>
                <a:latin typeface="Times New Roman"/>
                <a:ea typeface="Times New Roman"/>
                <a:cs typeface="Times New Roman"/>
                <a:sym typeface="Times New Roman"/>
              </a:rPr>
              <a:t> - stop words as per NLTK, Word -A token that is not a </a:t>
            </a:r>
            <a:r>
              <a:rPr lang="en-US" sz="1800" dirty="0" err="1">
                <a:solidFill>
                  <a:srgbClr val="24292F"/>
                </a:solidFill>
                <a:latin typeface="Times New Roman"/>
                <a:ea typeface="Times New Roman"/>
                <a:cs typeface="Times New Roman"/>
                <a:sym typeface="Times New Roman"/>
              </a:rPr>
              <a:t>stop_word</a:t>
            </a:r>
            <a:r>
              <a:rPr lang="en-US" sz="1800" dirty="0">
                <a:solidFill>
                  <a:srgbClr val="24292F"/>
                </a:solidFill>
                <a:latin typeface="Times New Roman"/>
                <a:ea typeface="Times New Roman"/>
                <a:cs typeface="Times New Roman"/>
                <a:sym typeface="Times New Roman"/>
              </a:rPr>
              <a:t>.</a:t>
            </a:r>
          </a:p>
          <a:p>
            <a:pPr marL="914400" lvl="0" indent="-330200" algn="l" rtl="0">
              <a:lnSpc>
                <a:spcPct val="115000"/>
              </a:lnSpc>
              <a:spcBef>
                <a:spcPts val="0"/>
              </a:spcBef>
              <a:spcAft>
                <a:spcPts val="0"/>
              </a:spcAft>
              <a:buClr>
                <a:srgbClr val="24292F"/>
              </a:buClr>
              <a:buSzPts val="1600"/>
              <a:buFont typeface="Times New Roman"/>
              <a:buChar char="●"/>
            </a:pPr>
            <a:r>
              <a:rPr lang="en-US" sz="1800" b="1" dirty="0" err="1">
                <a:solidFill>
                  <a:srgbClr val="24292F"/>
                </a:solidFill>
                <a:latin typeface="Times New Roman"/>
                <a:ea typeface="Times New Roman"/>
                <a:cs typeface="Times New Roman"/>
                <a:sym typeface="Times New Roman"/>
              </a:rPr>
              <a:t>cwc_min</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a:t>
            </a:r>
            <a:r>
              <a:rPr lang="en-US" sz="1800" dirty="0" err="1">
                <a:solidFill>
                  <a:srgbClr val="24292F"/>
                </a:solidFill>
                <a:latin typeface="Times New Roman"/>
                <a:ea typeface="Times New Roman"/>
                <a:cs typeface="Times New Roman"/>
                <a:sym typeface="Times New Roman"/>
              </a:rPr>
              <a:t>common_word_count</a:t>
            </a:r>
            <a:r>
              <a:rPr lang="en-US" sz="1800" dirty="0">
                <a:solidFill>
                  <a:srgbClr val="24292F"/>
                </a:solidFill>
                <a:latin typeface="Times New Roman"/>
                <a:ea typeface="Times New Roman"/>
                <a:cs typeface="Times New Roman"/>
                <a:sym typeface="Times New Roman"/>
              </a:rPr>
              <a:t> / (min(</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(q1_words), </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(q2_words))</a:t>
            </a:r>
          </a:p>
          <a:p>
            <a:pPr marL="914400" lvl="0" indent="-330200" algn="l" rtl="0">
              <a:lnSpc>
                <a:spcPct val="115000"/>
              </a:lnSpc>
              <a:spcBef>
                <a:spcPts val="0"/>
              </a:spcBef>
              <a:spcAft>
                <a:spcPts val="0"/>
              </a:spcAft>
              <a:buClr>
                <a:srgbClr val="24292F"/>
              </a:buClr>
              <a:buSzPts val="1600"/>
              <a:buFont typeface="Times New Roman"/>
              <a:buChar char="●"/>
            </a:pPr>
            <a:r>
              <a:rPr lang="en-US" sz="1800" b="1" dirty="0" err="1">
                <a:solidFill>
                  <a:srgbClr val="24292F"/>
                </a:solidFill>
                <a:latin typeface="Times New Roman"/>
                <a:ea typeface="Times New Roman"/>
                <a:cs typeface="Times New Roman"/>
                <a:sym typeface="Times New Roman"/>
              </a:rPr>
              <a:t>cwc_max</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a:t>
            </a:r>
            <a:r>
              <a:rPr lang="en-US" sz="1800" dirty="0" err="1">
                <a:solidFill>
                  <a:srgbClr val="24292F"/>
                </a:solidFill>
                <a:latin typeface="Times New Roman"/>
                <a:ea typeface="Times New Roman"/>
                <a:cs typeface="Times New Roman"/>
                <a:sym typeface="Times New Roman"/>
              </a:rPr>
              <a:t>common_word_count</a:t>
            </a:r>
            <a:r>
              <a:rPr lang="en-US" sz="1800" dirty="0">
                <a:solidFill>
                  <a:srgbClr val="24292F"/>
                </a:solidFill>
                <a:latin typeface="Times New Roman"/>
                <a:ea typeface="Times New Roman"/>
                <a:cs typeface="Times New Roman"/>
                <a:sym typeface="Times New Roman"/>
              </a:rPr>
              <a:t> / (max(</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(q1_words), </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(q2_words))</a:t>
            </a:r>
          </a:p>
          <a:p>
            <a:pPr marL="914400" lvl="0" indent="-330200" algn="l" rtl="0">
              <a:lnSpc>
                <a:spcPct val="115000"/>
              </a:lnSpc>
              <a:spcBef>
                <a:spcPts val="0"/>
              </a:spcBef>
              <a:spcAft>
                <a:spcPts val="0"/>
              </a:spcAft>
              <a:buClr>
                <a:srgbClr val="24292F"/>
              </a:buClr>
              <a:buSzPts val="1600"/>
              <a:buFont typeface="Times New Roman"/>
              <a:buChar char="●"/>
            </a:pPr>
            <a:r>
              <a:rPr lang="en-US" sz="1800" b="1" dirty="0" err="1">
                <a:solidFill>
                  <a:srgbClr val="24292F"/>
                </a:solidFill>
                <a:latin typeface="Times New Roman"/>
                <a:ea typeface="Times New Roman"/>
                <a:cs typeface="Times New Roman"/>
                <a:sym typeface="Times New Roman"/>
              </a:rPr>
              <a:t>csc_min</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a:t>
            </a:r>
            <a:r>
              <a:rPr lang="en-US" sz="1800" dirty="0" err="1">
                <a:solidFill>
                  <a:srgbClr val="24292F"/>
                </a:solidFill>
                <a:latin typeface="Times New Roman"/>
                <a:ea typeface="Times New Roman"/>
                <a:cs typeface="Times New Roman"/>
                <a:sym typeface="Times New Roman"/>
              </a:rPr>
              <a:t>common_stop_count</a:t>
            </a:r>
            <a:r>
              <a:rPr lang="en-US" sz="1800" dirty="0">
                <a:solidFill>
                  <a:srgbClr val="24292F"/>
                </a:solidFill>
                <a:latin typeface="Times New Roman"/>
                <a:ea typeface="Times New Roman"/>
                <a:cs typeface="Times New Roman"/>
                <a:sym typeface="Times New Roman"/>
              </a:rPr>
              <a:t> / (min(</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(q1_stops), </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(q2_stops))</a:t>
            </a:r>
          </a:p>
          <a:p>
            <a:pPr marL="914400" lvl="0" indent="-330200" algn="l" rtl="0">
              <a:lnSpc>
                <a:spcPct val="115000"/>
              </a:lnSpc>
              <a:spcBef>
                <a:spcPts val="0"/>
              </a:spcBef>
              <a:spcAft>
                <a:spcPts val="0"/>
              </a:spcAft>
              <a:buClr>
                <a:srgbClr val="24292F"/>
              </a:buClr>
              <a:buSzPts val="1600"/>
              <a:buFont typeface="Times New Roman"/>
              <a:buChar char="●"/>
            </a:pPr>
            <a:r>
              <a:rPr lang="en-US" sz="1800" b="1" dirty="0" err="1">
                <a:solidFill>
                  <a:srgbClr val="24292F"/>
                </a:solidFill>
                <a:latin typeface="Times New Roman"/>
                <a:ea typeface="Times New Roman"/>
                <a:cs typeface="Times New Roman"/>
                <a:sym typeface="Times New Roman"/>
              </a:rPr>
              <a:t>csc_max</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a:t>
            </a:r>
            <a:r>
              <a:rPr lang="en-US" sz="1800" dirty="0" err="1">
                <a:solidFill>
                  <a:srgbClr val="24292F"/>
                </a:solidFill>
                <a:latin typeface="Times New Roman"/>
                <a:ea typeface="Times New Roman"/>
                <a:cs typeface="Times New Roman"/>
                <a:sym typeface="Times New Roman"/>
              </a:rPr>
              <a:t>common_stop_count</a:t>
            </a:r>
            <a:r>
              <a:rPr lang="en-US" sz="1800" dirty="0">
                <a:solidFill>
                  <a:srgbClr val="24292F"/>
                </a:solidFill>
                <a:latin typeface="Times New Roman"/>
                <a:ea typeface="Times New Roman"/>
                <a:cs typeface="Times New Roman"/>
                <a:sym typeface="Times New Roman"/>
              </a:rPr>
              <a:t> / (max(</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(q1_stops), </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(q2_stops))</a:t>
            </a:r>
          </a:p>
          <a:p>
            <a:pPr marL="914400" lvl="0" indent="-330200" algn="l" rtl="0">
              <a:lnSpc>
                <a:spcPct val="115000"/>
              </a:lnSpc>
              <a:spcBef>
                <a:spcPts val="0"/>
              </a:spcBef>
              <a:spcAft>
                <a:spcPts val="0"/>
              </a:spcAft>
              <a:buClr>
                <a:srgbClr val="24292F"/>
              </a:buClr>
              <a:buSzPts val="1600"/>
              <a:buFont typeface="Times New Roman"/>
              <a:buChar char="●"/>
            </a:pPr>
            <a:r>
              <a:rPr lang="en-US" sz="1800" b="1" dirty="0" err="1">
                <a:solidFill>
                  <a:srgbClr val="24292F"/>
                </a:solidFill>
                <a:latin typeface="Times New Roman"/>
                <a:ea typeface="Times New Roman"/>
                <a:cs typeface="Times New Roman"/>
                <a:sym typeface="Times New Roman"/>
              </a:rPr>
              <a:t>ctc_min</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a:t>
            </a:r>
            <a:r>
              <a:rPr lang="en-US" sz="1800" dirty="0" err="1">
                <a:solidFill>
                  <a:srgbClr val="24292F"/>
                </a:solidFill>
                <a:latin typeface="Times New Roman"/>
                <a:ea typeface="Times New Roman"/>
                <a:cs typeface="Times New Roman"/>
                <a:sym typeface="Times New Roman"/>
              </a:rPr>
              <a:t>common_token_count</a:t>
            </a:r>
            <a:r>
              <a:rPr lang="en-US" sz="1800" dirty="0">
                <a:solidFill>
                  <a:srgbClr val="24292F"/>
                </a:solidFill>
                <a:latin typeface="Times New Roman"/>
                <a:ea typeface="Times New Roman"/>
                <a:cs typeface="Times New Roman"/>
                <a:sym typeface="Times New Roman"/>
              </a:rPr>
              <a:t> / (min(</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(q1_tokens), </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(q2_tokens))</a:t>
            </a:r>
          </a:p>
          <a:p>
            <a:pPr marL="914400" lvl="0" indent="-330200" algn="l" rtl="0">
              <a:lnSpc>
                <a:spcPct val="115000"/>
              </a:lnSpc>
              <a:spcBef>
                <a:spcPts val="0"/>
              </a:spcBef>
              <a:spcAft>
                <a:spcPts val="0"/>
              </a:spcAft>
              <a:buClr>
                <a:srgbClr val="24292F"/>
              </a:buClr>
              <a:buSzPts val="1600"/>
              <a:buFont typeface="Times New Roman"/>
              <a:buChar char="●"/>
            </a:pPr>
            <a:r>
              <a:rPr lang="en-US" sz="1800" b="1" dirty="0" err="1">
                <a:solidFill>
                  <a:srgbClr val="24292F"/>
                </a:solidFill>
                <a:latin typeface="Times New Roman"/>
                <a:ea typeface="Times New Roman"/>
                <a:cs typeface="Times New Roman"/>
                <a:sym typeface="Times New Roman"/>
              </a:rPr>
              <a:t>ctc_max</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a:t>
            </a:r>
            <a:r>
              <a:rPr lang="en-US" sz="1800" dirty="0" err="1">
                <a:solidFill>
                  <a:srgbClr val="24292F"/>
                </a:solidFill>
                <a:latin typeface="Times New Roman"/>
                <a:ea typeface="Times New Roman"/>
                <a:cs typeface="Times New Roman"/>
                <a:sym typeface="Times New Roman"/>
              </a:rPr>
              <a:t>common_token_count</a:t>
            </a:r>
            <a:r>
              <a:rPr lang="en-US" sz="1800" dirty="0">
                <a:solidFill>
                  <a:srgbClr val="24292F"/>
                </a:solidFill>
                <a:latin typeface="Times New Roman"/>
                <a:ea typeface="Times New Roman"/>
                <a:cs typeface="Times New Roman"/>
                <a:sym typeface="Times New Roman"/>
              </a:rPr>
              <a:t> / (max(</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(q1_tokens), </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(q2_tokens))</a:t>
            </a:r>
          </a:p>
          <a:p>
            <a:pPr marL="914400" lvl="0" indent="-330200" algn="l" rtl="0">
              <a:lnSpc>
                <a:spcPct val="115000"/>
              </a:lnSpc>
              <a:spcBef>
                <a:spcPts val="0"/>
              </a:spcBef>
              <a:spcAft>
                <a:spcPts val="0"/>
              </a:spcAft>
              <a:buClr>
                <a:srgbClr val="24292F"/>
              </a:buClr>
              <a:buSzPts val="1600"/>
              <a:buFont typeface="Times New Roman"/>
              <a:buChar char="●"/>
            </a:pPr>
            <a:r>
              <a:rPr lang="en-US" sz="1800" b="1" dirty="0" err="1">
                <a:solidFill>
                  <a:srgbClr val="24292F"/>
                </a:solidFill>
                <a:latin typeface="Times New Roman"/>
                <a:ea typeface="Times New Roman"/>
                <a:cs typeface="Times New Roman"/>
                <a:sym typeface="Times New Roman"/>
              </a:rPr>
              <a:t>last_word_eq</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Check if Last word of both questions is equal or not (int(q1_tokens[-1] == q2_tokens[-1]))</a:t>
            </a:r>
          </a:p>
          <a:p>
            <a:pPr marL="914400" lvl="0" indent="-330200" algn="l" rtl="0">
              <a:lnSpc>
                <a:spcPct val="115000"/>
              </a:lnSpc>
              <a:spcBef>
                <a:spcPts val="0"/>
              </a:spcBef>
              <a:spcAft>
                <a:spcPts val="0"/>
              </a:spcAft>
              <a:buClr>
                <a:srgbClr val="24292F"/>
              </a:buClr>
              <a:buSzPts val="1600"/>
              <a:buFont typeface="Times New Roman"/>
              <a:buChar char="●"/>
            </a:pPr>
            <a:r>
              <a:rPr lang="en-US" sz="1800" b="1" dirty="0" err="1">
                <a:solidFill>
                  <a:srgbClr val="24292F"/>
                </a:solidFill>
                <a:latin typeface="Times New Roman"/>
                <a:ea typeface="Times New Roman"/>
                <a:cs typeface="Times New Roman"/>
                <a:sym typeface="Times New Roman"/>
              </a:rPr>
              <a:t>first_word_eq</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Check if First word of both questions is equal or not (int(q1_tokens[0] == q2_tokens[0]) )</a:t>
            </a:r>
          </a:p>
          <a:p>
            <a:pPr marL="914400" lvl="0" indent="-330200" algn="l" rtl="0">
              <a:lnSpc>
                <a:spcPct val="115000"/>
              </a:lnSpc>
              <a:spcBef>
                <a:spcPts val="0"/>
              </a:spcBef>
              <a:spcAft>
                <a:spcPts val="0"/>
              </a:spcAft>
              <a:buClr>
                <a:srgbClr val="24292F"/>
              </a:buClr>
              <a:buSzPts val="1600"/>
              <a:buFont typeface="Times New Roman"/>
              <a:buChar char="●"/>
            </a:pPr>
            <a:r>
              <a:rPr lang="en-US" sz="1800" b="1" dirty="0" err="1">
                <a:solidFill>
                  <a:srgbClr val="24292F"/>
                </a:solidFill>
                <a:latin typeface="Times New Roman"/>
                <a:ea typeface="Times New Roman"/>
                <a:cs typeface="Times New Roman"/>
                <a:sym typeface="Times New Roman"/>
              </a:rPr>
              <a:t>abs_len_diff</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abs(</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(q1_tokens) - </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(q2_tokens))</a:t>
            </a:r>
          </a:p>
          <a:p>
            <a:pPr marL="914400" lvl="0" indent="-330200" algn="l" rtl="0">
              <a:lnSpc>
                <a:spcPct val="115000"/>
              </a:lnSpc>
              <a:spcBef>
                <a:spcPts val="0"/>
              </a:spcBef>
              <a:spcAft>
                <a:spcPts val="0"/>
              </a:spcAft>
              <a:buClr>
                <a:srgbClr val="24292F"/>
              </a:buClr>
              <a:buSzPts val="1600"/>
              <a:buFont typeface="Times New Roman"/>
              <a:buChar char="●"/>
            </a:pPr>
            <a:r>
              <a:rPr lang="en-US" sz="1800" b="1" dirty="0" err="1">
                <a:solidFill>
                  <a:srgbClr val="24292F"/>
                </a:solidFill>
                <a:latin typeface="Times New Roman"/>
                <a:ea typeface="Times New Roman"/>
                <a:cs typeface="Times New Roman"/>
                <a:sym typeface="Times New Roman"/>
              </a:rPr>
              <a:t>mean_len</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(q1_tokens) + </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(q2_tokens))/2</a:t>
            </a:r>
          </a:p>
          <a:p>
            <a:pPr marL="0" lvl="0" indent="0" algn="l" rtl="0">
              <a:spcBef>
                <a:spcPts val="0"/>
              </a:spcBef>
              <a:spcAft>
                <a:spcPts val="0"/>
              </a:spcAft>
              <a:buNone/>
            </a:pPr>
            <a:endParaRPr lang="en-US" sz="2000"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1592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4D6D89-9CCB-D53B-8889-38FEFDB49DC0}"/>
              </a:ext>
            </a:extLst>
          </p:cNvPr>
          <p:cNvSpPr txBox="1"/>
          <p:nvPr/>
        </p:nvSpPr>
        <p:spPr>
          <a:xfrm>
            <a:off x="723900" y="722852"/>
            <a:ext cx="10591800" cy="5434758"/>
          </a:xfrm>
          <a:prstGeom prst="rect">
            <a:avLst/>
          </a:prstGeom>
          <a:noFill/>
        </p:spPr>
        <p:txBody>
          <a:bodyPr wrap="square">
            <a:spAutoFit/>
          </a:bodyPr>
          <a:lstStyle/>
          <a:p>
            <a:pPr marL="0" lvl="0" indent="0" algn="l" rtl="0">
              <a:spcBef>
                <a:spcPts val="0"/>
              </a:spcBef>
              <a:spcAft>
                <a:spcPts val="0"/>
              </a:spcAft>
              <a:buNone/>
            </a:pPr>
            <a:r>
              <a:rPr lang="en-US" sz="1800" b="1" dirty="0">
                <a:latin typeface="Times New Roman"/>
                <a:ea typeface="Times New Roman"/>
                <a:cs typeface="Times New Roman"/>
                <a:sym typeface="Times New Roman"/>
              </a:rPr>
              <a:t>Fuzzy Features:</a:t>
            </a:r>
          </a:p>
          <a:p>
            <a:pPr marL="0" lvl="0" indent="0" algn="l" rtl="0">
              <a:spcBef>
                <a:spcPts val="0"/>
              </a:spcBef>
              <a:spcAft>
                <a:spcPts val="0"/>
              </a:spcAft>
              <a:buNone/>
            </a:pPr>
            <a:r>
              <a:rPr lang="en-US" sz="1800" b="1" dirty="0">
                <a:latin typeface="Times New Roman"/>
                <a:ea typeface="Times New Roman"/>
                <a:cs typeface="Times New Roman"/>
                <a:sym typeface="Times New Roman"/>
              </a:rPr>
              <a:t>	</a:t>
            </a:r>
            <a:endParaRPr lang="en-US" sz="1600" dirty="0">
              <a:solidFill>
                <a:srgbClr val="24292F"/>
              </a:solidFill>
              <a:latin typeface="Times New Roman"/>
              <a:ea typeface="Times New Roman"/>
              <a:cs typeface="Times New Roman"/>
              <a:sym typeface="Times New Roman"/>
            </a:endParaRPr>
          </a:p>
          <a:p>
            <a:pPr marL="914400" lvl="1" indent="-342900" algn="l" rtl="0">
              <a:lnSpc>
                <a:spcPct val="115000"/>
              </a:lnSpc>
              <a:spcBef>
                <a:spcPts val="600"/>
              </a:spcBef>
              <a:spcAft>
                <a:spcPts val="0"/>
              </a:spcAft>
              <a:buClr>
                <a:srgbClr val="24292F"/>
              </a:buClr>
              <a:buSzPts val="1800"/>
              <a:buFont typeface="Times New Roman"/>
              <a:buChar char="○"/>
            </a:pPr>
            <a:r>
              <a:rPr lang="en-US" sz="1800" b="1" dirty="0" err="1">
                <a:solidFill>
                  <a:srgbClr val="24292F"/>
                </a:solidFill>
                <a:latin typeface="Times New Roman"/>
                <a:ea typeface="Times New Roman"/>
                <a:cs typeface="Times New Roman"/>
                <a:sym typeface="Times New Roman"/>
              </a:rPr>
              <a:t>fuzz_ratio</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How much percentage these two strings are similar, measured with edit distance.</a:t>
            </a:r>
          </a:p>
          <a:p>
            <a:pPr marL="914400" lvl="1" indent="-342900" algn="l" rtl="0">
              <a:lnSpc>
                <a:spcPct val="115000"/>
              </a:lnSpc>
              <a:spcBef>
                <a:spcPts val="0"/>
              </a:spcBef>
              <a:spcAft>
                <a:spcPts val="0"/>
              </a:spcAft>
              <a:buClr>
                <a:srgbClr val="24292F"/>
              </a:buClr>
              <a:buSzPts val="1800"/>
              <a:buFont typeface="Times New Roman"/>
              <a:buChar char="○"/>
            </a:pPr>
            <a:r>
              <a:rPr lang="en-US" sz="1800" b="1" dirty="0" err="1">
                <a:solidFill>
                  <a:srgbClr val="24292F"/>
                </a:solidFill>
                <a:latin typeface="Times New Roman"/>
                <a:ea typeface="Times New Roman"/>
                <a:cs typeface="Times New Roman"/>
                <a:sym typeface="Times New Roman"/>
              </a:rPr>
              <a:t>fuzz_partial_ratio</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if two strings are of noticeably different lengths, we are getting the score of the best matching lowest length substring.</a:t>
            </a:r>
          </a:p>
          <a:p>
            <a:pPr marL="914400" lvl="1" indent="-342900" algn="l" rtl="0">
              <a:lnSpc>
                <a:spcPct val="115000"/>
              </a:lnSpc>
              <a:spcBef>
                <a:spcPts val="0"/>
              </a:spcBef>
              <a:spcAft>
                <a:spcPts val="0"/>
              </a:spcAft>
              <a:buClr>
                <a:srgbClr val="24292F"/>
              </a:buClr>
              <a:buSzPts val="1800"/>
              <a:buFont typeface="Times New Roman"/>
              <a:buChar char="○"/>
            </a:pPr>
            <a:r>
              <a:rPr lang="en-US" sz="1800" b="1" dirty="0" err="1">
                <a:solidFill>
                  <a:srgbClr val="24292F"/>
                </a:solidFill>
                <a:latin typeface="Times New Roman"/>
                <a:ea typeface="Times New Roman"/>
                <a:cs typeface="Times New Roman"/>
                <a:sym typeface="Times New Roman"/>
              </a:rPr>
              <a:t>token_sort_ratio</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sorting the tokens in string and then scoring </a:t>
            </a:r>
            <a:r>
              <a:rPr lang="en-US" sz="1800" dirty="0" err="1">
                <a:solidFill>
                  <a:srgbClr val="24292F"/>
                </a:solidFill>
                <a:latin typeface="Times New Roman"/>
                <a:ea typeface="Times New Roman"/>
                <a:cs typeface="Times New Roman"/>
                <a:sym typeface="Times New Roman"/>
              </a:rPr>
              <a:t>fuzz_ratio</a:t>
            </a:r>
            <a:r>
              <a:rPr lang="en-US" sz="1800" dirty="0">
                <a:solidFill>
                  <a:srgbClr val="24292F"/>
                </a:solidFill>
                <a:latin typeface="Times New Roman"/>
                <a:ea typeface="Times New Roman"/>
                <a:cs typeface="Times New Roman"/>
                <a:sym typeface="Times New Roman"/>
              </a:rPr>
              <a:t>.</a:t>
            </a:r>
          </a:p>
          <a:p>
            <a:pPr marL="914400" lvl="1" indent="-342900" algn="l" rtl="0">
              <a:lnSpc>
                <a:spcPct val="115000"/>
              </a:lnSpc>
              <a:spcBef>
                <a:spcPts val="0"/>
              </a:spcBef>
              <a:spcAft>
                <a:spcPts val="0"/>
              </a:spcAft>
              <a:buClr>
                <a:srgbClr val="24292F"/>
              </a:buClr>
              <a:buSzPts val="1800"/>
              <a:buFont typeface="Times New Roman"/>
              <a:buChar char="○"/>
            </a:pPr>
            <a:r>
              <a:rPr lang="en-US" sz="1800" b="1" dirty="0" err="1">
                <a:solidFill>
                  <a:srgbClr val="24292F"/>
                </a:solidFill>
                <a:latin typeface="Times New Roman"/>
                <a:ea typeface="Times New Roman"/>
                <a:cs typeface="Times New Roman"/>
                <a:sym typeface="Times New Roman"/>
              </a:rPr>
              <a:t>longest_substr_ratio</a:t>
            </a:r>
            <a:r>
              <a:rPr lang="en-US" sz="1800" b="1" dirty="0">
                <a:solidFill>
                  <a:srgbClr val="24292F"/>
                </a:solidFill>
                <a:latin typeface="Times New Roman"/>
                <a:ea typeface="Times New Roman"/>
                <a:cs typeface="Times New Roman"/>
                <a:sym typeface="Times New Roman"/>
              </a:rPr>
              <a:t> </a:t>
            </a:r>
            <a:r>
              <a:rPr lang="en-US" sz="1800" dirty="0">
                <a:solidFill>
                  <a:srgbClr val="24292F"/>
                </a:solidFill>
                <a:latin typeface="Times New Roman"/>
                <a:ea typeface="Times New Roman"/>
                <a:cs typeface="Times New Roman"/>
                <a:sym typeface="Times New Roman"/>
              </a:rPr>
              <a:t>= </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(longest common substring) / (min(</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(q1_tokens), </a:t>
            </a:r>
            <a:r>
              <a:rPr lang="en-US" sz="1800" dirty="0" err="1">
                <a:solidFill>
                  <a:srgbClr val="24292F"/>
                </a:solidFill>
                <a:latin typeface="Times New Roman"/>
                <a:ea typeface="Times New Roman"/>
                <a:cs typeface="Times New Roman"/>
                <a:sym typeface="Times New Roman"/>
              </a:rPr>
              <a:t>len</a:t>
            </a:r>
            <a:r>
              <a:rPr lang="en-US" sz="1800" dirty="0">
                <a:solidFill>
                  <a:srgbClr val="24292F"/>
                </a:solidFill>
                <a:latin typeface="Times New Roman"/>
                <a:ea typeface="Times New Roman"/>
                <a:cs typeface="Times New Roman"/>
                <a:sym typeface="Times New Roman"/>
              </a:rPr>
              <a:t>(q2_tokens))</a:t>
            </a:r>
          </a:p>
          <a:p>
            <a:pPr marL="0" lvl="0" indent="0" algn="l" rtl="0">
              <a:lnSpc>
                <a:spcPct val="115000"/>
              </a:lnSpc>
              <a:spcBef>
                <a:spcPts val="1200"/>
              </a:spcBef>
              <a:spcAft>
                <a:spcPts val="0"/>
              </a:spcAft>
              <a:buNone/>
            </a:pPr>
            <a:r>
              <a:rPr lang="en-US" sz="1800" b="1" dirty="0">
                <a:latin typeface="Times New Roman"/>
                <a:ea typeface="Times New Roman"/>
                <a:cs typeface="Times New Roman"/>
                <a:sym typeface="Times New Roman"/>
              </a:rPr>
              <a:t>Feature Scaling:</a:t>
            </a:r>
          </a:p>
          <a:p>
            <a:pPr marL="914400" lvl="0" indent="-355600" algn="l" rtl="0">
              <a:lnSpc>
                <a:spcPct val="115000"/>
              </a:lnSpc>
              <a:spcBef>
                <a:spcPts val="1200"/>
              </a:spcBef>
              <a:spcAft>
                <a:spcPts val="0"/>
              </a:spcAft>
              <a:buSzPts val="2000"/>
              <a:buFont typeface="Times New Roman"/>
              <a:buChar char="●"/>
            </a:pPr>
            <a:r>
              <a:rPr lang="en-US" sz="1600" dirty="0">
                <a:solidFill>
                  <a:srgbClr val="202124"/>
                </a:solidFill>
                <a:latin typeface="Times New Roman"/>
                <a:ea typeface="Times New Roman"/>
                <a:cs typeface="Times New Roman"/>
                <a:sym typeface="Times New Roman"/>
              </a:rPr>
              <a:t> </a:t>
            </a:r>
            <a:r>
              <a:rPr lang="en-US" sz="1800" dirty="0">
                <a:solidFill>
                  <a:srgbClr val="202124"/>
                </a:solidFill>
                <a:latin typeface="Times New Roman"/>
                <a:ea typeface="Times New Roman"/>
                <a:cs typeface="Times New Roman"/>
                <a:sym typeface="Times New Roman"/>
              </a:rPr>
              <a:t>It is a step of Data Pre Processing that is applied to independent variables or features of </a:t>
            </a:r>
            <a:r>
              <a:rPr lang="en-US" sz="1800" dirty="0" err="1">
                <a:solidFill>
                  <a:srgbClr val="202124"/>
                </a:solidFill>
                <a:latin typeface="Times New Roman"/>
                <a:ea typeface="Times New Roman"/>
                <a:cs typeface="Times New Roman"/>
                <a:sym typeface="Times New Roman"/>
              </a:rPr>
              <a:t>data.It</a:t>
            </a:r>
            <a:r>
              <a:rPr lang="en-US" sz="1800" dirty="0">
                <a:solidFill>
                  <a:srgbClr val="202124"/>
                </a:solidFill>
                <a:latin typeface="Times New Roman"/>
                <a:ea typeface="Times New Roman"/>
                <a:cs typeface="Times New Roman"/>
                <a:sym typeface="Times New Roman"/>
              </a:rPr>
              <a:t> basically helps to normalize All the data within a particular range, so that each and every data in same Range.</a:t>
            </a:r>
            <a:endParaRPr lang="en-US" sz="1800" dirty="0">
              <a:latin typeface="Times New Roman"/>
              <a:ea typeface="Times New Roman"/>
              <a:cs typeface="Times New Roman"/>
              <a:sym typeface="Times New Roman"/>
            </a:endParaRPr>
          </a:p>
          <a:p>
            <a:pPr marL="0" lvl="0" indent="0" algn="l" rtl="0">
              <a:lnSpc>
                <a:spcPct val="120000"/>
              </a:lnSpc>
              <a:spcBef>
                <a:spcPts val="1200"/>
              </a:spcBef>
              <a:spcAft>
                <a:spcPts val="0"/>
              </a:spcAft>
              <a:buNone/>
            </a:pPr>
            <a:r>
              <a:rPr lang="en-US" b="1" dirty="0">
                <a:latin typeface="Times New Roman"/>
                <a:ea typeface="Times New Roman"/>
                <a:cs typeface="Times New Roman"/>
                <a:sym typeface="Times New Roman"/>
              </a:rPr>
              <a:t>Word2vec</a:t>
            </a:r>
            <a:r>
              <a:rPr lang="en-US" sz="1800" b="1" dirty="0">
                <a:latin typeface="Times New Roman"/>
                <a:ea typeface="Times New Roman"/>
                <a:cs typeface="Times New Roman"/>
                <a:sym typeface="Times New Roman"/>
              </a:rPr>
              <a:t>:</a:t>
            </a:r>
          </a:p>
          <a:p>
            <a:pPr marL="914400" lvl="0" indent="-355600" algn="l" rtl="0">
              <a:lnSpc>
                <a:spcPct val="120000"/>
              </a:lnSpc>
              <a:spcBef>
                <a:spcPts val="600"/>
              </a:spcBef>
              <a:spcAft>
                <a:spcPts val="0"/>
              </a:spcAft>
              <a:buSzPts val="2000"/>
              <a:buFont typeface="Times New Roman"/>
              <a:buChar char="●"/>
            </a:pPr>
            <a:r>
              <a:rPr lang="en-US" sz="1800" dirty="0">
                <a:solidFill>
                  <a:srgbClr val="202124"/>
                </a:solidFill>
                <a:latin typeface="Times New Roman"/>
                <a:ea typeface="Times New Roman"/>
                <a:cs typeface="Times New Roman"/>
                <a:sym typeface="Times New Roman"/>
              </a:rPr>
              <a:t>Convert a collection of text documents to a matrix of token counts.</a:t>
            </a:r>
          </a:p>
          <a:p>
            <a:pPr marL="914400" lvl="0" indent="-342900" algn="l" rtl="0">
              <a:lnSpc>
                <a:spcPct val="120000"/>
              </a:lnSpc>
              <a:spcBef>
                <a:spcPts val="0"/>
              </a:spcBef>
              <a:spcAft>
                <a:spcPts val="0"/>
              </a:spcAft>
              <a:buClr>
                <a:srgbClr val="202124"/>
              </a:buClr>
              <a:buSzPts val="1800"/>
              <a:buFont typeface="Times New Roman"/>
              <a:buChar char="●"/>
            </a:pPr>
            <a:r>
              <a:rPr lang="en-US" sz="1800" dirty="0">
                <a:solidFill>
                  <a:srgbClr val="202124"/>
                </a:solidFill>
                <a:latin typeface="Times New Roman"/>
                <a:ea typeface="Times New Roman"/>
                <a:cs typeface="Times New Roman"/>
                <a:sym typeface="Times New Roman"/>
              </a:rPr>
              <a:t>This implementation produces a sparse representation of the counts using </a:t>
            </a:r>
            <a:r>
              <a:rPr lang="en-US" dirty="0">
                <a:solidFill>
                  <a:srgbClr val="202124"/>
                </a:solidFill>
                <a:latin typeface="Söhne Mono"/>
                <a:ea typeface="Times New Roman"/>
                <a:cs typeface="Times New Roman"/>
                <a:sym typeface="Times New Roman"/>
              </a:rPr>
              <a:t>genism.model import woed2vec</a:t>
            </a:r>
            <a:r>
              <a:rPr lang="en-US" sz="1800" dirty="0">
                <a:solidFill>
                  <a:srgbClr val="202124"/>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29731835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54</TotalTime>
  <Words>2690</Words>
  <Application>Microsoft Office PowerPoint</Application>
  <PresentationFormat>Widescreen</PresentationFormat>
  <Paragraphs>179</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Garamond</vt:lpstr>
      <vt:lpstr>Gill Sans</vt:lpstr>
      <vt:lpstr>Noto Sans Symbols</vt:lpstr>
      <vt:lpstr>Söhne</vt:lpstr>
      <vt:lpstr>Söhne Mono</vt:lpstr>
      <vt:lpstr>SourceSansPro</vt:lpstr>
      <vt:lpstr>Times New Roman</vt:lpstr>
      <vt:lpstr>Wingdings</vt:lpstr>
      <vt:lpstr>Organic</vt:lpstr>
      <vt:lpstr>PowerPoint Presentation</vt:lpstr>
      <vt:lpstr>PowerPoint Presentation</vt:lpstr>
      <vt:lpstr>PROBLEM STATEMENT:</vt:lpstr>
      <vt:lpstr>SOFTWARE &amp; HARDWARE REQUIREMENTS : </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Research</vt:lpstr>
      <vt:lpstr>Fuzzy logic</vt:lpstr>
      <vt:lpstr>Word2vec</vt:lpstr>
      <vt:lpstr>Color Codes .Vectors Generated by Word2Vec model . As we can see MAN and WOMEN vectors are appearing same. Hence, maintaining the Semantics of the string.  </vt:lpstr>
      <vt:lpstr>Name entity recognization (NER)</vt:lpstr>
      <vt:lpstr>TF-IDF (Term Frequency-Inverse Document Frequency)</vt:lpstr>
      <vt:lpstr>Bag of Words (BOW)</vt:lpstr>
      <vt:lpstr>Example of BOW</vt:lpstr>
      <vt:lpstr>BERT (Bidirectional Encoder Representations from Transformers)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Siddhesh Sethi</dc:creator>
  <cp:lastModifiedBy>Siddhesh Sethi</cp:lastModifiedBy>
  <cp:revision>2</cp:revision>
  <dcterms:created xsi:type="dcterms:W3CDTF">2023-03-12T05:55:46Z</dcterms:created>
  <dcterms:modified xsi:type="dcterms:W3CDTF">2023-03-12T06:49:51Z</dcterms:modified>
</cp:coreProperties>
</file>