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57" r:id="rId3"/>
    <p:sldId id="259" r:id="rId4"/>
    <p:sldId id="270" r:id="rId5"/>
    <p:sldId id="260" r:id="rId6"/>
    <p:sldId id="261" r:id="rId7"/>
    <p:sldId id="262" r:id="rId8"/>
    <p:sldId id="264" r:id="rId9"/>
    <p:sldId id="272" r:id="rId10"/>
    <p:sldId id="266" r:id="rId11"/>
    <p:sldId id="268" r:id="rId12"/>
    <p:sldId id="258"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428A75-0474-42D6-8C52-94148F7F3077}" v="1254" dt="2019-09-25T09:03:03.657"/>
    <p1510:client id="{582DCC98-2F68-41EA-AB6E-32D104DFA4C5}" v="7" dt="2019-09-25T06:35:15.540"/>
    <p1510:client id="{A65EE887-C2E0-42C0-A30F-C6FC11064901}" v="8" dt="2019-09-25T09:50:57.088"/>
    <p1510:client id="{B21EC839-472D-4971-B355-F704E4C798DE}" v="793" dt="2019-09-25T09:29:21.296"/>
    <p1510:client id="{B806DEC8-8EDA-405A-AFF3-B12E7948BE20}" v="17" dt="2019-09-25T09:39:31.256"/>
    <p1510:client id="{C0532C72-A48D-43ED-95EA-889C2174C613}" v="113" dt="2019-09-25T08:18:12.908"/>
    <p1510:client id="{DA6208FC-DD5D-44FC-BE69-FCBDC4467DFC}" v="19" dt="2019-09-24T10:14:51.590"/>
    <p1510:client id="{F3D55E4B-E865-49D6-8AF8-0AB4CB1B2908}" v="1260" dt="2019-09-24T07:02:05.853"/>
    <p1510:client id="{F923C099-2FF5-44D6-8A43-266934C8C414}" v="3455" dt="2019-09-24T10:11:07.0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75" d="100"/>
          <a:sy n="75" d="100"/>
        </p:scale>
        <p:origin x="-324" y="-3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4EC2FA-9493-4E73-BBEA-62553C5A3947}" type="doc">
      <dgm:prSet loTypeId="urn:microsoft.com/office/officeart/2005/8/layout/cycle3" loCatId="cycle" qsTypeId="urn:microsoft.com/office/officeart/2005/8/quickstyle/simple1" qsCatId="simple" csTypeId="urn:microsoft.com/office/officeart/2005/8/colors/accent0_3" csCatId="mainScheme" phldr="1"/>
      <dgm:spPr/>
      <dgm:t>
        <a:bodyPr/>
        <a:lstStyle/>
        <a:p>
          <a:endParaRPr lang="en-US"/>
        </a:p>
      </dgm:t>
    </dgm:pt>
    <dgm:pt modelId="{9B5052A6-6F4C-4569-8C01-BA8A27C18C11}">
      <dgm:prSet phldrT="[Text]"/>
      <dgm:spPr/>
      <dgm:t>
        <a:bodyPr/>
        <a:lstStyle/>
        <a:p>
          <a:r>
            <a:rPr lang="en-US" dirty="0"/>
            <a:t>Rain Water Collected</a:t>
          </a:r>
        </a:p>
      </dgm:t>
    </dgm:pt>
    <dgm:pt modelId="{0A814355-7214-4E4A-A363-5FE313D25350}" type="parTrans" cxnId="{D1E56DA4-4491-46B0-8522-7B7C7D2EDD12}">
      <dgm:prSet/>
      <dgm:spPr/>
      <dgm:t>
        <a:bodyPr/>
        <a:lstStyle/>
        <a:p>
          <a:endParaRPr lang="en-US"/>
        </a:p>
      </dgm:t>
    </dgm:pt>
    <dgm:pt modelId="{4F03A320-8919-4E8D-A6A3-1293A73D3AF2}" type="sibTrans" cxnId="{D1E56DA4-4491-46B0-8522-7B7C7D2EDD12}">
      <dgm:prSet/>
      <dgm:spPr/>
      <dgm:t>
        <a:bodyPr/>
        <a:lstStyle/>
        <a:p>
          <a:endParaRPr lang="en-US"/>
        </a:p>
      </dgm:t>
    </dgm:pt>
    <dgm:pt modelId="{1B16738D-6E24-43F6-9D74-BCD10A56066B}">
      <dgm:prSet phldrT="[Text]"/>
      <dgm:spPr/>
      <dgm:t>
        <a:bodyPr/>
        <a:lstStyle/>
        <a:p>
          <a:r>
            <a:rPr lang="en-US" dirty="0"/>
            <a:t>Calculating Quality Of  Water</a:t>
          </a:r>
        </a:p>
      </dgm:t>
    </dgm:pt>
    <dgm:pt modelId="{6404F935-DC5A-420F-A06C-F4A281900151}" type="parTrans" cxnId="{1D0CFE69-C1BC-4C36-BAB2-4B6758D133DB}">
      <dgm:prSet/>
      <dgm:spPr/>
      <dgm:t>
        <a:bodyPr/>
        <a:lstStyle/>
        <a:p>
          <a:endParaRPr lang="en-US"/>
        </a:p>
      </dgm:t>
    </dgm:pt>
    <dgm:pt modelId="{61A630BE-6422-4C37-B4DB-6D7C71224D6E}" type="sibTrans" cxnId="{1D0CFE69-C1BC-4C36-BAB2-4B6758D133DB}">
      <dgm:prSet/>
      <dgm:spPr/>
      <dgm:t>
        <a:bodyPr/>
        <a:lstStyle/>
        <a:p>
          <a:endParaRPr lang="en-US"/>
        </a:p>
      </dgm:t>
    </dgm:pt>
    <dgm:pt modelId="{044D8695-CCE8-4581-A233-00A48445F00D}">
      <dgm:prSet phldrT="[Text]"/>
      <dgm:spPr/>
      <dgm:t>
        <a:bodyPr/>
        <a:lstStyle/>
        <a:p>
          <a:r>
            <a:rPr lang="en-US" dirty="0"/>
            <a:t>If Contaminated Then Purify The Water using basic techniques</a:t>
          </a:r>
        </a:p>
      </dgm:t>
    </dgm:pt>
    <dgm:pt modelId="{30D37E8C-7156-4149-8FC4-B01EB229D8EC}" type="parTrans" cxnId="{623866EA-D7F5-4ED8-AC18-82032AF0F707}">
      <dgm:prSet/>
      <dgm:spPr/>
      <dgm:t>
        <a:bodyPr/>
        <a:lstStyle/>
        <a:p>
          <a:endParaRPr lang="en-US"/>
        </a:p>
      </dgm:t>
    </dgm:pt>
    <dgm:pt modelId="{1098C1D2-8209-4356-A3F4-D1D75AD4E7AF}" type="sibTrans" cxnId="{623866EA-D7F5-4ED8-AC18-82032AF0F707}">
      <dgm:prSet/>
      <dgm:spPr/>
      <dgm:t>
        <a:bodyPr/>
        <a:lstStyle/>
        <a:p>
          <a:endParaRPr lang="en-US"/>
        </a:p>
      </dgm:t>
    </dgm:pt>
    <dgm:pt modelId="{043DB184-FEF3-46DE-B97F-C6B86D956A46}">
      <dgm:prSet phldrT="[Text]"/>
      <dgm:spPr/>
      <dgm:t>
        <a:bodyPr/>
        <a:lstStyle/>
        <a:p>
          <a:r>
            <a:rPr lang="en-US" dirty="0"/>
            <a:t>Move The Data To The Firebase</a:t>
          </a:r>
        </a:p>
      </dgm:t>
    </dgm:pt>
    <dgm:pt modelId="{C6E0A571-1019-4FBF-A04F-F6E0268B335D}" type="parTrans" cxnId="{7A20B1AE-69B8-4A31-B26E-17B5AECE646B}">
      <dgm:prSet/>
      <dgm:spPr/>
      <dgm:t>
        <a:bodyPr/>
        <a:lstStyle/>
        <a:p>
          <a:endParaRPr lang="en-IN"/>
        </a:p>
      </dgm:t>
    </dgm:pt>
    <dgm:pt modelId="{FC16ABCA-BC04-48F6-B605-EF8AF2B36C59}" type="sibTrans" cxnId="{7A20B1AE-69B8-4A31-B26E-17B5AECE646B}">
      <dgm:prSet/>
      <dgm:spPr/>
      <dgm:t>
        <a:bodyPr/>
        <a:lstStyle/>
        <a:p>
          <a:endParaRPr lang="en-IN"/>
        </a:p>
      </dgm:t>
    </dgm:pt>
    <dgm:pt modelId="{21990AA4-246B-4B84-8385-8F63B1788D1A}">
      <dgm:prSet phldrT="[Text]"/>
      <dgm:spPr/>
      <dgm:t>
        <a:bodyPr/>
        <a:lstStyle/>
        <a:p>
          <a:r>
            <a:rPr lang="en-US" dirty="0"/>
            <a:t>User can view their respective data via app.</a:t>
          </a:r>
        </a:p>
      </dgm:t>
    </dgm:pt>
    <dgm:pt modelId="{51BB064A-5522-452F-BE5C-8D25033C8CCB}" type="parTrans" cxnId="{A2F17250-5777-4718-8D2C-4A31256D5114}">
      <dgm:prSet/>
      <dgm:spPr/>
      <dgm:t>
        <a:bodyPr/>
        <a:lstStyle/>
        <a:p>
          <a:endParaRPr lang="en-IN"/>
        </a:p>
      </dgm:t>
    </dgm:pt>
    <dgm:pt modelId="{FAAB9F42-B493-4C7D-8BD3-C2EBC0812A6D}" type="sibTrans" cxnId="{A2F17250-5777-4718-8D2C-4A31256D5114}">
      <dgm:prSet/>
      <dgm:spPr/>
      <dgm:t>
        <a:bodyPr/>
        <a:lstStyle/>
        <a:p>
          <a:endParaRPr lang="en-IN"/>
        </a:p>
      </dgm:t>
    </dgm:pt>
    <dgm:pt modelId="{475FAA0D-1809-45EA-A490-CA2315B3278A}">
      <dgm:prSet phldr="0"/>
      <dgm:spPr/>
      <dgm:t>
        <a:bodyPr/>
        <a:lstStyle/>
        <a:p>
          <a:r>
            <a:rPr lang="en-US" dirty="0">
              <a:latin typeface="Gill Sans MT" panose="020B0502020104020203"/>
            </a:rPr>
            <a:t>Collect the data regarding quantity and quality</a:t>
          </a:r>
          <a:endParaRPr lang="en-US" dirty="0"/>
        </a:p>
      </dgm:t>
    </dgm:pt>
    <dgm:pt modelId="{C786CCA8-6573-44F3-A313-7A22E3C588BB}" type="parTrans" cxnId="{6ED24F57-9914-411A-8153-E7AF84CC85C8}">
      <dgm:prSet/>
      <dgm:spPr/>
      <dgm:t>
        <a:bodyPr/>
        <a:lstStyle/>
        <a:p>
          <a:endParaRPr lang="en-IN"/>
        </a:p>
      </dgm:t>
    </dgm:pt>
    <dgm:pt modelId="{91A30953-6533-40EF-B346-482CADFC2571}" type="sibTrans" cxnId="{6ED24F57-9914-411A-8153-E7AF84CC85C8}">
      <dgm:prSet/>
      <dgm:spPr/>
      <dgm:t>
        <a:bodyPr/>
        <a:lstStyle/>
        <a:p>
          <a:endParaRPr lang="en-IN"/>
        </a:p>
      </dgm:t>
    </dgm:pt>
    <dgm:pt modelId="{A1DDBD60-7C06-4C55-849F-2E6C7547327B}">
      <dgm:prSet phldr="0"/>
      <dgm:spPr/>
      <dgm:t>
        <a:bodyPr/>
        <a:lstStyle/>
        <a:p>
          <a:pPr rtl="0"/>
          <a:endParaRPr lang="en-US" dirty="0">
            <a:latin typeface="Gill Sans MT" panose="020B0502020104020203"/>
          </a:endParaRPr>
        </a:p>
      </dgm:t>
    </dgm:pt>
    <dgm:pt modelId="{7A9DDEBF-8D49-43D4-8445-60017E00B6DC}" type="sibTrans" cxnId="{BFB644CC-0292-484D-AF8E-C2689232A99D}">
      <dgm:prSet/>
      <dgm:spPr/>
      <dgm:t>
        <a:bodyPr/>
        <a:lstStyle/>
        <a:p>
          <a:endParaRPr lang="en-IN"/>
        </a:p>
      </dgm:t>
    </dgm:pt>
    <dgm:pt modelId="{25159D8D-DAC5-47CB-93CB-D8BAB2835341}" type="parTrans" cxnId="{BFB644CC-0292-484D-AF8E-C2689232A99D}">
      <dgm:prSet/>
      <dgm:spPr/>
      <dgm:t>
        <a:bodyPr/>
        <a:lstStyle/>
        <a:p>
          <a:endParaRPr lang="en-IN"/>
        </a:p>
      </dgm:t>
    </dgm:pt>
    <dgm:pt modelId="{4A78B3A5-6F6D-4056-A06D-D2544E1B3D7B}" type="pres">
      <dgm:prSet presAssocID="{A24EC2FA-9493-4E73-BBEA-62553C5A3947}" presName="Name0" presStyleCnt="0">
        <dgm:presLayoutVars>
          <dgm:dir/>
          <dgm:resizeHandles val="exact"/>
        </dgm:presLayoutVars>
      </dgm:prSet>
      <dgm:spPr/>
      <dgm:t>
        <a:bodyPr/>
        <a:lstStyle/>
        <a:p>
          <a:endParaRPr lang="en-IN"/>
        </a:p>
      </dgm:t>
    </dgm:pt>
    <dgm:pt modelId="{D58D406E-9769-46D8-BD27-79B7055833A6}" type="pres">
      <dgm:prSet presAssocID="{A24EC2FA-9493-4E73-BBEA-62553C5A3947}" presName="cycle" presStyleCnt="0"/>
      <dgm:spPr/>
    </dgm:pt>
    <dgm:pt modelId="{BF669CB6-4187-46A2-9266-B8D4BE8A1BC1}" type="pres">
      <dgm:prSet presAssocID="{9B5052A6-6F4C-4569-8C01-BA8A27C18C11}" presName="nodeFirstNode" presStyleLbl="node1" presStyleIdx="0" presStyleCnt="7">
        <dgm:presLayoutVars>
          <dgm:bulletEnabled val="1"/>
        </dgm:presLayoutVars>
      </dgm:prSet>
      <dgm:spPr/>
      <dgm:t>
        <a:bodyPr/>
        <a:lstStyle/>
        <a:p>
          <a:endParaRPr lang="en-IN"/>
        </a:p>
      </dgm:t>
    </dgm:pt>
    <dgm:pt modelId="{C55EE868-0C77-4401-980E-F87294D33896}" type="pres">
      <dgm:prSet presAssocID="{4F03A320-8919-4E8D-A6A3-1293A73D3AF2}" presName="sibTransFirstNode" presStyleLbl="bgShp" presStyleIdx="0" presStyleCnt="1"/>
      <dgm:spPr/>
      <dgm:t>
        <a:bodyPr/>
        <a:lstStyle/>
        <a:p>
          <a:endParaRPr lang="en-IN"/>
        </a:p>
      </dgm:t>
    </dgm:pt>
    <dgm:pt modelId="{62658C73-E8BB-4F39-9558-6604C292F9E1}" type="pres">
      <dgm:prSet presAssocID="{1B16738D-6E24-43F6-9D74-BCD10A56066B}" presName="nodeFollowingNodes" presStyleLbl="node1" presStyleIdx="1" presStyleCnt="7">
        <dgm:presLayoutVars>
          <dgm:bulletEnabled val="1"/>
        </dgm:presLayoutVars>
      </dgm:prSet>
      <dgm:spPr/>
      <dgm:t>
        <a:bodyPr/>
        <a:lstStyle/>
        <a:p>
          <a:endParaRPr lang="en-IN"/>
        </a:p>
      </dgm:t>
    </dgm:pt>
    <dgm:pt modelId="{B27B2DE0-750C-4C37-9096-8E92FD89B282}" type="pres">
      <dgm:prSet presAssocID="{044D8695-CCE8-4581-A233-00A48445F00D}" presName="nodeFollowingNodes" presStyleLbl="node1" presStyleIdx="2" presStyleCnt="7" custScaleX="120611" custScaleY="127550">
        <dgm:presLayoutVars>
          <dgm:bulletEnabled val="1"/>
        </dgm:presLayoutVars>
      </dgm:prSet>
      <dgm:spPr/>
      <dgm:t>
        <a:bodyPr/>
        <a:lstStyle/>
        <a:p>
          <a:endParaRPr lang="en-IN"/>
        </a:p>
      </dgm:t>
    </dgm:pt>
    <dgm:pt modelId="{D03FE7B7-4AB2-49D4-9B10-643C8F9CB04A}" type="pres">
      <dgm:prSet presAssocID="{A1DDBD60-7C06-4C55-849F-2E6C7547327B}" presName="nodeFollowingNodes" presStyleLbl="node1" presStyleIdx="3" presStyleCnt="7">
        <dgm:presLayoutVars>
          <dgm:bulletEnabled val="1"/>
        </dgm:presLayoutVars>
      </dgm:prSet>
      <dgm:spPr/>
      <dgm:t>
        <a:bodyPr/>
        <a:lstStyle/>
        <a:p>
          <a:endParaRPr lang="en-IN"/>
        </a:p>
      </dgm:t>
    </dgm:pt>
    <dgm:pt modelId="{D4400DC4-61EE-4EFB-93EE-A571FDAE480C}" type="pres">
      <dgm:prSet presAssocID="{475FAA0D-1809-45EA-A490-CA2315B3278A}" presName="nodeFollowingNodes" presStyleLbl="node1" presStyleIdx="4" presStyleCnt="7">
        <dgm:presLayoutVars>
          <dgm:bulletEnabled val="1"/>
        </dgm:presLayoutVars>
      </dgm:prSet>
      <dgm:spPr/>
      <dgm:t>
        <a:bodyPr/>
        <a:lstStyle/>
        <a:p>
          <a:endParaRPr lang="en-IN"/>
        </a:p>
      </dgm:t>
    </dgm:pt>
    <dgm:pt modelId="{91865858-E183-4EF1-895D-C42618F07822}" type="pres">
      <dgm:prSet presAssocID="{043DB184-FEF3-46DE-B97F-C6B86D956A46}" presName="nodeFollowingNodes" presStyleLbl="node1" presStyleIdx="5" presStyleCnt="7">
        <dgm:presLayoutVars>
          <dgm:bulletEnabled val="1"/>
        </dgm:presLayoutVars>
      </dgm:prSet>
      <dgm:spPr/>
      <dgm:t>
        <a:bodyPr/>
        <a:lstStyle/>
        <a:p>
          <a:endParaRPr lang="en-IN"/>
        </a:p>
      </dgm:t>
    </dgm:pt>
    <dgm:pt modelId="{C1D920FD-4DE1-450C-8662-2B9EC0FF97B2}" type="pres">
      <dgm:prSet presAssocID="{21990AA4-246B-4B84-8385-8F63B1788D1A}" presName="nodeFollowingNodes" presStyleLbl="node1" presStyleIdx="6" presStyleCnt="7">
        <dgm:presLayoutVars>
          <dgm:bulletEnabled val="1"/>
        </dgm:presLayoutVars>
      </dgm:prSet>
      <dgm:spPr/>
      <dgm:t>
        <a:bodyPr/>
        <a:lstStyle/>
        <a:p>
          <a:endParaRPr lang="en-IN"/>
        </a:p>
      </dgm:t>
    </dgm:pt>
  </dgm:ptLst>
  <dgm:cxnLst>
    <dgm:cxn modelId="{2265D0F3-DC88-429A-B226-DCFAC9D51BDA}" type="presOf" srcId="{9B5052A6-6F4C-4569-8C01-BA8A27C18C11}" destId="{BF669CB6-4187-46A2-9266-B8D4BE8A1BC1}" srcOrd="0" destOrd="0" presId="urn:microsoft.com/office/officeart/2005/8/layout/cycle3"/>
    <dgm:cxn modelId="{BFB644CC-0292-484D-AF8E-C2689232A99D}" srcId="{A24EC2FA-9493-4E73-BBEA-62553C5A3947}" destId="{A1DDBD60-7C06-4C55-849F-2E6C7547327B}" srcOrd="3" destOrd="0" parTransId="{25159D8D-DAC5-47CB-93CB-D8BAB2835341}" sibTransId="{7A9DDEBF-8D49-43D4-8445-60017E00B6DC}"/>
    <dgm:cxn modelId="{646F6DEB-C3BE-4B41-9CF5-C4E3621574C4}" type="presOf" srcId="{044D8695-CCE8-4581-A233-00A48445F00D}" destId="{B27B2DE0-750C-4C37-9096-8E92FD89B282}" srcOrd="0" destOrd="0" presId="urn:microsoft.com/office/officeart/2005/8/layout/cycle3"/>
    <dgm:cxn modelId="{D1E56DA4-4491-46B0-8522-7B7C7D2EDD12}" srcId="{A24EC2FA-9493-4E73-BBEA-62553C5A3947}" destId="{9B5052A6-6F4C-4569-8C01-BA8A27C18C11}" srcOrd="0" destOrd="0" parTransId="{0A814355-7214-4E4A-A363-5FE313D25350}" sibTransId="{4F03A320-8919-4E8D-A6A3-1293A73D3AF2}"/>
    <dgm:cxn modelId="{6ED24F57-9914-411A-8153-E7AF84CC85C8}" srcId="{A24EC2FA-9493-4E73-BBEA-62553C5A3947}" destId="{475FAA0D-1809-45EA-A490-CA2315B3278A}" srcOrd="4" destOrd="0" parTransId="{C786CCA8-6573-44F3-A313-7A22E3C588BB}" sibTransId="{91A30953-6533-40EF-B346-482CADFC2571}"/>
    <dgm:cxn modelId="{7A20B1AE-69B8-4A31-B26E-17B5AECE646B}" srcId="{A24EC2FA-9493-4E73-BBEA-62553C5A3947}" destId="{043DB184-FEF3-46DE-B97F-C6B86D956A46}" srcOrd="5" destOrd="0" parTransId="{C6E0A571-1019-4FBF-A04F-F6E0268B335D}" sibTransId="{FC16ABCA-BC04-48F6-B605-EF8AF2B36C59}"/>
    <dgm:cxn modelId="{86742CB7-ACDD-4CFC-8CD5-F47C7A5A47AF}" type="presOf" srcId="{A1DDBD60-7C06-4C55-849F-2E6C7547327B}" destId="{D03FE7B7-4AB2-49D4-9B10-643C8F9CB04A}" srcOrd="0" destOrd="0" presId="urn:microsoft.com/office/officeart/2005/8/layout/cycle3"/>
    <dgm:cxn modelId="{1D0CFE69-C1BC-4C36-BAB2-4B6758D133DB}" srcId="{A24EC2FA-9493-4E73-BBEA-62553C5A3947}" destId="{1B16738D-6E24-43F6-9D74-BCD10A56066B}" srcOrd="1" destOrd="0" parTransId="{6404F935-DC5A-420F-A06C-F4A281900151}" sibTransId="{61A630BE-6422-4C37-B4DB-6D7C71224D6E}"/>
    <dgm:cxn modelId="{623866EA-D7F5-4ED8-AC18-82032AF0F707}" srcId="{A24EC2FA-9493-4E73-BBEA-62553C5A3947}" destId="{044D8695-CCE8-4581-A233-00A48445F00D}" srcOrd="2" destOrd="0" parTransId="{30D37E8C-7156-4149-8FC4-B01EB229D8EC}" sibTransId="{1098C1D2-8209-4356-A3F4-D1D75AD4E7AF}"/>
    <dgm:cxn modelId="{D2477DE4-1A51-469E-935F-B1B9649667E8}" type="presOf" srcId="{A24EC2FA-9493-4E73-BBEA-62553C5A3947}" destId="{4A78B3A5-6F6D-4056-A06D-D2544E1B3D7B}" srcOrd="0" destOrd="0" presId="urn:microsoft.com/office/officeart/2005/8/layout/cycle3"/>
    <dgm:cxn modelId="{6C4550A9-B54F-4040-AD12-B9B0695B1513}" type="presOf" srcId="{4F03A320-8919-4E8D-A6A3-1293A73D3AF2}" destId="{C55EE868-0C77-4401-980E-F87294D33896}" srcOrd="0" destOrd="0" presId="urn:microsoft.com/office/officeart/2005/8/layout/cycle3"/>
    <dgm:cxn modelId="{6FD97BF3-CA14-482F-AEEB-1F065792F099}" type="presOf" srcId="{21990AA4-246B-4B84-8385-8F63B1788D1A}" destId="{C1D920FD-4DE1-450C-8662-2B9EC0FF97B2}" srcOrd="0" destOrd="0" presId="urn:microsoft.com/office/officeart/2005/8/layout/cycle3"/>
    <dgm:cxn modelId="{A2F17250-5777-4718-8D2C-4A31256D5114}" srcId="{A24EC2FA-9493-4E73-BBEA-62553C5A3947}" destId="{21990AA4-246B-4B84-8385-8F63B1788D1A}" srcOrd="6" destOrd="0" parTransId="{51BB064A-5522-452F-BE5C-8D25033C8CCB}" sibTransId="{FAAB9F42-B493-4C7D-8BD3-C2EBC0812A6D}"/>
    <dgm:cxn modelId="{D632A74B-B9F1-40DC-98C4-D861421240D2}" type="presOf" srcId="{475FAA0D-1809-45EA-A490-CA2315B3278A}" destId="{D4400DC4-61EE-4EFB-93EE-A571FDAE480C}" srcOrd="0" destOrd="0" presId="urn:microsoft.com/office/officeart/2005/8/layout/cycle3"/>
    <dgm:cxn modelId="{1DB9F0A4-737D-47BE-BF65-D58BDB4064AD}" type="presOf" srcId="{043DB184-FEF3-46DE-B97F-C6B86D956A46}" destId="{91865858-E183-4EF1-895D-C42618F07822}" srcOrd="0" destOrd="0" presId="urn:microsoft.com/office/officeart/2005/8/layout/cycle3"/>
    <dgm:cxn modelId="{ADEDF998-B2AD-4788-B52C-A671F4B8AB65}" type="presOf" srcId="{1B16738D-6E24-43F6-9D74-BCD10A56066B}" destId="{62658C73-E8BB-4F39-9558-6604C292F9E1}" srcOrd="0" destOrd="0" presId="urn:microsoft.com/office/officeart/2005/8/layout/cycle3"/>
    <dgm:cxn modelId="{360008C1-B8AA-4C48-A906-FE8E33BED08F}" type="presParOf" srcId="{4A78B3A5-6F6D-4056-A06D-D2544E1B3D7B}" destId="{D58D406E-9769-46D8-BD27-79B7055833A6}" srcOrd="0" destOrd="0" presId="urn:microsoft.com/office/officeart/2005/8/layout/cycle3"/>
    <dgm:cxn modelId="{B4A3FF99-DA73-4697-B8F5-332E87637952}" type="presParOf" srcId="{D58D406E-9769-46D8-BD27-79B7055833A6}" destId="{BF669CB6-4187-46A2-9266-B8D4BE8A1BC1}" srcOrd="0" destOrd="0" presId="urn:microsoft.com/office/officeart/2005/8/layout/cycle3"/>
    <dgm:cxn modelId="{C2521E38-37D6-494E-BC33-7167511037E2}" type="presParOf" srcId="{D58D406E-9769-46D8-BD27-79B7055833A6}" destId="{C55EE868-0C77-4401-980E-F87294D33896}" srcOrd="1" destOrd="0" presId="urn:microsoft.com/office/officeart/2005/8/layout/cycle3"/>
    <dgm:cxn modelId="{CA354D89-DCE5-4838-86D9-58608F341413}" type="presParOf" srcId="{D58D406E-9769-46D8-BD27-79B7055833A6}" destId="{62658C73-E8BB-4F39-9558-6604C292F9E1}" srcOrd="2" destOrd="0" presId="urn:microsoft.com/office/officeart/2005/8/layout/cycle3"/>
    <dgm:cxn modelId="{E64214D3-63FE-440C-87F2-5D3276CEA8BC}" type="presParOf" srcId="{D58D406E-9769-46D8-BD27-79B7055833A6}" destId="{B27B2DE0-750C-4C37-9096-8E92FD89B282}" srcOrd="3" destOrd="0" presId="urn:microsoft.com/office/officeart/2005/8/layout/cycle3"/>
    <dgm:cxn modelId="{6E8813F1-370B-4B1B-BE98-B213DAEFFC2E}" type="presParOf" srcId="{D58D406E-9769-46D8-BD27-79B7055833A6}" destId="{D03FE7B7-4AB2-49D4-9B10-643C8F9CB04A}" srcOrd="4" destOrd="0" presId="urn:microsoft.com/office/officeart/2005/8/layout/cycle3"/>
    <dgm:cxn modelId="{D540B312-99EE-46DF-8107-C7182BF2AC13}" type="presParOf" srcId="{D58D406E-9769-46D8-BD27-79B7055833A6}" destId="{D4400DC4-61EE-4EFB-93EE-A571FDAE480C}" srcOrd="5" destOrd="0" presId="urn:microsoft.com/office/officeart/2005/8/layout/cycle3"/>
    <dgm:cxn modelId="{A5786DEA-39AE-423C-A598-775F0A702C02}" type="presParOf" srcId="{D58D406E-9769-46D8-BD27-79B7055833A6}" destId="{91865858-E183-4EF1-895D-C42618F07822}" srcOrd="6" destOrd="0" presId="urn:microsoft.com/office/officeart/2005/8/layout/cycle3"/>
    <dgm:cxn modelId="{C6F29B3D-6AB1-4E20-B706-B8FFEC9061BE}" type="presParOf" srcId="{D58D406E-9769-46D8-BD27-79B7055833A6}" destId="{C1D920FD-4DE1-450C-8662-2B9EC0FF97B2}" srcOrd="7" destOrd="0" presId="urn:microsoft.com/office/officeart/2005/8/layout/cycle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55EE868-0C77-4401-980E-F87294D33896}">
      <dsp:nvSpPr>
        <dsp:cNvPr id="0" name=""/>
        <dsp:cNvSpPr/>
      </dsp:nvSpPr>
      <dsp:spPr>
        <a:xfrm>
          <a:off x="3793487" y="-31087"/>
          <a:ext cx="5009945" cy="5009945"/>
        </a:xfrm>
        <a:prstGeom prst="circularArrow">
          <a:avLst>
            <a:gd name="adj1" fmla="val 5544"/>
            <a:gd name="adj2" fmla="val 330680"/>
            <a:gd name="adj3" fmla="val 14472271"/>
            <a:gd name="adj4" fmla="val 16975150"/>
            <a:gd name="adj5" fmla="val 5757"/>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669CB6-4187-46A2-9266-B8D4BE8A1BC1}">
      <dsp:nvSpPr>
        <dsp:cNvPr id="0" name=""/>
        <dsp:cNvSpPr/>
      </dsp:nvSpPr>
      <dsp:spPr>
        <a:xfrm>
          <a:off x="5494565" y="569"/>
          <a:ext cx="1607789" cy="803894"/>
        </a:xfrm>
        <a:prstGeom prst="round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Rain Water Collected</a:t>
          </a:r>
        </a:p>
      </dsp:txBody>
      <dsp:txXfrm>
        <a:off x="5494565" y="569"/>
        <a:ext cx="1607789" cy="803894"/>
      </dsp:txXfrm>
    </dsp:sp>
    <dsp:sp modelId="{62658C73-E8BB-4F39-9558-6604C292F9E1}">
      <dsp:nvSpPr>
        <dsp:cNvPr id="0" name=""/>
        <dsp:cNvSpPr/>
      </dsp:nvSpPr>
      <dsp:spPr>
        <a:xfrm>
          <a:off x="7164899" y="804959"/>
          <a:ext cx="1607789" cy="803894"/>
        </a:xfrm>
        <a:prstGeom prst="round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Calculating Quality Of  Water</a:t>
          </a:r>
        </a:p>
      </dsp:txBody>
      <dsp:txXfrm>
        <a:off x="7164899" y="804959"/>
        <a:ext cx="1607789" cy="803894"/>
      </dsp:txXfrm>
    </dsp:sp>
    <dsp:sp modelId="{B27B2DE0-750C-4C37-9096-8E92FD89B282}">
      <dsp:nvSpPr>
        <dsp:cNvPr id="0" name=""/>
        <dsp:cNvSpPr/>
      </dsp:nvSpPr>
      <dsp:spPr>
        <a:xfrm>
          <a:off x="7411747" y="2501671"/>
          <a:ext cx="1939171" cy="1025368"/>
        </a:xfrm>
        <a:prstGeom prst="round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If Contaminated Then Purify The Water using basic techniques</a:t>
          </a:r>
        </a:p>
      </dsp:txBody>
      <dsp:txXfrm>
        <a:off x="7411747" y="2501671"/>
        <a:ext cx="1939171" cy="1025368"/>
      </dsp:txXfrm>
    </dsp:sp>
    <dsp:sp modelId="{D03FE7B7-4AB2-49D4-9B10-643C8F9CB04A}">
      <dsp:nvSpPr>
        <dsp:cNvPr id="0" name=""/>
        <dsp:cNvSpPr/>
      </dsp:nvSpPr>
      <dsp:spPr>
        <a:xfrm>
          <a:off x="6421531" y="4061869"/>
          <a:ext cx="1607789" cy="803894"/>
        </a:xfrm>
        <a:prstGeom prst="round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endParaRPr lang="en-US" sz="1500" kern="1200" dirty="0">
            <a:latin typeface="Gill Sans MT" panose="020B0502020104020203"/>
          </a:endParaRPr>
        </a:p>
      </dsp:txBody>
      <dsp:txXfrm>
        <a:off x="6421531" y="4061869"/>
        <a:ext cx="1607789" cy="803894"/>
      </dsp:txXfrm>
    </dsp:sp>
    <dsp:sp modelId="{D4400DC4-61EE-4EFB-93EE-A571FDAE480C}">
      <dsp:nvSpPr>
        <dsp:cNvPr id="0" name=""/>
        <dsp:cNvSpPr/>
      </dsp:nvSpPr>
      <dsp:spPr>
        <a:xfrm>
          <a:off x="4567600" y="4061869"/>
          <a:ext cx="1607789" cy="803894"/>
        </a:xfrm>
        <a:prstGeom prst="round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latin typeface="Gill Sans MT" panose="020B0502020104020203"/>
            </a:rPr>
            <a:t>Collect the data regarding quantity and quality</a:t>
          </a:r>
          <a:endParaRPr lang="en-US" sz="1500" kern="1200" dirty="0"/>
        </a:p>
      </dsp:txBody>
      <dsp:txXfrm>
        <a:off x="4567600" y="4061869"/>
        <a:ext cx="1607789" cy="803894"/>
      </dsp:txXfrm>
    </dsp:sp>
    <dsp:sp modelId="{91865858-E183-4EF1-895D-C42618F07822}">
      <dsp:nvSpPr>
        <dsp:cNvPr id="0" name=""/>
        <dsp:cNvSpPr/>
      </dsp:nvSpPr>
      <dsp:spPr>
        <a:xfrm>
          <a:off x="3411693" y="2612408"/>
          <a:ext cx="1607789" cy="803894"/>
        </a:xfrm>
        <a:prstGeom prst="round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Move The Data To The Firebase</a:t>
          </a:r>
        </a:p>
      </dsp:txBody>
      <dsp:txXfrm>
        <a:off x="3411693" y="2612408"/>
        <a:ext cx="1607789" cy="803894"/>
      </dsp:txXfrm>
    </dsp:sp>
    <dsp:sp modelId="{C1D920FD-4DE1-450C-8662-2B9EC0FF97B2}">
      <dsp:nvSpPr>
        <dsp:cNvPr id="0" name=""/>
        <dsp:cNvSpPr/>
      </dsp:nvSpPr>
      <dsp:spPr>
        <a:xfrm>
          <a:off x="3824231" y="804959"/>
          <a:ext cx="1607789" cy="803894"/>
        </a:xfrm>
        <a:prstGeom prst="round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User can view their respective data via app.</a:t>
          </a:r>
        </a:p>
      </dsp:txBody>
      <dsp:txXfrm>
        <a:off x="3824231" y="804959"/>
        <a:ext cx="1607789" cy="80389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2/25/2020</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83315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550647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2/25/2020</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090905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2/25/2020</a:t>
            </a:fld>
            <a:endParaRPr lang="en-US" dirty="0"/>
          </a:p>
        </p:txBody>
      </p:sp>
      <p:sp>
        <p:nvSpPr>
          <p:cNvPr id="9" name="Footer Placeholder 8">
            <a:extLst>
              <a:ext uri="{FF2B5EF4-FFF2-40B4-BE49-F238E27FC236}">
                <a16:creationId xmlns=""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146420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2/25/2020</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70090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2/25/2020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263078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2/25/2020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098207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2/25/2020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335843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244786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2/25/2020</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28973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2/25/2020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337667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2/25/2020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133855212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6" r:id="rId5"/>
    <p:sldLayoutId id="2147483710" r:id="rId6"/>
    <p:sldLayoutId id="2147483711" r:id="rId7"/>
    <p:sldLayoutId id="2147483712" r:id="rId8"/>
    <p:sldLayoutId id="2147483715" r:id="rId9"/>
    <p:sldLayoutId id="2147483713" r:id="rId10"/>
    <p:sldLayoutId id="2147483714" r:id="rId11"/>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Rectangle 21">
            <a:extLst>
              <a:ext uri="{FF2B5EF4-FFF2-40B4-BE49-F238E27FC236}">
                <a16:creationId xmlns="" xmlns:a16="http://schemas.microsoft.com/office/drawing/2014/main" id="{E6C8E6EB-4C59-429B-97E4-72A058CFC4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3">
            <a:extLst>
              <a:ext uri="{FF2B5EF4-FFF2-40B4-BE49-F238E27FC236}">
                <a16:creationId xmlns="" xmlns:a16="http://schemas.microsoft.com/office/drawing/2014/main" id="{B5B90362-AFCC-46A9-B41C-A257A8C5B31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 xmlns:a16="http://schemas.microsoft.com/office/drawing/2014/main" id="{F71EF7F1-38BA-471D-8CD4-2A9AE8E355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7" name="Rectangle 27">
            <a:extLst>
              <a:ext uri="{FF2B5EF4-FFF2-40B4-BE49-F238E27FC236}">
                <a16:creationId xmlns="" xmlns:a16="http://schemas.microsoft.com/office/drawing/2014/main" id="{FAAAB002-E48E-4009-828A-511F7A8280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6" descr="A picture containing rain&#10;&#10;Description generated with very high confidence">
            <a:extLst>
              <a:ext uri="{FF2B5EF4-FFF2-40B4-BE49-F238E27FC236}">
                <a16:creationId xmlns="" xmlns:a16="http://schemas.microsoft.com/office/drawing/2014/main" id="{A9397A14-AD69-41DE-8CF6-14634B1130C6}"/>
              </a:ext>
            </a:extLst>
          </p:cNvPr>
          <p:cNvPicPr>
            <a:picLocks noChangeAspect="1"/>
          </p:cNvPicPr>
          <p:nvPr/>
        </p:nvPicPr>
        <p:blipFill rotWithShape="1">
          <a:blip r:embed="rId2" cstate="print"/>
          <a:srcRect t="29687"/>
          <a:stretch/>
        </p:blipFill>
        <p:spPr>
          <a:xfrm>
            <a:off x="20" y="8323"/>
            <a:ext cx="12191980" cy="6857990"/>
          </a:xfrm>
          <a:prstGeom prst="rect">
            <a:avLst/>
          </a:prstGeom>
        </p:spPr>
      </p:pic>
      <p:sp>
        <p:nvSpPr>
          <p:cNvPr id="38" name="Rectangle 29">
            <a:extLst>
              <a:ext uri="{FF2B5EF4-FFF2-40B4-BE49-F238E27FC236}">
                <a16:creationId xmlns="" xmlns:a16="http://schemas.microsoft.com/office/drawing/2014/main" id="{97EF55D5-23F0-4398-B16B-AEF5778C304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38067" y="423123"/>
            <a:ext cx="4216219"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1">
            <a:extLst>
              <a:ext uri="{FF2B5EF4-FFF2-40B4-BE49-F238E27FC236}">
                <a16:creationId xmlns="" xmlns:a16="http://schemas.microsoft.com/office/drawing/2014/main" id="{FDF32581-CAA1-43C6-8532-DC56C8435C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38067" y="601200"/>
            <a:ext cx="4214869" cy="5757055"/>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81540" y="1131195"/>
            <a:ext cx="3730810" cy="1247938"/>
          </a:xfrm>
        </p:spPr>
        <p:txBody>
          <a:bodyPr vert="horz" lIns="91440" tIns="45720" rIns="91440" bIns="45720" rtlCol="0" anchor="ctr">
            <a:normAutofit fontScale="90000"/>
          </a:bodyPr>
          <a:lstStyle/>
          <a:p>
            <a:pPr>
              <a:lnSpc>
                <a:spcPct val="90000"/>
              </a:lnSpc>
            </a:pPr>
            <a:r>
              <a:rPr lang="en-US" sz="2200" dirty="0">
                <a:solidFill>
                  <a:srgbClr val="FFFFFF"/>
                </a:solidFill>
              </a:rPr>
              <a:t>Smart Gujarat For new </a:t>
            </a:r>
            <a:r>
              <a:rPr lang="en-US" sz="2200" dirty="0" err="1">
                <a:solidFill>
                  <a:srgbClr val="FFFFFF"/>
                </a:solidFill>
              </a:rPr>
              <a:t>india</a:t>
            </a:r>
            <a:r>
              <a:rPr lang="en-US" sz="2200" dirty="0">
                <a:solidFill>
                  <a:srgbClr val="FFFFFF"/>
                </a:solidFill>
              </a:rPr>
              <a:t> </a:t>
            </a:r>
            <a:r>
              <a:rPr lang="en-US" sz="2200" dirty="0" err="1">
                <a:solidFill>
                  <a:srgbClr val="FFFFFF"/>
                </a:solidFill>
              </a:rPr>
              <a:t>hackathon</a:t>
            </a:r>
            <a:r>
              <a:rPr lang="en-US" sz="2200" dirty="0">
                <a:solidFill>
                  <a:srgbClr val="FFFFFF"/>
                </a:solidFill>
              </a:rPr>
              <a:t> 2019-20</a:t>
            </a:r>
            <a:br>
              <a:rPr lang="en-US" sz="2200" dirty="0">
                <a:solidFill>
                  <a:srgbClr val="FFFFFF"/>
                </a:solidFill>
              </a:rPr>
            </a:br>
            <a:r>
              <a:rPr lang="en-US" sz="2200" dirty="0"/>
              <a:t/>
            </a:r>
            <a:br>
              <a:rPr lang="en-US" sz="2200" dirty="0"/>
            </a:br>
            <a:r>
              <a:rPr lang="en-US" sz="2200" dirty="0">
                <a:solidFill>
                  <a:srgbClr val="FFFFFF"/>
                </a:solidFill>
              </a:rPr>
              <a:t>“</a:t>
            </a:r>
            <a:r>
              <a:rPr lang="en-US" sz="2200" dirty="0" err="1">
                <a:solidFill>
                  <a:srgbClr val="FFFFFF"/>
                </a:solidFill>
              </a:rPr>
              <a:t>Varsha</a:t>
            </a:r>
            <a:r>
              <a:rPr lang="en-US" sz="2200" dirty="0">
                <a:solidFill>
                  <a:srgbClr val="FFFFFF"/>
                </a:solidFill>
              </a:rPr>
              <a:t>  </a:t>
            </a:r>
            <a:r>
              <a:rPr lang="en-US" sz="2200" dirty="0" err="1">
                <a:solidFill>
                  <a:srgbClr val="FFFFFF"/>
                </a:solidFill>
              </a:rPr>
              <a:t>Jal</a:t>
            </a:r>
            <a:r>
              <a:rPr lang="en-US" sz="2200" dirty="0">
                <a:solidFill>
                  <a:srgbClr val="FFFFFF"/>
                </a:solidFill>
              </a:rPr>
              <a:t>  </a:t>
            </a:r>
            <a:r>
              <a:rPr lang="en-US" sz="2200" dirty="0" err="1">
                <a:solidFill>
                  <a:srgbClr val="FFFFFF"/>
                </a:solidFill>
              </a:rPr>
              <a:t>Sanchayan</a:t>
            </a:r>
            <a:r>
              <a:rPr lang="en-US" sz="2200" dirty="0">
                <a:solidFill>
                  <a:srgbClr val="FFFFFF"/>
                </a:solidFill>
              </a:rPr>
              <a:t>"</a:t>
            </a:r>
          </a:p>
        </p:txBody>
      </p:sp>
      <p:sp>
        <p:nvSpPr>
          <p:cNvPr id="3" name="Subtitle 2"/>
          <p:cNvSpPr>
            <a:spLocks noGrp="1"/>
          </p:cNvSpPr>
          <p:nvPr>
            <p:ph type="subTitle" idx="1"/>
          </p:nvPr>
        </p:nvSpPr>
        <p:spPr>
          <a:xfrm>
            <a:off x="678531" y="2438399"/>
            <a:ext cx="3730810" cy="3907810"/>
          </a:xfrm>
        </p:spPr>
        <p:txBody>
          <a:bodyPr vert="horz" lIns="91440" tIns="45720" rIns="91440" bIns="45720" rtlCol="0" anchor="ctr">
            <a:normAutofit/>
          </a:bodyPr>
          <a:lstStyle/>
          <a:p>
            <a:r>
              <a:rPr lang="en-US" dirty="0">
                <a:solidFill>
                  <a:srgbClr val="FFFFFF"/>
                </a:solidFill>
              </a:rPr>
              <a:t>Team Id  :   SGH001023</a:t>
            </a:r>
          </a:p>
          <a:p>
            <a:endParaRPr lang="en-US" dirty="0">
              <a:solidFill>
                <a:srgbClr val="FFFFFF"/>
              </a:solidFill>
            </a:endParaRPr>
          </a:p>
          <a:p>
            <a:r>
              <a:rPr lang="en-US" dirty="0">
                <a:solidFill>
                  <a:srgbClr val="FFFFFF"/>
                </a:solidFill>
              </a:rPr>
              <a:t>Problem statement:</a:t>
            </a:r>
          </a:p>
          <a:p>
            <a:r>
              <a:rPr lang="en-US" dirty="0"/>
              <a:t>Rain water harvesting technique of collection </a:t>
            </a:r>
            <a:r>
              <a:rPr lang="en-US" dirty="0" smtClean="0"/>
              <a:t> of water Using </a:t>
            </a:r>
            <a:r>
              <a:rPr lang="en-US" dirty="0" err="1"/>
              <a:t>Iot</a:t>
            </a:r>
            <a:endParaRPr lang="en-US" dirty="0">
              <a:solidFill>
                <a:srgbClr val="FFFFFF"/>
              </a:solidFill>
            </a:endParaRPr>
          </a:p>
          <a:p>
            <a:r>
              <a:rPr lang="en-US" dirty="0">
                <a:solidFill>
                  <a:srgbClr val="FFFFFF"/>
                </a:solidFill>
              </a:rPr>
              <a:t>Problem id  :  sgh050</a:t>
            </a:r>
          </a:p>
          <a:p>
            <a:endParaRPr lang="en-US" dirty="0">
              <a:solidFill>
                <a:srgbClr val="FFFFFF"/>
              </a:solidFill>
            </a:endParaRPr>
          </a:p>
          <a:p>
            <a:r>
              <a:rPr lang="en-US" dirty="0">
                <a:solidFill>
                  <a:srgbClr val="FFFFFF"/>
                </a:solidFill>
              </a:rPr>
              <a:t>Mentored by:</a:t>
            </a:r>
          </a:p>
          <a:p>
            <a:r>
              <a:rPr lang="en-US" dirty="0">
                <a:solidFill>
                  <a:srgbClr val="FFFFFF"/>
                </a:solidFill>
              </a:rPr>
              <a:t>Prof.  Jayesh </a:t>
            </a:r>
            <a:r>
              <a:rPr lang="en-US" dirty="0" err="1">
                <a:solidFill>
                  <a:srgbClr val="FFFFFF"/>
                </a:solidFill>
              </a:rPr>
              <a:t>chaudhary</a:t>
            </a:r>
            <a:endParaRPr lang="en-US" dirty="0">
              <a:solidFill>
                <a:srgbClr val="FFFFFF"/>
              </a:solidFill>
            </a:endParaRPr>
          </a:p>
        </p:txBody>
      </p:sp>
    </p:spTree>
    <p:extLst>
      <p:ext uri="{BB962C8B-B14F-4D97-AF65-F5344CB8AC3E}">
        <p14:creationId xmlns:p14="http://schemas.microsoft.com/office/powerpoint/2010/main" xmlns=""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 name="Rectangle 96">
            <a:extLst>
              <a:ext uri="{FF2B5EF4-FFF2-40B4-BE49-F238E27FC236}">
                <a16:creationId xmlns="" xmlns:a16="http://schemas.microsoft.com/office/drawing/2014/main" id="{BFABBCE0-E08C-4BBE-9FD2-E2B253D4D5F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 xmlns:a16="http://schemas.microsoft.com/office/drawing/2014/main" id="{B1CFF15D-5CE9-4DD1-9934-88635B280173}"/>
              </a:ext>
            </a:extLst>
          </p:cNvPr>
          <p:cNvSpPr>
            <a:spLocks noGrp="1"/>
          </p:cNvSpPr>
          <p:nvPr>
            <p:ph type="title"/>
          </p:nvPr>
        </p:nvSpPr>
        <p:spPr>
          <a:xfrm>
            <a:off x="4307558" y="144595"/>
            <a:ext cx="3065787" cy="1188720"/>
          </a:xfrm>
        </p:spPr>
        <p:txBody>
          <a:bodyPr>
            <a:normAutofit/>
          </a:bodyPr>
          <a:lstStyle/>
          <a:p>
            <a:r>
              <a:rPr lang="en-US" dirty="0">
                <a:solidFill>
                  <a:schemeClr val="tx1">
                    <a:lumMod val="85000"/>
                    <a:lumOff val="15000"/>
                  </a:schemeClr>
                </a:solidFill>
              </a:rPr>
              <a:t>Flow Diagram</a:t>
            </a:r>
          </a:p>
        </p:txBody>
      </p:sp>
      <p:sp>
        <p:nvSpPr>
          <p:cNvPr id="99" name="Rectangle 98">
            <a:extLst>
              <a:ext uri="{FF2B5EF4-FFF2-40B4-BE49-F238E27FC236}">
                <a16:creationId xmlns="" xmlns:a16="http://schemas.microsoft.com/office/drawing/2014/main" id="{FF426BAC-43D6-468E-B6FF-167034D5CE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100">
            <a:extLst>
              <a:ext uri="{FF2B5EF4-FFF2-40B4-BE49-F238E27FC236}">
                <a16:creationId xmlns="" xmlns:a16="http://schemas.microsoft.com/office/drawing/2014/main" id="{FB02D80E-5995-4C54-8387-5893C2C8947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102">
            <a:extLst>
              <a:ext uri="{FF2B5EF4-FFF2-40B4-BE49-F238E27FC236}">
                <a16:creationId xmlns="" xmlns:a16="http://schemas.microsoft.com/office/drawing/2014/main" id="{896083C8-1401-4950-AF56-E2FAFE42D6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40" name="Diagram 540">
            <a:extLst>
              <a:ext uri="{FF2B5EF4-FFF2-40B4-BE49-F238E27FC236}">
                <a16:creationId xmlns="" xmlns:a16="http://schemas.microsoft.com/office/drawing/2014/main" id="{0488258A-C919-40E9-A160-8DF658A28905}"/>
              </a:ext>
            </a:extLst>
          </p:cNvPr>
          <p:cNvGraphicFramePr>
            <a:graphicFrameLocks noGrp="1"/>
          </p:cNvGraphicFramePr>
          <p:nvPr>
            <p:ph idx="1"/>
            <p:extLst>
              <p:ext uri="{D42A27DB-BD31-4B8C-83A1-F6EECF244321}">
                <p14:modId xmlns:p14="http://schemas.microsoft.com/office/powerpoint/2010/main" xmlns="" val="3517358594"/>
              </p:ext>
            </p:extLst>
          </p:nvPr>
        </p:nvGraphicFramePr>
        <p:xfrm>
          <a:off x="-426244" y="1481688"/>
          <a:ext cx="12762612" cy="4866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 xmlns:a16="http://schemas.microsoft.com/office/drawing/2014/main" id="{DA1D3AF9-881A-4DAF-B35D-6E6BFFBD3B7F}"/>
              </a:ext>
            </a:extLst>
          </p:cNvPr>
          <p:cNvSpPr txBox="1"/>
          <p:nvPr/>
        </p:nvSpPr>
        <p:spPr>
          <a:xfrm>
            <a:off x="6096000" y="5569803"/>
            <a:ext cx="1487055" cy="830997"/>
          </a:xfrm>
          <a:prstGeom prst="rect">
            <a:avLst/>
          </a:prstGeom>
          <a:noFill/>
        </p:spPr>
        <p:txBody>
          <a:bodyPr wrap="square" rtlCol="0">
            <a:spAutoFit/>
          </a:bodyPr>
          <a:lstStyle/>
          <a:p>
            <a:r>
              <a:rPr lang="en-IN" sz="1600" dirty="0"/>
              <a:t>Calculating credit based on volume </a:t>
            </a:r>
          </a:p>
        </p:txBody>
      </p:sp>
    </p:spTree>
    <p:extLst>
      <p:ext uri="{BB962C8B-B14F-4D97-AF65-F5344CB8AC3E}">
        <p14:creationId xmlns:p14="http://schemas.microsoft.com/office/powerpoint/2010/main" xmlns="" val="81017958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F92989FB-1024-49B7-BDF1-B3CE27D486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DF50A51-3765-4736-9FC8-8293A80F49FC}"/>
              </a:ext>
            </a:extLst>
          </p:cNvPr>
          <p:cNvSpPr>
            <a:spLocks noGrp="1"/>
          </p:cNvSpPr>
          <p:nvPr>
            <p:ph type="title"/>
          </p:nvPr>
        </p:nvSpPr>
        <p:spPr>
          <a:xfrm>
            <a:off x="746228" y="1073231"/>
            <a:ext cx="3054091" cy="4711539"/>
          </a:xfrm>
        </p:spPr>
        <p:txBody>
          <a:bodyPr anchor="ctr">
            <a:normAutofit/>
          </a:bodyPr>
          <a:lstStyle/>
          <a:p>
            <a:r>
              <a:rPr lang="en-US" sz="3200" dirty="0">
                <a:solidFill>
                  <a:schemeClr val="bg1">
                    <a:lumMod val="85000"/>
                    <a:lumOff val="15000"/>
                  </a:schemeClr>
                </a:solidFill>
              </a:rPr>
              <a:t>Future scope</a:t>
            </a:r>
          </a:p>
        </p:txBody>
      </p:sp>
      <p:sp>
        <p:nvSpPr>
          <p:cNvPr id="10" name="Rectangle 9">
            <a:extLst>
              <a:ext uri="{FF2B5EF4-FFF2-40B4-BE49-F238E27FC236}">
                <a16:creationId xmlns="" xmlns:a16="http://schemas.microsoft.com/office/drawing/2014/main" id="{DFEE959E-BF10-4204-9556-D1707088D4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 xmlns:a16="http://schemas.microsoft.com/office/drawing/2014/main" id="{DDD17B6A-CB37-4005-9681-A20AFCDC782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 xmlns:a16="http://schemas.microsoft.com/office/drawing/2014/main" id="{3B7BBDE9-DAED-40B0-A640-503C918D1CE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 xmlns:a16="http://schemas.microsoft.com/office/drawing/2014/main" id="{7BC7EA7B-802E-41F4-8926-C4475287AA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 xmlns:a16="http://schemas.microsoft.com/office/drawing/2014/main" id="{ADE9024C-E777-4211-B558-72DF68C33058}"/>
              </a:ext>
            </a:extLst>
          </p:cNvPr>
          <p:cNvSpPr>
            <a:spLocks noGrp="1"/>
          </p:cNvSpPr>
          <p:nvPr>
            <p:ph idx="1"/>
          </p:nvPr>
        </p:nvSpPr>
        <p:spPr>
          <a:xfrm>
            <a:off x="4702629" y="1073231"/>
            <a:ext cx="6599582" cy="4711539"/>
          </a:xfrm>
        </p:spPr>
        <p:txBody>
          <a:bodyPr>
            <a:normAutofit/>
          </a:bodyPr>
          <a:lstStyle/>
          <a:p>
            <a:pPr marL="305435" indent="-305435"/>
            <a:r>
              <a:rPr lang="en-US" sz="2000" dirty="0">
                <a:solidFill>
                  <a:srgbClr val="FFFFFF"/>
                </a:solidFill>
              </a:rPr>
              <a:t>The data collected can be used by the data scientist for various data analysis projects.</a:t>
            </a:r>
            <a:endParaRPr lang="en-US" dirty="0"/>
          </a:p>
          <a:p>
            <a:pPr marL="305435" indent="-305435"/>
            <a:r>
              <a:rPr lang="en-US" sz="2000" dirty="0">
                <a:solidFill>
                  <a:srgbClr val="FFFFFF"/>
                </a:solidFill>
              </a:rPr>
              <a:t>On the basis of data collected we can easily predict the water consumption of future.</a:t>
            </a:r>
          </a:p>
          <a:p>
            <a:pPr marL="305435" indent="-305435"/>
            <a:r>
              <a:rPr lang="en-US" sz="2000" dirty="0">
                <a:solidFill>
                  <a:srgbClr val="FFFFFF"/>
                </a:solidFill>
              </a:rPr>
              <a:t>Furthermore these details can be used to reduce the effects of draughts</a:t>
            </a:r>
          </a:p>
        </p:txBody>
      </p:sp>
    </p:spTree>
    <p:extLst>
      <p:ext uri="{BB962C8B-B14F-4D97-AF65-F5344CB8AC3E}">
        <p14:creationId xmlns:p14="http://schemas.microsoft.com/office/powerpoint/2010/main" xmlns="" val="417036783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F92989FB-1024-49B7-BDF1-B3CE27D486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9F8AC01-BDBC-4AC0-BDFE-D197037FB96C}"/>
              </a:ext>
            </a:extLst>
          </p:cNvPr>
          <p:cNvSpPr>
            <a:spLocks noGrp="1"/>
          </p:cNvSpPr>
          <p:nvPr>
            <p:ph type="title"/>
          </p:nvPr>
        </p:nvSpPr>
        <p:spPr>
          <a:xfrm>
            <a:off x="746228" y="1073231"/>
            <a:ext cx="3054091" cy="4711539"/>
          </a:xfrm>
        </p:spPr>
        <p:txBody>
          <a:bodyPr anchor="ctr">
            <a:normAutofit/>
          </a:bodyPr>
          <a:lstStyle/>
          <a:p>
            <a:r>
              <a:rPr lang="en-US" sz="3200" dirty="0">
                <a:solidFill>
                  <a:schemeClr val="bg1">
                    <a:lumMod val="85000"/>
                    <a:lumOff val="15000"/>
                  </a:schemeClr>
                </a:solidFill>
              </a:rPr>
              <a:t>References</a:t>
            </a:r>
          </a:p>
        </p:txBody>
      </p:sp>
      <p:sp>
        <p:nvSpPr>
          <p:cNvPr id="10" name="Rectangle 9">
            <a:extLst>
              <a:ext uri="{FF2B5EF4-FFF2-40B4-BE49-F238E27FC236}">
                <a16:creationId xmlns="" xmlns:a16="http://schemas.microsoft.com/office/drawing/2014/main" id="{DFEE959E-BF10-4204-9556-D1707088D4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 xmlns:a16="http://schemas.microsoft.com/office/drawing/2014/main" id="{DDD17B6A-CB37-4005-9681-A20AFCDC782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 xmlns:a16="http://schemas.microsoft.com/office/drawing/2014/main" id="{3B7BBDE9-DAED-40B0-A640-503C918D1CE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 xmlns:a16="http://schemas.microsoft.com/office/drawing/2014/main" id="{7BC7EA7B-802E-41F4-8926-C4475287AA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 xmlns:a16="http://schemas.microsoft.com/office/drawing/2014/main" id="{63ECC499-CFC9-49D5-9BE3-D35FD922202B}"/>
              </a:ext>
            </a:extLst>
          </p:cNvPr>
          <p:cNvSpPr>
            <a:spLocks noGrp="1"/>
          </p:cNvSpPr>
          <p:nvPr>
            <p:ph idx="1"/>
          </p:nvPr>
        </p:nvSpPr>
        <p:spPr>
          <a:xfrm>
            <a:off x="4644902" y="1408049"/>
            <a:ext cx="6599582" cy="4711539"/>
          </a:xfrm>
        </p:spPr>
        <p:txBody>
          <a:bodyPr>
            <a:normAutofit/>
          </a:bodyPr>
          <a:lstStyle/>
          <a:p>
            <a:pPr marL="342900" indent="-342900">
              <a:buAutoNum type="arabicPeriod"/>
            </a:pPr>
            <a:r>
              <a:rPr lang="en-US" sz="2000" dirty="0">
                <a:solidFill>
                  <a:srgbClr val="FFFFFF"/>
                </a:solidFill>
              </a:rPr>
              <a:t>Water</a:t>
            </a:r>
            <a:r>
              <a:rPr lang="en-US" sz="2000" dirty="0">
                <a:solidFill>
                  <a:srgbClr val="FFFFFF"/>
                </a:solidFill>
                <a:ea typeface="+mn-lt"/>
                <a:cs typeface="+mn-lt"/>
              </a:rPr>
              <a:t> Level Monitoring and Management of Dams using IoT -  DOI: 10.1109/IoT-SIU.2018.8519843 </a:t>
            </a:r>
            <a:endParaRPr lang="en-US" sz="2000" dirty="0">
              <a:solidFill>
                <a:srgbClr val="FFFFFF"/>
              </a:solidFill>
            </a:endParaRPr>
          </a:p>
          <a:p>
            <a:pPr marL="342900" indent="-342900">
              <a:buAutoNum type="arabicPeriod"/>
            </a:pPr>
            <a:r>
              <a:rPr lang="en-US" sz="2000" dirty="0">
                <a:ea typeface="+mn-lt"/>
                <a:cs typeface="+mn-lt"/>
              </a:rPr>
              <a:t>Global Assessment of Water Statistics and Water Accounts Prepared by the United Nations Statistics Division</a:t>
            </a:r>
            <a:endParaRPr lang="en-US" sz="2000" dirty="0">
              <a:solidFill>
                <a:srgbClr val="FFFFFF"/>
              </a:solidFill>
            </a:endParaRPr>
          </a:p>
          <a:p>
            <a:pPr marL="342900" indent="-342900">
              <a:buAutoNum type="arabicPeriod"/>
            </a:pPr>
            <a:endParaRPr lang="en-US" sz="2000" dirty="0">
              <a:solidFill>
                <a:srgbClr val="FFFFFF"/>
              </a:solidFill>
            </a:endParaRPr>
          </a:p>
        </p:txBody>
      </p:sp>
    </p:spTree>
    <p:extLst>
      <p:ext uri="{BB962C8B-B14F-4D97-AF65-F5344CB8AC3E}">
        <p14:creationId xmlns:p14="http://schemas.microsoft.com/office/powerpoint/2010/main" xmlns="" val="196790746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DCF4EB5C-ED25-4675-8255-2F5B12CFFC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9514EC6E-A557-42A2-BCDC-3ABFFC5E56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 xmlns:a16="http://schemas.microsoft.com/office/drawing/2014/main" id="{905482C9-EB42-4BFE-95BF-7FD661F076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 xmlns:a16="http://schemas.microsoft.com/office/drawing/2014/main" id="{7539E646-A625-4A26-86ED-BD90EDD329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 xmlns:a16="http://schemas.microsoft.com/office/drawing/2014/main" id="{8E019540-1104-4B12-9F83-45F5867418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537EEA95-1734-4594-87E3-62360031C550}"/>
              </a:ext>
            </a:extLst>
          </p:cNvPr>
          <p:cNvSpPr>
            <a:spLocks noGrp="1"/>
          </p:cNvSpPr>
          <p:nvPr>
            <p:ph type="title"/>
          </p:nvPr>
        </p:nvSpPr>
        <p:spPr>
          <a:xfrm>
            <a:off x="1555733" y="1577340"/>
            <a:ext cx="4955798" cy="3703320"/>
          </a:xfrm>
        </p:spPr>
        <p:txBody>
          <a:bodyPr vert="horz" lIns="91440" tIns="45720" rIns="91440" bIns="45720" rtlCol="0" anchor="ctr">
            <a:normAutofit/>
          </a:bodyPr>
          <a:lstStyle/>
          <a:p>
            <a:pPr algn="r"/>
            <a:r>
              <a:rPr lang="en-US" sz="7200">
                <a:solidFill>
                  <a:srgbClr val="FFFFFF">
                    <a:alpha val="90000"/>
                  </a:srgbClr>
                </a:solidFill>
              </a:rPr>
              <a:t>Thank you</a:t>
            </a:r>
          </a:p>
        </p:txBody>
      </p:sp>
      <p:sp>
        <p:nvSpPr>
          <p:cNvPr id="18" name="Rectangle 17">
            <a:extLst>
              <a:ext uri="{FF2B5EF4-FFF2-40B4-BE49-F238E27FC236}">
                <a16:creationId xmlns="" xmlns:a16="http://schemas.microsoft.com/office/drawing/2014/main" id="{3580CFD6-E44A-486A-9E73-D8D948F78A3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5171433" y="3383280"/>
            <a:ext cx="3703320" cy="9144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125255363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F92989FB-1024-49B7-BDF1-B3CE27D486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AA34DB1-3449-4D44-8936-E51E3DDED7B8}"/>
              </a:ext>
            </a:extLst>
          </p:cNvPr>
          <p:cNvSpPr>
            <a:spLocks noGrp="1"/>
          </p:cNvSpPr>
          <p:nvPr>
            <p:ph type="title"/>
          </p:nvPr>
        </p:nvSpPr>
        <p:spPr>
          <a:xfrm>
            <a:off x="746228" y="1073231"/>
            <a:ext cx="3054091" cy="4711539"/>
          </a:xfrm>
        </p:spPr>
        <p:txBody>
          <a:bodyPr anchor="ctr">
            <a:normAutofit/>
          </a:bodyPr>
          <a:lstStyle/>
          <a:p>
            <a:r>
              <a:rPr lang="en-US" sz="3200">
                <a:solidFill>
                  <a:schemeClr val="bg1">
                    <a:lumMod val="85000"/>
                    <a:lumOff val="15000"/>
                  </a:schemeClr>
                </a:solidFill>
              </a:rPr>
              <a:t>Table of content </a:t>
            </a:r>
          </a:p>
        </p:txBody>
      </p:sp>
      <p:sp>
        <p:nvSpPr>
          <p:cNvPr id="21" name="Rectangle 20">
            <a:extLst>
              <a:ext uri="{FF2B5EF4-FFF2-40B4-BE49-F238E27FC236}">
                <a16:creationId xmlns="" xmlns:a16="http://schemas.microsoft.com/office/drawing/2014/main" id="{DFEE959E-BF10-4204-9556-D1707088D4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 xmlns:a16="http://schemas.microsoft.com/office/drawing/2014/main" id="{DDD17B6A-CB37-4005-9681-A20AFCDC782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 xmlns:a16="http://schemas.microsoft.com/office/drawing/2014/main" id="{3B7BBDE9-DAED-40B0-A640-503C918D1CE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 xmlns:a16="http://schemas.microsoft.com/office/drawing/2014/main" id="{7BC7EA7B-802E-41F4-8926-C4475287AA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 xmlns:a16="http://schemas.microsoft.com/office/drawing/2014/main" id="{F92170AD-A9A8-4523-A7F8-D178E9C0B7D0}"/>
              </a:ext>
            </a:extLst>
          </p:cNvPr>
          <p:cNvSpPr>
            <a:spLocks noGrp="1"/>
          </p:cNvSpPr>
          <p:nvPr>
            <p:ph idx="1"/>
          </p:nvPr>
        </p:nvSpPr>
        <p:spPr>
          <a:xfrm>
            <a:off x="4702629" y="1073231"/>
            <a:ext cx="6599582" cy="4711539"/>
          </a:xfrm>
        </p:spPr>
        <p:txBody>
          <a:bodyPr vert="horz" lIns="91440" tIns="45720" rIns="91440" bIns="45720" rtlCol="0" anchor="ctr">
            <a:noAutofit/>
          </a:bodyPr>
          <a:lstStyle/>
          <a:p>
            <a:pPr marL="305435" indent="-305435"/>
            <a:endParaRPr lang="en-US" sz="2000" dirty="0">
              <a:solidFill>
                <a:srgbClr val="FFFFFF"/>
              </a:solidFill>
            </a:endParaRPr>
          </a:p>
          <a:p>
            <a:pPr marL="305435" indent="-305435"/>
            <a:endParaRPr lang="en-US" sz="2000" dirty="0">
              <a:solidFill>
                <a:srgbClr val="FFFFFF"/>
              </a:solidFill>
            </a:endParaRPr>
          </a:p>
          <a:p>
            <a:pPr marL="305435" indent="-305435"/>
            <a:endParaRPr lang="en-US" sz="2000" dirty="0">
              <a:solidFill>
                <a:srgbClr val="FFFFFF"/>
              </a:solidFill>
            </a:endParaRPr>
          </a:p>
          <a:p>
            <a:pPr marL="305435" indent="-305435"/>
            <a:endParaRPr lang="en-US" sz="2000" dirty="0">
              <a:solidFill>
                <a:srgbClr val="FFFFFF"/>
              </a:solidFill>
            </a:endParaRPr>
          </a:p>
          <a:p>
            <a:pPr marL="305435" indent="-305435"/>
            <a:r>
              <a:rPr lang="en-US" sz="2000" dirty="0">
                <a:solidFill>
                  <a:srgbClr val="FFFFFF"/>
                </a:solidFill>
              </a:rPr>
              <a:t>Introduction</a:t>
            </a:r>
            <a:endParaRPr lang="en-US" sz="2000" dirty="0"/>
          </a:p>
          <a:p>
            <a:pPr marL="305435" indent="-305435"/>
            <a:r>
              <a:rPr lang="en-US" sz="2000" dirty="0">
                <a:ea typeface="+mn-lt"/>
                <a:cs typeface="+mn-lt"/>
              </a:rPr>
              <a:t>Global Assessment of Water Statistics </a:t>
            </a:r>
            <a:endParaRPr lang="en-US" sz="2000" dirty="0">
              <a:solidFill>
                <a:srgbClr val="FFFFFF"/>
              </a:solidFill>
              <a:ea typeface="+mn-lt"/>
              <a:cs typeface="+mn-lt"/>
            </a:endParaRPr>
          </a:p>
          <a:p>
            <a:pPr marL="305435" indent="-305435"/>
            <a:r>
              <a:rPr lang="en-US" sz="2000" dirty="0">
                <a:solidFill>
                  <a:srgbClr val="FFFFFF"/>
                </a:solidFill>
                <a:ea typeface="+mn-lt"/>
                <a:cs typeface="+mn-lt"/>
              </a:rPr>
              <a:t>Problem Statement</a:t>
            </a:r>
          </a:p>
          <a:p>
            <a:pPr marL="305435" indent="-305435"/>
            <a:r>
              <a:rPr lang="en-US" sz="2000" dirty="0" smtClean="0">
                <a:solidFill>
                  <a:srgbClr val="FFFFFF"/>
                </a:solidFill>
              </a:rPr>
              <a:t>Expected Outcome</a:t>
            </a:r>
            <a:endParaRPr lang="en-US" sz="2000" dirty="0">
              <a:solidFill>
                <a:srgbClr val="FFFFFF"/>
              </a:solidFill>
            </a:endParaRPr>
          </a:p>
          <a:p>
            <a:pPr marL="305435" indent="-305435"/>
            <a:r>
              <a:rPr lang="en-US" sz="2000" dirty="0" smtClean="0">
                <a:solidFill>
                  <a:srgbClr val="FFFFFF"/>
                </a:solidFill>
              </a:rPr>
              <a:t>Rain </a:t>
            </a:r>
            <a:r>
              <a:rPr lang="en-US" sz="2000" dirty="0">
                <a:solidFill>
                  <a:srgbClr val="FFFFFF"/>
                </a:solidFill>
              </a:rPr>
              <a:t>water </a:t>
            </a:r>
            <a:r>
              <a:rPr lang="en-US" sz="2000" dirty="0" smtClean="0">
                <a:solidFill>
                  <a:srgbClr val="FFFFFF"/>
                </a:solidFill>
              </a:rPr>
              <a:t>harvesting</a:t>
            </a:r>
          </a:p>
          <a:p>
            <a:pPr marL="305435" indent="-305435"/>
            <a:r>
              <a:rPr lang="en-US" sz="2000" dirty="0" smtClean="0">
                <a:solidFill>
                  <a:srgbClr val="FFFFFF"/>
                </a:solidFill>
              </a:rPr>
              <a:t>Implementation </a:t>
            </a:r>
            <a:r>
              <a:rPr lang="en-US" sz="2000" dirty="0">
                <a:solidFill>
                  <a:srgbClr val="FFFFFF"/>
                </a:solidFill>
              </a:rPr>
              <a:t>of </a:t>
            </a:r>
            <a:r>
              <a:rPr lang="en-US" sz="2000" dirty="0" smtClean="0">
                <a:solidFill>
                  <a:srgbClr val="FFFFFF"/>
                </a:solidFill>
              </a:rPr>
              <a:t>IOT</a:t>
            </a:r>
          </a:p>
          <a:p>
            <a:pPr marL="305435" indent="-305435"/>
            <a:r>
              <a:rPr lang="en-IN" sz="2000" dirty="0" smtClean="0"/>
              <a:t>Calculation of </a:t>
            </a:r>
            <a:r>
              <a:rPr lang="en-IN" sz="2000" dirty="0" smtClean="0"/>
              <a:t>efficiency</a:t>
            </a:r>
            <a:endParaRPr lang="en-US" sz="2000" dirty="0">
              <a:solidFill>
                <a:srgbClr val="FFFFFF"/>
              </a:solidFill>
            </a:endParaRPr>
          </a:p>
          <a:p>
            <a:pPr marL="305435" indent="-305435"/>
            <a:r>
              <a:rPr lang="en-US" sz="2000" dirty="0">
                <a:solidFill>
                  <a:srgbClr val="FFFFFF"/>
                </a:solidFill>
              </a:rPr>
              <a:t>Flow Diagram</a:t>
            </a:r>
          </a:p>
          <a:p>
            <a:pPr marL="305435" indent="-305435"/>
            <a:r>
              <a:rPr lang="en-US" sz="2000" dirty="0">
                <a:solidFill>
                  <a:srgbClr val="FFFFFF"/>
                </a:solidFill>
              </a:rPr>
              <a:t>Future Scope</a:t>
            </a:r>
            <a:endParaRPr lang="en-US" sz="2000" dirty="0"/>
          </a:p>
          <a:p>
            <a:pPr marL="305435" indent="-305435"/>
            <a:r>
              <a:rPr lang="en-US" sz="2000" dirty="0">
                <a:solidFill>
                  <a:srgbClr val="FFFFFF"/>
                </a:solidFill>
              </a:rPr>
              <a:t>References  </a:t>
            </a:r>
          </a:p>
          <a:p>
            <a:pPr marL="305435" indent="-305435"/>
            <a:endParaRPr lang="en-US" sz="2000" dirty="0">
              <a:solidFill>
                <a:srgbClr val="FFFFFF"/>
              </a:solidFill>
            </a:endParaRPr>
          </a:p>
          <a:p>
            <a:pPr marL="305435" indent="-305435"/>
            <a:endParaRPr lang="en-US" sz="2000" dirty="0">
              <a:solidFill>
                <a:srgbClr val="FFFFFF"/>
              </a:solidFill>
            </a:endParaRPr>
          </a:p>
          <a:p>
            <a:pPr marL="305435" indent="-305435"/>
            <a:endParaRPr lang="en-US" sz="2000" dirty="0">
              <a:solidFill>
                <a:srgbClr val="FFFFFF"/>
              </a:solidFill>
            </a:endParaRPr>
          </a:p>
          <a:p>
            <a:pPr marL="305435" indent="-305435"/>
            <a:endParaRPr lang="en-US" sz="2000" dirty="0">
              <a:solidFill>
                <a:srgbClr val="FFFFFF"/>
              </a:solidFill>
            </a:endParaRPr>
          </a:p>
        </p:txBody>
      </p:sp>
    </p:spTree>
    <p:extLst>
      <p:ext uri="{BB962C8B-B14F-4D97-AF65-F5344CB8AC3E}">
        <p14:creationId xmlns:p14="http://schemas.microsoft.com/office/powerpoint/2010/main" xmlns="" val="8673715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 xmlns:a16="http://schemas.microsoft.com/office/drawing/2014/main" id="{F92989FB-1024-49B7-BDF1-B3CE27D486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123B1D7-E3A0-4A28-B3E8-46463F7DD474}"/>
              </a:ext>
            </a:extLst>
          </p:cNvPr>
          <p:cNvSpPr>
            <a:spLocks noGrp="1"/>
          </p:cNvSpPr>
          <p:nvPr>
            <p:ph type="title"/>
          </p:nvPr>
        </p:nvSpPr>
        <p:spPr>
          <a:xfrm>
            <a:off x="769319" y="553686"/>
            <a:ext cx="3054091" cy="4711539"/>
          </a:xfrm>
        </p:spPr>
        <p:txBody>
          <a:bodyPr anchor="ctr">
            <a:normAutofit/>
          </a:bodyPr>
          <a:lstStyle/>
          <a:p>
            <a:r>
              <a:rPr lang="en-US" sz="2700" dirty="0">
                <a:solidFill>
                  <a:schemeClr val="bg1">
                    <a:lumMod val="85000"/>
                    <a:lumOff val="15000"/>
                  </a:schemeClr>
                </a:solidFill>
              </a:rPr>
              <a:t/>
            </a:r>
            <a:br>
              <a:rPr lang="en-US" sz="2700" dirty="0">
                <a:solidFill>
                  <a:schemeClr val="bg1">
                    <a:lumMod val="85000"/>
                    <a:lumOff val="15000"/>
                  </a:schemeClr>
                </a:solidFill>
              </a:rPr>
            </a:br>
            <a:r>
              <a:rPr lang="en-US" sz="2700" dirty="0">
                <a:solidFill>
                  <a:schemeClr val="bg1">
                    <a:lumMod val="85000"/>
                    <a:lumOff val="15000"/>
                  </a:schemeClr>
                </a:solidFill>
              </a:rPr>
              <a:t/>
            </a:r>
            <a:br>
              <a:rPr lang="en-US" sz="2700" dirty="0">
                <a:solidFill>
                  <a:schemeClr val="bg1">
                    <a:lumMod val="85000"/>
                    <a:lumOff val="15000"/>
                  </a:schemeClr>
                </a:solidFill>
              </a:rPr>
            </a:br>
            <a:r>
              <a:rPr lang="en-US" sz="2700" dirty="0">
                <a:solidFill>
                  <a:schemeClr val="bg1">
                    <a:lumMod val="85000"/>
                    <a:lumOff val="15000"/>
                  </a:schemeClr>
                </a:solidFill>
              </a:rPr>
              <a:t>introduction</a:t>
            </a:r>
          </a:p>
        </p:txBody>
      </p:sp>
      <p:sp>
        <p:nvSpPr>
          <p:cNvPr id="39" name="Rectangle 38">
            <a:extLst>
              <a:ext uri="{FF2B5EF4-FFF2-40B4-BE49-F238E27FC236}">
                <a16:creationId xmlns="" xmlns:a16="http://schemas.microsoft.com/office/drawing/2014/main" id="{DFEE959E-BF10-4204-9556-D1707088D4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 xmlns:a16="http://schemas.microsoft.com/office/drawing/2014/main" id="{DDD17B6A-CB37-4005-9681-A20AFCDC782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 xmlns:a16="http://schemas.microsoft.com/office/drawing/2014/main" id="{3B7BBDE9-DAED-40B0-A640-503C918D1CE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 xmlns:a16="http://schemas.microsoft.com/office/drawing/2014/main" id="{7BC7EA7B-802E-41F4-8926-C4475287AA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 xmlns:a16="http://schemas.microsoft.com/office/drawing/2014/main" id="{E69FDCAB-E684-43D8-9287-6E1ADEB24E88}"/>
              </a:ext>
            </a:extLst>
          </p:cNvPr>
          <p:cNvSpPr>
            <a:spLocks noGrp="1"/>
          </p:cNvSpPr>
          <p:nvPr>
            <p:ph idx="1"/>
          </p:nvPr>
        </p:nvSpPr>
        <p:spPr>
          <a:xfrm>
            <a:off x="4702629" y="1073231"/>
            <a:ext cx="6599582" cy="4711539"/>
          </a:xfrm>
        </p:spPr>
        <p:txBody>
          <a:bodyPr>
            <a:normAutofit/>
          </a:bodyPr>
          <a:lstStyle/>
          <a:p>
            <a:pPr marL="0" indent="0" algn="just">
              <a:buNone/>
            </a:pPr>
            <a:endParaRPr lang="en-US" sz="2000" dirty="0">
              <a:solidFill>
                <a:srgbClr val="FFFFFF"/>
              </a:solidFill>
              <a:ea typeface="+mn-lt"/>
              <a:cs typeface="+mn-lt"/>
            </a:endParaRPr>
          </a:p>
          <a:p>
            <a:pPr marL="0" indent="0" algn="just">
              <a:buNone/>
            </a:pPr>
            <a:endParaRPr lang="en-US" sz="2000" dirty="0">
              <a:solidFill>
                <a:srgbClr val="FFFFFF"/>
              </a:solidFill>
              <a:ea typeface="+mn-lt"/>
              <a:cs typeface="+mn-lt"/>
            </a:endParaRPr>
          </a:p>
          <a:p>
            <a:pPr marL="0" indent="0" algn="just">
              <a:buNone/>
            </a:pPr>
            <a:r>
              <a:rPr lang="en-US" sz="2000" dirty="0">
                <a:solidFill>
                  <a:srgbClr val="FFFFFF"/>
                </a:solidFill>
                <a:ea typeface="+mn-lt"/>
                <a:cs typeface="+mn-lt"/>
              </a:rPr>
              <a:t>The history, culture, current and future socioeconomic status and environmental sustainability of India and people of urban areas are intricately linked to the water resources which sustain on rain. These water resources can be made available through rain water harvesting , also there is no proper management of the water level at these rain water harvesting tanks against threats like water theft or lack of reusability. An effective Water Level Management system using IoT could help enhance the current scenario and generate a revenue for the people.[1]</a:t>
            </a:r>
            <a:endParaRPr lang="en-US" sz="2000" dirty="0">
              <a:solidFill>
                <a:srgbClr val="FFFFFF"/>
              </a:solidFill>
            </a:endParaRPr>
          </a:p>
          <a:p>
            <a:pPr marL="0" indent="0" algn="just">
              <a:buNone/>
            </a:pPr>
            <a:endParaRPr lang="en-US" sz="2000" dirty="0">
              <a:solidFill>
                <a:srgbClr val="FFFFFF"/>
              </a:solidFill>
            </a:endParaRPr>
          </a:p>
          <a:p>
            <a:pPr marL="305435" indent="-305435" algn="just"/>
            <a:endParaRPr lang="en-US" sz="2000" dirty="0">
              <a:solidFill>
                <a:srgbClr val="FFFFFF"/>
              </a:solidFill>
            </a:endParaRPr>
          </a:p>
        </p:txBody>
      </p:sp>
    </p:spTree>
    <p:extLst>
      <p:ext uri="{BB962C8B-B14F-4D97-AF65-F5344CB8AC3E}">
        <p14:creationId xmlns:p14="http://schemas.microsoft.com/office/powerpoint/2010/main" xmlns="" val="16720281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F92989FB-1024-49B7-BDF1-B3CE27D486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 xmlns:a16="http://schemas.microsoft.com/office/drawing/2014/main" id="{DFEE959E-BF10-4204-9556-D1707088D4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 xmlns:a16="http://schemas.microsoft.com/office/drawing/2014/main" id="{DDD17B6A-CB37-4005-9681-A20AFCDC782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 xmlns:a16="http://schemas.microsoft.com/office/drawing/2014/main" id="{3B7BBDE9-DAED-40B0-A640-503C918D1CE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 xmlns:a16="http://schemas.microsoft.com/office/drawing/2014/main" id="{7BC7EA7B-802E-41F4-8926-C4475287AA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 xmlns:a16="http://schemas.microsoft.com/office/drawing/2014/main" id="{F92170AD-A9A8-4523-A7F8-D178E9C0B7D0}"/>
              </a:ext>
            </a:extLst>
          </p:cNvPr>
          <p:cNvSpPr>
            <a:spLocks noGrp="1"/>
          </p:cNvSpPr>
          <p:nvPr>
            <p:ph idx="1"/>
          </p:nvPr>
        </p:nvSpPr>
        <p:spPr>
          <a:xfrm>
            <a:off x="4645864" y="863489"/>
            <a:ext cx="6599582" cy="5438902"/>
          </a:xfrm>
        </p:spPr>
        <p:txBody>
          <a:bodyPr>
            <a:normAutofit/>
          </a:bodyPr>
          <a:lstStyle/>
          <a:p>
            <a:pPr marL="285750" indent="-285750" algn="just">
              <a:lnSpc>
                <a:spcPct val="90000"/>
              </a:lnSpc>
            </a:pPr>
            <a:r>
              <a:rPr lang="en-US" sz="2000" dirty="0">
                <a:solidFill>
                  <a:srgbClr val="FFFFFF"/>
                </a:solidFill>
              </a:rPr>
              <a:t>A growing number of countries are producing water accounts and implementing the SEEAW(System of Environmental-Economic Accounting for Water). The results of Phase I of the </a:t>
            </a:r>
            <a:r>
              <a:rPr lang="en-US" sz="2000" dirty="0">
                <a:ea typeface="+mn-lt"/>
                <a:cs typeface="+mn-lt"/>
              </a:rPr>
              <a:t>Global Assessment of Environment Statistics2 and Environmental-Economic Accounting in 2006 indicated that 22 countries were compiling water accounts and a further 8 had plans to develop them. At that time the SEEAW existed only in draft form. Two years later, in 2008, when this global assessment was conducted 33 countries were compiling water accounts and a further 11 had plans to implement them in the next two years .</a:t>
            </a:r>
            <a:endParaRPr lang="en-US"/>
          </a:p>
          <a:p>
            <a:pPr marL="285750" indent="-285750" algn="just">
              <a:lnSpc>
                <a:spcPct val="90000"/>
              </a:lnSpc>
            </a:pPr>
            <a:r>
              <a:rPr lang="en-US" sz="2000" dirty="0">
                <a:solidFill>
                  <a:srgbClr val="FFFFFF"/>
                </a:solidFill>
              </a:rPr>
              <a:t>In addition, of the countries that now have water accounts, 20 intend to either improve the quality of the accounts already compiled or to start producing different types of accounts . These are clear indications that the water accounts are relevant for countries and need to strengthen or start the implementation of saving water has been immersed. This is being increasingly </a:t>
            </a:r>
            <a:r>
              <a:rPr lang="en-US" sz="2000" dirty="0" err="1">
                <a:solidFill>
                  <a:srgbClr val="FFFFFF"/>
                </a:solidFill>
              </a:rPr>
              <a:t>recognised</a:t>
            </a:r>
            <a:r>
              <a:rPr lang="en-US" sz="2000" dirty="0">
                <a:solidFill>
                  <a:srgbClr val="FFFFFF"/>
                </a:solidFill>
              </a:rPr>
              <a:t>.</a:t>
            </a:r>
            <a:endParaRPr lang="en-US" sz="2000"/>
          </a:p>
        </p:txBody>
      </p:sp>
      <p:sp>
        <p:nvSpPr>
          <p:cNvPr id="4" name="Title 1">
            <a:extLst>
              <a:ext uri="{FF2B5EF4-FFF2-40B4-BE49-F238E27FC236}">
                <a16:creationId xmlns="" xmlns:a16="http://schemas.microsoft.com/office/drawing/2014/main" id="{A716A1A6-E13B-46F3-9FBE-2658BEC1B34A}"/>
              </a:ext>
            </a:extLst>
          </p:cNvPr>
          <p:cNvSpPr txBox="1">
            <a:spLocks/>
          </p:cNvSpPr>
          <p:nvPr/>
        </p:nvSpPr>
        <p:spPr>
          <a:xfrm>
            <a:off x="407190" y="652273"/>
            <a:ext cx="3677006" cy="1336886"/>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05435" indent="-305435">
              <a:lnSpc>
                <a:spcPct val="90000"/>
              </a:lnSpc>
              <a:spcBef>
                <a:spcPct val="20000"/>
              </a:spcBef>
              <a:spcAft>
                <a:spcPts val="600"/>
              </a:spcAft>
              <a:buFont typeface="Arial"/>
              <a:buChar char="•"/>
            </a:pPr>
            <a:endParaRPr lang="en-US" sz="2400" dirty="0">
              <a:solidFill>
                <a:schemeClr val="bg1"/>
              </a:solidFill>
              <a:ea typeface="+mj-lt"/>
              <a:cs typeface="+mj-lt"/>
            </a:endParaRPr>
          </a:p>
          <a:p>
            <a:pPr>
              <a:lnSpc>
                <a:spcPct val="90000"/>
              </a:lnSpc>
              <a:spcBef>
                <a:spcPct val="20000"/>
              </a:spcBef>
              <a:spcAft>
                <a:spcPts val="600"/>
              </a:spcAft>
            </a:pPr>
            <a:r>
              <a:rPr lang="en-US" sz="2400" dirty="0">
                <a:solidFill>
                  <a:schemeClr val="bg1"/>
                </a:solidFill>
                <a:ea typeface="+mj-lt"/>
                <a:cs typeface="+mj-lt"/>
              </a:rPr>
              <a:t>Global Assessment of Water Statistics [2]</a:t>
            </a:r>
            <a:br>
              <a:rPr lang="en-US" sz="2400" dirty="0">
                <a:solidFill>
                  <a:schemeClr val="bg1"/>
                </a:solidFill>
                <a:ea typeface="+mj-lt"/>
                <a:cs typeface="+mj-lt"/>
              </a:rPr>
            </a:br>
            <a:endParaRPr lang="en-US" sz="2400" dirty="0">
              <a:solidFill>
                <a:schemeClr val="bg1"/>
              </a:solidFill>
              <a:ea typeface="+mj-lt"/>
              <a:cs typeface="+mj-lt"/>
            </a:endParaRPr>
          </a:p>
        </p:txBody>
      </p:sp>
      <p:pic>
        <p:nvPicPr>
          <p:cNvPr id="5" name="Picture 4" descr="A close up of a logo&#10;&#10;Description generated with high confidence">
            <a:extLst>
              <a:ext uri="{FF2B5EF4-FFF2-40B4-BE49-F238E27FC236}">
                <a16:creationId xmlns="" xmlns:a16="http://schemas.microsoft.com/office/drawing/2014/main" id="{611BFE91-DEA5-415C-94E8-628529C525AA}"/>
              </a:ext>
            </a:extLst>
          </p:cNvPr>
          <p:cNvPicPr>
            <a:picLocks noChangeAspect="1"/>
          </p:cNvPicPr>
          <p:nvPr/>
        </p:nvPicPr>
        <p:blipFill>
          <a:blip r:embed="rId2" cstate="print"/>
          <a:stretch>
            <a:fillRect/>
          </a:stretch>
        </p:blipFill>
        <p:spPr>
          <a:xfrm>
            <a:off x="518059" y="1639965"/>
            <a:ext cx="3574363" cy="5069698"/>
          </a:xfrm>
          <a:prstGeom prst="rect">
            <a:avLst/>
          </a:prstGeom>
        </p:spPr>
      </p:pic>
    </p:spTree>
    <p:extLst>
      <p:ext uri="{BB962C8B-B14F-4D97-AF65-F5344CB8AC3E}">
        <p14:creationId xmlns:p14="http://schemas.microsoft.com/office/powerpoint/2010/main" xmlns="" val="6887755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F92989FB-1024-49B7-BDF1-B3CE27D486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599831C-AC52-4579-8248-24B8F7879D82}"/>
              </a:ext>
            </a:extLst>
          </p:cNvPr>
          <p:cNvSpPr>
            <a:spLocks noGrp="1"/>
          </p:cNvSpPr>
          <p:nvPr>
            <p:ph type="title"/>
          </p:nvPr>
        </p:nvSpPr>
        <p:spPr>
          <a:xfrm>
            <a:off x="746228" y="1073231"/>
            <a:ext cx="3054091" cy="4711539"/>
          </a:xfrm>
        </p:spPr>
        <p:txBody>
          <a:bodyPr anchor="ctr">
            <a:normAutofit/>
          </a:bodyPr>
          <a:lstStyle/>
          <a:p>
            <a:r>
              <a:rPr lang="en-US" sz="3200" dirty="0">
                <a:solidFill>
                  <a:schemeClr val="bg1">
                    <a:lumMod val="85000"/>
                    <a:lumOff val="15000"/>
                  </a:schemeClr>
                </a:solidFill>
              </a:rPr>
              <a:t>Problem statement </a:t>
            </a:r>
          </a:p>
        </p:txBody>
      </p:sp>
      <p:sp>
        <p:nvSpPr>
          <p:cNvPr id="21" name="Rectangle 20">
            <a:extLst>
              <a:ext uri="{FF2B5EF4-FFF2-40B4-BE49-F238E27FC236}">
                <a16:creationId xmlns="" xmlns:a16="http://schemas.microsoft.com/office/drawing/2014/main" id="{DFEE959E-BF10-4204-9556-D1707088D4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 xmlns:a16="http://schemas.microsoft.com/office/drawing/2014/main" id="{DDD17B6A-CB37-4005-9681-A20AFCDC782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 xmlns:a16="http://schemas.microsoft.com/office/drawing/2014/main" id="{3B7BBDE9-DAED-40B0-A640-503C918D1CE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 xmlns:a16="http://schemas.microsoft.com/office/drawing/2014/main" id="{7BC7EA7B-802E-41F4-8926-C4475287AA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 xmlns:a16="http://schemas.microsoft.com/office/drawing/2014/main" id="{AD18C23A-902C-4A31-AAC2-702ECD3DA695}"/>
              </a:ext>
            </a:extLst>
          </p:cNvPr>
          <p:cNvSpPr>
            <a:spLocks noGrp="1"/>
          </p:cNvSpPr>
          <p:nvPr>
            <p:ph idx="1"/>
          </p:nvPr>
        </p:nvSpPr>
        <p:spPr>
          <a:xfrm>
            <a:off x="4702629" y="1073231"/>
            <a:ext cx="6599582" cy="4711539"/>
          </a:xfrm>
        </p:spPr>
        <p:txBody>
          <a:bodyPr>
            <a:normAutofit lnSpcReduction="10000"/>
          </a:bodyPr>
          <a:lstStyle/>
          <a:p>
            <a:pPr marL="0" indent="0" algn="just">
              <a:buNone/>
            </a:pPr>
            <a:r>
              <a:rPr lang="en-IN" sz="2000" dirty="0"/>
              <a:t>The rain water harvesting system needs to be designed in a way that it does not occupy large space for collection and recharge system and its efficiency can be monitored. The availability of technique or method to check the efficiency of recharge well and its functioning is not there at present. In present scenario, there is a great need to focus on this issue of water scarcity in urban areas where ground water level is depleting very fast with proper management, policies and monitoring technique to solve this problem. The Problem Solution Must contain the following Points. 1. How much water can be collected in particular area can be estimated by applying the concept of rain water harvesting. 2. What is the collection system efficiency and how it can be checked or monitored. 3. Present latest advancements, application of sensors &amp; </a:t>
            </a:r>
            <a:r>
              <a:rPr lang="en-IN" sz="2000" dirty="0" err="1"/>
              <a:t>IoT</a:t>
            </a:r>
            <a:r>
              <a:rPr lang="en-IN" sz="2000" dirty="0"/>
              <a:t> in rain water harvesting system and policies in this field</a:t>
            </a:r>
            <a:endParaRPr lang="en-US" sz="2000" dirty="0"/>
          </a:p>
        </p:txBody>
      </p:sp>
    </p:spTree>
    <p:extLst>
      <p:ext uri="{BB962C8B-B14F-4D97-AF65-F5344CB8AC3E}">
        <p14:creationId xmlns:p14="http://schemas.microsoft.com/office/powerpoint/2010/main" xmlns="" val="141875014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F92989FB-1024-49B7-BDF1-B3CE27D486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CDABB70-761D-4F52-AADF-D0928C5DC442}"/>
              </a:ext>
            </a:extLst>
          </p:cNvPr>
          <p:cNvSpPr>
            <a:spLocks noGrp="1"/>
          </p:cNvSpPr>
          <p:nvPr>
            <p:ph type="title"/>
          </p:nvPr>
        </p:nvSpPr>
        <p:spPr>
          <a:xfrm>
            <a:off x="746228" y="1073231"/>
            <a:ext cx="3054091" cy="4711539"/>
          </a:xfrm>
        </p:spPr>
        <p:txBody>
          <a:bodyPr anchor="ctr">
            <a:normAutofit/>
          </a:bodyPr>
          <a:lstStyle/>
          <a:p>
            <a:r>
              <a:rPr lang="en-US" sz="3200" dirty="0">
                <a:solidFill>
                  <a:schemeClr val="bg1">
                    <a:lumMod val="85000"/>
                    <a:lumOff val="15000"/>
                  </a:schemeClr>
                </a:solidFill>
              </a:rPr>
              <a:t>Expected outcomes</a:t>
            </a:r>
          </a:p>
        </p:txBody>
      </p:sp>
      <p:sp>
        <p:nvSpPr>
          <p:cNvPr id="21" name="Rectangle 20">
            <a:extLst>
              <a:ext uri="{FF2B5EF4-FFF2-40B4-BE49-F238E27FC236}">
                <a16:creationId xmlns="" xmlns:a16="http://schemas.microsoft.com/office/drawing/2014/main" id="{DFEE959E-BF10-4204-9556-D1707088D4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 xmlns:a16="http://schemas.microsoft.com/office/drawing/2014/main" id="{DDD17B6A-CB37-4005-9681-A20AFCDC782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 xmlns:a16="http://schemas.microsoft.com/office/drawing/2014/main" id="{3B7BBDE9-DAED-40B0-A640-503C918D1CE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 xmlns:a16="http://schemas.microsoft.com/office/drawing/2014/main" id="{7BC7EA7B-802E-41F4-8926-C4475287AA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 xmlns:a16="http://schemas.microsoft.com/office/drawing/2014/main" id="{40BFB5ED-1759-40D5-8AE8-AD50D62E44D2}"/>
              </a:ext>
            </a:extLst>
          </p:cNvPr>
          <p:cNvSpPr>
            <a:spLocks noGrp="1"/>
          </p:cNvSpPr>
          <p:nvPr>
            <p:ph idx="1"/>
          </p:nvPr>
        </p:nvSpPr>
        <p:spPr>
          <a:xfrm>
            <a:off x="4702629" y="1073231"/>
            <a:ext cx="6599582" cy="4711539"/>
          </a:xfrm>
        </p:spPr>
        <p:txBody>
          <a:bodyPr>
            <a:normAutofit/>
          </a:bodyPr>
          <a:lstStyle/>
          <a:p>
            <a:pPr marL="0" indent="0">
              <a:buNone/>
            </a:pPr>
            <a:endParaRPr lang="en-US" sz="2000" dirty="0">
              <a:solidFill>
                <a:srgbClr val="FFFFFF"/>
              </a:solidFill>
              <a:ea typeface="+mn-lt"/>
              <a:cs typeface="+mn-lt"/>
            </a:endParaRPr>
          </a:p>
          <a:p>
            <a:pPr marL="342900" indent="-342900">
              <a:buAutoNum type="arabicPeriod"/>
            </a:pPr>
            <a:r>
              <a:rPr lang="en-US" dirty="0"/>
              <a:t>Provides self-sufficiency to water supply </a:t>
            </a:r>
          </a:p>
          <a:p>
            <a:pPr marL="342900" indent="-342900">
              <a:buAutoNum type="arabicPeriod"/>
            </a:pPr>
            <a:r>
              <a:rPr lang="en-US" dirty="0"/>
              <a:t>Reduces the cost for pumping of groundwater </a:t>
            </a:r>
          </a:p>
          <a:p>
            <a:pPr marL="342900" indent="-342900">
              <a:buAutoNum type="arabicPeriod"/>
            </a:pPr>
            <a:r>
              <a:rPr lang="en-US" dirty="0"/>
              <a:t>Reduces soil erosion in urban areas </a:t>
            </a:r>
          </a:p>
          <a:p>
            <a:pPr marL="342900" indent="-342900">
              <a:buAutoNum type="arabicPeriod"/>
            </a:pPr>
            <a:r>
              <a:rPr lang="en-US" dirty="0"/>
              <a:t>Rainwater harvesting systems are simple which can be adopted by individuals </a:t>
            </a:r>
          </a:p>
          <a:p>
            <a:pPr marL="342900" indent="-342900">
              <a:buAutoNum type="arabicPeriod"/>
            </a:pPr>
            <a:r>
              <a:rPr lang="en-US" dirty="0"/>
              <a:t>Development of technique, method or model to monitor the </a:t>
            </a:r>
            <a:r>
              <a:rPr lang="en-US" dirty="0" smtClean="0"/>
              <a:t>efficiency. </a:t>
            </a:r>
            <a:endParaRPr lang="en-US" dirty="0"/>
          </a:p>
          <a:p>
            <a:pPr marL="342900" indent="-342900">
              <a:buAutoNum type="arabicPeriod"/>
            </a:pPr>
            <a:r>
              <a:rPr lang="en-US" dirty="0"/>
              <a:t>Application of sensors &amp; IoT for monitoring availability of water in system.</a:t>
            </a:r>
            <a:endParaRPr lang="en-US" sz="2000" dirty="0">
              <a:solidFill>
                <a:srgbClr val="FFFFFF"/>
              </a:solidFill>
            </a:endParaRPr>
          </a:p>
        </p:txBody>
      </p:sp>
    </p:spTree>
    <p:extLst>
      <p:ext uri="{BB962C8B-B14F-4D97-AF65-F5344CB8AC3E}">
        <p14:creationId xmlns:p14="http://schemas.microsoft.com/office/powerpoint/2010/main" xmlns="" val="11760243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88C97474-5879-4DB5-B4F3-F0357104BC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9831CBB7-4817-4B54-A7F9-0AE2D0C478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 descr="A picture containing grass, tree, table, outdoor&#10;&#10;Description generated with high confidence">
            <a:extLst>
              <a:ext uri="{FF2B5EF4-FFF2-40B4-BE49-F238E27FC236}">
                <a16:creationId xmlns="" xmlns:a16="http://schemas.microsoft.com/office/drawing/2014/main" id="{B134DCC0-82A7-4ACE-B043-3A5E79A2A216}"/>
              </a:ext>
            </a:extLst>
          </p:cNvPr>
          <p:cNvPicPr>
            <a:picLocks noChangeAspect="1"/>
          </p:cNvPicPr>
          <p:nvPr/>
        </p:nvPicPr>
        <p:blipFill>
          <a:blip r:embed="rId2" cstate="print"/>
          <a:stretch>
            <a:fillRect/>
          </a:stretch>
        </p:blipFill>
        <p:spPr>
          <a:xfrm>
            <a:off x="720636" y="2064302"/>
            <a:ext cx="5476375" cy="2929860"/>
          </a:xfrm>
          <a:prstGeom prst="rect">
            <a:avLst/>
          </a:prstGeom>
        </p:spPr>
      </p:pic>
      <p:sp>
        <p:nvSpPr>
          <p:cNvPr id="13" name="Rectangle 12">
            <a:extLst>
              <a:ext uri="{FF2B5EF4-FFF2-40B4-BE49-F238E27FC236}">
                <a16:creationId xmlns="" xmlns:a16="http://schemas.microsoft.com/office/drawing/2014/main" id="{96BC321D-B05F-4857-8880-97F61B9B785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5A32D092-7DD6-4FCF-AB14-02EADC9101CC}"/>
              </a:ext>
            </a:extLst>
          </p:cNvPr>
          <p:cNvSpPr>
            <a:spLocks noGrp="1"/>
          </p:cNvSpPr>
          <p:nvPr>
            <p:ph type="title"/>
          </p:nvPr>
        </p:nvSpPr>
        <p:spPr>
          <a:xfrm>
            <a:off x="935944" y="314567"/>
            <a:ext cx="5161835" cy="1188720"/>
          </a:xfrm>
        </p:spPr>
        <p:txBody>
          <a:bodyPr>
            <a:normAutofit/>
          </a:bodyPr>
          <a:lstStyle/>
          <a:p>
            <a:r>
              <a:rPr lang="en-US" dirty="0" smtClean="0">
                <a:solidFill>
                  <a:schemeClr val="bg1"/>
                </a:solidFill>
                <a:ea typeface="+mj-lt"/>
                <a:cs typeface="+mj-lt"/>
              </a:rPr>
              <a:t>Rainwater </a:t>
            </a:r>
            <a:r>
              <a:rPr lang="en-US" dirty="0">
                <a:solidFill>
                  <a:schemeClr val="bg1"/>
                </a:solidFill>
                <a:ea typeface="+mj-lt"/>
                <a:cs typeface="+mj-lt"/>
              </a:rPr>
              <a:t>Harvesting</a:t>
            </a:r>
            <a:endParaRPr lang="en-US" dirty="0">
              <a:solidFill>
                <a:schemeClr val="bg1"/>
              </a:solidFill>
            </a:endParaRPr>
          </a:p>
        </p:txBody>
      </p:sp>
      <p:sp>
        <p:nvSpPr>
          <p:cNvPr id="3" name="Content Placeholder 2">
            <a:extLst>
              <a:ext uri="{FF2B5EF4-FFF2-40B4-BE49-F238E27FC236}">
                <a16:creationId xmlns="" xmlns:a16="http://schemas.microsoft.com/office/drawing/2014/main" id="{377F9212-ECED-410D-9208-A4B8D4A3D50A}"/>
              </a:ext>
            </a:extLst>
          </p:cNvPr>
          <p:cNvSpPr>
            <a:spLocks noGrp="1"/>
          </p:cNvSpPr>
          <p:nvPr>
            <p:ph idx="1"/>
          </p:nvPr>
        </p:nvSpPr>
        <p:spPr>
          <a:xfrm>
            <a:off x="6873606" y="1499695"/>
            <a:ext cx="4597758" cy="3793237"/>
          </a:xfrm>
        </p:spPr>
        <p:txBody>
          <a:bodyPr>
            <a:normAutofit/>
          </a:bodyPr>
          <a:lstStyle/>
          <a:p>
            <a:pPr marL="305435" indent="-305435" algn="just"/>
            <a:r>
              <a:rPr lang="en-US" sz="2000" dirty="0">
                <a:solidFill>
                  <a:srgbClr val="FFFFFF"/>
                </a:solidFill>
                <a:ea typeface="+mn-lt"/>
                <a:cs typeface="+mn-lt"/>
              </a:rPr>
              <a:t>A user can harvest rainwater using any of the harvesting method he likes and finds suitable. </a:t>
            </a:r>
            <a:endParaRPr lang="en-US" sz="2000"/>
          </a:p>
          <a:p>
            <a:pPr marL="305435" indent="-305435" algn="just"/>
            <a:r>
              <a:rPr lang="en-US" sz="2000" dirty="0">
                <a:solidFill>
                  <a:srgbClr val="FFFFFF"/>
                </a:solidFill>
                <a:ea typeface="+mn-lt"/>
                <a:cs typeface="+mn-lt"/>
              </a:rPr>
              <a:t>After a certain predefined amount of water is collected, quality of water is tested against a set of predefined parameters set by grid administrator.</a:t>
            </a:r>
          </a:p>
          <a:p>
            <a:pPr marL="305435" indent="-305435" algn="just"/>
            <a:r>
              <a:rPr lang="en-US" sz="2000" dirty="0">
                <a:solidFill>
                  <a:srgbClr val="FFFFFF"/>
                </a:solidFill>
              </a:rPr>
              <a:t>Motive behind this is to generate a revenue on the basis of harvested water.</a:t>
            </a:r>
          </a:p>
        </p:txBody>
      </p:sp>
    </p:spTree>
    <p:extLst>
      <p:ext uri="{BB962C8B-B14F-4D97-AF65-F5344CB8AC3E}">
        <p14:creationId xmlns:p14="http://schemas.microsoft.com/office/powerpoint/2010/main" xmlns="" val="3934498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88C97474-5879-4DB5-B4F3-F0357104BC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9831CBB7-4817-4B54-A7F9-0AE2D0C478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
            <a:extLst>
              <a:ext uri="{FF2B5EF4-FFF2-40B4-BE49-F238E27FC236}">
                <a16:creationId xmlns="" xmlns:a16="http://schemas.microsoft.com/office/drawing/2014/main" id="{C3ACBCEE-D94A-4313-B1B7-613983762830}"/>
              </a:ext>
            </a:extLst>
          </p:cNvPr>
          <p:cNvPicPr>
            <a:picLocks noChangeAspect="1"/>
          </p:cNvPicPr>
          <p:nvPr/>
        </p:nvPicPr>
        <p:blipFill>
          <a:blip r:embed="rId2" cstate="print"/>
          <a:stretch>
            <a:fillRect/>
          </a:stretch>
        </p:blipFill>
        <p:spPr>
          <a:xfrm>
            <a:off x="720636" y="2269666"/>
            <a:ext cx="5476375" cy="2519132"/>
          </a:xfrm>
          <a:prstGeom prst="rect">
            <a:avLst/>
          </a:prstGeom>
        </p:spPr>
      </p:pic>
      <p:sp>
        <p:nvSpPr>
          <p:cNvPr id="13" name="Rectangle 12">
            <a:extLst>
              <a:ext uri="{FF2B5EF4-FFF2-40B4-BE49-F238E27FC236}">
                <a16:creationId xmlns="" xmlns:a16="http://schemas.microsoft.com/office/drawing/2014/main" id="{96BC321D-B05F-4857-8880-97F61B9B785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95C90B1C-2691-45BB-B03C-651C1159FFB2}"/>
              </a:ext>
            </a:extLst>
          </p:cNvPr>
          <p:cNvSpPr>
            <a:spLocks noGrp="1"/>
          </p:cNvSpPr>
          <p:nvPr>
            <p:ph type="title"/>
          </p:nvPr>
        </p:nvSpPr>
        <p:spPr>
          <a:xfrm>
            <a:off x="1034905" y="878645"/>
            <a:ext cx="4597758" cy="1188720"/>
          </a:xfrm>
        </p:spPr>
        <p:txBody>
          <a:bodyPr>
            <a:normAutofit/>
          </a:bodyPr>
          <a:lstStyle/>
          <a:p>
            <a:pPr>
              <a:spcBef>
                <a:spcPct val="20000"/>
              </a:spcBef>
              <a:spcAft>
                <a:spcPts val="600"/>
              </a:spcAft>
            </a:pPr>
            <a:r>
              <a:rPr lang="en-US" sz="2600" dirty="0">
                <a:solidFill>
                  <a:schemeClr val="bg1"/>
                </a:solidFill>
                <a:ea typeface="+mj-lt"/>
                <a:cs typeface="+mj-lt"/>
              </a:rPr>
              <a:t>Implementation of </a:t>
            </a:r>
            <a:r>
              <a:rPr lang="en-US" sz="2600" dirty="0" err="1" smtClean="0">
                <a:solidFill>
                  <a:schemeClr val="bg1"/>
                </a:solidFill>
                <a:ea typeface="+mj-lt"/>
                <a:cs typeface="+mj-lt"/>
              </a:rPr>
              <a:t>IoT</a:t>
            </a:r>
            <a:r>
              <a:rPr lang="en-US" sz="2600" dirty="0" smtClean="0">
                <a:solidFill>
                  <a:schemeClr val="bg1"/>
                </a:solidFill>
                <a:ea typeface="+mj-lt"/>
                <a:cs typeface="+mj-lt"/>
              </a:rPr>
              <a:t>[1]</a:t>
            </a:r>
            <a:endParaRPr lang="en-US" sz="2600" dirty="0">
              <a:solidFill>
                <a:schemeClr val="bg1"/>
              </a:solidFill>
            </a:endParaRPr>
          </a:p>
          <a:p>
            <a:endParaRPr lang="en-US" sz="2600" dirty="0">
              <a:solidFill>
                <a:schemeClr val="bg1"/>
              </a:solidFill>
            </a:endParaRPr>
          </a:p>
        </p:txBody>
      </p:sp>
      <p:sp>
        <p:nvSpPr>
          <p:cNvPr id="3" name="Content Placeholder 2">
            <a:extLst>
              <a:ext uri="{FF2B5EF4-FFF2-40B4-BE49-F238E27FC236}">
                <a16:creationId xmlns="" xmlns:a16="http://schemas.microsoft.com/office/drawing/2014/main" id="{48DDBBA4-589C-4247-B2CD-D11D77CBABE5}"/>
              </a:ext>
            </a:extLst>
          </p:cNvPr>
          <p:cNvSpPr>
            <a:spLocks noGrp="1"/>
          </p:cNvSpPr>
          <p:nvPr>
            <p:ph idx="1"/>
          </p:nvPr>
        </p:nvSpPr>
        <p:spPr>
          <a:xfrm>
            <a:off x="6873606" y="1225743"/>
            <a:ext cx="4597758" cy="4768968"/>
          </a:xfrm>
        </p:spPr>
        <p:txBody>
          <a:bodyPr vert="horz" lIns="91440" tIns="45720" rIns="91440" bIns="45720" rtlCol="0" anchor="ctr">
            <a:noAutofit/>
          </a:bodyPr>
          <a:lstStyle/>
          <a:p>
            <a:pPr marL="305435" indent="-305435"/>
            <a:r>
              <a:rPr lang="en-US" dirty="0">
                <a:solidFill>
                  <a:srgbClr val="FFFFFF"/>
                </a:solidFill>
              </a:rPr>
              <a:t>The system uses ultrasonic sensor to determine the level of water in the tank.</a:t>
            </a:r>
          </a:p>
          <a:p>
            <a:pPr marL="305435" indent="-305435"/>
            <a:r>
              <a:rPr lang="en-US" dirty="0" smtClean="0">
                <a:solidFill>
                  <a:srgbClr val="FFFFFF"/>
                </a:solidFill>
              </a:rPr>
              <a:t>Depending </a:t>
            </a:r>
            <a:r>
              <a:rPr lang="en-US" dirty="0">
                <a:solidFill>
                  <a:srgbClr val="FFFFFF"/>
                </a:solidFill>
              </a:rPr>
              <a:t>on the capacity of the storage, Arduino generates a signal whether to consume the collected water or to move it to storage system</a:t>
            </a:r>
            <a:r>
              <a:rPr lang="en-US" dirty="0" smtClean="0">
                <a:solidFill>
                  <a:srgbClr val="FFFFFF"/>
                </a:solidFill>
              </a:rPr>
              <a:t>.</a:t>
            </a:r>
          </a:p>
          <a:p>
            <a:pPr marL="305435" indent="-305435"/>
            <a:r>
              <a:rPr lang="en-US" dirty="0" smtClean="0">
                <a:solidFill>
                  <a:srgbClr val="FFFFFF"/>
                </a:solidFill>
              </a:rPr>
              <a:t> </a:t>
            </a:r>
            <a:r>
              <a:rPr lang="en-US" dirty="0" smtClean="0">
                <a:solidFill>
                  <a:srgbClr val="FFFFFF"/>
                </a:solidFill>
              </a:rPr>
              <a:t>Water flow</a:t>
            </a:r>
            <a:r>
              <a:rPr lang="en-US" dirty="0" smtClean="0">
                <a:solidFill>
                  <a:srgbClr val="FFFFFF"/>
                </a:solidFill>
              </a:rPr>
              <a:t> </a:t>
            </a:r>
            <a:r>
              <a:rPr lang="en-US" dirty="0">
                <a:solidFill>
                  <a:srgbClr val="FFFFFF"/>
                </a:solidFill>
              </a:rPr>
              <a:t>sensor will be used in the pipe to calculate the amount of water transmitted to the smart storage</a:t>
            </a:r>
            <a:r>
              <a:rPr lang="en-US" dirty="0" smtClean="0">
                <a:solidFill>
                  <a:srgbClr val="FFFFFF"/>
                </a:solidFill>
              </a:rPr>
              <a:t>.</a:t>
            </a:r>
          </a:p>
          <a:p>
            <a:pPr marL="305435" indent="-305435"/>
            <a:r>
              <a:rPr lang="en-US" dirty="0" smtClean="0">
                <a:solidFill>
                  <a:srgbClr val="FFFFFF"/>
                </a:solidFill>
              </a:rPr>
              <a:t>According to the volume of water transferred credits will be granted to the user in his mobile application.</a:t>
            </a:r>
          </a:p>
          <a:p>
            <a:pPr marL="305435" indent="-305435"/>
            <a:r>
              <a:rPr lang="en-US" dirty="0" smtClean="0">
                <a:solidFill>
                  <a:srgbClr val="FFFFFF"/>
                </a:solidFill>
              </a:rPr>
              <a:t>Also,  all the data of all the users will be sent to govt. to calculate efficiency of the system and get the statistics of water.</a:t>
            </a:r>
            <a:endParaRPr lang="en-US" dirty="0">
              <a:solidFill>
                <a:srgbClr val="FFFFFF"/>
              </a:solidFill>
            </a:endParaRPr>
          </a:p>
          <a:p>
            <a:pPr marL="305435" indent="-305435"/>
            <a:endParaRPr lang="en-US" dirty="0">
              <a:solidFill>
                <a:srgbClr val="FFFFFF"/>
              </a:solidFill>
            </a:endParaRPr>
          </a:p>
        </p:txBody>
      </p:sp>
    </p:spTree>
    <p:extLst>
      <p:ext uri="{BB962C8B-B14F-4D97-AF65-F5344CB8AC3E}">
        <p14:creationId xmlns:p14="http://schemas.microsoft.com/office/powerpoint/2010/main" xmlns="" val="22605919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Calculation of efficiency</a:t>
            </a:r>
            <a:br>
              <a:rPr lang="en-IN" dirty="0" smtClean="0"/>
            </a:br>
            <a:endParaRPr lang="en-IN" dirty="0"/>
          </a:p>
        </p:txBody>
      </p:sp>
      <p:sp>
        <p:nvSpPr>
          <p:cNvPr id="3" name="Content Placeholder 2"/>
          <p:cNvSpPr>
            <a:spLocks noGrp="1"/>
          </p:cNvSpPr>
          <p:nvPr>
            <p:ph idx="1"/>
          </p:nvPr>
        </p:nvSpPr>
        <p:spPr/>
        <p:txBody>
          <a:bodyPr/>
          <a:lstStyle/>
          <a:p>
            <a:r>
              <a:rPr lang="en-IN" dirty="0" smtClean="0"/>
              <a:t>The rainfall on a specific terrace will be calculated using the </a:t>
            </a:r>
            <a:r>
              <a:rPr lang="en-IN" dirty="0" err="1" smtClean="0"/>
              <a:t>waterflow</a:t>
            </a:r>
            <a:r>
              <a:rPr lang="en-IN" dirty="0" smtClean="0"/>
              <a:t> sensor(</a:t>
            </a:r>
            <a:r>
              <a:rPr lang="en-IN" dirty="0" err="1" smtClean="0"/>
              <a:t>Rc</a:t>
            </a:r>
            <a:r>
              <a:rPr lang="en-IN" dirty="0" smtClean="0"/>
              <a:t>) and that data will be sent to database</a:t>
            </a:r>
          </a:p>
          <a:p>
            <a:r>
              <a:rPr lang="en-IN" dirty="0" smtClean="0"/>
              <a:t>Also the total rain harvested will be found using the </a:t>
            </a:r>
            <a:r>
              <a:rPr lang="en-IN" dirty="0"/>
              <a:t>rainfall sensing </a:t>
            </a:r>
            <a:r>
              <a:rPr lang="en-IN" dirty="0" smtClean="0"/>
              <a:t>meter(</a:t>
            </a:r>
            <a:r>
              <a:rPr lang="en-IN" dirty="0" err="1" smtClean="0"/>
              <a:t>Rt</a:t>
            </a:r>
            <a:r>
              <a:rPr lang="en-IN" dirty="0" smtClean="0"/>
              <a:t>) and the surface area(S.A.)</a:t>
            </a:r>
          </a:p>
          <a:p>
            <a:r>
              <a:rPr lang="en-IN" dirty="0" smtClean="0"/>
              <a:t>Using the mentioned factors we will be able to calculate the efficiency.</a:t>
            </a:r>
          </a:p>
          <a:p>
            <a:pPr marL="0" indent="0" algn="ctr">
              <a:buNone/>
            </a:pPr>
            <a:endParaRPr lang="en-IN" b="1" dirty="0" smtClean="0"/>
          </a:p>
          <a:p>
            <a:pPr marL="0" indent="0" algn="ctr">
              <a:buNone/>
            </a:pPr>
            <a:r>
              <a:rPr lang="en-IN" b="1" dirty="0" smtClean="0"/>
              <a:t>Efficiency=</a:t>
            </a:r>
            <a:r>
              <a:rPr lang="en-IN" b="1" dirty="0" err="1" smtClean="0"/>
              <a:t>Rc</a:t>
            </a:r>
            <a:r>
              <a:rPr lang="en-IN" b="1" dirty="0" smtClean="0"/>
              <a:t>/(</a:t>
            </a:r>
            <a:r>
              <a:rPr lang="en-IN" b="1" dirty="0" err="1" smtClean="0"/>
              <a:t>Rt</a:t>
            </a:r>
            <a:r>
              <a:rPr lang="en-IN" b="1" dirty="0" smtClean="0"/>
              <a:t>*S.A.)</a:t>
            </a:r>
          </a:p>
          <a:p>
            <a:pPr algn="ctr"/>
            <a:endParaRPr lang="en-IN" dirty="0" smtClean="0"/>
          </a:p>
          <a:p>
            <a:endParaRPr lang="en-IN" dirty="0"/>
          </a:p>
        </p:txBody>
      </p:sp>
    </p:spTree>
    <p:extLst>
      <p:ext uri="{BB962C8B-B14F-4D97-AF65-F5344CB8AC3E}">
        <p14:creationId xmlns:p14="http://schemas.microsoft.com/office/powerpoint/2010/main" xmlns="" val="2738231290"/>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413D24"/>
      </a:dk2>
      <a:lt2>
        <a:srgbClr val="EDECF0"/>
      </a:lt2>
      <a:accent1>
        <a:srgbClr val="8AAB35"/>
      </a:accent1>
      <a:accent2>
        <a:srgbClr val="B2A02B"/>
      </a:accent2>
      <a:accent3>
        <a:srgbClr val="D08040"/>
      </a:accent3>
      <a:accent4>
        <a:srgbClr val="C03A36"/>
      </a:accent4>
      <a:accent5>
        <a:srgbClr val="D04078"/>
      </a:accent5>
      <a:accent6>
        <a:srgbClr val="BE2EA2"/>
      </a:accent6>
      <a:hlink>
        <a:srgbClr val="9178D2"/>
      </a:hlink>
      <a:folHlink>
        <a:srgbClr val="878787"/>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office theme</Template>
  <TotalTime>1000</TotalTime>
  <Words>793</Words>
  <Application>Microsoft Office PowerPoint</Application>
  <PresentationFormat>Custom</PresentationFormat>
  <Paragraphs>76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Smart Gujarat For new india hackathon 2019-20  “Varsha  Jal  Sanchayan"</vt:lpstr>
      <vt:lpstr>Table of content </vt:lpstr>
      <vt:lpstr>  introduction</vt:lpstr>
      <vt:lpstr>Slide 4</vt:lpstr>
      <vt:lpstr>Problem statement </vt:lpstr>
      <vt:lpstr>Expected outcomes</vt:lpstr>
      <vt:lpstr>Rainwater Harvesting</vt:lpstr>
      <vt:lpstr>Implementation of IoT[1] </vt:lpstr>
      <vt:lpstr>Calculation of efficiency </vt:lpstr>
      <vt:lpstr>Flow Diagram</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Urmi Pathak</dc:creator>
  <cp:lastModifiedBy>shree</cp:lastModifiedBy>
  <cp:revision>1162</cp:revision>
  <dcterms:created xsi:type="dcterms:W3CDTF">2013-07-15T20:26:40Z</dcterms:created>
  <dcterms:modified xsi:type="dcterms:W3CDTF">2020-02-25T07:04:07Z</dcterms:modified>
</cp:coreProperties>
</file>