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8/3/2025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a:cs typeface="Arial"/>
              </a:rPr>
              <a:t>getsetgo</a:t>
            </a:r>
            <a:r>
              <a:rPr lang="en-US" b="1" dirty="0" smtClean="0">
                <a:solidFill>
                  <a:schemeClr val="accent1"/>
                </a:solidFill>
                <a:latin typeface="Arial"/>
                <a:cs typeface="Arial"/>
              </a:rPr>
              <a:t> </a:t>
            </a:r>
            <a:r>
              <a:rPr lang="en-US" b="1" dirty="0" smtClean="0">
                <a:solidFill>
                  <a:schemeClr val="accent1"/>
                </a:solidFill>
                <a:latin typeface="Arial"/>
                <a:cs typeface="Arial"/>
              </a:rPr>
              <a:t>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Yashvi</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Srivastava</a:t>
            </a:r>
            <a:endParaRPr lang="en-US" sz="2000" b="1" dirty="0">
              <a:solidFill>
                <a:schemeClr val="accent1">
                  <a:lumMod val="75000"/>
                </a:schemeClr>
              </a:solidFill>
              <a:latin typeface="Arial" pitchFamily="34" charset="0"/>
              <a:cs typeface="Arial" pitchFamily="34" charset="0"/>
            </a:endParaRP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err="1" smtClean="0">
                <a:solidFill>
                  <a:schemeClr val="accent1">
                    <a:lumMod val="75000"/>
                  </a:schemeClr>
                </a:solidFill>
                <a:latin typeface="Arial"/>
                <a:cs typeface="Arial"/>
              </a:rPr>
              <a:t>Rajkiya</a:t>
            </a:r>
            <a:r>
              <a:rPr lang="en-US" sz="2000" b="1" dirty="0" smtClean="0">
                <a:solidFill>
                  <a:schemeClr val="accent1">
                    <a:lumMod val="75000"/>
                  </a:schemeClr>
                </a:solidFill>
                <a:latin typeface="Arial"/>
                <a:cs typeface="Arial"/>
              </a:rPr>
              <a:t> Engineering College </a:t>
            </a:r>
            <a:r>
              <a:rPr lang="en-US" sz="2000" b="1" dirty="0" err="1" smtClean="0">
                <a:solidFill>
                  <a:schemeClr val="accent1">
                    <a:lumMod val="75000"/>
                  </a:schemeClr>
                </a:solidFill>
                <a:latin typeface="Arial"/>
                <a:cs typeface="Arial"/>
              </a:rPr>
              <a:t>Kannauj</a:t>
            </a:r>
            <a:r>
              <a:rPr lang="en-US" sz="2000" b="1" dirty="0" smtClean="0">
                <a:solidFill>
                  <a:schemeClr val="accent1">
                    <a:lumMod val="75000"/>
                  </a:schemeClr>
                </a:solidFill>
                <a:latin typeface="Arial"/>
                <a:cs typeface="Arial"/>
              </a:rPr>
              <a:t> &amp; Electronics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Results</a:t>
            </a:r>
          </a:p>
        </p:txBody>
      </p:sp>
      <p:pic>
        <p:nvPicPr>
          <p:cNvPr id="5" name="Picture 4" descr="Screenshot 2025-08-03 163006.png"/>
          <p:cNvPicPr>
            <a:picLocks noChangeAspect="1"/>
          </p:cNvPicPr>
          <p:nvPr/>
        </p:nvPicPr>
        <p:blipFill>
          <a:blip r:embed="rId2"/>
          <a:stretch>
            <a:fillRect/>
          </a:stretch>
        </p:blipFill>
        <p:spPr>
          <a:xfrm>
            <a:off x="2845837" y="1240971"/>
            <a:ext cx="7156596" cy="5271796"/>
          </a:xfrm>
          <a:prstGeom prst="rect">
            <a:avLst/>
          </a:prstGeom>
        </p:spPr>
      </p:pic>
    </p:spTree>
    <p:extLst>
      <p:ext uri="{BB962C8B-B14F-4D97-AF65-F5344CB8AC3E}">
        <p14:creationId xmlns:p14="http://schemas.microsoft.com/office/powerpoint/2010/main" xmlns=""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3971908" y="1035698"/>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Screenshot 2025-08-03 164934.png"/>
          <p:cNvPicPr>
            <a:picLocks noChangeAspect="1"/>
          </p:cNvPicPr>
          <p:nvPr/>
        </p:nvPicPr>
        <p:blipFill>
          <a:blip r:embed="rId2"/>
          <a:stretch>
            <a:fillRect/>
          </a:stretch>
        </p:blipFill>
        <p:spPr>
          <a:xfrm>
            <a:off x="895739" y="1828800"/>
            <a:ext cx="9610531" cy="4546279"/>
          </a:xfrm>
          <a:prstGeom prst="rect">
            <a:avLst/>
          </a:prstGeom>
        </p:spPr>
      </p:pic>
    </p:spTree>
    <p:extLst>
      <p:ext uri="{BB962C8B-B14F-4D97-AF65-F5344CB8AC3E}">
        <p14:creationId xmlns:p14="http://schemas.microsoft.com/office/powerpoint/2010/main" xmlns=""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lnSpcReduction="10000"/>
          </a:bodyPr>
          <a:lstStyle/>
          <a:p>
            <a:pPr>
              <a:buFont typeface="Wingdings" pitchFamily="2" charset="2"/>
              <a:buChar char="Ø"/>
            </a:pPr>
            <a:r>
              <a:rPr lang="en-US" sz="2600" dirty="0" smtClean="0">
                <a:latin typeface="Calibri" pitchFamily="34" charset="0"/>
                <a:ea typeface="Calibri" pitchFamily="34" charset="0"/>
                <a:cs typeface="Calibri" pitchFamily="34" charset="0"/>
              </a:rPr>
              <a:t>Generated </a:t>
            </a:r>
            <a:r>
              <a:rPr lang="en-US" sz="2600" b="1" dirty="0" smtClean="0">
                <a:latin typeface="Calibri" pitchFamily="34" charset="0"/>
                <a:ea typeface="Calibri" pitchFamily="34" charset="0"/>
                <a:cs typeface="Calibri" pitchFamily="34" charset="0"/>
              </a:rPr>
              <a:t>personalized travel itineraries</a:t>
            </a:r>
            <a:r>
              <a:rPr lang="en-US" sz="2600" dirty="0" smtClean="0">
                <a:latin typeface="Calibri" pitchFamily="34" charset="0"/>
                <a:ea typeface="Calibri" pitchFamily="34" charset="0"/>
                <a:cs typeface="Calibri" pitchFamily="34" charset="0"/>
              </a:rPr>
              <a:t> based on user preferences and input.</a:t>
            </a:r>
          </a:p>
          <a:p>
            <a:pPr>
              <a:buFont typeface="Wingdings" pitchFamily="2" charset="2"/>
              <a:buChar char="Ø"/>
            </a:pPr>
            <a:r>
              <a:rPr lang="en-US" sz="2600" dirty="0" smtClean="0">
                <a:latin typeface="Calibri" pitchFamily="34" charset="0"/>
                <a:ea typeface="Calibri" pitchFamily="34" charset="0"/>
                <a:cs typeface="Calibri" pitchFamily="34" charset="0"/>
              </a:rPr>
              <a:t>Suggested </a:t>
            </a:r>
            <a:r>
              <a:rPr lang="en-US" sz="2600" b="1" dirty="0" smtClean="0">
                <a:latin typeface="Calibri" pitchFamily="34" charset="0"/>
                <a:ea typeface="Calibri" pitchFamily="34" charset="0"/>
                <a:cs typeface="Calibri" pitchFamily="34" charset="0"/>
              </a:rPr>
              <a:t>destinations, activities, and accommodations</a:t>
            </a:r>
            <a:r>
              <a:rPr lang="en-US" sz="2600" dirty="0" smtClean="0">
                <a:latin typeface="Calibri" pitchFamily="34" charset="0"/>
                <a:ea typeface="Calibri" pitchFamily="34" charset="0"/>
                <a:cs typeface="Calibri" pitchFamily="34" charset="0"/>
              </a:rPr>
              <a:t> dynamically.</a:t>
            </a:r>
          </a:p>
          <a:p>
            <a:pPr>
              <a:buFont typeface="Wingdings" pitchFamily="2" charset="2"/>
              <a:buChar char="Ø"/>
            </a:pPr>
            <a:r>
              <a:rPr lang="en-US" sz="2600" dirty="0" smtClean="0">
                <a:latin typeface="Calibri" pitchFamily="34" charset="0"/>
                <a:ea typeface="Calibri" pitchFamily="34" charset="0"/>
                <a:cs typeface="Calibri" pitchFamily="34" charset="0"/>
              </a:rPr>
              <a:t>Handled </a:t>
            </a:r>
            <a:r>
              <a:rPr lang="en-US" sz="2600" b="1" dirty="0" smtClean="0">
                <a:latin typeface="Calibri" pitchFamily="34" charset="0"/>
                <a:ea typeface="Calibri" pitchFamily="34" charset="0"/>
                <a:cs typeface="Calibri" pitchFamily="34" charset="0"/>
              </a:rPr>
              <a:t>real-time travel-related queries</a:t>
            </a:r>
            <a:r>
              <a:rPr lang="en-US" sz="2600" dirty="0" smtClean="0">
                <a:latin typeface="Calibri" pitchFamily="34" charset="0"/>
                <a:ea typeface="Calibri" pitchFamily="34" charset="0"/>
                <a:cs typeface="Calibri" pitchFamily="34" charset="0"/>
              </a:rPr>
              <a:t> with intelligent, context-aware responses.</a:t>
            </a:r>
          </a:p>
          <a:p>
            <a:pPr>
              <a:buFont typeface="Wingdings" pitchFamily="2" charset="2"/>
              <a:buChar char="Ø"/>
            </a:pPr>
            <a:r>
              <a:rPr lang="en-US" sz="2600" b="1" dirty="0" smtClean="0">
                <a:latin typeface="Calibri" pitchFamily="34" charset="0"/>
                <a:ea typeface="Calibri" pitchFamily="34" charset="0"/>
                <a:cs typeface="Calibri" pitchFamily="34" charset="0"/>
              </a:rPr>
              <a:t>Automated planning tasks</a:t>
            </a:r>
            <a:r>
              <a:rPr lang="en-US" sz="2600" dirty="0" smtClean="0">
                <a:latin typeface="Calibri" pitchFamily="34" charset="0"/>
                <a:ea typeface="Calibri" pitchFamily="34" charset="0"/>
                <a:cs typeface="Calibri" pitchFamily="34" charset="0"/>
              </a:rPr>
              <a:t> like budget estimation, destination research, and activity selection.</a:t>
            </a:r>
          </a:p>
          <a:p>
            <a:pPr>
              <a:buFont typeface="Wingdings" pitchFamily="2" charset="2"/>
              <a:buChar char="Ø"/>
            </a:pPr>
            <a:r>
              <a:rPr lang="en-US" sz="2600" dirty="0" smtClean="0">
                <a:latin typeface="Calibri" pitchFamily="34" charset="0"/>
                <a:ea typeface="Calibri" pitchFamily="34" charset="0"/>
                <a:cs typeface="Calibri" pitchFamily="34" charset="0"/>
              </a:rPr>
              <a:t>Delivered a </a:t>
            </a:r>
            <a:r>
              <a:rPr lang="en-US" sz="2600" b="1" dirty="0" smtClean="0">
                <a:latin typeface="Calibri" pitchFamily="34" charset="0"/>
                <a:ea typeface="Calibri" pitchFamily="34" charset="0"/>
                <a:cs typeface="Calibri" pitchFamily="34" charset="0"/>
              </a:rPr>
              <a:t>smarter, faster, and stress-free</a:t>
            </a:r>
            <a:r>
              <a:rPr lang="en-US" sz="2600" dirty="0" smtClean="0">
                <a:latin typeface="Calibri" pitchFamily="34" charset="0"/>
                <a:ea typeface="Calibri" pitchFamily="34" charset="0"/>
                <a:cs typeface="Calibri" pitchFamily="34" charset="0"/>
              </a:rPr>
              <a:t> trip planning experience with high personalization and convenience.</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xmlns=""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492898"/>
            <a:ext cx="11029615" cy="4482452"/>
          </a:xfrm>
        </p:spPr>
        <p:txBody>
          <a:bodyPr>
            <a:normAutofit fontScale="70000" lnSpcReduction="20000"/>
          </a:bodyPr>
          <a:lstStyle/>
          <a:p>
            <a:pPr>
              <a:buFont typeface="Wingdings" pitchFamily="2" charset="2"/>
              <a:buChar char="Ø"/>
            </a:pPr>
            <a:r>
              <a:rPr lang="en-US" sz="3100" b="1" dirty="0" smtClean="0">
                <a:latin typeface="Calibri" pitchFamily="34" charset="0"/>
                <a:ea typeface="Calibri" pitchFamily="34" charset="0"/>
                <a:cs typeface="Calibri" pitchFamily="34" charset="0"/>
              </a:rPr>
              <a:t>Multilingual Travel Planning</a:t>
            </a:r>
            <a:r>
              <a:rPr lang="en-US" sz="3100" dirty="0" smtClean="0">
                <a:latin typeface="Calibri" pitchFamily="34" charset="0"/>
                <a:ea typeface="Calibri" pitchFamily="34" charset="0"/>
                <a:cs typeface="Calibri" pitchFamily="34" charset="0"/>
              </a:rPr>
              <a:t> – Support for itinerary creation and query handling in multiple languages.</a:t>
            </a:r>
          </a:p>
          <a:p>
            <a:pPr>
              <a:buFont typeface="Wingdings" pitchFamily="2" charset="2"/>
              <a:buChar char="Ø"/>
            </a:pPr>
            <a:r>
              <a:rPr lang="en-US" sz="3100" b="1" dirty="0" smtClean="0">
                <a:latin typeface="Calibri" pitchFamily="34" charset="0"/>
                <a:ea typeface="Calibri" pitchFamily="34" charset="0"/>
                <a:cs typeface="Calibri" pitchFamily="34" charset="0"/>
              </a:rPr>
              <a:t>Voice-Activated Agent</a:t>
            </a:r>
            <a:r>
              <a:rPr lang="en-US" sz="3100" dirty="0" smtClean="0">
                <a:latin typeface="Calibri" pitchFamily="34" charset="0"/>
                <a:ea typeface="Calibri" pitchFamily="34" charset="0"/>
                <a:cs typeface="Calibri" pitchFamily="34" charset="0"/>
              </a:rPr>
              <a:t> – Enable hands-free travel planning through voice commands.</a:t>
            </a:r>
          </a:p>
          <a:p>
            <a:pPr>
              <a:buFont typeface="Wingdings" pitchFamily="2" charset="2"/>
              <a:buChar char="Ø"/>
            </a:pPr>
            <a:r>
              <a:rPr lang="en-US" sz="3100" b="1" dirty="0" smtClean="0">
                <a:latin typeface="Calibri" pitchFamily="34" charset="0"/>
                <a:ea typeface="Calibri" pitchFamily="34" charset="0"/>
                <a:cs typeface="Calibri" pitchFamily="34" charset="0"/>
              </a:rPr>
              <a:t>Real-Time Collaboration</a:t>
            </a:r>
            <a:r>
              <a:rPr lang="en-US" sz="3100" dirty="0" smtClean="0">
                <a:latin typeface="Calibri" pitchFamily="34" charset="0"/>
                <a:ea typeface="Calibri" pitchFamily="34" charset="0"/>
                <a:cs typeface="Calibri" pitchFamily="34" charset="0"/>
              </a:rPr>
              <a:t> – Allow multiple users (e.g., friends or family) to co-plan trips interactively.</a:t>
            </a:r>
          </a:p>
          <a:p>
            <a:pPr>
              <a:buFont typeface="Wingdings" pitchFamily="2" charset="2"/>
              <a:buChar char="Ø"/>
            </a:pPr>
            <a:r>
              <a:rPr lang="en-US" sz="3100" b="1" dirty="0" smtClean="0">
                <a:latin typeface="Calibri" pitchFamily="34" charset="0"/>
                <a:ea typeface="Calibri" pitchFamily="34" charset="0"/>
                <a:cs typeface="Calibri" pitchFamily="34" charset="0"/>
              </a:rPr>
              <a:t>Personalized Deal Integration</a:t>
            </a:r>
            <a:r>
              <a:rPr lang="en-US" sz="3100" dirty="0" smtClean="0">
                <a:latin typeface="Calibri" pitchFamily="34" charset="0"/>
                <a:ea typeface="Calibri" pitchFamily="34" charset="0"/>
                <a:cs typeface="Calibri" pitchFamily="34" charset="0"/>
              </a:rPr>
              <a:t> – Fetch real-time deals on flights, hotels, and activities based on preferences.</a:t>
            </a:r>
          </a:p>
          <a:p>
            <a:pPr>
              <a:buFont typeface="Wingdings" pitchFamily="2" charset="2"/>
              <a:buChar char="Ø"/>
            </a:pPr>
            <a:r>
              <a:rPr lang="en-US" sz="3100" b="1" dirty="0" smtClean="0">
                <a:latin typeface="Calibri" pitchFamily="34" charset="0"/>
                <a:ea typeface="Calibri" pitchFamily="34" charset="0"/>
                <a:cs typeface="Calibri" pitchFamily="34" charset="0"/>
              </a:rPr>
              <a:t>Seamless Booking Integration</a:t>
            </a:r>
            <a:r>
              <a:rPr lang="en-US" sz="3100" dirty="0" smtClean="0">
                <a:latin typeface="Calibri" pitchFamily="34" charset="0"/>
                <a:ea typeface="Calibri" pitchFamily="34" charset="0"/>
                <a:cs typeface="Calibri" pitchFamily="34" charset="0"/>
              </a:rPr>
              <a:t> – Connect directly with travel booking platforms for instant reservations.</a:t>
            </a:r>
          </a:p>
          <a:p>
            <a:pPr>
              <a:buFont typeface="Wingdings" pitchFamily="2" charset="2"/>
              <a:buChar char="Ø"/>
            </a:pPr>
            <a:r>
              <a:rPr lang="en-US" sz="3100" b="1" dirty="0" smtClean="0">
                <a:latin typeface="Calibri" pitchFamily="34" charset="0"/>
                <a:ea typeface="Calibri" pitchFamily="34" charset="0"/>
                <a:cs typeface="Calibri" pitchFamily="34" charset="0"/>
              </a:rPr>
              <a:t>AI-Assisted Travel Journaling</a:t>
            </a:r>
            <a:r>
              <a:rPr lang="en-US" sz="3100" dirty="0" smtClean="0">
                <a:latin typeface="Calibri" pitchFamily="34" charset="0"/>
                <a:ea typeface="Calibri" pitchFamily="34" charset="0"/>
                <a:cs typeface="Calibri" pitchFamily="34" charset="0"/>
              </a:rPr>
              <a:t> – Automatically draft travel summaries, blogs, or reports based on user itineraries.</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47ab0dda-6bce-41b1-a086-ffb99f8eff9b.jpg"/>
          <p:cNvPicPr>
            <a:picLocks noGrp="1" noChangeAspect="1"/>
          </p:cNvPicPr>
          <p:nvPr>
            <p:ph idx="1"/>
          </p:nvPr>
        </p:nvPicPr>
        <p:blipFill>
          <a:blip r:embed="rId2"/>
          <a:stretch>
            <a:fillRect/>
          </a:stretch>
        </p:blipFill>
        <p:spPr>
          <a:xfrm>
            <a:off x="1670180" y="1324946"/>
            <a:ext cx="8154955" cy="4930321"/>
          </a:xfrm>
        </p:spPr>
      </p:pic>
    </p:spTree>
    <p:extLst>
      <p:ext uri="{BB962C8B-B14F-4D97-AF65-F5344CB8AC3E}">
        <p14:creationId xmlns:p14="http://schemas.microsoft.com/office/powerpoint/2010/main" xmlns=""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5-08-03 182207.png"/>
          <p:cNvPicPr>
            <a:picLocks noChangeAspect="1"/>
          </p:cNvPicPr>
          <p:nvPr/>
        </p:nvPicPr>
        <p:blipFill>
          <a:blip r:embed="rId2"/>
          <a:stretch>
            <a:fillRect/>
          </a:stretch>
        </p:blipFill>
        <p:spPr>
          <a:xfrm>
            <a:off x="1483567" y="1166327"/>
            <a:ext cx="8350898" cy="5232119"/>
          </a:xfrm>
          <a:prstGeom prst="rect">
            <a:avLst/>
          </a:prstGeom>
        </p:spPr>
      </p:pic>
    </p:spTree>
    <p:extLst>
      <p:ext uri="{BB962C8B-B14F-4D97-AF65-F5344CB8AC3E}">
        <p14:creationId xmlns:p14="http://schemas.microsoft.com/office/powerpoint/2010/main" xmlns=""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normAutofit/>
          </a:bodyPr>
          <a:lstStyle/>
          <a:p>
            <a:pPr>
              <a:buFont typeface="Wingdings" pitchFamily="2" charset="2"/>
              <a:buChar char="Ø"/>
            </a:pPr>
            <a:r>
              <a:rPr lang="en-IN" sz="2600" b="1" dirty="0" smtClean="0">
                <a:latin typeface="Calibri" pitchFamily="34" charset="0"/>
                <a:ea typeface="Calibri" pitchFamily="34" charset="0"/>
                <a:cs typeface="Calibri" pitchFamily="34" charset="0"/>
              </a:rPr>
              <a:t>https://github.com/yashvisrivastava25/GetSetGo-Agentic-AI</a:t>
            </a:r>
            <a:endParaRPr lang="en-IN" sz="2600"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endParaRPr lang="en-US" sz="2000" b="1" dirty="0">
              <a:latin typeface="Arial"/>
              <a:ea typeface="+mn-lt"/>
              <a:cs typeface="Arial"/>
            </a:endParaRPr>
          </a:p>
          <a:p>
            <a:pPr marL="0" indent="0">
              <a:buFont typeface="Wingdings" pitchFamily="2" charset="2"/>
              <a:buChar char="Ø"/>
            </a:pPr>
            <a:r>
              <a:rPr lang="en-US" sz="2000" b="1" dirty="0" smtClean="0">
                <a:latin typeface="Arial"/>
                <a:ea typeface="+mn-lt"/>
                <a:cs typeface="Arial"/>
              </a:rPr>
              <a:t>Problem </a:t>
            </a:r>
            <a:r>
              <a:rPr lang="en-US" sz="2000" b="1" dirty="0">
                <a:latin typeface="Arial"/>
                <a:ea typeface="+mn-lt"/>
                <a:cs typeface="Arial"/>
              </a:rPr>
              <a:t>Statement </a:t>
            </a:r>
          </a:p>
          <a:p>
            <a:pPr marL="305435" indent="-305435">
              <a:buFont typeface="Wingdings" pitchFamily="2" charset="2"/>
              <a:buChar char="Ø"/>
            </a:pPr>
            <a:r>
              <a:rPr lang="en-US" sz="2000" b="1" dirty="0">
                <a:latin typeface="Arial"/>
                <a:ea typeface="+mn-lt"/>
                <a:cs typeface="Arial"/>
              </a:rPr>
              <a:t>Technology used</a:t>
            </a:r>
            <a:endParaRPr lang="en-US" dirty="0">
              <a:latin typeface="Arial"/>
              <a:cs typeface="Arial"/>
            </a:endParaRPr>
          </a:p>
          <a:p>
            <a:pPr marL="305435" indent="-305435">
              <a:buFont typeface="Wingdings" pitchFamily="2" charset="2"/>
              <a:buChar char="Ø"/>
            </a:pPr>
            <a:r>
              <a:rPr lang="en-US" sz="2000" b="1" dirty="0">
                <a:latin typeface="Arial"/>
                <a:ea typeface="+mn-lt"/>
                <a:cs typeface="+mn-lt"/>
              </a:rPr>
              <a:t>Wow factor </a:t>
            </a:r>
            <a:endParaRPr lang="en-US" sz="2000" dirty="0">
              <a:latin typeface="Arial"/>
              <a:ea typeface="+mn-lt"/>
              <a:cs typeface="+mn-lt"/>
            </a:endParaRPr>
          </a:p>
          <a:p>
            <a:pPr marL="305435" indent="-305435">
              <a:buFont typeface="Wingdings" pitchFamily="2" charset="2"/>
              <a:buChar char="Ø"/>
            </a:pPr>
            <a:r>
              <a:rPr lang="en-US" sz="2000" b="1" dirty="0">
                <a:latin typeface="Arial"/>
                <a:ea typeface="+mn-lt"/>
                <a:cs typeface="+mn-lt"/>
              </a:rPr>
              <a:t>End users</a:t>
            </a:r>
          </a:p>
          <a:p>
            <a:pPr marL="305435" indent="-305435">
              <a:buFont typeface="Wingdings" pitchFamily="2" charset="2"/>
              <a:buChar char="Ø"/>
            </a:pPr>
            <a:r>
              <a:rPr lang="en-US" sz="2000" b="1" dirty="0">
                <a:latin typeface="Arial"/>
                <a:ea typeface="+mn-lt"/>
                <a:cs typeface="+mn-lt"/>
              </a:rPr>
              <a:t>Result</a:t>
            </a:r>
          </a:p>
          <a:p>
            <a:pPr marL="305435" indent="-305435">
              <a:buFont typeface="Wingdings" pitchFamily="2" charset="2"/>
              <a:buChar char="Ø"/>
            </a:pPr>
            <a:r>
              <a:rPr lang="en-US" sz="2000" b="1" dirty="0" smtClean="0">
                <a:latin typeface="Arial"/>
                <a:ea typeface="+mn-lt"/>
                <a:cs typeface="+mn-lt"/>
              </a:rPr>
              <a:t>Conclusion</a:t>
            </a:r>
          </a:p>
          <a:p>
            <a:pPr marL="305435" indent="-305435">
              <a:buFont typeface="Wingdings" pitchFamily="2" charset="2"/>
              <a:buChar char="Ø"/>
            </a:pPr>
            <a:r>
              <a:rPr lang="en-US" sz="2000" b="1" dirty="0" smtClean="0">
                <a:latin typeface="Arial"/>
                <a:ea typeface="+mn-lt"/>
                <a:cs typeface="+mn-lt"/>
              </a:rPr>
              <a:t>Future </a:t>
            </a:r>
            <a:r>
              <a:rPr lang="en-US" sz="2000" b="1" dirty="0" smtClean="0">
                <a:latin typeface="Arial"/>
                <a:ea typeface="+mn-lt"/>
                <a:cs typeface="+mn-lt"/>
              </a:rPr>
              <a:t>scope</a:t>
            </a:r>
          </a:p>
          <a:p>
            <a:pPr marL="305435" indent="-305435">
              <a:buFont typeface="Wingdings" pitchFamily="2" charset="2"/>
              <a:buChar char="Ø"/>
            </a:pPr>
            <a:r>
              <a:rPr lang="en-US" sz="2000" b="1" dirty="0" smtClean="0">
                <a:latin typeface="Arial"/>
                <a:ea typeface="+mn-lt"/>
                <a:cs typeface="+mn-lt"/>
              </a:rPr>
              <a:t>IBM Certifications</a:t>
            </a:r>
          </a:p>
          <a:p>
            <a:pPr marL="305435" indent="-305435">
              <a:buFont typeface="Wingdings" pitchFamily="2" charset="2"/>
              <a:buChar char="Ø"/>
            </a:pPr>
            <a:r>
              <a:rPr lang="en-US" sz="2000" b="1" dirty="0" err="1" smtClean="0">
                <a:latin typeface="Arial"/>
                <a:ea typeface="+mn-lt"/>
                <a:cs typeface="+mn-lt"/>
              </a:rPr>
              <a:t>Git</a:t>
            </a:r>
            <a:r>
              <a:rPr lang="en-US" sz="2000" b="1" dirty="0" smtClean="0">
                <a:latin typeface="Arial"/>
                <a:ea typeface="+mn-lt"/>
                <a:cs typeface="+mn-lt"/>
              </a:rPr>
              <a:t>-hub Link</a:t>
            </a:r>
          </a:p>
          <a:p>
            <a:pPr marL="305435" indent="-305435">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a:bodyPr>
          <a:lstStyle/>
          <a:p>
            <a:pPr marL="0" indent="0">
              <a:buNone/>
            </a:pPr>
            <a:r>
              <a:rPr lang="en-US" sz="2800" dirty="0" smtClean="0">
                <a:latin typeface="Calibri"/>
                <a:ea typeface="Calibri"/>
                <a:cs typeface="Calibri"/>
              </a:rPr>
              <a:t>Planning personalized travel experiences can be overwhelming due to scattered information across multiple platforms, varying preferences, time constraints, and budget limitations. Travelers often struggle to discover suitable destinations, activities, or accommodations efficiently.</a:t>
            </a:r>
            <a:endParaRPr lang="en-US" sz="2800" dirty="0">
              <a:latin typeface="Calibri"/>
              <a:ea typeface="Calibri"/>
              <a:cs typeface="Calibri"/>
            </a:endParaRPr>
          </a:p>
          <a:p>
            <a:pPr marL="0" indent="0">
              <a:buNone/>
            </a:pPr>
            <a:r>
              <a:rPr lang="en-US" sz="2800" b="1" dirty="0">
                <a:latin typeface="Calibri"/>
                <a:ea typeface="+mn-lt"/>
                <a:cs typeface="+mn-lt"/>
              </a:rPr>
              <a:t>Proposed Solution:</a:t>
            </a:r>
            <a:r>
              <a:rPr lang="en-US" sz="2800" dirty="0">
                <a:latin typeface="Calibri"/>
                <a:ea typeface="+mn-lt"/>
                <a:cs typeface="+mn-lt"/>
              </a:rPr>
              <a:t/>
            </a:r>
            <a:br>
              <a:rPr lang="en-US" sz="2800" dirty="0">
                <a:latin typeface="Calibri"/>
                <a:ea typeface="+mn-lt"/>
                <a:cs typeface="+mn-lt"/>
              </a:rPr>
            </a:br>
            <a:r>
              <a:rPr lang="en-US" sz="2800" dirty="0">
                <a:latin typeface="Calibri" pitchFamily="34" charset="0"/>
                <a:ea typeface="Calibri" pitchFamily="34" charset="0"/>
                <a:cs typeface="Calibri" pitchFamily="34" charset="0"/>
              </a:rPr>
              <a:t> </a:t>
            </a:r>
            <a:r>
              <a:rPr lang="en-US" sz="2800" dirty="0" smtClean="0">
                <a:latin typeface="Calibri" pitchFamily="34" charset="0"/>
                <a:ea typeface="Calibri" pitchFamily="34" charset="0"/>
                <a:cs typeface="Calibri" pitchFamily="34" charset="0"/>
              </a:rPr>
              <a:t>The project proposes a streamlined solution to integrate IBM's watsonx.ai capabilities with </a:t>
            </a:r>
            <a:r>
              <a:rPr lang="en-US" sz="2800" dirty="0" err="1" smtClean="0">
                <a:latin typeface="Calibri" pitchFamily="34" charset="0"/>
                <a:ea typeface="Calibri" pitchFamily="34" charset="0"/>
                <a:cs typeface="Calibri" pitchFamily="34" charset="0"/>
              </a:rPr>
              <a:t>LangGraph</a:t>
            </a:r>
            <a:r>
              <a:rPr lang="en-US" sz="2800" dirty="0" smtClean="0">
                <a:latin typeface="Calibri" pitchFamily="34" charset="0"/>
                <a:ea typeface="Calibri" pitchFamily="34" charset="0"/>
                <a:cs typeface="Calibri" pitchFamily="34" charset="0"/>
              </a:rPr>
              <a:t> agents for enhanced AI-driven interactions. It demonstrates how to authenticate using IBM Cloud API keys, configure an agent with tools, and utilize powerful foundation models for chat-based </a:t>
            </a:r>
            <a:r>
              <a:rPr lang="en-US" sz="2800" dirty="0" err="1" smtClean="0">
                <a:latin typeface="Calibri" pitchFamily="34" charset="0"/>
                <a:ea typeface="Calibri" pitchFamily="34" charset="0"/>
                <a:cs typeface="Calibri" pitchFamily="34" charset="0"/>
              </a:rPr>
              <a:t>inferencing</a:t>
            </a:r>
            <a:r>
              <a:rPr lang="en-US" sz="2800" dirty="0" smtClean="0">
                <a:latin typeface="Calibri" pitchFamily="34" charset="0"/>
                <a:ea typeface="Calibri" pitchFamily="34" charset="0"/>
                <a:cs typeface="Calibri" pitchFamily="34" charset="0"/>
              </a:rPr>
              <a:t>.</a:t>
            </a:r>
            <a:r>
              <a:rPr lang="en-US" sz="2800" dirty="0">
                <a:latin typeface="Calibri"/>
                <a:ea typeface="Calibri"/>
                <a:cs typeface="Calibri"/>
              </a:rPr>
              <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2090057"/>
            <a:ext cx="11613485" cy="4561294"/>
          </a:xfrm>
        </p:spPr>
        <p:txBody>
          <a:bodyPr vert="horz" lIns="91440" tIns="45720" rIns="91440" bIns="45720" rtlCol="0" anchor="ctr">
            <a:noAutofit/>
          </a:bodyPr>
          <a:lstStyle/>
          <a:p>
            <a:pPr>
              <a:buFont typeface="Wingdings" pitchFamily="2" charset="2"/>
              <a:buChar char="Ø"/>
            </a:pPr>
            <a:r>
              <a:rPr lang="en-US" sz="2600" b="1" dirty="0" smtClean="0">
                <a:latin typeface="Calibri" pitchFamily="34" charset="0"/>
                <a:ea typeface="Calibri" pitchFamily="34" charset="0"/>
                <a:cs typeface="Calibri" pitchFamily="34" charset="0"/>
              </a:rPr>
              <a:t>Granite </a:t>
            </a:r>
            <a:r>
              <a:rPr lang="en-US" sz="2600" b="1" dirty="0" smtClean="0">
                <a:latin typeface="Calibri" pitchFamily="34" charset="0"/>
                <a:ea typeface="Calibri" pitchFamily="34" charset="0"/>
                <a:cs typeface="Calibri" pitchFamily="34" charset="0"/>
              </a:rPr>
              <a:t>3-3-8B Instruction Model</a:t>
            </a:r>
            <a:r>
              <a:rPr lang="en-US" sz="2600" dirty="0" smtClean="0">
                <a:latin typeface="Calibri" pitchFamily="34" charset="0"/>
                <a:ea typeface="Calibri" pitchFamily="34" charset="0"/>
                <a:cs typeface="Calibri" pitchFamily="34" charset="0"/>
              </a:rPr>
              <a:t> – IBM's state-of-the-art large language model optimized for instruction-following tasks, used to generate intelligent and context-aware responses within agent workflows</a:t>
            </a:r>
            <a:r>
              <a:rPr lang="en-US" sz="2600" dirty="0" smtClean="0">
                <a:latin typeface="Calibri" pitchFamily="34" charset="0"/>
                <a:ea typeface="Calibri" pitchFamily="34" charset="0"/>
                <a:cs typeface="Calibri" pitchFamily="34" charset="0"/>
              </a:rPr>
              <a:t>.</a:t>
            </a:r>
            <a:endParaRPr lang="en-US" sz="2600" b="1" dirty="0" smtClean="0">
              <a:latin typeface="Calibri" pitchFamily="34" charset="0"/>
              <a:ea typeface="Calibri" pitchFamily="34" charset="0"/>
              <a:cs typeface="Calibri" pitchFamily="34" charset="0"/>
            </a:endParaRPr>
          </a:p>
          <a:p>
            <a:pPr>
              <a:buFont typeface="Wingdings" pitchFamily="2" charset="2"/>
              <a:buChar char="Ø"/>
            </a:pPr>
            <a:r>
              <a:rPr lang="en-US" sz="2600" b="1" dirty="0" smtClean="0">
                <a:latin typeface="Calibri" pitchFamily="34" charset="0"/>
                <a:ea typeface="Calibri" pitchFamily="34" charset="0"/>
                <a:cs typeface="Calibri" pitchFamily="34" charset="0"/>
              </a:rPr>
              <a:t>IBM </a:t>
            </a:r>
            <a:r>
              <a:rPr lang="en-US" sz="2600" b="1" dirty="0" smtClean="0">
                <a:latin typeface="Calibri" pitchFamily="34" charset="0"/>
                <a:ea typeface="Calibri" pitchFamily="34" charset="0"/>
                <a:cs typeface="Calibri" pitchFamily="34" charset="0"/>
              </a:rPr>
              <a:t>Cloud </a:t>
            </a:r>
            <a:r>
              <a:rPr lang="en-US" sz="2600" b="1" dirty="0" err="1" smtClean="0">
                <a:latin typeface="Calibri" pitchFamily="34" charset="0"/>
                <a:ea typeface="Calibri" pitchFamily="34" charset="0"/>
                <a:cs typeface="Calibri" pitchFamily="34" charset="0"/>
              </a:rPr>
              <a:t>Lite</a:t>
            </a:r>
            <a:r>
              <a:rPr lang="en-US" sz="2600" dirty="0" smtClean="0">
                <a:latin typeface="Calibri" pitchFamily="34" charset="0"/>
                <a:ea typeface="Calibri" pitchFamily="34" charset="0"/>
                <a:cs typeface="Calibri" pitchFamily="34" charset="0"/>
              </a:rPr>
              <a:t> </a:t>
            </a:r>
            <a:r>
              <a:rPr lang="en-US" sz="2600" dirty="0" smtClean="0">
                <a:latin typeface="Calibri" pitchFamily="34" charset="0"/>
                <a:ea typeface="Calibri" pitchFamily="34" charset="0"/>
                <a:cs typeface="Calibri" pitchFamily="34" charset="0"/>
              </a:rPr>
              <a:t>– Provides a secure, scalable environment for deploying AI agents, managing API access, and integrating services.</a:t>
            </a:r>
          </a:p>
          <a:p>
            <a:pPr>
              <a:buFont typeface="Wingdings" pitchFamily="2" charset="2"/>
              <a:buChar char="Ø"/>
            </a:pPr>
            <a:r>
              <a:rPr lang="en-US" sz="2600" b="1" dirty="0" smtClean="0">
                <a:latin typeface="Calibri" pitchFamily="34" charset="0"/>
                <a:ea typeface="Calibri" pitchFamily="34" charset="0"/>
                <a:cs typeface="Calibri" pitchFamily="34" charset="0"/>
              </a:rPr>
              <a:t>Natural Language Processing (NLP</a:t>
            </a:r>
            <a:r>
              <a:rPr lang="en-US" sz="2600" b="1" dirty="0" smtClean="0">
                <a:latin typeface="Calibri" pitchFamily="34" charset="0"/>
                <a:ea typeface="Calibri" pitchFamily="34" charset="0"/>
                <a:cs typeface="Calibri" pitchFamily="34" charset="0"/>
              </a:rPr>
              <a:t>):</a:t>
            </a:r>
            <a:r>
              <a:rPr lang="en-US" sz="2600" dirty="0" smtClean="0">
                <a:latin typeface="Calibri" pitchFamily="34" charset="0"/>
                <a:ea typeface="Calibri" pitchFamily="34" charset="0"/>
                <a:cs typeface="Calibri" pitchFamily="34" charset="0"/>
              </a:rPr>
              <a:t>Facilitates </a:t>
            </a:r>
            <a:r>
              <a:rPr lang="en-US" sz="2600" dirty="0" smtClean="0">
                <a:latin typeface="Calibri" pitchFamily="34" charset="0"/>
                <a:ea typeface="Calibri" pitchFamily="34" charset="0"/>
                <a:cs typeface="Calibri" pitchFamily="34" charset="0"/>
              </a:rPr>
              <a:t>user input understanding, intent recognition, and </a:t>
            </a:r>
            <a:r>
              <a:rPr lang="en-US" sz="2600" dirty="0" smtClean="0">
                <a:latin typeface="Calibri" pitchFamily="34" charset="0"/>
                <a:ea typeface="Calibri" pitchFamily="34" charset="0"/>
                <a:cs typeface="Calibri" pitchFamily="34" charset="0"/>
              </a:rPr>
              <a:t>natural conversational </a:t>
            </a:r>
            <a:r>
              <a:rPr lang="en-US" sz="2600" dirty="0" smtClean="0">
                <a:latin typeface="Calibri" pitchFamily="34" charset="0"/>
                <a:ea typeface="Calibri" pitchFamily="34" charset="0"/>
                <a:cs typeface="Calibri" pitchFamily="34" charset="0"/>
              </a:rPr>
              <a:t>flow to drive AI decision-making.</a:t>
            </a:r>
          </a:p>
          <a:p>
            <a:pPr>
              <a:buFont typeface="Wingdings" pitchFamily="2" charset="2"/>
              <a:buChar char="Ø"/>
            </a:pPr>
            <a:r>
              <a:rPr lang="en-US" sz="2600" b="1" dirty="0" err="1" smtClean="0">
                <a:latin typeface="Calibri" pitchFamily="34" charset="0"/>
                <a:ea typeface="Calibri" pitchFamily="34" charset="0"/>
                <a:cs typeface="Calibri" pitchFamily="34" charset="0"/>
              </a:rPr>
              <a:t>LangGraph:</a:t>
            </a:r>
            <a:r>
              <a:rPr lang="en-US" sz="2600" dirty="0" err="1" smtClean="0">
                <a:latin typeface="Calibri" pitchFamily="34" charset="0"/>
                <a:ea typeface="Calibri" pitchFamily="34" charset="0"/>
                <a:cs typeface="Calibri" pitchFamily="34" charset="0"/>
              </a:rPr>
              <a:t>Structures</a:t>
            </a:r>
            <a:r>
              <a:rPr lang="en-US" sz="2600" dirty="0" smtClean="0">
                <a:latin typeface="Calibri" pitchFamily="34" charset="0"/>
                <a:ea typeface="Calibri" pitchFamily="34" charset="0"/>
                <a:cs typeface="Calibri" pitchFamily="34" charset="0"/>
              </a:rPr>
              <a:t> </a:t>
            </a:r>
            <a:r>
              <a:rPr lang="en-US" sz="2600" dirty="0" smtClean="0">
                <a:latin typeface="Calibri" pitchFamily="34" charset="0"/>
                <a:ea typeface="Calibri" pitchFamily="34" charset="0"/>
                <a:cs typeface="Calibri" pitchFamily="34" charset="0"/>
              </a:rPr>
              <a:t>the agent’s behavior as a directed graph, enabling dynamic, task-oriented interactions and flexible workflow management.</a:t>
            </a:r>
          </a:p>
          <a:p>
            <a:endParaRPr lang="en-US" sz="2800" dirty="0" smtClean="0"/>
          </a:p>
          <a:p>
            <a:pPr marL="0" indent="0">
              <a:buNone/>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normAutofit fontScale="32500" lnSpcReduction="20000"/>
          </a:bodyPr>
          <a:lstStyle/>
          <a:p>
            <a:pPr>
              <a:buFont typeface="Wingdings" pitchFamily="2" charset="2"/>
              <a:buChar char="Ø"/>
            </a:pPr>
            <a:r>
              <a:rPr lang="en-US" sz="6000" b="1" dirty="0" smtClean="0">
                <a:latin typeface="Calibri" pitchFamily="34" charset="0"/>
                <a:ea typeface="Calibri" pitchFamily="34" charset="0"/>
                <a:cs typeface="Calibri" pitchFamily="34" charset="0"/>
              </a:rPr>
              <a:t>IBM </a:t>
            </a:r>
            <a:r>
              <a:rPr lang="en-US" sz="6000" b="1" dirty="0" smtClean="0">
                <a:latin typeface="Calibri" pitchFamily="34" charset="0"/>
                <a:ea typeface="Calibri" pitchFamily="34" charset="0"/>
                <a:cs typeface="Calibri" pitchFamily="34" charset="0"/>
              </a:rPr>
              <a:t>watsonx.ai:</a:t>
            </a:r>
            <a:r>
              <a:rPr lang="en-US" sz="6000" dirty="0" smtClean="0">
                <a:latin typeface="Calibri" pitchFamily="34" charset="0"/>
                <a:ea typeface="Calibri" pitchFamily="34" charset="0"/>
                <a:cs typeface="Calibri" pitchFamily="34" charset="0"/>
              </a:rPr>
              <a:t> Core platform for building and deploying foundation model-powered agents</a:t>
            </a:r>
            <a:r>
              <a:rPr lang="en-US" sz="6000" dirty="0" smtClean="0">
                <a:latin typeface="Calibri" pitchFamily="34" charset="0"/>
                <a:ea typeface="Calibri" pitchFamily="34" charset="0"/>
                <a:cs typeface="Calibri" pitchFamily="34" charset="0"/>
              </a:rPr>
              <a:t>.</a:t>
            </a:r>
          </a:p>
          <a:p>
            <a:pPr>
              <a:buFont typeface="Wingdings" pitchFamily="2" charset="2"/>
              <a:buChar char="Ø"/>
            </a:pPr>
            <a:r>
              <a:rPr lang="en-US" sz="6000" b="1" dirty="0" smtClean="0">
                <a:latin typeface="Calibri" pitchFamily="34" charset="0"/>
                <a:ea typeface="Calibri" pitchFamily="34" charset="0"/>
                <a:cs typeface="Calibri" pitchFamily="34" charset="0"/>
              </a:rPr>
              <a:t>Watsonx.ai </a:t>
            </a:r>
            <a:r>
              <a:rPr lang="en-US" sz="6000" b="1" dirty="0" err="1" smtClean="0">
                <a:latin typeface="Calibri" pitchFamily="34" charset="0"/>
                <a:ea typeface="Calibri" pitchFamily="34" charset="0"/>
                <a:cs typeface="Calibri" pitchFamily="34" charset="0"/>
              </a:rPr>
              <a:t>Studio:</a:t>
            </a:r>
            <a:r>
              <a:rPr lang="en-US" sz="6000" dirty="0" err="1" smtClean="0">
                <a:latin typeface="Calibri" pitchFamily="34" charset="0"/>
                <a:ea typeface="Calibri" pitchFamily="34" charset="0"/>
                <a:cs typeface="Calibri" pitchFamily="34" charset="0"/>
              </a:rPr>
              <a:t>Low</a:t>
            </a:r>
            <a:r>
              <a:rPr lang="en-US" sz="6000" dirty="0" smtClean="0">
                <a:latin typeface="Calibri" pitchFamily="34" charset="0"/>
                <a:ea typeface="Calibri" pitchFamily="34" charset="0"/>
                <a:cs typeface="Calibri" pitchFamily="34" charset="0"/>
              </a:rPr>
              <a:t>-code </a:t>
            </a:r>
            <a:r>
              <a:rPr lang="en-US" sz="6000" dirty="0" smtClean="0">
                <a:latin typeface="Calibri" pitchFamily="34" charset="0"/>
                <a:ea typeface="Calibri" pitchFamily="34" charset="0"/>
                <a:cs typeface="Calibri" pitchFamily="34" charset="0"/>
              </a:rPr>
              <a:t>environment to build, manage, and configure agent workflows.</a:t>
            </a:r>
          </a:p>
          <a:p>
            <a:pPr>
              <a:buFont typeface="Wingdings" pitchFamily="2" charset="2"/>
              <a:buChar char="Ø"/>
            </a:pPr>
            <a:r>
              <a:rPr lang="en-US" sz="6000" b="1" dirty="0" smtClean="0">
                <a:latin typeface="Calibri" pitchFamily="34" charset="0"/>
                <a:ea typeface="Calibri" pitchFamily="34" charset="0"/>
                <a:cs typeface="Calibri" pitchFamily="34" charset="0"/>
              </a:rPr>
              <a:t>Watsonx.ai </a:t>
            </a:r>
            <a:r>
              <a:rPr lang="en-US" sz="6000" b="1" dirty="0" err="1" smtClean="0">
                <a:latin typeface="Calibri" pitchFamily="34" charset="0"/>
                <a:ea typeface="Calibri" pitchFamily="34" charset="0"/>
                <a:cs typeface="Calibri" pitchFamily="34" charset="0"/>
              </a:rPr>
              <a:t>Runtime:</a:t>
            </a:r>
            <a:r>
              <a:rPr lang="en-US" sz="6000" dirty="0" err="1" smtClean="0">
                <a:latin typeface="Calibri" pitchFamily="34" charset="0"/>
                <a:ea typeface="Calibri" pitchFamily="34" charset="0"/>
                <a:cs typeface="Calibri" pitchFamily="34" charset="0"/>
              </a:rPr>
              <a:t>Executes</a:t>
            </a:r>
            <a:r>
              <a:rPr lang="en-US" sz="6000" dirty="0" smtClean="0">
                <a:latin typeface="Calibri" pitchFamily="34" charset="0"/>
                <a:ea typeface="Calibri" pitchFamily="34" charset="0"/>
                <a:cs typeface="Calibri" pitchFamily="34" charset="0"/>
              </a:rPr>
              <a:t> </a:t>
            </a:r>
            <a:r>
              <a:rPr lang="en-US" sz="6000" dirty="0" smtClean="0">
                <a:latin typeface="Calibri" pitchFamily="34" charset="0"/>
                <a:ea typeface="Calibri" pitchFamily="34" charset="0"/>
                <a:cs typeface="Calibri" pitchFamily="34" charset="0"/>
              </a:rPr>
              <a:t>real-time queries and connects user inputs with models and tools</a:t>
            </a:r>
            <a:r>
              <a:rPr lang="en-US" sz="6000" dirty="0" smtClean="0">
                <a:latin typeface="Calibri" pitchFamily="34" charset="0"/>
                <a:ea typeface="Calibri" pitchFamily="34" charset="0"/>
                <a:cs typeface="Calibri" pitchFamily="34" charset="0"/>
              </a:rPr>
              <a:t>.</a:t>
            </a:r>
            <a:endParaRPr lang="en-US" sz="6000" dirty="0" smtClean="0">
              <a:latin typeface="Calibri" pitchFamily="34" charset="0"/>
              <a:ea typeface="Calibri" pitchFamily="34" charset="0"/>
              <a:cs typeface="Calibri" pitchFamily="34" charset="0"/>
            </a:endParaRPr>
          </a:p>
          <a:p>
            <a:pPr>
              <a:buFont typeface="Wingdings" pitchFamily="2" charset="2"/>
              <a:buChar char="Ø"/>
            </a:pPr>
            <a:r>
              <a:rPr lang="en-US" sz="6000" b="1" dirty="0" smtClean="0">
                <a:latin typeface="Calibri" pitchFamily="34" charset="0"/>
                <a:ea typeface="Calibri" pitchFamily="34" charset="0"/>
                <a:cs typeface="Calibri" pitchFamily="34" charset="0"/>
              </a:rPr>
              <a:t>IBM Cloud Identity &amp; Access Management (IAM):</a:t>
            </a:r>
            <a:r>
              <a:rPr lang="en-US" sz="6000" dirty="0" smtClean="0">
                <a:latin typeface="Calibri" pitchFamily="34" charset="0"/>
                <a:ea typeface="Calibri" pitchFamily="34" charset="0"/>
                <a:cs typeface="Calibri" pitchFamily="34" charset="0"/>
              </a:rPr>
              <a:t> Secures access using personal API keys.</a:t>
            </a:r>
          </a:p>
          <a:p>
            <a:pPr>
              <a:buFont typeface="Wingdings" pitchFamily="2" charset="2"/>
              <a:buChar char="Ø"/>
            </a:pPr>
            <a:r>
              <a:rPr lang="en-US" sz="6000" b="1" dirty="0" smtClean="0">
                <a:latin typeface="Calibri" pitchFamily="34" charset="0"/>
                <a:ea typeface="Calibri" pitchFamily="34" charset="0"/>
                <a:cs typeface="Calibri" pitchFamily="34" charset="0"/>
              </a:rPr>
              <a:t>watsonx.ai Prompt Lab &amp; Agent Lab:</a:t>
            </a:r>
            <a:r>
              <a:rPr lang="en-US" sz="6000" dirty="0" smtClean="0">
                <a:latin typeface="Calibri" pitchFamily="34" charset="0"/>
                <a:ea typeface="Calibri" pitchFamily="34" charset="0"/>
                <a:cs typeface="Calibri" pitchFamily="34" charset="0"/>
              </a:rPr>
              <a:t> Tools to prototype, save, and manage agent workflows and prompts.</a:t>
            </a:r>
          </a:p>
          <a:p>
            <a:pPr>
              <a:buFont typeface="Wingdings" pitchFamily="2" charset="2"/>
              <a:buChar char="Ø"/>
            </a:pPr>
            <a:r>
              <a:rPr lang="en-US" sz="6000" b="1" dirty="0" smtClean="0">
                <a:latin typeface="Calibri" pitchFamily="34" charset="0"/>
                <a:ea typeface="Calibri" pitchFamily="34" charset="0"/>
                <a:cs typeface="Calibri" pitchFamily="34" charset="0"/>
              </a:rPr>
              <a:t>IBM Cloud API Gateway (via SDK):</a:t>
            </a:r>
            <a:r>
              <a:rPr lang="en-US" sz="6000" dirty="0" smtClean="0">
                <a:latin typeface="Calibri" pitchFamily="34" charset="0"/>
                <a:ea typeface="Calibri" pitchFamily="34" charset="0"/>
                <a:cs typeface="Calibri" pitchFamily="34" charset="0"/>
              </a:rPr>
              <a:t> Facilitates secure communication between agents and </a:t>
            </a:r>
            <a:r>
              <a:rPr lang="en-US" sz="6000" dirty="0" err="1" smtClean="0">
                <a:latin typeface="Calibri" pitchFamily="34" charset="0"/>
                <a:ea typeface="Calibri" pitchFamily="34" charset="0"/>
                <a:cs typeface="Calibri" pitchFamily="34" charset="0"/>
              </a:rPr>
              <a:t>watsonx</a:t>
            </a:r>
            <a:r>
              <a:rPr lang="en-US" sz="6000" dirty="0" smtClean="0">
                <a:latin typeface="Calibri" pitchFamily="34" charset="0"/>
                <a:ea typeface="Calibri" pitchFamily="34" charset="0"/>
                <a:cs typeface="Calibri" pitchFamily="34" charset="0"/>
              </a:rPr>
              <a:t> services.</a:t>
            </a:r>
          </a:p>
          <a:p>
            <a:pPr marL="305435" indent="-305435">
              <a:buNone/>
            </a:pPr>
            <a:endParaRPr lang="en-IN" dirty="0"/>
          </a:p>
        </p:txBody>
      </p:sp>
    </p:spTree>
    <p:extLst>
      <p:ext uri="{BB962C8B-B14F-4D97-AF65-F5344CB8AC3E}">
        <p14:creationId xmlns:p14="http://schemas.microsoft.com/office/powerpoint/2010/main" xmlns=""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483568"/>
            <a:ext cx="11029615" cy="4491782"/>
          </a:xfrm>
        </p:spPr>
        <p:txBody>
          <a:bodyPr>
            <a:normAutofit fontScale="92500" lnSpcReduction="20000"/>
          </a:bodyPr>
          <a:lstStyle/>
          <a:p>
            <a:pPr>
              <a:buFont typeface="Wingdings" pitchFamily="2" charset="2"/>
              <a:buChar char="Ø"/>
            </a:pPr>
            <a:r>
              <a:rPr lang="en-US" sz="2800" b="1" dirty="0" err="1" smtClean="0">
                <a:latin typeface="Calibri" pitchFamily="34" charset="0"/>
                <a:ea typeface="Calibri" pitchFamily="34" charset="0"/>
                <a:cs typeface="Calibri" pitchFamily="34" charset="0"/>
              </a:rPr>
              <a:t>Agentic</a:t>
            </a:r>
            <a:r>
              <a:rPr lang="en-US" sz="2800" b="1" dirty="0" smtClean="0">
                <a:latin typeface="Calibri" pitchFamily="34" charset="0"/>
                <a:ea typeface="Calibri" pitchFamily="34" charset="0"/>
                <a:cs typeface="Calibri" pitchFamily="34" charset="0"/>
              </a:rPr>
              <a:t> Intelligence</a:t>
            </a:r>
            <a:r>
              <a:rPr lang="en-US" sz="2800" dirty="0" smtClean="0">
                <a:latin typeface="Calibri" pitchFamily="34" charset="0"/>
                <a:ea typeface="Calibri" pitchFamily="34" charset="0"/>
                <a:cs typeface="Calibri" pitchFamily="34" charset="0"/>
              </a:rPr>
              <a:t> – Uses </a:t>
            </a:r>
            <a:r>
              <a:rPr lang="en-US" sz="2800" dirty="0" err="1" smtClean="0">
                <a:latin typeface="Calibri" pitchFamily="34" charset="0"/>
                <a:ea typeface="Calibri" pitchFamily="34" charset="0"/>
                <a:cs typeface="Calibri" pitchFamily="34" charset="0"/>
              </a:rPr>
              <a:t>LangGraph</a:t>
            </a:r>
            <a:r>
              <a:rPr lang="en-US" sz="2800" dirty="0" smtClean="0">
                <a:latin typeface="Calibri" pitchFamily="34" charset="0"/>
                <a:ea typeface="Calibri" pitchFamily="34" charset="0"/>
                <a:cs typeface="Calibri" pitchFamily="34" charset="0"/>
              </a:rPr>
              <a:t> to enable dynamic, task-driven workflows that adapt to user needs in real time.</a:t>
            </a:r>
          </a:p>
          <a:p>
            <a:pPr>
              <a:buFont typeface="Wingdings" pitchFamily="2" charset="2"/>
              <a:buChar char="Ø"/>
            </a:pPr>
            <a:r>
              <a:rPr lang="en-US" sz="2800" b="1" dirty="0" smtClean="0">
                <a:latin typeface="Calibri" pitchFamily="34" charset="0"/>
                <a:ea typeface="Calibri" pitchFamily="34" charset="0"/>
                <a:cs typeface="Calibri" pitchFamily="34" charset="0"/>
              </a:rPr>
              <a:t>Instruction-Tuned LLM (Granite 3-3-8B)</a:t>
            </a:r>
            <a:r>
              <a:rPr lang="en-US" sz="2800" dirty="0" smtClean="0">
                <a:latin typeface="Calibri" pitchFamily="34" charset="0"/>
                <a:ea typeface="Calibri" pitchFamily="34" charset="0"/>
                <a:cs typeface="Calibri" pitchFamily="34" charset="0"/>
              </a:rPr>
              <a:t> – Delivers highly relevant, personalized responses with natural language understanding.</a:t>
            </a:r>
          </a:p>
          <a:p>
            <a:pPr>
              <a:buFont typeface="Wingdings" pitchFamily="2" charset="2"/>
              <a:buChar char="Ø"/>
            </a:pPr>
            <a:r>
              <a:rPr lang="en-US" sz="2800" b="1" dirty="0" smtClean="0">
                <a:latin typeface="Calibri" pitchFamily="34" charset="0"/>
                <a:ea typeface="Calibri" pitchFamily="34" charset="0"/>
                <a:cs typeface="Calibri" pitchFamily="34" charset="0"/>
              </a:rPr>
              <a:t>Seamless Cloud Integration</a:t>
            </a:r>
            <a:r>
              <a:rPr lang="en-US" sz="2800" dirty="0" smtClean="0">
                <a:latin typeface="Calibri" pitchFamily="34" charset="0"/>
                <a:ea typeface="Calibri" pitchFamily="34" charset="0"/>
                <a:cs typeface="Calibri" pitchFamily="34" charset="0"/>
              </a:rPr>
              <a:t> – Built on IBM Cloud with secure, scalable deployment of AI services and APIs.</a:t>
            </a:r>
          </a:p>
          <a:p>
            <a:pPr>
              <a:buFont typeface="Wingdings" pitchFamily="2" charset="2"/>
              <a:buChar char="Ø"/>
            </a:pPr>
            <a:r>
              <a:rPr lang="en-US" sz="2800" b="1" dirty="0" smtClean="0">
                <a:latin typeface="Calibri" pitchFamily="34" charset="0"/>
                <a:ea typeface="Calibri" pitchFamily="34" charset="0"/>
                <a:cs typeface="Calibri" pitchFamily="34" charset="0"/>
              </a:rPr>
              <a:t>Low-Code Development</a:t>
            </a:r>
            <a:r>
              <a:rPr lang="en-US" sz="2800" dirty="0" smtClean="0">
                <a:latin typeface="Calibri" pitchFamily="34" charset="0"/>
                <a:ea typeface="Calibri" pitchFamily="34" charset="0"/>
                <a:cs typeface="Calibri" pitchFamily="34" charset="0"/>
              </a:rPr>
              <a:t> – Watsonx.ai Studio allows quick agent creation and modification without deep programming knowledge.</a:t>
            </a:r>
          </a:p>
          <a:p>
            <a:pPr>
              <a:buFont typeface="Wingdings" pitchFamily="2" charset="2"/>
              <a:buChar char="Ø"/>
            </a:pPr>
            <a:r>
              <a:rPr lang="en-US" sz="2800" b="1" dirty="0" smtClean="0">
                <a:latin typeface="Calibri" pitchFamily="34" charset="0"/>
                <a:ea typeface="Calibri" pitchFamily="34" charset="0"/>
                <a:cs typeface="Calibri" pitchFamily="34" charset="0"/>
              </a:rPr>
              <a:t>Real-Time Execution</a:t>
            </a:r>
            <a:r>
              <a:rPr lang="en-US" sz="2800" dirty="0" smtClean="0">
                <a:latin typeface="Calibri" pitchFamily="34" charset="0"/>
                <a:ea typeface="Calibri" pitchFamily="34" charset="0"/>
                <a:cs typeface="Calibri" pitchFamily="34" charset="0"/>
              </a:rPr>
              <a:t> – Watsonx.ai Runtime ensures smooth, responsive interactions between users, tools, and models.</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627845" y="1423324"/>
            <a:ext cx="11029615" cy="4673324"/>
          </a:xfrm>
        </p:spPr>
        <p:txBody>
          <a:bodyPr>
            <a:normAutofit fontScale="92500" lnSpcReduction="20000"/>
          </a:bodyPr>
          <a:lstStyle/>
          <a:p>
            <a:pPr>
              <a:buFont typeface="Wingdings" pitchFamily="2" charset="2"/>
              <a:buChar char="Ø"/>
            </a:pPr>
            <a:r>
              <a:rPr lang="en-US" sz="2800" b="1" dirty="0" smtClean="0">
                <a:latin typeface="Calibri" pitchFamily="34" charset="0"/>
                <a:ea typeface="Calibri" pitchFamily="34" charset="0"/>
                <a:cs typeface="Calibri" pitchFamily="34" charset="0"/>
              </a:rPr>
              <a:t>AI/ML Developers</a:t>
            </a:r>
            <a:r>
              <a:rPr lang="en-US" sz="2800" dirty="0" smtClean="0">
                <a:latin typeface="Calibri" pitchFamily="34" charset="0"/>
                <a:ea typeface="Calibri" pitchFamily="34" charset="0"/>
                <a:cs typeface="Calibri" pitchFamily="34" charset="0"/>
              </a:rPr>
              <a:t> – Build, customize, and deploy intelligent agent workflows using foundation models.</a:t>
            </a:r>
          </a:p>
          <a:p>
            <a:pPr>
              <a:buFont typeface="Wingdings" pitchFamily="2" charset="2"/>
              <a:buChar char="Ø"/>
            </a:pPr>
            <a:r>
              <a:rPr lang="en-US" sz="2800" b="1" dirty="0" smtClean="0">
                <a:latin typeface="Calibri" pitchFamily="34" charset="0"/>
                <a:ea typeface="Calibri" pitchFamily="34" charset="0"/>
                <a:cs typeface="Calibri" pitchFamily="34" charset="0"/>
              </a:rPr>
              <a:t>Data Scientists</a:t>
            </a:r>
            <a:r>
              <a:rPr lang="en-US" sz="2800" dirty="0" smtClean="0">
                <a:latin typeface="Calibri" pitchFamily="34" charset="0"/>
                <a:ea typeface="Calibri" pitchFamily="34" charset="0"/>
                <a:cs typeface="Calibri" pitchFamily="34" charset="0"/>
              </a:rPr>
              <a:t> – Leverage the </a:t>
            </a:r>
            <a:r>
              <a:rPr lang="en-US" sz="2800" dirty="0" err="1" smtClean="0">
                <a:latin typeface="Calibri" pitchFamily="34" charset="0"/>
                <a:ea typeface="Calibri" pitchFamily="34" charset="0"/>
                <a:cs typeface="Calibri" pitchFamily="34" charset="0"/>
              </a:rPr>
              <a:t>agentic</a:t>
            </a:r>
            <a:r>
              <a:rPr lang="en-US" sz="2800" dirty="0" smtClean="0">
                <a:latin typeface="Calibri" pitchFamily="34" charset="0"/>
                <a:ea typeface="Calibri" pitchFamily="34" charset="0"/>
                <a:cs typeface="Calibri" pitchFamily="34" charset="0"/>
              </a:rPr>
              <a:t> framework to automate data exploration and insights generation.</a:t>
            </a:r>
          </a:p>
          <a:p>
            <a:pPr>
              <a:buFont typeface="Wingdings" pitchFamily="2" charset="2"/>
              <a:buChar char="Ø"/>
            </a:pPr>
            <a:r>
              <a:rPr lang="en-US" sz="2800" b="1" dirty="0" smtClean="0">
                <a:latin typeface="Calibri" pitchFamily="34" charset="0"/>
                <a:ea typeface="Calibri" pitchFamily="34" charset="0"/>
                <a:cs typeface="Calibri" pitchFamily="34" charset="0"/>
              </a:rPr>
              <a:t>Enterprises &amp; IT Teams</a:t>
            </a:r>
            <a:r>
              <a:rPr lang="en-US" sz="2800" dirty="0" smtClean="0">
                <a:latin typeface="Calibri" pitchFamily="34" charset="0"/>
                <a:ea typeface="Calibri" pitchFamily="34" charset="0"/>
                <a:cs typeface="Calibri" pitchFamily="34" charset="0"/>
              </a:rPr>
              <a:t> – Integrate agent-based systems into business workflows for smarter automation.</a:t>
            </a:r>
          </a:p>
          <a:p>
            <a:pPr>
              <a:buFont typeface="Wingdings" pitchFamily="2" charset="2"/>
              <a:buChar char="Ø"/>
            </a:pPr>
            <a:r>
              <a:rPr lang="en-US" sz="2800" b="1" dirty="0" smtClean="0">
                <a:latin typeface="Calibri" pitchFamily="34" charset="0"/>
                <a:ea typeface="Calibri" pitchFamily="34" charset="0"/>
                <a:cs typeface="Calibri" pitchFamily="34" charset="0"/>
              </a:rPr>
              <a:t>Researchers &amp; Educators</a:t>
            </a:r>
            <a:r>
              <a:rPr lang="en-US" sz="2800" dirty="0" smtClean="0">
                <a:latin typeface="Calibri" pitchFamily="34" charset="0"/>
                <a:ea typeface="Calibri" pitchFamily="34" charset="0"/>
                <a:cs typeface="Calibri" pitchFamily="34" charset="0"/>
              </a:rPr>
              <a:t> – Use the platform for experimentation, teaching, and advancing AI understanding.</a:t>
            </a:r>
          </a:p>
          <a:p>
            <a:pPr>
              <a:buFont typeface="Wingdings" pitchFamily="2" charset="2"/>
              <a:buChar char="Ø"/>
            </a:pPr>
            <a:r>
              <a:rPr lang="en-US" sz="2800" b="1" dirty="0" smtClean="0">
                <a:latin typeface="Calibri" pitchFamily="34" charset="0"/>
                <a:ea typeface="Calibri" pitchFamily="34" charset="0"/>
                <a:cs typeface="Calibri" pitchFamily="34" charset="0"/>
              </a:rPr>
              <a:t>Product Managers</a:t>
            </a:r>
            <a:r>
              <a:rPr lang="en-US" sz="2800" dirty="0" smtClean="0">
                <a:latin typeface="Calibri" pitchFamily="34" charset="0"/>
                <a:ea typeface="Calibri" pitchFamily="34" charset="0"/>
                <a:cs typeface="Calibri" pitchFamily="34" charset="0"/>
              </a:rPr>
              <a:t> – Prototype AI-driven features quickly without deep technical overhead using low-code tools</a:t>
            </a:r>
            <a:r>
              <a:rPr lang="en-US" sz="2800" dirty="0" smtClean="0">
                <a:latin typeface="Calibri" pitchFamily="34" charset="0"/>
                <a:ea typeface="Calibri" pitchFamily="34" charset="0"/>
                <a:cs typeface="Calibri" pitchFamily="34" charset="0"/>
              </a:rPr>
              <a:t>.</a:t>
            </a:r>
            <a:endParaRPr lang="en-US" sz="2800" dirty="0" smtClean="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noAutofit/>
          </a:bodyPr>
          <a:lstStyle/>
          <a:p>
            <a:r>
              <a:rPr lang="en-IN" sz="4000" dirty="0">
                <a:solidFill>
                  <a:schemeClr val="accent1"/>
                </a:solidFill>
              </a:rPr>
              <a:t>Results</a:t>
            </a:r>
          </a:p>
        </p:txBody>
      </p:sp>
      <p:pic>
        <p:nvPicPr>
          <p:cNvPr id="6" name="Picture 5" descr="Screenshot 2025-08-03 162627.png"/>
          <p:cNvPicPr>
            <a:picLocks noChangeAspect="1"/>
          </p:cNvPicPr>
          <p:nvPr/>
        </p:nvPicPr>
        <p:blipFill>
          <a:blip r:embed="rId2"/>
          <a:stretch>
            <a:fillRect/>
          </a:stretch>
        </p:blipFill>
        <p:spPr>
          <a:xfrm>
            <a:off x="513184" y="1349682"/>
            <a:ext cx="10030407" cy="4174039"/>
          </a:xfrm>
          <a:prstGeom prst="rect">
            <a:avLst/>
          </a:prstGeom>
        </p:spPr>
      </p:pic>
    </p:spTree>
    <p:extLst>
      <p:ext uri="{BB962C8B-B14F-4D97-AF65-F5344CB8AC3E}">
        <p14:creationId xmlns:p14="http://schemas.microsoft.com/office/powerpoint/2010/main" xmlns=""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noAutofit/>
          </a:bodyPr>
          <a:lstStyle/>
          <a:p>
            <a:r>
              <a:rPr lang="en-IN" sz="4000" b="1" dirty="0">
                <a:solidFill>
                  <a:schemeClr val="accent1"/>
                </a:solidFill>
                <a:latin typeface="Arial" pitchFamily="34" charset="0"/>
                <a:ea typeface="Calibri" pitchFamily="34" charset="0"/>
                <a:cs typeface="Arial" pitchFamily="34" charset="0"/>
              </a:rPr>
              <a:t>Results</a:t>
            </a:r>
          </a:p>
        </p:txBody>
      </p:sp>
      <p:pic>
        <p:nvPicPr>
          <p:cNvPr id="5" name="Content Placeholder 4" descr="Screenshot 2025-08-03 162824.png"/>
          <p:cNvPicPr>
            <a:picLocks noGrp="1" noChangeAspect="1"/>
          </p:cNvPicPr>
          <p:nvPr>
            <p:ph idx="1"/>
          </p:nvPr>
        </p:nvPicPr>
        <p:blipFill>
          <a:blip r:embed="rId2"/>
          <a:stretch>
            <a:fillRect/>
          </a:stretch>
        </p:blipFill>
        <p:spPr>
          <a:xfrm>
            <a:off x="3323117" y="1045029"/>
            <a:ext cx="6268751" cy="5573074"/>
          </a:xfrm>
        </p:spPr>
      </p:pic>
    </p:spTree>
    <p:extLst>
      <p:ext uri="{BB962C8B-B14F-4D97-AF65-F5344CB8AC3E}">
        <p14:creationId xmlns:p14="http://schemas.microsoft.com/office/powerpoint/2010/main" xmlns=""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1320</TotalTime>
  <Words>618</Words>
  <Application>Microsoft Office PowerPoint</Application>
  <PresentationFormat>Custom</PresentationFormat>
  <Paragraphs>66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getsetgo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Slide 13</vt:lpstr>
      <vt:lpstr>IBM Certifications</vt:lpstr>
      <vt:lpstr>Slide 15</vt:lpstr>
      <vt:lpstr>GitHub Link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156</cp:revision>
  <dcterms:created xsi:type="dcterms:W3CDTF">2021-05-26T16:50:10Z</dcterms:created>
  <dcterms:modified xsi:type="dcterms:W3CDTF">2025-08-03T13:06:06Z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