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3" r:id="rId4"/>
    <p:sldId id="271" r:id="rId5"/>
    <p:sldId id="274" r:id="rId6"/>
    <p:sldId id="272" r:id="rId7"/>
    <p:sldId id="261" r:id="rId8"/>
    <p:sldId id="267" r:id="rId9"/>
    <p:sldId id="268" r:id="rId10"/>
    <p:sldId id="269" r:id="rId11"/>
    <p:sldId id="270" r:id="rId12"/>
    <p:sldId id="25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p:cViewPr>
        <p:scale>
          <a:sx n="90" d="100"/>
          <a:sy n="90" d="100"/>
        </p:scale>
        <p:origin x="398" y="-34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5/3/2024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5/3/2024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5/3/2024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5/3/2024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5/3/2024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5/3/2024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5/3/2024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5/3/2024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5/3/2024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5/3/2024</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acl-ustm.digitallibrary.co.in/bitstream/123456789/2497/13/13_chapter2.pdf" TargetMode="External"/><Relationship Id="rId2" Type="http://schemas.openxmlformats.org/officeDocument/2006/relationships/hyperlink" Target="https://data.ct.gov/Housing-and-Development/Real-Estate-Sales-2001-2021-GL/5mzw-sjtu/about_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Real Estate Sales Analysis</a:t>
            </a:r>
          </a:p>
        </p:txBody>
      </p:sp>
      <p:sp>
        <p:nvSpPr>
          <p:cNvPr id="3" name="Subtitle 2"/>
          <p:cNvSpPr>
            <a:spLocks noGrp="1"/>
          </p:cNvSpPr>
          <p:nvPr>
            <p:ph type="subTitle" idx="1"/>
          </p:nvPr>
        </p:nvSpPr>
        <p:spPr/>
        <p:txBody>
          <a:bodyPr/>
          <a:lstStyle/>
          <a:p>
            <a:r>
              <a:rPr lang="en-US" dirty="0"/>
              <a:t>2001-2021</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04664"/>
            <a:ext cx="10515600" cy="936104"/>
          </a:xfrm>
        </p:spPr>
        <p:txBody>
          <a:bodyPr>
            <a:noAutofit/>
          </a:bodyPr>
          <a:lstStyle/>
          <a:p>
            <a:pPr algn="l">
              <a:lnSpc>
                <a:spcPct val="150000"/>
              </a:lnSpc>
            </a:pPr>
            <a:r>
              <a:rPr lang="en-US" sz="2000" dirty="0">
                <a:solidFill>
                  <a:srgbClr val="FFFF00"/>
                </a:solidFill>
              </a:rPr>
              <a:t>How do real estate trends vary across different regions, property types, and market segments?</a:t>
            </a:r>
          </a:p>
        </p:txBody>
      </p:sp>
      <p:sp>
        <p:nvSpPr>
          <p:cNvPr id="4" name="TextBox 3">
            <a:extLst>
              <a:ext uri="{FF2B5EF4-FFF2-40B4-BE49-F238E27FC236}">
                <a16:creationId xmlns:a16="http://schemas.microsoft.com/office/drawing/2014/main" id="{83F23EC1-16B2-5266-416C-F3B5E682E8EB}"/>
              </a:ext>
            </a:extLst>
          </p:cNvPr>
          <p:cNvSpPr txBox="1"/>
          <p:nvPr/>
        </p:nvSpPr>
        <p:spPr>
          <a:xfrm>
            <a:off x="1919536" y="5373216"/>
            <a:ext cx="8064896" cy="88723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200" dirty="0"/>
              <a:t>Greenwich, Stamford, Norwalk, Westport, Fairfield are the top 5 towns with highest average Sale Amount</a:t>
            </a:r>
          </a:p>
          <a:p>
            <a:pPr marL="342900" indent="-342900" algn="just">
              <a:lnSpc>
                <a:spcPct val="150000"/>
              </a:lnSpc>
              <a:buFont typeface="Arial" panose="020B0604020202020204" pitchFamily="34" charset="0"/>
              <a:buChar char="•"/>
            </a:pPr>
            <a:r>
              <a:rPr lang="en-US" sz="1200" dirty="0"/>
              <a:t>In Property Type Variable Apartment have the highest Sale Amount, followed by Industrial</a:t>
            </a:r>
          </a:p>
          <a:p>
            <a:pPr marL="342900" indent="-342900" algn="just">
              <a:lnSpc>
                <a:spcPct val="150000"/>
              </a:lnSpc>
              <a:buFont typeface="Arial" panose="020B0604020202020204" pitchFamily="34" charset="0"/>
              <a:buChar char="•"/>
            </a:pPr>
            <a:r>
              <a:rPr lang="en-US" sz="1200" dirty="0"/>
              <a:t>Residency Type highest Sale Amount can be seen for Single Family followed by four family and condo</a:t>
            </a:r>
            <a:endParaRPr lang="en-IN" sz="1200" dirty="0"/>
          </a:p>
        </p:txBody>
      </p:sp>
      <p:pic>
        <p:nvPicPr>
          <p:cNvPr id="3074" name="Picture 2">
            <a:extLst>
              <a:ext uri="{FF2B5EF4-FFF2-40B4-BE49-F238E27FC236}">
                <a16:creationId xmlns:a16="http://schemas.microsoft.com/office/drawing/2014/main" id="{041E2C29-1204-A77A-D62B-8A735B94F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469" y="1921009"/>
            <a:ext cx="3594187" cy="3092168"/>
          </a:xfrm>
          <a:prstGeom prst="rect">
            <a:avLst/>
          </a:prstGeom>
          <a:solidFill>
            <a:schemeClr val="tx2"/>
          </a:solid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9877C50-591B-3198-F5CC-E4570258F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1921009"/>
            <a:ext cx="3594187" cy="3092168"/>
          </a:xfrm>
          <a:prstGeom prst="rect">
            <a:avLst/>
          </a:prstGeom>
          <a:solidFill>
            <a:schemeClr val="tx2"/>
          </a:solidFill>
        </p:spPr>
      </p:pic>
      <p:graphicFrame>
        <p:nvGraphicFramePr>
          <p:cNvPr id="3" name="Table 2">
            <a:extLst>
              <a:ext uri="{FF2B5EF4-FFF2-40B4-BE49-F238E27FC236}">
                <a16:creationId xmlns:a16="http://schemas.microsoft.com/office/drawing/2014/main" id="{BF06DF72-8C32-50DC-D5E1-406F4B057690}"/>
              </a:ext>
            </a:extLst>
          </p:cNvPr>
          <p:cNvGraphicFramePr>
            <a:graphicFrameLocks noGrp="1"/>
          </p:cNvGraphicFramePr>
          <p:nvPr>
            <p:extLst>
              <p:ext uri="{D42A27DB-BD31-4B8C-83A1-F6EECF244321}">
                <p14:modId xmlns:p14="http://schemas.microsoft.com/office/powerpoint/2010/main" val="3611454219"/>
              </p:ext>
            </p:extLst>
          </p:nvPr>
        </p:nvGraphicFramePr>
        <p:xfrm>
          <a:off x="267446" y="1921009"/>
          <a:ext cx="3812328" cy="3098563"/>
        </p:xfrm>
        <a:graphic>
          <a:graphicData uri="http://schemas.openxmlformats.org/drawingml/2006/table">
            <a:tbl>
              <a:tblPr/>
              <a:tblGrid>
                <a:gridCol w="476541">
                  <a:extLst>
                    <a:ext uri="{9D8B030D-6E8A-4147-A177-3AD203B41FA5}">
                      <a16:colId xmlns:a16="http://schemas.microsoft.com/office/drawing/2014/main" val="326596763"/>
                    </a:ext>
                  </a:extLst>
                </a:gridCol>
                <a:gridCol w="476541">
                  <a:extLst>
                    <a:ext uri="{9D8B030D-6E8A-4147-A177-3AD203B41FA5}">
                      <a16:colId xmlns:a16="http://schemas.microsoft.com/office/drawing/2014/main" val="3655475918"/>
                    </a:ext>
                  </a:extLst>
                </a:gridCol>
                <a:gridCol w="476541">
                  <a:extLst>
                    <a:ext uri="{9D8B030D-6E8A-4147-A177-3AD203B41FA5}">
                      <a16:colId xmlns:a16="http://schemas.microsoft.com/office/drawing/2014/main" val="3693587260"/>
                    </a:ext>
                  </a:extLst>
                </a:gridCol>
                <a:gridCol w="476541">
                  <a:extLst>
                    <a:ext uri="{9D8B030D-6E8A-4147-A177-3AD203B41FA5}">
                      <a16:colId xmlns:a16="http://schemas.microsoft.com/office/drawing/2014/main" val="612652681"/>
                    </a:ext>
                  </a:extLst>
                </a:gridCol>
                <a:gridCol w="476541">
                  <a:extLst>
                    <a:ext uri="{9D8B030D-6E8A-4147-A177-3AD203B41FA5}">
                      <a16:colId xmlns:a16="http://schemas.microsoft.com/office/drawing/2014/main" val="3987252165"/>
                    </a:ext>
                  </a:extLst>
                </a:gridCol>
                <a:gridCol w="476541">
                  <a:extLst>
                    <a:ext uri="{9D8B030D-6E8A-4147-A177-3AD203B41FA5}">
                      <a16:colId xmlns:a16="http://schemas.microsoft.com/office/drawing/2014/main" val="3739078862"/>
                    </a:ext>
                  </a:extLst>
                </a:gridCol>
                <a:gridCol w="476541">
                  <a:extLst>
                    <a:ext uri="{9D8B030D-6E8A-4147-A177-3AD203B41FA5}">
                      <a16:colId xmlns:a16="http://schemas.microsoft.com/office/drawing/2014/main" val="2703659545"/>
                    </a:ext>
                  </a:extLst>
                </a:gridCol>
                <a:gridCol w="476541">
                  <a:extLst>
                    <a:ext uri="{9D8B030D-6E8A-4147-A177-3AD203B41FA5}">
                      <a16:colId xmlns:a16="http://schemas.microsoft.com/office/drawing/2014/main" val="2342234575"/>
                    </a:ext>
                  </a:extLst>
                </a:gridCol>
              </a:tblGrid>
              <a:tr h="300195">
                <a:tc gridSpan="4">
                  <a:txBody>
                    <a:bodyPr/>
                    <a:lstStyle/>
                    <a:p>
                      <a:pPr algn="r" fontAlgn="ctr"/>
                      <a:r>
                        <a:rPr lang="en-IN" sz="800" b="1" dirty="0">
                          <a:solidFill>
                            <a:srgbClr val="FFC000"/>
                          </a:solidFill>
                          <a:effectLst/>
                        </a:rPr>
                        <a:t>Assessed Value</a:t>
                      </a:r>
                    </a:p>
                  </a:txBody>
                  <a:tcPr marL="82101" marR="82101" marT="41050" marB="41050" anchor="ctr">
                    <a:lnL>
                      <a:noFill/>
                    </a:lnL>
                    <a:lnR>
                      <a:noFill/>
                    </a:lnR>
                    <a:lnT>
                      <a:noFill/>
                    </a:lnT>
                    <a:lnB>
                      <a:noFill/>
                    </a:ln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r" fontAlgn="ctr"/>
                      <a:r>
                        <a:rPr lang="en-IN" sz="800" b="1">
                          <a:solidFill>
                            <a:srgbClr val="FFC000"/>
                          </a:solidFill>
                          <a:effectLst/>
                        </a:rPr>
                        <a:t>Sale Amount</a:t>
                      </a:r>
                    </a:p>
                  </a:txBody>
                  <a:tcPr marL="82101" marR="82101" marT="41050" marB="41050" anchor="ctr">
                    <a:lnL>
                      <a:noFill/>
                    </a:lnL>
                    <a:lnR>
                      <a:noFill/>
                    </a:lnR>
                    <a:lnT>
                      <a:noFill/>
                    </a:lnT>
                    <a:lnB>
                      <a:noFill/>
                    </a:ln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95562297"/>
                  </a:ext>
                </a:extLst>
              </a:tr>
              <a:tr h="279534">
                <a:tc>
                  <a:txBody>
                    <a:bodyPr/>
                    <a:lstStyle/>
                    <a:p>
                      <a:pPr algn="r" fontAlgn="ctr"/>
                      <a:endParaRPr lang="en-IN" sz="800" b="1">
                        <a:solidFill>
                          <a:srgbClr val="FFC000"/>
                        </a:solidFill>
                        <a:effectLst/>
                      </a:endParaRPr>
                    </a:p>
                  </a:txBody>
                  <a:tcPr marL="82101" marR="82101" marT="41050" marB="41050" anchor="ctr">
                    <a:lnL>
                      <a:noFill/>
                    </a:lnL>
                    <a:lnR>
                      <a:noFill/>
                    </a:lnR>
                    <a:lnT>
                      <a:noFill/>
                    </a:lnT>
                    <a:lnB>
                      <a:noFill/>
                    </a:lnB>
                    <a:solidFill>
                      <a:schemeClr val="bg1"/>
                    </a:solidFill>
                  </a:tcPr>
                </a:tc>
                <a:tc>
                  <a:txBody>
                    <a:bodyPr/>
                    <a:lstStyle/>
                    <a:p>
                      <a:pPr algn="r" fontAlgn="ctr"/>
                      <a:r>
                        <a:rPr lang="en-IN" sz="800" b="1" dirty="0">
                          <a:solidFill>
                            <a:srgbClr val="FFC000"/>
                          </a:solidFill>
                          <a:effectLst/>
                        </a:rPr>
                        <a:t>min</a:t>
                      </a:r>
                    </a:p>
                  </a:txBody>
                  <a:tcPr marL="82101" marR="82101" marT="41050" marB="41050" anchor="ctr">
                    <a:lnL>
                      <a:noFill/>
                    </a:lnL>
                    <a:lnR>
                      <a:noFill/>
                    </a:lnR>
                    <a:lnT>
                      <a:noFill/>
                    </a:lnT>
                    <a:lnB>
                      <a:noFill/>
                    </a:lnB>
                    <a:solidFill>
                      <a:schemeClr val="bg1"/>
                    </a:solidFill>
                  </a:tcPr>
                </a:tc>
                <a:tc>
                  <a:txBody>
                    <a:bodyPr/>
                    <a:lstStyle/>
                    <a:p>
                      <a:pPr algn="r" fontAlgn="ctr"/>
                      <a:r>
                        <a:rPr lang="en-IN" sz="800" b="1">
                          <a:solidFill>
                            <a:srgbClr val="FFC000"/>
                          </a:solidFill>
                          <a:effectLst/>
                        </a:rPr>
                        <a:t>max</a:t>
                      </a:r>
                    </a:p>
                  </a:txBody>
                  <a:tcPr marL="82101" marR="82101" marT="41050" marB="41050" anchor="ctr">
                    <a:lnL>
                      <a:noFill/>
                    </a:lnL>
                    <a:lnR>
                      <a:noFill/>
                    </a:lnR>
                    <a:lnT>
                      <a:noFill/>
                    </a:lnT>
                    <a:lnB>
                      <a:noFill/>
                    </a:lnB>
                    <a:solidFill>
                      <a:schemeClr val="bg1"/>
                    </a:solidFill>
                  </a:tcPr>
                </a:tc>
                <a:tc>
                  <a:txBody>
                    <a:bodyPr/>
                    <a:lstStyle/>
                    <a:p>
                      <a:pPr algn="r" fontAlgn="ctr"/>
                      <a:r>
                        <a:rPr lang="en-IN" sz="800" b="1">
                          <a:solidFill>
                            <a:srgbClr val="FFC000"/>
                          </a:solidFill>
                          <a:effectLst/>
                        </a:rPr>
                        <a:t>mean</a:t>
                      </a:r>
                    </a:p>
                  </a:txBody>
                  <a:tcPr marL="82101" marR="82101" marT="41050" marB="41050" anchor="ctr">
                    <a:lnL>
                      <a:noFill/>
                    </a:lnL>
                    <a:lnR>
                      <a:noFill/>
                    </a:lnR>
                    <a:lnT>
                      <a:noFill/>
                    </a:lnT>
                    <a:lnB>
                      <a:noFill/>
                    </a:lnB>
                    <a:solidFill>
                      <a:schemeClr val="bg1"/>
                    </a:solidFill>
                  </a:tcPr>
                </a:tc>
                <a:tc>
                  <a:txBody>
                    <a:bodyPr/>
                    <a:lstStyle/>
                    <a:p>
                      <a:pPr algn="r" fontAlgn="ctr"/>
                      <a:r>
                        <a:rPr lang="en-IN" sz="800" b="1">
                          <a:solidFill>
                            <a:srgbClr val="FFC000"/>
                          </a:solidFill>
                          <a:effectLst/>
                        </a:rPr>
                        <a:t>sum</a:t>
                      </a:r>
                    </a:p>
                  </a:txBody>
                  <a:tcPr marL="82101" marR="82101" marT="41050" marB="41050" anchor="ctr">
                    <a:lnL>
                      <a:noFill/>
                    </a:lnL>
                    <a:lnR>
                      <a:noFill/>
                    </a:lnR>
                    <a:lnT>
                      <a:noFill/>
                    </a:lnT>
                    <a:lnB>
                      <a:noFill/>
                    </a:lnB>
                    <a:solidFill>
                      <a:schemeClr val="bg1"/>
                    </a:solidFill>
                  </a:tcPr>
                </a:tc>
                <a:tc>
                  <a:txBody>
                    <a:bodyPr/>
                    <a:lstStyle/>
                    <a:p>
                      <a:pPr algn="r" fontAlgn="ctr"/>
                      <a:r>
                        <a:rPr lang="en-IN" sz="800" b="1">
                          <a:solidFill>
                            <a:srgbClr val="FFC000"/>
                          </a:solidFill>
                          <a:effectLst/>
                        </a:rPr>
                        <a:t>min</a:t>
                      </a:r>
                    </a:p>
                  </a:txBody>
                  <a:tcPr marL="82101" marR="82101" marT="41050" marB="41050" anchor="ctr">
                    <a:lnL>
                      <a:noFill/>
                    </a:lnL>
                    <a:lnR>
                      <a:noFill/>
                    </a:lnR>
                    <a:lnT>
                      <a:noFill/>
                    </a:lnT>
                    <a:lnB>
                      <a:noFill/>
                    </a:lnB>
                    <a:solidFill>
                      <a:schemeClr val="bg1"/>
                    </a:solidFill>
                  </a:tcPr>
                </a:tc>
                <a:tc>
                  <a:txBody>
                    <a:bodyPr/>
                    <a:lstStyle/>
                    <a:p>
                      <a:pPr algn="r" fontAlgn="ctr"/>
                      <a:r>
                        <a:rPr lang="en-IN" sz="800" b="1">
                          <a:solidFill>
                            <a:srgbClr val="FFC000"/>
                          </a:solidFill>
                          <a:effectLst/>
                        </a:rPr>
                        <a:t>max</a:t>
                      </a:r>
                    </a:p>
                  </a:txBody>
                  <a:tcPr marL="82101" marR="82101" marT="41050" marB="41050" anchor="ctr">
                    <a:lnL>
                      <a:noFill/>
                    </a:lnL>
                    <a:lnR>
                      <a:noFill/>
                    </a:lnR>
                    <a:lnT>
                      <a:noFill/>
                    </a:lnT>
                    <a:lnB>
                      <a:noFill/>
                    </a:lnB>
                    <a:solidFill>
                      <a:schemeClr val="bg1"/>
                    </a:solidFill>
                  </a:tcPr>
                </a:tc>
                <a:tc>
                  <a:txBody>
                    <a:bodyPr/>
                    <a:lstStyle/>
                    <a:p>
                      <a:pPr algn="r" fontAlgn="ctr"/>
                      <a:r>
                        <a:rPr lang="en-IN" sz="800" b="1">
                          <a:solidFill>
                            <a:srgbClr val="FFC000"/>
                          </a:solidFill>
                          <a:effectLst/>
                        </a:rPr>
                        <a:t>mean</a:t>
                      </a:r>
                    </a:p>
                  </a:txBody>
                  <a:tcPr marL="82101" marR="82101" marT="41050" marB="41050" anchor="ctr">
                    <a:lnL>
                      <a:noFill/>
                    </a:lnL>
                    <a:lnR>
                      <a:noFill/>
                    </a:lnR>
                    <a:lnT>
                      <a:noFill/>
                    </a:lnT>
                    <a:lnB>
                      <a:noFill/>
                    </a:lnB>
                    <a:solidFill>
                      <a:schemeClr val="bg1"/>
                    </a:solidFill>
                  </a:tcPr>
                </a:tc>
                <a:extLst>
                  <a:ext uri="{0D108BD9-81ED-4DB2-BD59-A6C34878D82A}">
                    <a16:rowId xmlns:a16="http://schemas.microsoft.com/office/drawing/2014/main" val="153557747"/>
                  </a:ext>
                </a:extLst>
              </a:tr>
              <a:tr h="279534">
                <a:tc>
                  <a:txBody>
                    <a:bodyPr/>
                    <a:lstStyle/>
                    <a:p>
                      <a:pPr algn="r" fontAlgn="ctr"/>
                      <a:r>
                        <a:rPr lang="en-IN" sz="800" b="1">
                          <a:solidFill>
                            <a:srgbClr val="FFC000"/>
                          </a:solidFill>
                          <a:effectLst/>
                        </a:rPr>
                        <a:t>Town</a:t>
                      </a:r>
                    </a:p>
                  </a:txBody>
                  <a:tcPr marL="82101" marR="82101" marT="41050" marB="41050" anchor="ctr">
                    <a:lnL>
                      <a:noFill/>
                    </a:lnL>
                    <a:lnR>
                      <a:noFill/>
                    </a:lnR>
                    <a:lnT>
                      <a:noFill/>
                    </a:lnT>
                    <a:lnB>
                      <a:noFill/>
                    </a:lnB>
                    <a:solidFill>
                      <a:schemeClr val="bg1"/>
                    </a:solidFill>
                  </a:tcPr>
                </a:tc>
                <a:tc>
                  <a:txBody>
                    <a:bodyPr/>
                    <a:lstStyle/>
                    <a:p>
                      <a:pPr algn="r" fontAlgn="ctr"/>
                      <a:endParaRPr lang="en-IN" sz="800" b="1">
                        <a:solidFill>
                          <a:srgbClr val="FFC000"/>
                        </a:solidFill>
                        <a:effectLst/>
                      </a:endParaRPr>
                    </a:p>
                  </a:txBody>
                  <a:tcPr marL="82101" marR="82101" marT="41050" marB="41050" anchor="ctr">
                    <a:lnL>
                      <a:noFill/>
                    </a:lnL>
                    <a:lnR>
                      <a:noFill/>
                    </a:lnR>
                    <a:lnT>
                      <a:noFill/>
                    </a:lnT>
                    <a:lnB>
                      <a:noFill/>
                    </a:lnB>
                    <a:solidFill>
                      <a:schemeClr val="bg1"/>
                    </a:solidFill>
                  </a:tcPr>
                </a:tc>
                <a:tc>
                  <a:txBody>
                    <a:bodyPr/>
                    <a:lstStyle/>
                    <a:p>
                      <a:pPr algn="r" fontAlgn="ctr"/>
                      <a:endParaRPr lang="en-IN" sz="800" b="1" dirty="0">
                        <a:solidFill>
                          <a:srgbClr val="FFC000"/>
                        </a:solidFill>
                        <a:effectLst/>
                      </a:endParaRPr>
                    </a:p>
                  </a:txBody>
                  <a:tcPr marL="82101" marR="82101" marT="41050" marB="41050" anchor="ctr">
                    <a:lnL>
                      <a:noFill/>
                    </a:lnL>
                    <a:lnR>
                      <a:noFill/>
                    </a:lnR>
                    <a:lnT>
                      <a:noFill/>
                    </a:lnT>
                    <a:lnB>
                      <a:noFill/>
                    </a:lnB>
                    <a:solidFill>
                      <a:schemeClr val="bg1"/>
                    </a:solidFill>
                  </a:tcPr>
                </a:tc>
                <a:tc>
                  <a:txBody>
                    <a:bodyPr/>
                    <a:lstStyle/>
                    <a:p>
                      <a:pPr algn="r" fontAlgn="ctr"/>
                      <a:endParaRPr lang="en-IN" sz="800" b="1" dirty="0">
                        <a:solidFill>
                          <a:srgbClr val="FFC000"/>
                        </a:solidFill>
                        <a:effectLst/>
                      </a:endParaRPr>
                    </a:p>
                  </a:txBody>
                  <a:tcPr marL="82101" marR="82101" marT="41050" marB="41050" anchor="ctr">
                    <a:lnL>
                      <a:noFill/>
                    </a:lnL>
                    <a:lnR>
                      <a:noFill/>
                    </a:lnR>
                    <a:lnT>
                      <a:noFill/>
                    </a:lnT>
                    <a:lnB>
                      <a:noFill/>
                    </a:lnB>
                    <a:solidFill>
                      <a:schemeClr val="bg1"/>
                    </a:solidFill>
                  </a:tcPr>
                </a:tc>
                <a:tc>
                  <a:txBody>
                    <a:bodyPr/>
                    <a:lstStyle/>
                    <a:p>
                      <a:pPr algn="r" fontAlgn="ctr"/>
                      <a:endParaRPr lang="en-IN" sz="800" b="1" dirty="0">
                        <a:solidFill>
                          <a:srgbClr val="FFC000"/>
                        </a:solidFill>
                        <a:effectLst/>
                      </a:endParaRPr>
                    </a:p>
                  </a:txBody>
                  <a:tcPr marL="82101" marR="82101" marT="41050" marB="41050" anchor="ctr">
                    <a:lnL>
                      <a:noFill/>
                    </a:lnL>
                    <a:lnR>
                      <a:noFill/>
                    </a:lnR>
                    <a:lnT>
                      <a:noFill/>
                    </a:lnT>
                    <a:lnB>
                      <a:noFill/>
                    </a:lnB>
                    <a:solidFill>
                      <a:schemeClr val="bg1"/>
                    </a:solidFill>
                  </a:tcPr>
                </a:tc>
                <a:tc>
                  <a:txBody>
                    <a:bodyPr/>
                    <a:lstStyle/>
                    <a:p>
                      <a:pPr algn="r" fontAlgn="ctr"/>
                      <a:endParaRPr lang="en-IN" sz="800" b="1" dirty="0">
                        <a:solidFill>
                          <a:srgbClr val="FFC000"/>
                        </a:solidFill>
                        <a:effectLst/>
                      </a:endParaRPr>
                    </a:p>
                  </a:txBody>
                  <a:tcPr marL="82101" marR="82101" marT="41050" marB="41050" anchor="ctr">
                    <a:lnL>
                      <a:noFill/>
                    </a:lnL>
                    <a:lnR>
                      <a:noFill/>
                    </a:lnR>
                    <a:lnT>
                      <a:noFill/>
                    </a:lnT>
                    <a:lnB>
                      <a:noFill/>
                    </a:lnB>
                    <a:solidFill>
                      <a:schemeClr val="bg1"/>
                    </a:solidFill>
                  </a:tcPr>
                </a:tc>
                <a:tc>
                  <a:txBody>
                    <a:bodyPr/>
                    <a:lstStyle/>
                    <a:p>
                      <a:pPr algn="r" fontAlgn="ctr"/>
                      <a:endParaRPr lang="en-IN" sz="800" b="1" dirty="0">
                        <a:solidFill>
                          <a:srgbClr val="FFC000"/>
                        </a:solidFill>
                        <a:effectLst/>
                      </a:endParaRPr>
                    </a:p>
                  </a:txBody>
                  <a:tcPr marL="82101" marR="82101" marT="41050" marB="41050" anchor="ctr">
                    <a:lnL>
                      <a:noFill/>
                    </a:lnL>
                    <a:lnR>
                      <a:noFill/>
                    </a:lnR>
                    <a:lnT>
                      <a:noFill/>
                    </a:lnT>
                    <a:lnB>
                      <a:noFill/>
                    </a:lnB>
                    <a:solidFill>
                      <a:schemeClr val="bg1"/>
                    </a:solidFill>
                  </a:tcPr>
                </a:tc>
                <a:tc>
                  <a:txBody>
                    <a:bodyPr/>
                    <a:lstStyle/>
                    <a:p>
                      <a:pPr algn="r" fontAlgn="ctr"/>
                      <a:endParaRPr lang="en-IN" sz="800" b="1" dirty="0">
                        <a:solidFill>
                          <a:srgbClr val="FFC000"/>
                        </a:solidFill>
                        <a:effectLst/>
                      </a:endParaRPr>
                    </a:p>
                  </a:txBody>
                  <a:tcPr marL="82101" marR="82101" marT="41050" marB="41050" anchor="ctr">
                    <a:lnL>
                      <a:noFill/>
                    </a:lnL>
                    <a:lnR>
                      <a:noFill/>
                    </a:lnR>
                    <a:lnT>
                      <a:noFill/>
                    </a:lnT>
                    <a:lnB>
                      <a:noFill/>
                    </a:lnB>
                    <a:solidFill>
                      <a:schemeClr val="bg1"/>
                    </a:solidFill>
                  </a:tcPr>
                </a:tc>
                <a:extLst>
                  <a:ext uri="{0D108BD9-81ED-4DB2-BD59-A6C34878D82A}">
                    <a16:rowId xmlns:a16="http://schemas.microsoft.com/office/drawing/2014/main" val="3701235389"/>
                  </a:ext>
                </a:extLst>
              </a:tr>
              <a:tr h="446581">
                <a:tc>
                  <a:txBody>
                    <a:bodyPr/>
                    <a:lstStyle/>
                    <a:p>
                      <a:pPr algn="r" fontAlgn="ctr"/>
                      <a:r>
                        <a:rPr lang="en-IN" sz="800" b="1">
                          <a:solidFill>
                            <a:srgbClr val="FFC000"/>
                          </a:solidFill>
                          <a:effectLst/>
                        </a:rPr>
                        <a:t>Greenwich</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10150.0</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122935400.0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1.350363e+06</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2.237822e+10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15000.0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181700000.0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2.140154e+06</a:t>
                      </a:r>
                    </a:p>
                  </a:txBody>
                  <a:tcPr marL="82101" marR="82101" marT="41050" marB="41050" anchor="ctr">
                    <a:lnL>
                      <a:noFill/>
                    </a:lnL>
                    <a:lnR>
                      <a:noFill/>
                    </a:lnR>
                    <a:lnT>
                      <a:noFill/>
                    </a:lnT>
                    <a:lnB>
                      <a:noFill/>
                    </a:lnB>
                    <a:solidFill>
                      <a:schemeClr val="bg1"/>
                    </a:solidFill>
                  </a:tcPr>
                </a:tc>
                <a:extLst>
                  <a:ext uri="{0D108BD9-81ED-4DB2-BD59-A6C34878D82A}">
                    <a16:rowId xmlns:a16="http://schemas.microsoft.com/office/drawing/2014/main" val="2717716153"/>
                  </a:ext>
                </a:extLst>
              </a:tr>
              <a:tr h="446581">
                <a:tc>
                  <a:txBody>
                    <a:bodyPr/>
                    <a:lstStyle/>
                    <a:p>
                      <a:pPr algn="r" fontAlgn="ctr"/>
                      <a:r>
                        <a:rPr lang="en-IN" sz="800" b="1">
                          <a:solidFill>
                            <a:srgbClr val="FFC000"/>
                          </a:solidFill>
                          <a:effectLst/>
                        </a:rPr>
                        <a:t>Stamford</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8610.0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114924210.0</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4.150307e+05</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1.407535e+10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15000.0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395500000.0</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9.339519e+05</a:t>
                      </a:r>
                    </a:p>
                  </a:txBody>
                  <a:tcPr marL="82101" marR="82101" marT="41050" marB="41050" anchor="ctr">
                    <a:lnL>
                      <a:noFill/>
                    </a:lnL>
                    <a:lnR>
                      <a:noFill/>
                    </a:lnR>
                    <a:lnT>
                      <a:noFill/>
                    </a:lnT>
                    <a:lnB>
                      <a:noFill/>
                    </a:lnB>
                    <a:solidFill>
                      <a:schemeClr val="bg1"/>
                    </a:solidFill>
                  </a:tcPr>
                </a:tc>
                <a:extLst>
                  <a:ext uri="{0D108BD9-81ED-4DB2-BD59-A6C34878D82A}">
                    <a16:rowId xmlns:a16="http://schemas.microsoft.com/office/drawing/2014/main" val="3451240817"/>
                  </a:ext>
                </a:extLst>
              </a:tr>
              <a:tr h="446581">
                <a:tc>
                  <a:txBody>
                    <a:bodyPr/>
                    <a:lstStyle/>
                    <a:p>
                      <a:pPr algn="r" fontAlgn="ctr"/>
                      <a:r>
                        <a:rPr lang="en-IN" sz="800" b="1">
                          <a:solidFill>
                            <a:srgbClr val="FFC000"/>
                          </a:solidFill>
                          <a:effectLst/>
                        </a:rPr>
                        <a:t>Norwalk</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8830.0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99691020.0</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3.617318e+05</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9.016888e+09</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15000.0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157000000.0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6.283171e+05</a:t>
                      </a:r>
                    </a:p>
                  </a:txBody>
                  <a:tcPr marL="82101" marR="82101" marT="41050" marB="41050" anchor="ctr">
                    <a:lnL>
                      <a:noFill/>
                    </a:lnL>
                    <a:lnR>
                      <a:noFill/>
                    </a:lnR>
                    <a:lnT>
                      <a:noFill/>
                    </a:lnT>
                    <a:lnB>
                      <a:noFill/>
                    </a:lnB>
                    <a:solidFill>
                      <a:schemeClr val="bg1"/>
                    </a:solidFill>
                  </a:tcPr>
                </a:tc>
                <a:extLst>
                  <a:ext uri="{0D108BD9-81ED-4DB2-BD59-A6C34878D82A}">
                    <a16:rowId xmlns:a16="http://schemas.microsoft.com/office/drawing/2014/main" val="2357321680"/>
                  </a:ext>
                </a:extLst>
              </a:tr>
              <a:tr h="446581">
                <a:tc>
                  <a:txBody>
                    <a:bodyPr/>
                    <a:lstStyle/>
                    <a:p>
                      <a:pPr algn="r" fontAlgn="ctr"/>
                      <a:r>
                        <a:rPr lang="en-IN" sz="800" b="1">
                          <a:solidFill>
                            <a:srgbClr val="FFC000"/>
                          </a:solidFill>
                          <a:effectLst/>
                        </a:rPr>
                        <a:t>Westport</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9700.0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78206200.0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8.767160e+05</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8.445405e+09</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20000.0</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130000000.0</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1.472050e+06</a:t>
                      </a:r>
                    </a:p>
                  </a:txBody>
                  <a:tcPr marL="82101" marR="82101" marT="41050" marB="41050" anchor="ctr">
                    <a:lnL>
                      <a:noFill/>
                    </a:lnL>
                    <a:lnR>
                      <a:noFill/>
                    </a:lnR>
                    <a:lnT>
                      <a:noFill/>
                    </a:lnT>
                    <a:lnB>
                      <a:noFill/>
                    </a:lnB>
                    <a:solidFill>
                      <a:schemeClr val="bg1"/>
                    </a:solidFill>
                  </a:tcPr>
                </a:tc>
                <a:extLst>
                  <a:ext uri="{0D108BD9-81ED-4DB2-BD59-A6C34878D82A}">
                    <a16:rowId xmlns:a16="http://schemas.microsoft.com/office/drawing/2014/main" val="2791560233"/>
                  </a:ext>
                </a:extLst>
              </a:tr>
              <a:tr h="446581">
                <a:tc>
                  <a:txBody>
                    <a:bodyPr/>
                    <a:lstStyle/>
                    <a:p>
                      <a:pPr algn="r" fontAlgn="ctr"/>
                      <a:r>
                        <a:rPr lang="en-IN" sz="800" b="1">
                          <a:solidFill>
                            <a:srgbClr val="FFC000"/>
                          </a:solidFill>
                          <a:effectLst/>
                        </a:rPr>
                        <a:t>Fairfield</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9100.0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36390830.0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4.630708e+05</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7.794871e+09</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17500.0</a:t>
                      </a:r>
                    </a:p>
                  </a:txBody>
                  <a:tcPr marL="82101" marR="82101" marT="41050" marB="41050" anchor="ctr">
                    <a:lnL>
                      <a:noFill/>
                    </a:lnL>
                    <a:lnR>
                      <a:noFill/>
                    </a:lnR>
                    <a:lnT>
                      <a:noFill/>
                    </a:lnT>
                    <a:lnB>
                      <a:noFill/>
                    </a:lnB>
                    <a:solidFill>
                      <a:schemeClr val="bg1"/>
                    </a:solidFill>
                  </a:tcPr>
                </a:tc>
                <a:tc>
                  <a:txBody>
                    <a:bodyPr/>
                    <a:lstStyle/>
                    <a:p>
                      <a:pPr algn="r" fontAlgn="ctr"/>
                      <a:r>
                        <a:rPr lang="en-IN" sz="800">
                          <a:solidFill>
                            <a:srgbClr val="FFC000"/>
                          </a:solidFill>
                          <a:effectLst/>
                        </a:rPr>
                        <a:t>93000000.0</a:t>
                      </a:r>
                    </a:p>
                  </a:txBody>
                  <a:tcPr marL="82101" marR="82101" marT="41050" marB="41050" anchor="ctr">
                    <a:lnL>
                      <a:noFill/>
                    </a:lnL>
                    <a:lnR>
                      <a:noFill/>
                    </a:lnR>
                    <a:lnT>
                      <a:noFill/>
                    </a:lnT>
                    <a:lnB>
                      <a:noFill/>
                    </a:lnB>
                    <a:solidFill>
                      <a:schemeClr val="bg1"/>
                    </a:solidFill>
                  </a:tcPr>
                </a:tc>
                <a:tc>
                  <a:txBody>
                    <a:bodyPr/>
                    <a:lstStyle/>
                    <a:p>
                      <a:pPr algn="r" fontAlgn="ctr"/>
                      <a:r>
                        <a:rPr lang="en-IN" sz="800" dirty="0">
                          <a:solidFill>
                            <a:srgbClr val="FFC000"/>
                          </a:solidFill>
                          <a:effectLst/>
                        </a:rPr>
                        <a:t>7.343645e+05</a:t>
                      </a:r>
                    </a:p>
                  </a:txBody>
                  <a:tcPr marL="82101" marR="82101" marT="41050" marB="41050" anchor="ctr">
                    <a:lnL>
                      <a:noFill/>
                    </a:lnL>
                    <a:lnR>
                      <a:noFill/>
                    </a:lnR>
                    <a:lnT>
                      <a:noFill/>
                    </a:lnT>
                    <a:lnB>
                      <a:noFill/>
                    </a:lnB>
                    <a:solidFill>
                      <a:schemeClr val="bg1"/>
                    </a:solidFill>
                  </a:tcPr>
                </a:tc>
                <a:extLst>
                  <a:ext uri="{0D108BD9-81ED-4DB2-BD59-A6C34878D82A}">
                    <a16:rowId xmlns:a16="http://schemas.microsoft.com/office/drawing/2014/main" val="2644008998"/>
                  </a:ext>
                </a:extLst>
              </a:tr>
            </a:tbl>
          </a:graphicData>
        </a:graphic>
      </p:graphicFrame>
      <p:cxnSp>
        <p:nvCxnSpPr>
          <p:cNvPr id="6" name="Straight Connector 5">
            <a:extLst>
              <a:ext uri="{FF2B5EF4-FFF2-40B4-BE49-F238E27FC236}">
                <a16:creationId xmlns:a16="http://schemas.microsoft.com/office/drawing/2014/main" id="{BBDE1E2A-5A9A-6836-988E-9C84192179FF}"/>
              </a:ext>
            </a:extLst>
          </p:cNvPr>
          <p:cNvCxnSpPr/>
          <p:nvPr/>
        </p:nvCxnSpPr>
        <p:spPr>
          <a:xfrm>
            <a:off x="4295800" y="1484784"/>
            <a:ext cx="0" cy="381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B501B61-C4E8-112C-FC8F-F77792519B8C}"/>
              </a:ext>
            </a:extLst>
          </p:cNvPr>
          <p:cNvCxnSpPr/>
          <p:nvPr/>
        </p:nvCxnSpPr>
        <p:spPr>
          <a:xfrm>
            <a:off x="8256240" y="1484784"/>
            <a:ext cx="0" cy="38164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713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04664"/>
            <a:ext cx="10515600" cy="936104"/>
          </a:xfrm>
        </p:spPr>
        <p:txBody>
          <a:bodyPr>
            <a:noAutofit/>
          </a:bodyPr>
          <a:lstStyle/>
          <a:p>
            <a:pPr algn="l">
              <a:lnSpc>
                <a:spcPct val="150000"/>
              </a:lnSpc>
            </a:pPr>
            <a:r>
              <a:rPr lang="en-US" sz="2000" dirty="0">
                <a:solidFill>
                  <a:srgbClr val="FFFF00"/>
                </a:solidFill>
              </a:rPr>
              <a:t>Which factors have had the most significant impact on real estate prices and market dynamics during this period?</a:t>
            </a:r>
          </a:p>
        </p:txBody>
      </p:sp>
      <p:sp>
        <p:nvSpPr>
          <p:cNvPr id="4" name="TextBox 3">
            <a:extLst>
              <a:ext uri="{FF2B5EF4-FFF2-40B4-BE49-F238E27FC236}">
                <a16:creationId xmlns:a16="http://schemas.microsoft.com/office/drawing/2014/main" id="{83F23EC1-16B2-5266-416C-F3B5E682E8EB}"/>
              </a:ext>
            </a:extLst>
          </p:cNvPr>
          <p:cNvSpPr txBox="1"/>
          <p:nvPr/>
        </p:nvSpPr>
        <p:spPr>
          <a:xfrm>
            <a:off x="983432" y="2459504"/>
            <a:ext cx="10225136" cy="1938992"/>
          </a:xfrm>
          <a:prstGeom prst="rect">
            <a:avLst/>
          </a:prstGeom>
          <a:noFill/>
        </p:spPr>
        <p:txBody>
          <a:bodyPr wrap="square" rtlCol="0">
            <a:spAutoFit/>
          </a:bodyPr>
          <a:lstStyle/>
          <a:p>
            <a:pPr algn="just"/>
            <a:r>
              <a:rPr lang="en-US" sz="2000" dirty="0"/>
              <a:t>Based on analysis, it is seen that market dynamics depends on various factors. The factors are,</a:t>
            </a:r>
          </a:p>
          <a:p>
            <a:pPr algn="just"/>
            <a:endParaRPr lang="en-US" sz="2000" dirty="0"/>
          </a:p>
          <a:p>
            <a:pPr marL="457200" indent="-457200" algn="just">
              <a:buFont typeface="+mj-lt"/>
              <a:buAutoNum type="arabicPeriod"/>
            </a:pPr>
            <a:r>
              <a:rPr lang="en-US" sz="2000" dirty="0"/>
              <a:t>Geography (Town)</a:t>
            </a:r>
          </a:p>
          <a:p>
            <a:pPr marL="457200" indent="-457200" algn="just">
              <a:buFont typeface="+mj-lt"/>
              <a:buAutoNum type="arabicPeriod"/>
            </a:pPr>
            <a:r>
              <a:rPr lang="en-US" sz="2000" dirty="0"/>
              <a:t>Property Type or Residency Type</a:t>
            </a:r>
          </a:p>
          <a:p>
            <a:pPr marL="457200" indent="-457200" algn="just">
              <a:buFont typeface="+mj-lt"/>
              <a:buAutoNum type="arabicPeriod"/>
            </a:pPr>
            <a:r>
              <a:rPr lang="en-US" sz="2000" dirty="0"/>
              <a:t>Year</a:t>
            </a:r>
          </a:p>
        </p:txBody>
      </p:sp>
    </p:spTree>
    <p:extLst>
      <p:ext uri="{BB962C8B-B14F-4D97-AF65-F5344CB8AC3E}">
        <p14:creationId xmlns:p14="http://schemas.microsoft.com/office/powerpoint/2010/main" val="3110829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D1F757B9-C45E-5417-2BA4-81708F48979C}"/>
              </a:ext>
            </a:extLst>
          </p:cNvPr>
          <p:cNvSpPr>
            <a:spLocks noGrp="1"/>
          </p:cNvSpPr>
          <p:nvPr>
            <p:ph idx="1"/>
          </p:nvPr>
        </p:nvSpPr>
        <p:spPr/>
        <p:txBody>
          <a:bodyPr/>
          <a:lstStyle/>
          <a:p>
            <a:r>
              <a:rPr lang="en-US" dirty="0"/>
              <a:t>The analysis shows that there can be various factors that might affect the Sale Amount of the property. Trends shows that Sales Amount and Assessed Value has been drastically dropped across the years, it can we seen high at initial years and then again at the end of the second decade</a:t>
            </a:r>
          </a:p>
          <a:p>
            <a:r>
              <a:rPr lang="en-US" dirty="0"/>
              <a:t>Property type and Residency type also affects the price of the property, data shows Industry, Apartments and single family type has highest prices amongst others</a:t>
            </a:r>
          </a:p>
          <a:p>
            <a:r>
              <a:rPr lang="en-US" dirty="0"/>
              <a:t>Geographical location also plays major role in affecting price. In real life case it depends on the market, economy, people etc.</a:t>
            </a:r>
            <a:endParaRPr lang="en-IN"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4" name="Content Placeholder 3">
            <a:extLst>
              <a:ext uri="{FF2B5EF4-FFF2-40B4-BE49-F238E27FC236}">
                <a16:creationId xmlns:a16="http://schemas.microsoft.com/office/drawing/2014/main" id="{D1F757B9-C45E-5417-2BA4-81708F48979C}"/>
              </a:ext>
            </a:extLst>
          </p:cNvPr>
          <p:cNvSpPr>
            <a:spLocks noGrp="1"/>
          </p:cNvSpPr>
          <p:nvPr>
            <p:ph idx="1"/>
          </p:nvPr>
        </p:nvSpPr>
        <p:spPr/>
        <p:txBody>
          <a:bodyPr/>
          <a:lstStyle/>
          <a:p>
            <a:r>
              <a:rPr lang="en-US" dirty="0">
                <a:hlinkClick r:id="rId2"/>
              </a:rPr>
              <a:t>https://data.ct.gov/Housing-and-Development/Real-Estate-Sales-2001-2021-GL/5mzw-sjtu/about_data</a:t>
            </a:r>
            <a:endParaRPr lang="en-US" dirty="0"/>
          </a:p>
          <a:p>
            <a:r>
              <a:rPr lang="en-US" dirty="0">
                <a:hlinkClick r:id="rId3"/>
              </a:rPr>
              <a:t>http://macl-ustm.digitallibrary.co.in/bitstream/123456789/2497/13/13_chapter2.pdf</a:t>
            </a:r>
            <a:endParaRPr lang="en-US" dirty="0"/>
          </a:p>
          <a:p>
            <a:endParaRPr lang="en-IN" dirty="0"/>
          </a:p>
        </p:txBody>
      </p:sp>
    </p:spTree>
    <p:extLst>
      <p:ext uri="{BB962C8B-B14F-4D97-AF65-F5344CB8AC3E}">
        <p14:creationId xmlns:p14="http://schemas.microsoft.com/office/powerpoint/2010/main" val="1850817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Problem Statement</a:t>
            </a:r>
          </a:p>
          <a:p>
            <a:r>
              <a:rPr lang="en-US" dirty="0"/>
              <a:t>Review of literature</a:t>
            </a:r>
          </a:p>
          <a:p>
            <a:r>
              <a:rPr lang="en-US" dirty="0"/>
              <a:t>Metadata</a:t>
            </a:r>
          </a:p>
          <a:p>
            <a:r>
              <a:rPr lang="en-US" dirty="0"/>
              <a:t>Methodology</a:t>
            </a:r>
          </a:p>
          <a:p>
            <a:r>
              <a:rPr lang="en-US" dirty="0"/>
              <a:t>Interpretation of results</a:t>
            </a:r>
          </a:p>
          <a:p>
            <a:r>
              <a:rPr lang="en-US" dirty="0"/>
              <a:t>Conclusion</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Box 2">
            <a:extLst>
              <a:ext uri="{FF2B5EF4-FFF2-40B4-BE49-F238E27FC236}">
                <a16:creationId xmlns:a16="http://schemas.microsoft.com/office/drawing/2014/main" id="{E20527F1-E813-4419-53C0-E816EC06F70F}"/>
              </a:ext>
            </a:extLst>
          </p:cNvPr>
          <p:cNvSpPr txBox="1"/>
          <p:nvPr/>
        </p:nvSpPr>
        <p:spPr>
          <a:xfrm>
            <a:off x="767408" y="1700808"/>
            <a:ext cx="10657184" cy="1015663"/>
          </a:xfrm>
          <a:prstGeom prst="rect">
            <a:avLst/>
          </a:prstGeom>
          <a:noFill/>
        </p:spPr>
        <p:txBody>
          <a:bodyPr wrap="square" rtlCol="0">
            <a:spAutoFit/>
          </a:bodyPr>
          <a:lstStyle/>
          <a:p>
            <a:pPr algn="just"/>
            <a:r>
              <a:rPr lang="en-US" sz="2000" dirty="0"/>
              <a:t>Conduct a comprehensive descriptive analysis of real estate trends spanning from 2001 to 2021, focusing on understanding historical patterns, identifying key drivers of market dynamics, and extracting actionable insights for stakeholders in the real estate industry.</a:t>
            </a:r>
            <a:endParaRPr lang="en-IN" sz="2000" dirty="0"/>
          </a:p>
        </p:txBody>
      </p:sp>
      <p:sp>
        <p:nvSpPr>
          <p:cNvPr id="13" name="TextBox 12">
            <a:extLst>
              <a:ext uri="{FF2B5EF4-FFF2-40B4-BE49-F238E27FC236}">
                <a16:creationId xmlns:a16="http://schemas.microsoft.com/office/drawing/2014/main" id="{BCCB5EBE-EBFC-664E-0B20-BF9EED20BE34}"/>
              </a:ext>
            </a:extLst>
          </p:cNvPr>
          <p:cNvSpPr txBox="1"/>
          <p:nvPr/>
        </p:nvSpPr>
        <p:spPr>
          <a:xfrm>
            <a:off x="838200" y="2996952"/>
            <a:ext cx="8282137" cy="2537233"/>
          </a:xfrm>
          <a:prstGeom prst="rect">
            <a:avLst/>
          </a:prstGeom>
          <a:noFill/>
        </p:spPr>
        <p:txBody>
          <a:bodyPr wrap="square">
            <a:spAutoFit/>
          </a:bodyPr>
          <a:lstStyle/>
          <a:p>
            <a:pPr algn="l"/>
            <a:r>
              <a:rPr lang="en-US" dirty="0"/>
              <a:t>Key Questions to Address:</a:t>
            </a:r>
          </a:p>
          <a:p>
            <a:pPr algn="l">
              <a:lnSpc>
                <a:spcPct val="150000"/>
              </a:lnSpc>
              <a:buFont typeface="+mj-lt"/>
              <a:buAutoNum type="arabicPeriod"/>
            </a:pPr>
            <a:r>
              <a:rPr lang="en-US" sz="1600" dirty="0">
                <a:solidFill>
                  <a:srgbClr val="FFFF00"/>
                </a:solidFill>
              </a:rPr>
              <a:t>What are the overall trends and patterns in real estate prices and market activity over the past two decades?</a:t>
            </a:r>
          </a:p>
          <a:p>
            <a:pPr algn="l">
              <a:lnSpc>
                <a:spcPct val="150000"/>
              </a:lnSpc>
              <a:buFont typeface="+mj-lt"/>
              <a:buAutoNum type="arabicPeriod"/>
            </a:pPr>
            <a:r>
              <a:rPr lang="en-US" sz="1600" dirty="0">
                <a:solidFill>
                  <a:srgbClr val="FFFF00"/>
                </a:solidFill>
              </a:rPr>
              <a:t>How do real estate trends vary across different regions, property types, and market segments?</a:t>
            </a:r>
          </a:p>
          <a:p>
            <a:pPr algn="l">
              <a:lnSpc>
                <a:spcPct val="150000"/>
              </a:lnSpc>
              <a:buFont typeface="+mj-lt"/>
              <a:buAutoNum type="arabicPeriod"/>
            </a:pPr>
            <a:r>
              <a:rPr lang="en-US" sz="1600" dirty="0">
                <a:solidFill>
                  <a:srgbClr val="FFFF00"/>
                </a:solidFill>
              </a:rPr>
              <a:t>Which factors have had the most significant impact on real estate prices and market dynamics during this period?</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Literature</a:t>
            </a:r>
          </a:p>
        </p:txBody>
      </p:sp>
      <p:sp>
        <p:nvSpPr>
          <p:cNvPr id="4" name="TextBox 3">
            <a:extLst>
              <a:ext uri="{FF2B5EF4-FFF2-40B4-BE49-F238E27FC236}">
                <a16:creationId xmlns:a16="http://schemas.microsoft.com/office/drawing/2014/main" id="{498B5F59-8D81-8D70-D4A9-9537307DC176}"/>
              </a:ext>
            </a:extLst>
          </p:cNvPr>
          <p:cNvSpPr txBox="1"/>
          <p:nvPr/>
        </p:nvSpPr>
        <p:spPr>
          <a:xfrm>
            <a:off x="1199456" y="4090598"/>
            <a:ext cx="4680520" cy="1569660"/>
          </a:xfrm>
          <a:prstGeom prst="rect">
            <a:avLst/>
          </a:prstGeom>
          <a:noFill/>
        </p:spPr>
        <p:txBody>
          <a:bodyPr wrap="square" rtlCol="0">
            <a:spAutoFit/>
          </a:bodyPr>
          <a:lstStyle/>
          <a:p>
            <a:pPr marL="342900" indent="-342900">
              <a:buAutoNum type="arabicPeriod"/>
            </a:pPr>
            <a:r>
              <a:rPr lang="en-US" sz="1600" dirty="0"/>
              <a:t>Real Estate in General –Introduction </a:t>
            </a:r>
          </a:p>
          <a:p>
            <a:pPr marL="342900" indent="-342900">
              <a:buAutoNum type="arabicPeriod"/>
            </a:pPr>
            <a:r>
              <a:rPr lang="en-US" sz="1600" dirty="0"/>
              <a:t>Housing and Urban development </a:t>
            </a:r>
          </a:p>
          <a:p>
            <a:pPr marL="342900" indent="-342900">
              <a:buAutoNum type="arabicPeriod"/>
            </a:pPr>
            <a:r>
              <a:rPr lang="en-US" sz="1600" dirty="0"/>
              <a:t>Real Estate Pricing </a:t>
            </a:r>
          </a:p>
          <a:p>
            <a:pPr marL="342900" indent="-342900">
              <a:buAutoNum type="arabicPeriod"/>
            </a:pPr>
            <a:r>
              <a:rPr lang="en-US" sz="1600" dirty="0"/>
              <a:t>Valuation of Real Estate </a:t>
            </a:r>
          </a:p>
          <a:p>
            <a:pPr marL="342900" indent="-342900">
              <a:buAutoNum type="arabicPeriod"/>
            </a:pPr>
            <a:r>
              <a:rPr lang="en-US" sz="1600" dirty="0"/>
              <a:t>Buying Behavior. </a:t>
            </a:r>
          </a:p>
          <a:p>
            <a:pPr marL="342900" indent="-342900">
              <a:buAutoNum type="arabicPeriod"/>
            </a:pPr>
            <a:r>
              <a:rPr lang="en-US" sz="1600" dirty="0"/>
              <a:t>Research gap.</a:t>
            </a:r>
            <a:endParaRPr lang="en-IN" sz="1600" dirty="0"/>
          </a:p>
        </p:txBody>
      </p:sp>
      <p:sp>
        <p:nvSpPr>
          <p:cNvPr id="5" name="TextBox 4">
            <a:extLst>
              <a:ext uri="{FF2B5EF4-FFF2-40B4-BE49-F238E27FC236}">
                <a16:creationId xmlns:a16="http://schemas.microsoft.com/office/drawing/2014/main" id="{91DAF1D3-0692-078F-AC73-4024C72C37C3}"/>
              </a:ext>
            </a:extLst>
          </p:cNvPr>
          <p:cNvSpPr txBox="1"/>
          <p:nvPr/>
        </p:nvSpPr>
        <p:spPr>
          <a:xfrm>
            <a:off x="838200" y="1646312"/>
            <a:ext cx="9361040" cy="2308324"/>
          </a:xfrm>
          <a:prstGeom prst="rect">
            <a:avLst/>
          </a:prstGeom>
          <a:noFill/>
        </p:spPr>
        <p:txBody>
          <a:bodyPr wrap="square" rtlCol="0">
            <a:spAutoFit/>
          </a:bodyPr>
          <a:lstStyle/>
          <a:p>
            <a:pPr algn="just"/>
            <a:r>
              <a:rPr lang="en-US" sz="1600" dirty="0"/>
              <a:t>The direction of the study has been influenced by a number of Government reports, research papers from Journals, guidelines, industry reports and legal compliances. An extensive review of literature related to the study help in developing the broad conceptual basis for the research. A large number of widely reputed journals, Conference papers, published, Consultancy and industry reports of world renowned firms and Government guidelines constituted the main reference material of the study.</a:t>
            </a:r>
          </a:p>
          <a:p>
            <a:endParaRPr lang="en-US" sz="1600" dirty="0"/>
          </a:p>
          <a:p>
            <a:endParaRPr lang="en-US" sz="1600" dirty="0"/>
          </a:p>
          <a:p>
            <a:r>
              <a:rPr lang="en-US" sz="1600" dirty="0"/>
              <a:t> The literature Review of the study has been structured in the following way</a:t>
            </a:r>
            <a:endParaRPr lang="en-IN" sz="1600" dirty="0"/>
          </a:p>
        </p:txBody>
      </p:sp>
    </p:spTree>
    <p:extLst>
      <p:ext uri="{BB962C8B-B14F-4D97-AF65-F5344CB8AC3E}">
        <p14:creationId xmlns:p14="http://schemas.microsoft.com/office/powerpoint/2010/main" val="1091667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TextBox 2">
            <a:extLst>
              <a:ext uri="{FF2B5EF4-FFF2-40B4-BE49-F238E27FC236}">
                <a16:creationId xmlns:a16="http://schemas.microsoft.com/office/drawing/2014/main" id="{E20527F1-E813-4419-53C0-E816EC06F70F}"/>
              </a:ext>
            </a:extLst>
          </p:cNvPr>
          <p:cNvSpPr txBox="1"/>
          <p:nvPr/>
        </p:nvSpPr>
        <p:spPr>
          <a:xfrm>
            <a:off x="623392" y="1700808"/>
            <a:ext cx="10657184" cy="1815882"/>
          </a:xfrm>
          <a:prstGeom prst="rect">
            <a:avLst/>
          </a:prstGeom>
          <a:noFill/>
        </p:spPr>
        <p:txBody>
          <a:bodyPr wrap="square" rtlCol="0">
            <a:spAutoFit/>
          </a:bodyPr>
          <a:lstStyle/>
          <a:p>
            <a:pPr algn="just"/>
            <a:r>
              <a:rPr lang="en-US" sz="1600" b="0" i="0" dirty="0">
                <a:effectLst/>
                <a:latin typeface="Century Schoolbook (Body)"/>
              </a:rPr>
              <a:t>The Office of Policy and Management maintains a listing of all real estate sales with a sales price of $2,000 or greater that occur between October 1 and September 30 of each year. For each sale record, the file includes: town, property address, date of sale, property type (residential, apartment, commercial, industrial or vacant land), sales price, and property assessment.</a:t>
            </a:r>
          </a:p>
          <a:p>
            <a:pPr algn="just"/>
            <a:endParaRPr lang="en-US" sz="1600" dirty="0">
              <a:latin typeface="Century Schoolbook (Body)"/>
            </a:endParaRPr>
          </a:p>
          <a:p>
            <a:pPr algn="just"/>
            <a:r>
              <a:rPr lang="en-US" sz="1600" b="0" i="0" dirty="0">
                <a:effectLst/>
                <a:latin typeface="Century Schoolbook (Body)"/>
              </a:rPr>
              <a:t>Rows – 1.05M</a:t>
            </a:r>
          </a:p>
          <a:p>
            <a:pPr algn="just"/>
            <a:r>
              <a:rPr lang="en-US" sz="1600" dirty="0">
                <a:latin typeface="Century Schoolbook (Body)"/>
              </a:rPr>
              <a:t>Columns </a:t>
            </a:r>
            <a:r>
              <a:rPr lang="en-US" sz="1600" b="0" i="0" dirty="0">
                <a:effectLst/>
                <a:latin typeface="Century Schoolbook (Body)"/>
              </a:rPr>
              <a:t>–</a:t>
            </a:r>
            <a:r>
              <a:rPr lang="en-US" sz="1600" dirty="0">
                <a:latin typeface="Century Schoolbook (Body)"/>
              </a:rPr>
              <a:t> 14</a:t>
            </a:r>
          </a:p>
        </p:txBody>
      </p:sp>
      <p:graphicFrame>
        <p:nvGraphicFramePr>
          <p:cNvPr id="5" name="Table 4">
            <a:extLst>
              <a:ext uri="{FF2B5EF4-FFF2-40B4-BE49-F238E27FC236}">
                <a16:creationId xmlns:a16="http://schemas.microsoft.com/office/drawing/2014/main" id="{18BE2644-C1CE-B9AD-9CB4-AF59FDE72629}"/>
              </a:ext>
            </a:extLst>
          </p:cNvPr>
          <p:cNvGraphicFramePr>
            <a:graphicFrameLocks noGrp="1"/>
          </p:cNvGraphicFramePr>
          <p:nvPr>
            <p:extLst>
              <p:ext uri="{D42A27DB-BD31-4B8C-83A1-F6EECF244321}">
                <p14:modId xmlns:p14="http://schemas.microsoft.com/office/powerpoint/2010/main" val="2596411622"/>
              </p:ext>
            </p:extLst>
          </p:nvPr>
        </p:nvGraphicFramePr>
        <p:xfrm>
          <a:off x="2351584" y="2924944"/>
          <a:ext cx="8352928" cy="3066335"/>
        </p:xfrm>
        <a:graphic>
          <a:graphicData uri="http://schemas.openxmlformats.org/drawingml/2006/table">
            <a:tbl>
              <a:tblPr/>
              <a:tblGrid>
                <a:gridCol w="1216551">
                  <a:extLst>
                    <a:ext uri="{9D8B030D-6E8A-4147-A177-3AD203B41FA5}">
                      <a16:colId xmlns:a16="http://schemas.microsoft.com/office/drawing/2014/main" val="512637179"/>
                    </a:ext>
                  </a:extLst>
                </a:gridCol>
                <a:gridCol w="5919826">
                  <a:extLst>
                    <a:ext uri="{9D8B030D-6E8A-4147-A177-3AD203B41FA5}">
                      <a16:colId xmlns:a16="http://schemas.microsoft.com/office/drawing/2014/main" val="3364177949"/>
                    </a:ext>
                  </a:extLst>
                </a:gridCol>
                <a:gridCol w="1216551">
                  <a:extLst>
                    <a:ext uri="{9D8B030D-6E8A-4147-A177-3AD203B41FA5}">
                      <a16:colId xmlns:a16="http://schemas.microsoft.com/office/drawing/2014/main" val="3656447714"/>
                    </a:ext>
                  </a:extLst>
                </a:gridCol>
              </a:tblGrid>
              <a:tr h="189502">
                <a:tc>
                  <a:txBody>
                    <a:bodyPr/>
                    <a:lstStyle/>
                    <a:p>
                      <a:pPr algn="l" fontAlgn="base"/>
                      <a:r>
                        <a:rPr lang="en-IN" sz="800" b="1">
                          <a:solidFill>
                            <a:schemeClr val="tx1"/>
                          </a:solidFill>
                          <a:effectLst/>
                        </a:rPr>
                        <a:t>Column Name</a:t>
                      </a:r>
                    </a:p>
                  </a:txBody>
                  <a:tcPr marL="22066" marR="22066" marT="8826" marB="14710" anchor="ctr">
                    <a:lnL>
                      <a:noFill/>
                    </a:lnL>
                    <a:lnR>
                      <a:noFill/>
                    </a:lnR>
                    <a:lnT>
                      <a:noFill/>
                    </a:lnT>
                    <a:lnB w="7620" cap="flat" cmpd="sng" algn="ctr">
                      <a:solidFill>
                        <a:srgbClr val="E4E4E4"/>
                      </a:solidFill>
                      <a:prstDash val="solid"/>
                      <a:round/>
                      <a:headEnd type="none" w="med" len="med"/>
                      <a:tailEnd type="none" w="med" len="med"/>
                    </a:lnB>
                    <a:solidFill>
                      <a:schemeClr val="bg1"/>
                    </a:solidFill>
                  </a:tcPr>
                </a:tc>
                <a:tc>
                  <a:txBody>
                    <a:bodyPr/>
                    <a:lstStyle/>
                    <a:p>
                      <a:pPr algn="l" fontAlgn="base"/>
                      <a:r>
                        <a:rPr lang="en-IN" sz="800" b="1" dirty="0">
                          <a:solidFill>
                            <a:schemeClr val="tx1"/>
                          </a:solidFill>
                          <a:effectLst/>
                        </a:rPr>
                        <a:t>Description</a:t>
                      </a:r>
                    </a:p>
                  </a:txBody>
                  <a:tcPr marL="22066" marR="22066" marT="8826" marB="14710" anchor="ctr">
                    <a:lnL>
                      <a:noFill/>
                    </a:lnL>
                    <a:lnR>
                      <a:noFill/>
                    </a:lnR>
                    <a:lnT>
                      <a:noFill/>
                    </a:lnT>
                    <a:lnB w="7620" cap="flat" cmpd="sng" algn="ctr">
                      <a:solidFill>
                        <a:srgbClr val="E4E4E4"/>
                      </a:solidFill>
                      <a:prstDash val="solid"/>
                      <a:round/>
                      <a:headEnd type="none" w="med" len="med"/>
                      <a:tailEnd type="none" w="med" len="med"/>
                    </a:lnB>
                    <a:solidFill>
                      <a:schemeClr val="bg1"/>
                    </a:solidFill>
                  </a:tcPr>
                </a:tc>
                <a:tc>
                  <a:txBody>
                    <a:bodyPr/>
                    <a:lstStyle/>
                    <a:p>
                      <a:pPr algn="l" fontAlgn="base"/>
                      <a:r>
                        <a:rPr lang="en-IN" sz="800" b="1">
                          <a:solidFill>
                            <a:schemeClr val="tx1"/>
                          </a:solidFill>
                          <a:effectLst/>
                        </a:rPr>
                        <a:t>Type</a:t>
                      </a:r>
                    </a:p>
                  </a:txBody>
                  <a:tcPr marL="22066" marR="22066" marT="8826" marB="14710" anchor="ctr">
                    <a:lnL>
                      <a:noFill/>
                    </a:lnL>
                    <a:lnR>
                      <a:noFill/>
                    </a:lnR>
                    <a:lnT>
                      <a:noFill/>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2100785295"/>
                  </a:ext>
                </a:extLst>
              </a:tr>
              <a:tr h="198885">
                <a:tc>
                  <a:txBody>
                    <a:bodyPr/>
                    <a:lstStyle/>
                    <a:p>
                      <a:pPr fontAlgn="base" latinLnBrk="1"/>
                      <a:r>
                        <a:rPr lang="en-IN" sz="800" b="1">
                          <a:solidFill>
                            <a:schemeClr val="tx1"/>
                          </a:solidFill>
                          <a:effectLst/>
                        </a:rPr>
                        <a:t>Serial Number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Serial number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Number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385395952"/>
                  </a:ext>
                </a:extLst>
              </a:tr>
              <a:tr h="112475">
                <a:tc>
                  <a:txBody>
                    <a:bodyPr/>
                    <a:lstStyle/>
                    <a:p>
                      <a:pPr fontAlgn="base" latinLnBrk="1"/>
                      <a:r>
                        <a:rPr lang="en-IN" sz="800" b="1">
                          <a:solidFill>
                            <a:schemeClr val="tx1"/>
                          </a:solidFill>
                          <a:effectLst/>
                        </a:rPr>
                        <a:t>List Year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a:solidFill>
                            <a:schemeClr val="tx1"/>
                          </a:solidFill>
                          <a:effectLst/>
                        </a:rPr>
                        <a:t>Year the property was listed for sale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Number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658519057"/>
                  </a:ext>
                </a:extLst>
              </a:tr>
              <a:tr h="198885">
                <a:tc>
                  <a:txBody>
                    <a:bodyPr/>
                    <a:lstStyle/>
                    <a:p>
                      <a:pPr fontAlgn="base" latinLnBrk="1"/>
                      <a:r>
                        <a:rPr lang="en-IN" sz="800" b="1">
                          <a:solidFill>
                            <a:schemeClr val="tx1"/>
                          </a:solidFill>
                          <a:effectLst/>
                        </a:rPr>
                        <a:t>Date Recorded</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a:solidFill>
                            <a:schemeClr val="tx1"/>
                          </a:solidFill>
                          <a:effectLst/>
                        </a:rPr>
                        <a:t>Date the sale was recorded locally</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Date &amp; Time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2663720034"/>
                  </a:ext>
                </a:extLst>
              </a:tr>
              <a:tr h="198885">
                <a:tc>
                  <a:txBody>
                    <a:bodyPr/>
                    <a:lstStyle/>
                    <a:p>
                      <a:pPr fontAlgn="base" latinLnBrk="1"/>
                      <a:r>
                        <a:rPr lang="en-IN" sz="800" b="1">
                          <a:solidFill>
                            <a:schemeClr val="tx1"/>
                          </a:solidFill>
                          <a:effectLst/>
                        </a:rPr>
                        <a:t>Town</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dirty="0">
                          <a:solidFill>
                            <a:schemeClr val="tx1"/>
                          </a:solidFill>
                          <a:effectLst/>
                        </a:rPr>
                        <a:t>Town name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3374975492"/>
                  </a:ext>
                </a:extLst>
              </a:tr>
              <a:tr h="198885">
                <a:tc>
                  <a:txBody>
                    <a:bodyPr/>
                    <a:lstStyle/>
                    <a:p>
                      <a:pPr fontAlgn="base" latinLnBrk="1"/>
                      <a:r>
                        <a:rPr lang="en-IN" sz="800" b="1" dirty="0">
                          <a:solidFill>
                            <a:schemeClr val="tx1"/>
                          </a:solidFill>
                          <a:effectLst/>
                        </a:rPr>
                        <a:t>Address</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Address</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1093940549"/>
                  </a:ext>
                </a:extLst>
              </a:tr>
              <a:tr h="198885">
                <a:tc>
                  <a:txBody>
                    <a:bodyPr/>
                    <a:lstStyle/>
                    <a:p>
                      <a:pPr fontAlgn="base" latinLnBrk="1"/>
                      <a:r>
                        <a:rPr lang="en-IN" sz="800" b="1">
                          <a:solidFill>
                            <a:schemeClr val="tx1"/>
                          </a:solidFill>
                          <a:effectLst/>
                        </a:rPr>
                        <a:t>Assessed Value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dirty="0">
                          <a:solidFill>
                            <a:schemeClr val="tx1"/>
                          </a:solidFill>
                          <a:effectLst/>
                        </a:rPr>
                        <a:t>Value of the property used for local tax </a:t>
                      </a:r>
                      <a:r>
                        <a:rPr lang="en-US" sz="800" b="1" dirty="0" err="1">
                          <a:solidFill>
                            <a:schemeClr val="tx1"/>
                          </a:solidFill>
                          <a:effectLst/>
                        </a:rPr>
                        <a:t>assesment</a:t>
                      </a:r>
                      <a:endParaRPr lang="en-US" sz="800" b="1" dirty="0">
                        <a:solidFill>
                          <a:schemeClr val="tx1"/>
                        </a:solidFill>
                        <a:effectLst/>
                      </a:endParaRP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Number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3282390853"/>
                  </a:ext>
                </a:extLst>
              </a:tr>
              <a:tr h="198885">
                <a:tc>
                  <a:txBody>
                    <a:bodyPr/>
                    <a:lstStyle/>
                    <a:p>
                      <a:pPr fontAlgn="base" latinLnBrk="1"/>
                      <a:r>
                        <a:rPr lang="en-IN" sz="800" b="1">
                          <a:solidFill>
                            <a:schemeClr val="tx1"/>
                          </a:solidFill>
                          <a:effectLst/>
                        </a:rPr>
                        <a:t>Sale Amount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dirty="0">
                          <a:solidFill>
                            <a:schemeClr val="tx1"/>
                          </a:solidFill>
                          <a:effectLst/>
                        </a:rPr>
                        <a:t>Amount the property was sold for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Number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494810612"/>
                  </a:ext>
                </a:extLst>
              </a:tr>
              <a:tr h="198885">
                <a:tc>
                  <a:txBody>
                    <a:bodyPr/>
                    <a:lstStyle/>
                    <a:p>
                      <a:pPr fontAlgn="base" latinLnBrk="1"/>
                      <a:r>
                        <a:rPr lang="en-IN" sz="800" b="1" dirty="0">
                          <a:solidFill>
                            <a:schemeClr val="tx1"/>
                          </a:solidFill>
                          <a:effectLst/>
                        </a:rPr>
                        <a:t>Sales Ratio</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dirty="0">
                          <a:solidFill>
                            <a:schemeClr val="tx1"/>
                          </a:solidFill>
                          <a:effectLst/>
                        </a:rPr>
                        <a:t>Ratio of the sale price to the assessed value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1564402707"/>
                  </a:ext>
                </a:extLst>
              </a:tr>
              <a:tr h="198885">
                <a:tc>
                  <a:txBody>
                    <a:bodyPr/>
                    <a:lstStyle/>
                    <a:p>
                      <a:pPr fontAlgn="base" latinLnBrk="1"/>
                      <a:r>
                        <a:rPr lang="en-IN" sz="800" b="1">
                          <a:solidFill>
                            <a:schemeClr val="tx1"/>
                          </a:solidFill>
                          <a:effectLst/>
                        </a:rPr>
                        <a:t>Property Type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a:solidFill>
                            <a:schemeClr val="tx1"/>
                          </a:solidFill>
                          <a:effectLst/>
                        </a:rPr>
                        <a:t>Type of property including: Residential, Commercial, Industrial, Apartments, Vacant, etc</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1320276254"/>
                  </a:ext>
                </a:extLst>
              </a:tr>
              <a:tr h="198885">
                <a:tc>
                  <a:txBody>
                    <a:bodyPr/>
                    <a:lstStyle/>
                    <a:p>
                      <a:pPr fontAlgn="base" latinLnBrk="1"/>
                      <a:r>
                        <a:rPr lang="en-IN" sz="800" b="1">
                          <a:solidFill>
                            <a:schemeClr val="tx1"/>
                          </a:solidFill>
                          <a:effectLst/>
                        </a:rPr>
                        <a:t>Residential Type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a:solidFill>
                            <a:schemeClr val="tx1"/>
                          </a:solidFill>
                          <a:effectLst/>
                        </a:rPr>
                        <a:t>Indicates whether property is single or multifamily residential</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1193733030"/>
                  </a:ext>
                </a:extLst>
              </a:tr>
              <a:tr h="371706">
                <a:tc>
                  <a:txBody>
                    <a:bodyPr/>
                    <a:lstStyle/>
                    <a:p>
                      <a:pPr fontAlgn="base" latinLnBrk="1"/>
                      <a:r>
                        <a:rPr lang="en-IN" sz="800" b="1">
                          <a:solidFill>
                            <a:schemeClr val="tx1"/>
                          </a:solidFill>
                          <a:effectLst/>
                        </a:rPr>
                        <a:t>Non Use Code</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US" sz="800" b="1">
                          <a:solidFill>
                            <a:schemeClr val="tx1"/>
                          </a:solidFill>
                          <a:effectLst/>
                        </a:rPr>
                        <a:t>Non usable sale code typically means the sale price is not reliable for use in the determination of a property value. See attachments in the dataset description page for a listing of codes</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1039056623"/>
                  </a:ext>
                </a:extLst>
              </a:tr>
              <a:tr h="198885">
                <a:tc>
                  <a:txBody>
                    <a:bodyPr/>
                    <a:lstStyle/>
                    <a:p>
                      <a:pPr fontAlgn="base" latinLnBrk="1"/>
                      <a:r>
                        <a:rPr lang="en-IN" sz="800" b="1">
                          <a:solidFill>
                            <a:schemeClr val="tx1"/>
                          </a:solidFill>
                          <a:effectLst/>
                        </a:rPr>
                        <a:t>Assessor Remarks</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Remarks from the assessor</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36967816"/>
                  </a:ext>
                </a:extLst>
              </a:tr>
              <a:tr h="198885">
                <a:tc>
                  <a:txBody>
                    <a:bodyPr/>
                    <a:lstStyle/>
                    <a:p>
                      <a:pPr fontAlgn="base" latinLnBrk="1"/>
                      <a:r>
                        <a:rPr lang="en-IN" sz="800" b="1">
                          <a:solidFill>
                            <a:schemeClr val="tx1"/>
                          </a:solidFill>
                          <a:effectLst/>
                        </a:rPr>
                        <a:t>OPM remarks</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Remarks from OPM</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Plain Text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3582504406"/>
                  </a:ext>
                </a:extLst>
              </a:tr>
              <a:tr h="112475">
                <a:tc>
                  <a:txBody>
                    <a:bodyPr/>
                    <a:lstStyle/>
                    <a:p>
                      <a:pPr fontAlgn="base" latinLnBrk="1"/>
                      <a:r>
                        <a:rPr lang="en-IN" sz="800" b="1">
                          <a:solidFill>
                            <a:schemeClr val="tx1"/>
                          </a:solidFill>
                          <a:effectLst/>
                        </a:rPr>
                        <a:t>Location</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a:solidFill>
                            <a:schemeClr val="tx1"/>
                          </a:solidFill>
                          <a:effectLst/>
                        </a:rPr>
                        <a:t>Lat / lon coordinates</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tc>
                  <a:txBody>
                    <a:bodyPr/>
                    <a:lstStyle/>
                    <a:p>
                      <a:pPr fontAlgn="base"/>
                      <a:r>
                        <a:rPr lang="en-IN" sz="800" b="1" dirty="0">
                          <a:solidFill>
                            <a:schemeClr val="tx1"/>
                          </a:solidFill>
                          <a:effectLst/>
                        </a:rPr>
                        <a:t>Point</a:t>
                      </a:r>
                    </a:p>
                  </a:txBody>
                  <a:tcPr marL="22066" marR="22066" marT="14710" marB="22066"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chemeClr val="bg1"/>
                    </a:solidFill>
                  </a:tcPr>
                </a:tc>
                <a:extLst>
                  <a:ext uri="{0D108BD9-81ED-4DB2-BD59-A6C34878D82A}">
                    <a16:rowId xmlns:a16="http://schemas.microsoft.com/office/drawing/2014/main" val="4292181127"/>
                  </a:ext>
                </a:extLst>
              </a:tr>
            </a:tbl>
          </a:graphicData>
        </a:graphic>
      </p:graphicFrame>
    </p:spTree>
    <p:extLst>
      <p:ext uri="{BB962C8B-B14F-4D97-AF65-F5344CB8AC3E}">
        <p14:creationId xmlns:p14="http://schemas.microsoft.com/office/powerpoint/2010/main" val="3329101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4" name="TextBox 3">
            <a:extLst>
              <a:ext uri="{FF2B5EF4-FFF2-40B4-BE49-F238E27FC236}">
                <a16:creationId xmlns:a16="http://schemas.microsoft.com/office/drawing/2014/main" id="{498B5F59-8D81-8D70-D4A9-9537307DC176}"/>
              </a:ext>
            </a:extLst>
          </p:cNvPr>
          <p:cNvSpPr txBox="1"/>
          <p:nvPr/>
        </p:nvSpPr>
        <p:spPr>
          <a:xfrm>
            <a:off x="838200" y="3498522"/>
            <a:ext cx="9825797" cy="1569660"/>
          </a:xfrm>
          <a:prstGeom prst="rect">
            <a:avLst/>
          </a:prstGeom>
          <a:noFill/>
        </p:spPr>
        <p:txBody>
          <a:bodyPr wrap="square" rtlCol="0">
            <a:spAutoFit/>
          </a:bodyPr>
          <a:lstStyle/>
          <a:p>
            <a:pPr marL="342900" indent="-342900">
              <a:buAutoNum type="arabicPeriod"/>
            </a:pPr>
            <a:r>
              <a:rPr lang="en-US" sz="1600" dirty="0"/>
              <a:t>Price variable has outliers, these have been handled using Percentile Method</a:t>
            </a:r>
          </a:p>
          <a:p>
            <a:pPr marL="342900" indent="-342900">
              <a:buAutoNum type="arabicPeriod"/>
            </a:pPr>
            <a:r>
              <a:rPr lang="en-US" sz="1600" dirty="0"/>
              <a:t>As Town variable has 170 unique values we can use </a:t>
            </a:r>
            <a:r>
              <a:rPr lang="en-US" sz="1600" dirty="0" err="1"/>
              <a:t>topn</a:t>
            </a:r>
            <a:r>
              <a:rPr lang="en-US" sz="1600" dirty="0"/>
              <a:t> method to get analysis for top most town</a:t>
            </a:r>
          </a:p>
          <a:p>
            <a:pPr marL="342900" indent="-342900">
              <a:buAutoNum type="arabicPeriod"/>
            </a:pPr>
            <a:r>
              <a:rPr lang="en-US" sz="1600" dirty="0"/>
              <a:t>Grouping the year variable with combination of different variables to find the trends and patterns within them</a:t>
            </a:r>
          </a:p>
          <a:p>
            <a:pPr marL="342900" indent="-342900">
              <a:buAutoNum type="arabicPeriod"/>
            </a:pPr>
            <a:r>
              <a:rPr lang="en-US" sz="1600" dirty="0"/>
              <a:t>Finding the correlation between variables</a:t>
            </a:r>
          </a:p>
          <a:p>
            <a:pPr marL="342900" indent="-342900">
              <a:buAutoNum type="arabicPeriod"/>
            </a:pPr>
            <a:r>
              <a:rPr lang="en-US" sz="1600" dirty="0"/>
              <a:t>Analyzing Year Wise trend for price variables</a:t>
            </a:r>
          </a:p>
        </p:txBody>
      </p:sp>
      <p:sp>
        <p:nvSpPr>
          <p:cNvPr id="5" name="TextBox 4">
            <a:extLst>
              <a:ext uri="{FF2B5EF4-FFF2-40B4-BE49-F238E27FC236}">
                <a16:creationId xmlns:a16="http://schemas.microsoft.com/office/drawing/2014/main" id="{91DAF1D3-0692-078F-AC73-4024C72C37C3}"/>
              </a:ext>
            </a:extLst>
          </p:cNvPr>
          <p:cNvSpPr txBox="1"/>
          <p:nvPr/>
        </p:nvSpPr>
        <p:spPr>
          <a:xfrm>
            <a:off x="838200" y="1646312"/>
            <a:ext cx="9361040" cy="1077218"/>
          </a:xfrm>
          <a:prstGeom prst="rect">
            <a:avLst/>
          </a:prstGeom>
          <a:noFill/>
        </p:spPr>
        <p:txBody>
          <a:bodyPr wrap="square" rtlCol="0">
            <a:spAutoFit/>
          </a:bodyPr>
          <a:lstStyle/>
          <a:p>
            <a:pPr algn="just"/>
            <a:r>
              <a:rPr lang="en-US" sz="1600" dirty="0"/>
              <a:t>Type of data we used here is from the year 2001 till 2021. Dataset has over 1 Million rows of data across different features. Dataset had missing values, null values and outliers as well.</a:t>
            </a:r>
          </a:p>
          <a:p>
            <a:endParaRPr lang="en-US" sz="1600" dirty="0"/>
          </a:p>
          <a:p>
            <a:r>
              <a:rPr lang="en-US" sz="1600" dirty="0"/>
              <a:t>Following is the approach used to address  the issues in dataset</a:t>
            </a:r>
            <a:endParaRPr lang="en-IN" sz="1600" dirty="0"/>
          </a:p>
        </p:txBody>
      </p:sp>
    </p:spTree>
    <p:extLst>
      <p:ext uri="{BB962C8B-B14F-4D97-AF65-F5344CB8AC3E}">
        <p14:creationId xmlns:p14="http://schemas.microsoft.com/office/powerpoint/2010/main" val="3365452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results</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04664"/>
            <a:ext cx="10515600" cy="936104"/>
          </a:xfrm>
        </p:spPr>
        <p:txBody>
          <a:bodyPr>
            <a:noAutofit/>
          </a:bodyPr>
          <a:lstStyle/>
          <a:p>
            <a:pPr algn="l">
              <a:lnSpc>
                <a:spcPct val="150000"/>
              </a:lnSpc>
            </a:pPr>
            <a:r>
              <a:rPr lang="en-US" sz="2000" dirty="0">
                <a:solidFill>
                  <a:srgbClr val="FFFF00"/>
                </a:solidFill>
              </a:rPr>
              <a:t>What are the overall trends and patterns in real estate prices and market activity over the past two decades?</a:t>
            </a:r>
          </a:p>
        </p:txBody>
      </p:sp>
      <p:pic>
        <p:nvPicPr>
          <p:cNvPr id="1028" name="Picture 4">
            <a:extLst>
              <a:ext uri="{FF2B5EF4-FFF2-40B4-BE49-F238E27FC236}">
                <a16:creationId xmlns:a16="http://schemas.microsoft.com/office/drawing/2014/main" id="{BAEBEABE-6C0E-079F-EBE5-620ABDF600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772816"/>
            <a:ext cx="4753744" cy="3816424"/>
          </a:xfrm>
          <a:prstGeom prst="rect">
            <a:avLst/>
          </a:prstGeom>
          <a:solidFill>
            <a:schemeClr val="tx1">
              <a:lumMod val="65000"/>
            </a:schemeClr>
          </a:solidFill>
          <a:effectLst>
            <a:glow>
              <a:srgbClr val="FF0000">
                <a:alpha val="0"/>
              </a:srgbClr>
            </a:glow>
          </a:effectLst>
        </p:spPr>
      </p:pic>
      <p:sp>
        <p:nvSpPr>
          <p:cNvPr id="4" name="TextBox 3">
            <a:extLst>
              <a:ext uri="{FF2B5EF4-FFF2-40B4-BE49-F238E27FC236}">
                <a16:creationId xmlns:a16="http://schemas.microsoft.com/office/drawing/2014/main" id="{83F23EC1-16B2-5266-416C-F3B5E682E8EB}"/>
              </a:ext>
            </a:extLst>
          </p:cNvPr>
          <p:cNvSpPr txBox="1"/>
          <p:nvPr/>
        </p:nvSpPr>
        <p:spPr>
          <a:xfrm>
            <a:off x="6600057" y="1988840"/>
            <a:ext cx="4791645" cy="2862322"/>
          </a:xfrm>
          <a:prstGeom prst="rect">
            <a:avLst/>
          </a:prstGeom>
          <a:noFill/>
        </p:spPr>
        <p:txBody>
          <a:bodyPr wrap="square" rtlCol="0">
            <a:spAutoFit/>
          </a:bodyPr>
          <a:lstStyle/>
          <a:p>
            <a:pPr algn="just"/>
            <a:r>
              <a:rPr lang="en-US" sz="2000" dirty="0"/>
              <a:t>Sale Amount was seen increasing till year 2005, but then after it falls drastically till 2011. It was seen highest in the year 2021.</a:t>
            </a:r>
          </a:p>
          <a:p>
            <a:pPr algn="just"/>
            <a:endParaRPr lang="en-US" sz="2000" dirty="0"/>
          </a:p>
          <a:p>
            <a:pPr algn="just"/>
            <a:r>
              <a:rPr lang="en-US" sz="2000" dirty="0"/>
              <a:t>Assessed Value follows the same pattern throughout the years. It can be seen these two features are positively co-related</a:t>
            </a:r>
            <a:endParaRPr lang="en-IN" sz="2000" dirty="0"/>
          </a:p>
        </p:txBody>
      </p:sp>
    </p:spTree>
    <p:extLst>
      <p:ext uri="{BB962C8B-B14F-4D97-AF65-F5344CB8AC3E}">
        <p14:creationId xmlns:p14="http://schemas.microsoft.com/office/powerpoint/2010/main" val="1492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259" y="48254"/>
            <a:ext cx="10515600" cy="504056"/>
          </a:xfrm>
        </p:spPr>
        <p:txBody>
          <a:bodyPr>
            <a:noAutofit/>
          </a:bodyPr>
          <a:lstStyle/>
          <a:p>
            <a:pPr algn="l">
              <a:lnSpc>
                <a:spcPct val="150000"/>
              </a:lnSpc>
            </a:pPr>
            <a:r>
              <a:rPr lang="en-US" sz="2000" dirty="0">
                <a:solidFill>
                  <a:srgbClr val="FFFF00"/>
                </a:solidFill>
              </a:rPr>
              <a:t>Cont..</a:t>
            </a:r>
          </a:p>
        </p:txBody>
      </p:sp>
      <p:sp>
        <p:nvSpPr>
          <p:cNvPr id="4" name="TextBox 3">
            <a:extLst>
              <a:ext uri="{FF2B5EF4-FFF2-40B4-BE49-F238E27FC236}">
                <a16:creationId xmlns:a16="http://schemas.microsoft.com/office/drawing/2014/main" id="{83F23EC1-16B2-5266-416C-F3B5E682E8EB}"/>
              </a:ext>
            </a:extLst>
          </p:cNvPr>
          <p:cNvSpPr txBox="1"/>
          <p:nvPr/>
        </p:nvSpPr>
        <p:spPr>
          <a:xfrm>
            <a:off x="819249" y="548680"/>
            <a:ext cx="10553502" cy="400110"/>
          </a:xfrm>
          <a:prstGeom prst="rect">
            <a:avLst/>
          </a:prstGeom>
          <a:noFill/>
        </p:spPr>
        <p:txBody>
          <a:bodyPr wrap="square" rtlCol="0">
            <a:spAutoFit/>
          </a:bodyPr>
          <a:lstStyle/>
          <a:p>
            <a:pPr algn="just"/>
            <a:r>
              <a:rPr lang="en-US" sz="2000" dirty="0"/>
              <a:t>Following are the few examples of Year Wise Price Trend for Town &amp; Property Type</a:t>
            </a:r>
            <a:endParaRPr lang="en-IN" sz="2000" dirty="0"/>
          </a:p>
        </p:txBody>
      </p:sp>
      <p:pic>
        <p:nvPicPr>
          <p:cNvPr id="2050" name="Picture 2">
            <a:extLst>
              <a:ext uri="{FF2B5EF4-FFF2-40B4-BE49-F238E27FC236}">
                <a16:creationId xmlns:a16="http://schemas.microsoft.com/office/drawing/2014/main" id="{BB7EB4BC-0F00-9944-B2E5-8BAA3B96F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3" y="1052736"/>
            <a:ext cx="5400596" cy="2300740"/>
          </a:xfrm>
          <a:prstGeom prst="rect">
            <a:avLst/>
          </a:prstGeom>
          <a:solidFill>
            <a:schemeClr val="accent1"/>
          </a:solidFill>
        </p:spPr>
      </p:pic>
      <p:pic>
        <p:nvPicPr>
          <p:cNvPr id="2052" name="Picture 4">
            <a:extLst>
              <a:ext uri="{FF2B5EF4-FFF2-40B4-BE49-F238E27FC236}">
                <a16:creationId xmlns:a16="http://schemas.microsoft.com/office/drawing/2014/main" id="{476A1A63-F456-CEA6-B159-44B2C7C11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3" y="3501008"/>
            <a:ext cx="5400592" cy="2323353"/>
          </a:xfrm>
          <a:prstGeom prst="rect">
            <a:avLst/>
          </a:prstGeom>
          <a:solidFill>
            <a:schemeClr val="accent1"/>
          </a:solid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697FB09-0B1B-ED7F-962B-185BE5F92DCF}"/>
              </a:ext>
            </a:extLst>
          </p:cNvPr>
          <p:cNvCxnSpPr/>
          <p:nvPr/>
        </p:nvCxnSpPr>
        <p:spPr>
          <a:xfrm>
            <a:off x="5951984" y="1043187"/>
            <a:ext cx="0" cy="4771625"/>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a:extLst>
              <a:ext uri="{FF2B5EF4-FFF2-40B4-BE49-F238E27FC236}">
                <a16:creationId xmlns:a16="http://schemas.microsoft.com/office/drawing/2014/main" id="{4F57FA5B-16D2-AEA4-BCE5-2BE828043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25" y="1052736"/>
            <a:ext cx="5544612" cy="2300740"/>
          </a:xfrm>
          <a:prstGeom prst="rect">
            <a:avLst/>
          </a:prstGeom>
          <a:solidFill>
            <a:schemeClr val="accent1"/>
          </a:solid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07DAEBE-F3B1-AE38-FC1F-CD17CF0E9C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25" y="3502344"/>
            <a:ext cx="5544610" cy="2322018"/>
          </a:xfrm>
          <a:prstGeom prst="rect">
            <a:avLst/>
          </a:prstGeom>
          <a:solidFill>
            <a:schemeClr val="accent1"/>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89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150</TotalTime>
  <Words>1023</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Schoolbook</vt:lpstr>
      <vt:lpstr>Century Schoolbook (Body)</vt:lpstr>
      <vt:lpstr>CITY SKETCH 16X9</vt:lpstr>
      <vt:lpstr>Real Estate Sales Analysis</vt:lpstr>
      <vt:lpstr>Contents</vt:lpstr>
      <vt:lpstr>Problem Statement</vt:lpstr>
      <vt:lpstr>Review of Literature</vt:lpstr>
      <vt:lpstr>Metadata</vt:lpstr>
      <vt:lpstr>Methodology</vt:lpstr>
      <vt:lpstr>Interpretation of results</vt:lpstr>
      <vt:lpstr>What are the overall trends and patterns in real estate prices and market activity over the past two decades?</vt:lpstr>
      <vt:lpstr>Cont..</vt:lpstr>
      <vt:lpstr>How do real estate trends vary across different regions, property types, and market segments?</vt:lpstr>
      <vt:lpstr>Which factors have had the most significant impact on real estate prices and market dynamics during this period?</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Sales Analysis</dc:title>
  <dc:creator>Yash Wankar</dc:creator>
  <cp:lastModifiedBy>Yash Wankar</cp:lastModifiedBy>
  <cp:revision>20</cp:revision>
  <dcterms:created xsi:type="dcterms:W3CDTF">2024-05-01T20:10:25Z</dcterms:created>
  <dcterms:modified xsi:type="dcterms:W3CDTF">2024-05-03T19:55:12Z</dcterms:modified>
</cp:coreProperties>
</file>