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87" r:id="rId3"/>
    <p:sldId id="286" r:id="rId4"/>
    <p:sldId id="257" r:id="rId5"/>
    <p:sldId id="259" r:id="rId6"/>
    <p:sldId id="260" r:id="rId7"/>
    <p:sldId id="267" r:id="rId8"/>
    <p:sldId id="289" r:id="rId9"/>
    <p:sldId id="262" r:id="rId10"/>
    <p:sldId id="284"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5728"/>
  </p:normalViewPr>
  <p:slideViewPr>
    <p:cSldViewPr snapToGrid="0" snapToObjects="1">
      <p:cViewPr varScale="1">
        <p:scale>
          <a:sx n="86" d="100"/>
          <a:sy n="86" d="100"/>
        </p:scale>
        <p:origin x="97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32C141-350D-0E45-A1AA-CED52EDC2FA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32C141-350D-0E45-A1AA-CED52EDC2FA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9CC1A8-9671-0749-B88F-59ED224DE1C0}" type="datetimeFigureOut">
              <a:rPr lang="en-US" smtClean="0"/>
              <a:t>5/25/2020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9CC1A8-9671-0749-B88F-59ED224DE1C0}" type="datetimeFigureOut">
              <a:rPr lang="en-US" smtClean="0"/>
              <a:t>5/25/2020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32C141-350D-0E45-A1AA-CED52EDC2F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9CC1A8-9671-0749-B88F-59ED224DE1C0}" type="datetimeFigureOut">
              <a:rPr lang="en-US" smtClean="0"/>
              <a:t>5/25/2020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CC1A8-9671-0749-B88F-59ED224DE1C0}" type="datetimeFigureOut">
              <a:rPr lang="en-US" smtClean="0"/>
              <a:t>5/25/2020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32C141-350D-0E45-A1AA-CED52EDC2F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9CC1A8-9671-0749-B88F-59ED224DE1C0}" type="datetimeFigureOut">
              <a:rPr lang="en-US" smtClean="0"/>
              <a:t>5/25/2020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32C141-350D-0E45-A1AA-CED52EDC2FA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9CC1A8-9671-0749-B88F-59ED224DE1C0}" type="datetimeFigureOut">
              <a:rPr lang="en-US" smtClean="0"/>
              <a:t>5/25/2020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32C141-350D-0E45-A1AA-CED52EDC2FA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36254"/>
          </a:xfrm>
        </p:spPr>
        <p:txBody>
          <a:bodyPr>
            <a:normAutofit fontScale="90000"/>
          </a:bodyPr>
          <a:lstStyle/>
          <a:p>
            <a:r>
              <a:rPr lang="en-US" dirty="0"/>
              <a:t>House Rate Prediction</a:t>
            </a:r>
          </a:p>
        </p:txBody>
      </p:sp>
      <p:sp>
        <p:nvSpPr>
          <p:cNvPr id="3" name="Subtitle 2"/>
          <p:cNvSpPr>
            <a:spLocks noGrp="1"/>
          </p:cNvSpPr>
          <p:nvPr>
            <p:ph type="subTitle" idx="1"/>
          </p:nvPr>
        </p:nvSpPr>
        <p:spPr>
          <a:xfrm>
            <a:off x="7156450" y="2593340"/>
            <a:ext cx="3511550" cy="2947670"/>
          </a:xfrm>
        </p:spPr>
        <p:txBody>
          <a:bodyPr>
            <a:normAutofit/>
          </a:bodyPr>
          <a:lstStyle/>
          <a:p>
            <a:pPr algn="l"/>
            <a:r>
              <a:rPr lang="en-US" dirty="0"/>
              <a:t>Students Name:</a:t>
            </a:r>
          </a:p>
          <a:p>
            <a:pPr algn="l"/>
            <a:r>
              <a:rPr lang="en-US" dirty="0"/>
              <a:t>Yashwant Gawkar  15</a:t>
            </a:r>
          </a:p>
          <a:p>
            <a:pPr algn="l"/>
            <a:r>
              <a:rPr lang="en-US" dirty="0"/>
              <a:t>Hiten Lilaramani      26</a:t>
            </a:r>
          </a:p>
          <a:p>
            <a:pPr algn="l"/>
            <a:r>
              <a:rPr lang="en-US" dirty="0"/>
              <a:t>Aniket More             30</a:t>
            </a:r>
          </a:p>
          <a:p>
            <a:pPr algn="l"/>
            <a:endParaRPr lang="en-US" dirty="0"/>
          </a:p>
          <a:p>
            <a:pPr algn="l"/>
            <a:r>
              <a:rPr lang="en-US" dirty="0"/>
              <a:t>Guide Name:</a:t>
            </a:r>
          </a:p>
          <a:p>
            <a:pPr algn="l"/>
            <a:r>
              <a:rPr lang="en-US" dirty="0"/>
              <a:t>Prof Varsha Wangikar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Differentiation with other algorithm</a:t>
            </a:r>
          </a:p>
        </p:txBody>
      </p:sp>
      <p:sp>
        <p:nvSpPr>
          <p:cNvPr id="3" name="Content Placeholder 2"/>
          <p:cNvSpPr>
            <a:spLocks noGrp="1"/>
          </p:cNvSpPr>
          <p:nvPr>
            <p:ph sz="half" idx="1"/>
          </p:nvPr>
        </p:nvSpPr>
        <p:spPr>
          <a:xfrm>
            <a:off x="2588895" y="1645285"/>
            <a:ext cx="8414385" cy="1364615"/>
          </a:xfrm>
        </p:spPr>
        <p:txBody>
          <a:bodyPr/>
          <a:lstStyle/>
          <a:p>
            <a:r>
              <a:rPr lang="en-US" dirty="0">
                <a:solidFill>
                  <a:schemeClr val="tx1"/>
                </a:solidFill>
                <a:effectLst>
                  <a:outerShdw blurRad="38100" dist="19050" dir="2700000" algn="tl" rotWithShape="0">
                    <a:schemeClr val="dk1">
                      <a:alpha val="40000"/>
                    </a:schemeClr>
                  </a:outerShdw>
                </a:effectLst>
              </a:rPr>
              <a:t>Decision tree Algorithm</a:t>
            </a:r>
          </a:p>
          <a:p>
            <a:r>
              <a:rPr lang="en-US" dirty="0">
                <a:solidFill>
                  <a:schemeClr val="tx1"/>
                </a:solidFill>
                <a:effectLst>
                  <a:outerShdw blurRad="38100" dist="19050" dir="2700000" algn="tl" rotWithShape="0">
                    <a:schemeClr val="dk1">
                      <a:alpha val="40000"/>
                    </a:schemeClr>
                  </a:outerShdw>
                </a:effectLst>
              </a:rPr>
              <a:t>With Decision Tree it was found that the accuracy is 87.9% and higher compared to Linear Regression, Decision Tree result is formed as:</a:t>
            </a:r>
            <a:endParaRPr lang="en-US" dirty="0"/>
          </a:p>
          <a:p>
            <a:endParaRPr lang="en-US" dirty="0"/>
          </a:p>
        </p:txBody>
      </p:sp>
      <p:pic>
        <p:nvPicPr>
          <p:cNvPr id="8" name="Picture 7">
            <a:extLst>
              <a:ext uri="{FF2B5EF4-FFF2-40B4-BE49-F238E27FC236}">
                <a16:creationId xmlns:a16="http://schemas.microsoft.com/office/drawing/2014/main" id="{56265A19-87EB-44CD-A4C5-E42A49729F61}"/>
              </a:ext>
            </a:extLst>
          </p:cNvPr>
          <p:cNvPicPr>
            <a:picLocks noChangeAspect="1"/>
          </p:cNvPicPr>
          <p:nvPr/>
        </p:nvPicPr>
        <p:blipFill>
          <a:blip r:embed="rId2"/>
          <a:stretch>
            <a:fillRect/>
          </a:stretch>
        </p:blipFill>
        <p:spPr>
          <a:xfrm>
            <a:off x="2588895" y="2926175"/>
            <a:ext cx="9509760" cy="36034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Limitations</a:t>
            </a:r>
          </a:p>
        </p:txBody>
      </p:sp>
      <p:sp>
        <p:nvSpPr>
          <p:cNvPr id="3" name="Content Placeholder 2"/>
          <p:cNvSpPr>
            <a:spLocks noGrp="1"/>
          </p:cNvSpPr>
          <p:nvPr>
            <p:ph idx="1"/>
          </p:nvPr>
        </p:nvSpPr>
        <p:spPr/>
        <p:txBody>
          <a:bodyPr/>
          <a:lstStyle/>
          <a:p>
            <a:r>
              <a:rPr lang="en-US" dirty="0">
                <a:solidFill>
                  <a:schemeClr val="tx1"/>
                </a:solidFill>
              </a:rPr>
              <a:t>Advantages of your model</a:t>
            </a:r>
          </a:p>
          <a:p>
            <a:r>
              <a:rPr lang="en-US" dirty="0">
                <a:solidFill>
                  <a:schemeClr val="tx1"/>
                </a:solidFill>
              </a:rPr>
              <a:t>1.No involvement of middle men in the buying process</a:t>
            </a:r>
          </a:p>
          <a:p>
            <a:r>
              <a:rPr lang="en-US" dirty="0">
                <a:solidFill>
                  <a:schemeClr val="tx1"/>
                </a:solidFill>
              </a:rPr>
              <a:t>2.Buyer can easily get an idea about the price and easily detect the fake price of a house</a:t>
            </a:r>
          </a:p>
          <a:p>
            <a:endParaRPr lang="en-US" dirty="0">
              <a:solidFill>
                <a:schemeClr val="tx1"/>
              </a:solidFill>
            </a:endParaRPr>
          </a:p>
          <a:p>
            <a:r>
              <a:rPr lang="en-US" dirty="0">
                <a:solidFill>
                  <a:schemeClr val="tx1"/>
                </a:solidFill>
              </a:rPr>
              <a:t>Disadvantages of your model</a:t>
            </a:r>
          </a:p>
          <a:p>
            <a:r>
              <a:rPr lang="en-US" dirty="0">
                <a:solidFill>
                  <a:schemeClr val="tx1"/>
                </a:solidFill>
              </a:rPr>
              <a:t>1.Improper use of input data can give improper rate of house</a:t>
            </a:r>
          </a:p>
          <a:p>
            <a:r>
              <a:rPr lang="en-US" dirty="0">
                <a:solidFill>
                  <a:schemeClr val="tx1"/>
                </a:solidFill>
              </a:rPr>
              <a:t>2.The dataset inputs should be checked right format and should not involve any none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Future Scope</a:t>
            </a:r>
          </a:p>
        </p:txBody>
      </p:sp>
      <p:sp>
        <p:nvSpPr>
          <p:cNvPr id="3" name="Content Placeholder 2"/>
          <p:cNvSpPr>
            <a:spLocks noGrp="1"/>
          </p:cNvSpPr>
          <p:nvPr>
            <p:ph idx="1"/>
          </p:nvPr>
        </p:nvSpPr>
        <p:spPr>
          <a:xfrm>
            <a:off x="2588895" y="1905635"/>
            <a:ext cx="8915400" cy="4399280"/>
          </a:xfrm>
        </p:spPr>
        <p:txBody>
          <a:bodyPr/>
          <a:lstStyle/>
          <a:p>
            <a:r>
              <a:rPr lang="en-US" dirty="0">
                <a:solidFill>
                  <a:schemeClr val="tx1"/>
                </a:solidFill>
              </a:rPr>
              <a:t>Conclusion</a:t>
            </a:r>
          </a:p>
          <a:p>
            <a:r>
              <a:rPr lang="en-US" dirty="0">
                <a:solidFill>
                  <a:schemeClr val="tx1"/>
                </a:solidFill>
              </a:rPr>
              <a:t>The conclusion of the project is “House Rate Prediction” is that is used to predict the house rate on the basis of its properties </a:t>
            </a:r>
          </a:p>
          <a:p>
            <a:pPr marL="0" indent="0">
              <a:buNone/>
            </a:pPr>
            <a:endParaRPr lang="en-US" dirty="0">
              <a:solidFill>
                <a:schemeClr val="tx1"/>
              </a:solidFill>
            </a:endParaRPr>
          </a:p>
          <a:p>
            <a:r>
              <a:rPr lang="en-US" dirty="0">
                <a:solidFill>
                  <a:schemeClr val="tx1"/>
                </a:solidFill>
              </a:rPr>
              <a:t>Future Scope:</a:t>
            </a:r>
          </a:p>
          <a:p>
            <a:r>
              <a:rPr lang="en-US" dirty="0">
                <a:solidFill>
                  <a:schemeClr val="tx1"/>
                </a:solidFill>
              </a:rPr>
              <a:t>In the current implementation of  “House Rate Prediction” we can deploy this model into a website and based on its properties it can predict the rate, the user should input properties into the website and based on</a:t>
            </a:r>
            <a:r>
              <a:rPr lang="en-US" dirty="0"/>
              <a:t> </a:t>
            </a:r>
            <a:r>
              <a:rPr lang="en-US" dirty="0">
                <a:solidFill>
                  <a:schemeClr val="tx1"/>
                </a:solidFill>
              </a:rPr>
              <a:t>it the model predict the rate and it is shown.</a:t>
            </a:r>
          </a:p>
          <a:p>
            <a:pPr marL="0" indent="0">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873057" y="2180590"/>
            <a:ext cx="8915400" cy="3777622"/>
          </a:xfrm>
        </p:spPr>
        <p:txBody>
          <a:bodyPr/>
          <a:lstStyle/>
          <a:p>
            <a:pPr marL="0" indent="0">
              <a:buNone/>
            </a:pPr>
            <a:r>
              <a:rPr lang="en-US" dirty="0">
                <a:solidFill>
                  <a:schemeClr val="tx1"/>
                </a:solidFill>
              </a:rPr>
              <a:t>[1]https://www.ijitee.org/wp-content/uploads/papers/v8i9/I7849078919.pdf</a:t>
            </a:r>
          </a:p>
          <a:p>
            <a:pPr marL="0" indent="0">
              <a:buNone/>
            </a:pPr>
            <a:r>
              <a:rPr lang="en-US" dirty="0">
                <a:solidFill>
                  <a:schemeClr val="tx1"/>
                </a:solidFill>
              </a:rPr>
              <a:t>[2]</a:t>
            </a:r>
            <a:r>
              <a:rPr lang="en-US" dirty="0">
                <a:solidFill>
                  <a:schemeClr val="tx1"/>
                </a:solidFill>
                <a:sym typeface="+mn-ea"/>
              </a:rPr>
              <a:t>https://ieeexplore.ieee.org/document/6208293/</a:t>
            </a:r>
            <a:endParaRPr lang="en-US" dirty="0">
              <a:solidFill>
                <a:schemeClr val="tx1"/>
              </a:solidFill>
            </a:endParaRPr>
          </a:p>
          <a:p>
            <a:pPr marL="0" indent="0">
              <a:buNone/>
            </a:pPr>
            <a:r>
              <a:rPr lang="en-US" dirty="0">
                <a:solidFill>
                  <a:schemeClr val="tx1"/>
                </a:solidFill>
              </a:rPr>
              <a:t>[3]</a:t>
            </a:r>
            <a:r>
              <a:rPr lang="en-US" dirty="0">
                <a:solidFill>
                  <a:schemeClr val="tx1"/>
                </a:solidFill>
                <a:sym typeface="+mn-ea"/>
              </a:rPr>
              <a:t>https://ieeexplore.ieee.org/document/4679917/</a:t>
            </a:r>
            <a:endParaRPr lang="en-US" dirty="0">
              <a:solidFill>
                <a:schemeClr val="tx1"/>
              </a:solidFill>
            </a:endParaRPr>
          </a:p>
          <a:p>
            <a:pPr marL="0" indent="0">
              <a:buNone/>
            </a:pP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8148" y="2770960"/>
            <a:ext cx="7936464" cy="1280890"/>
          </a:xfrm>
        </p:spPr>
        <p:txBody>
          <a:bodyPr>
            <a:normAutofit/>
          </a:bodyPr>
          <a:lstStyle/>
          <a:p>
            <a:r>
              <a:rPr lang="en-US"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5A313A-70F2-45EF-8971-2A29AA955C99}"/>
              </a:ext>
            </a:extLst>
          </p:cNvPr>
          <p:cNvPicPr>
            <a:picLocks noChangeAspect="1"/>
          </p:cNvPicPr>
          <p:nvPr/>
        </p:nvPicPr>
        <p:blipFill rotWithShape="1">
          <a:blip r:embed="rId2"/>
          <a:srcRect l="26757" t="22007" r="25260" b="20518"/>
          <a:stretch/>
        </p:blipFill>
        <p:spPr>
          <a:xfrm>
            <a:off x="2157274" y="1562470"/>
            <a:ext cx="2467992" cy="3941685"/>
          </a:xfrm>
          <a:prstGeom prst="rect">
            <a:avLst/>
          </a:prstGeom>
        </p:spPr>
      </p:pic>
      <p:pic>
        <p:nvPicPr>
          <p:cNvPr id="7" name="Picture 6">
            <a:extLst>
              <a:ext uri="{FF2B5EF4-FFF2-40B4-BE49-F238E27FC236}">
                <a16:creationId xmlns:a16="http://schemas.microsoft.com/office/drawing/2014/main" id="{16161F21-4118-48E4-BD88-C0D96F00F085}"/>
              </a:ext>
            </a:extLst>
          </p:cNvPr>
          <p:cNvPicPr>
            <a:picLocks noChangeAspect="1"/>
          </p:cNvPicPr>
          <p:nvPr/>
        </p:nvPicPr>
        <p:blipFill rotWithShape="1">
          <a:blip r:embed="rId3"/>
          <a:srcRect l="10068" t="14110" r="16813" b="21812"/>
          <a:stretch/>
        </p:blipFill>
        <p:spPr>
          <a:xfrm>
            <a:off x="5264459" y="1562470"/>
            <a:ext cx="2532235" cy="3941685"/>
          </a:xfrm>
          <a:prstGeom prst="rect">
            <a:avLst/>
          </a:prstGeom>
        </p:spPr>
      </p:pic>
      <p:pic>
        <p:nvPicPr>
          <p:cNvPr id="9" name="Picture 8">
            <a:extLst>
              <a:ext uri="{FF2B5EF4-FFF2-40B4-BE49-F238E27FC236}">
                <a16:creationId xmlns:a16="http://schemas.microsoft.com/office/drawing/2014/main" id="{8DAAC54D-C335-4CCE-9583-1A0C3E27BB48}"/>
              </a:ext>
            </a:extLst>
          </p:cNvPr>
          <p:cNvPicPr>
            <a:picLocks noChangeAspect="1"/>
          </p:cNvPicPr>
          <p:nvPr/>
        </p:nvPicPr>
        <p:blipFill>
          <a:blip r:embed="rId4"/>
          <a:stretch>
            <a:fillRect/>
          </a:stretch>
        </p:blipFill>
        <p:spPr>
          <a:xfrm>
            <a:off x="8656792" y="1562470"/>
            <a:ext cx="2580572" cy="3941685"/>
          </a:xfrm>
          <a:prstGeom prst="rect">
            <a:avLst/>
          </a:prstGeom>
        </p:spPr>
      </p:pic>
      <p:sp>
        <p:nvSpPr>
          <p:cNvPr id="10" name="Title 1">
            <a:extLst>
              <a:ext uri="{FF2B5EF4-FFF2-40B4-BE49-F238E27FC236}">
                <a16:creationId xmlns:a16="http://schemas.microsoft.com/office/drawing/2014/main" id="{09CD39D8-E3F6-46D6-917B-04F6A8FD3CB8}"/>
              </a:ext>
            </a:extLst>
          </p:cNvPr>
          <p:cNvSpPr txBox="1">
            <a:spLocks/>
          </p:cNvSpPr>
          <p:nvPr/>
        </p:nvSpPr>
        <p:spPr>
          <a:xfrm>
            <a:off x="2592705" y="624205"/>
            <a:ext cx="8911590" cy="76009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TEAM MEMBERS</a:t>
            </a:r>
          </a:p>
        </p:txBody>
      </p:sp>
    </p:spTree>
    <p:extLst>
      <p:ext uri="{BB962C8B-B14F-4D97-AF65-F5344CB8AC3E}">
        <p14:creationId xmlns:p14="http://schemas.microsoft.com/office/powerpoint/2010/main" val="54678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F348A-D492-4878-A136-C62E71093650}"/>
              </a:ext>
            </a:extLst>
          </p:cNvPr>
          <p:cNvSpPr txBox="1">
            <a:spLocks/>
          </p:cNvSpPr>
          <p:nvPr/>
        </p:nvSpPr>
        <p:spPr>
          <a:xfrm>
            <a:off x="2592705" y="624205"/>
            <a:ext cx="8911590" cy="760095"/>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INDEX</a:t>
            </a:r>
          </a:p>
        </p:txBody>
      </p:sp>
      <p:graphicFrame>
        <p:nvGraphicFramePr>
          <p:cNvPr id="5" name="Table 5">
            <a:extLst>
              <a:ext uri="{FF2B5EF4-FFF2-40B4-BE49-F238E27FC236}">
                <a16:creationId xmlns:a16="http://schemas.microsoft.com/office/drawing/2014/main" id="{A134BFA5-ACEF-4763-B3DC-1E4BC2C5DF7C}"/>
              </a:ext>
            </a:extLst>
          </p:cNvPr>
          <p:cNvGraphicFramePr>
            <a:graphicFrameLocks noGrp="1"/>
          </p:cNvGraphicFramePr>
          <p:nvPr>
            <p:extLst>
              <p:ext uri="{D42A27DB-BD31-4B8C-83A1-F6EECF244321}">
                <p14:modId xmlns:p14="http://schemas.microsoft.com/office/powerpoint/2010/main" val="4252293521"/>
              </p:ext>
            </p:extLst>
          </p:nvPr>
        </p:nvGraphicFramePr>
        <p:xfrm>
          <a:off x="2658019" y="1384300"/>
          <a:ext cx="6787822" cy="4466088"/>
        </p:xfrm>
        <a:graphic>
          <a:graphicData uri="http://schemas.openxmlformats.org/drawingml/2006/table">
            <a:tbl>
              <a:tblPr firstRow="1" bandRow="1">
                <a:tableStyleId>{5C22544A-7EE6-4342-B048-85BDC9FD1C3A}</a:tableStyleId>
              </a:tblPr>
              <a:tblGrid>
                <a:gridCol w="1209745">
                  <a:extLst>
                    <a:ext uri="{9D8B030D-6E8A-4147-A177-3AD203B41FA5}">
                      <a16:colId xmlns:a16="http://schemas.microsoft.com/office/drawing/2014/main" val="2889000408"/>
                    </a:ext>
                  </a:extLst>
                </a:gridCol>
                <a:gridCol w="5578077">
                  <a:extLst>
                    <a:ext uri="{9D8B030D-6E8A-4147-A177-3AD203B41FA5}">
                      <a16:colId xmlns:a16="http://schemas.microsoft.com/office/drawing/2014/main" val="2300550658"/>
                    </a:ext>
                  </a:extLst>
                </a:gridCol>
              </a:tblGrid>
              <a:tr h="496232">
                <a:tc>
                  <a:txBody>
                    <a:bodyPr/>
                    <a:lstStyle/>
                    <a:p>
                      <a:r>
                        <a:rPr lang="en-US" dirty="0"/>
                        <a:t>Sr No.</a:t>
                      </a:r>
                      <a:endParaRPr lang="en-IN" dirty="0"/>
                    </a:p>
                  </a:txBody>
                  <a:tcPr/>
                </a:tc>
                <a:tc>
                  <a:txBody>
                    <a:bodyPr/>
                    <a:lstStyle/>
                    <a:p>
                      <a:r>
                        <a:rPr lang="en-US" dirty="0"/>
                        <a:t>Title</a:t>
                      </a:r>
                      <a:endParaRPr lang="en-IN" dirty="0"/>
                    </a:p>
                  </a:txBody>
                  <a:tcPr/>
                </a:tc>
                <a:extLst>
                  <a:ext uri="{0D108BD9-81ED-4DB2-BD59-A6C34878D82A}">
                    <a16:rowId xmlns:a16="http://schemas.microsoft.com/office/drawing/2014/main" val="3791912017"/>
                  </a:ext>
                </a:extLst>
              </a:tr>
              <a:tr h="496232">
                <a:tc>
                  <a:txBody>
                    <a:bodyPr/>
                    <a:lstStyle/>
                    <a:p>
                      <a:r>
                        <a:rPr lang="en-US" dirty="0"/>
                        <a:t>1</a:t>
                      </a:r>
                      <a:endParaRPr lang="en-IN" dirty="0"/>
                    </a:p>
                  </a:txBody>
                  <a:tcPr/>
                </a:tc>
                <a:tc>
                  <a:txBody>
                    <a:bodyPr/>
                    <a:lstStyle/>
                    <a:p>
                      <a:r>
                        <a:rPr lang="en-US" dirty="0"/>
                        <a:t>Problem Statement</a:t>
                      </a:r>
                      <a:endParaRPr lang="en-IN" dirty="0"/>
                    </a:p>
                  </a:txBody>
                  <a:tcPr/>
                </a:tc>
                <a:extLst>
                  <a:ext uri="{0D108BD9-81ED-4DB2-BD59-A6C34878D82A}">
                    <a16:rowId xmlns:a16="http://schemas.microsoft.com/office/drawing/2014/main" val="951444605"/>
                  </a:ext>
                </a:extLst>
              </a:tr>
              <a:tr h="496232">
                <a:tc>
                  <a:txBody>
                    <a:bodyPr/>
                    <a:lstStyle/>
                    <a:p>
                      <a:r>
                        <a:rPr lang="en-US" dirty="0"/>
                        <a:t>2</a:t>
                      </a:r>
                      <a:endParaRPr lang="en-IN" dirty="0"/>
                    </a:p>
                  </a:txBody>
                  <a:tcPr/>
                </a:tc>
                <a:tc>
                  <a:txBody>
                    <a:bodyPr/>
                    <a:lstStyle/>
                    <a:p>
                      <a:r>
                        <a:rPr lang="en-US" dirty="0"/>
                        <a:t>Design</a:t>
                      </a:r>
                      <a:endParaRPr lang="en-IN" dirty="0"/>
                    </a:p>
                  </a:txBody>
                  <a:tcPr/>
                </a:tc>
                <a:extLst>
                  <a:ext uri="{0D108BD9-81ED-4DB2-BD59-A6C34878D82A}">
                    <a16:rowId xmlns:a16="http://schemas.microsoft.com/office/drawing/2014/main" val="2499372628"/>
                  </a:ext>
                </a:extLst>
              </a:tr>
              <a:tr h="496232">
                <a:tc>
                  <a:txBody>
                    <a:bodyPr/>
                    <a:lstStyle/>
                    <a:p>
                      <a:r>
                        <a:rPr lang="en-US" dirty="0"/>
                        <a:t>3</a:t>
                      </a:r>
                      <a:endParaRPr lang="en-IN" dirty="0"/>
                    </a:p>
                  </a:txBody>
                  <a:tcPr/>
                </a:tc>
                <a:tc>
                  <a:txBody>
                    <a:bodyPr/>
                    <a:lstStyle/>
                    <a:p>
                      <a:r>
                        <a:rPr lang="en-US" dirty="0"/>
                        <a:t>Implementation Technology</a:t>
                      </a:r>
                      <a:endParaRPr lang="en-IN" dirty="0"/>
                    </a:p>
                  </a:txBody>
                  <a:tcPr/>
                </a:tc>
                <a:extLst>
                  <a:ext uri="{0D108BD9-81ED-4DB2-BD59-A6C34878D82A}">
                    <a16:rowId xmlns:a16="http://schemas.microsoft.com/office/drawing/2014/main" val="29952306"/>
                  </a:ext>
                </a:extLst>
              </a:tr>
              <a:tr h="496232">
                <a:tc>
                  <a:txBody>
                    <a:bodyPr/>
                    <a:lstStyle/>
                    <a:p>
                      <a:r>
                        <a:rPr lang="en-US" dirty="0"/>
                        <a:t>4</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4285941610"/>
                  </a:ext>
                </a:extLst>
              </a:tr>
              <a:tr h="496232">
                <a:tc>
                  <a:txBody>
                    <a:bodyPr/>
                    <a:lstStyle/>
                    <a:p>
                      <a:r>
                        <a:rPr lang="en-US" dirty="0"/>
                        <a:t>5</a:t>
                      </a:r>
                      <a:endParaRPr lang="en-IN" dirty="0"/>
                    </a:p>
                  </a:txBody>
                  <a:tcPr/>
                </a:tc>
                <a:tc>
                  <a:txBody>
                    <a:bodyPr/>
                    <a:lstStyle/>
                    <a:p>
                      <a:r>
                        <a:rPr lang="en-US" dirty="0"/>
                        <a:t>Differentiation with other algorithm </a:t>
                      </a:r>
                      <a:endParaRPr lang="en-IN" dirty="0"/>
                    </a:p>
                  </a:txBody>
                  <a:tcPr/>
                </a:tc>
                <a:extLst>
                  <a:ext uri="{0D108BD9-81ED-4DB2-BD59-A6C34878D82A}">
                    <a16:rowId xmlns:a16="http://schemas.microsoft.com/office/drawing/2014/main" val="1863310829"/>
                  </a:ext>
                </a:extLst>
              </a:tr>
              <a:tr h="496232">
                <a:tc>
                  <a:txBody>
                    <a:bodyPr/>
                    <a:lstStyle/>
                    <a:p>
                      <a:r>
                        <a:rPr lang="en-US" dirty="0"/>
                        <a:t>6</a:t>
                      </a:r>
                      <a:endParaRPr lang="en-IN" dirty="0"/>
                    </a:p>
                  </a:txBody>
                  <a:tcPr/>
                </a:tc>
                <a:tc>
                  <a:txBody>
                    <a:bodyPr/>
                    <a:lstStyle/>
                    <a:p>
                      <a:r>
                        <a:rPr lang="en-US" dirty="0"/>
                        <a:t>Advantages and Limitations</a:t>
                      </a:r>
                      <a:endParaRPr lang="en-IN" dirty="0"/>
                    </a:p>
                  </a:txBody>
                  <a:tcPr/>
                </a:tc>
                <a:extLst>
                  <a:ext uri="{0D108BD9-81ED-4DB2-BD59-A6C34878D82A}">
                    <a16:rowId xmlns:a16="http://schemas.microsoft.com/office/drawing/2014/main" val="1221563720"/>
                  </a:ext>
                </a:extLst>
              </a:tr>
              <a:tr h="496232">
                <a:tc>
                  <a:txBody>
                    <a:bodyPr/>
                    <a:lstStyle/>
                    <a:p>
                      <a:r>
                        <a:rPr lang="en-US" dirty="0"/>
                        <a:t>7</a:t>
                      </a:r>
                      <a:endParaRPr lang="en-IN" dirty="0"/>
                    </a:p>
                  </a:txBody>
                  <a:tcPr/>
                </a:tc>
                <a:tc>
                  <a:txBody>
                    <a:bodyPr/>
                    <a:lstStyle/>
                    <a:p>
                      <a:r>
                        <a:rPr lang="en-US" dirty="0"/>
                        <a:t>Conclusion and Future Scope</a:t>
                      </a:r>
                      <a:endParaRPr lang="en-IN" dirty="0"/>
                    </a:p>
                  </a:txBody>
                  <a:tcPr/>
                </a:tc>
                <a:extLst>
                  <a:ext uri="{0D108BD9-81ED-4DB2-BD59-A6C34878D82A}">
                    <a16:rowId xmlns:a16="http://schemas.microsoft.com/office/drawing/2014/main" val="3499266597"/>
                  </a:ext>
                </a:extLst>
              </a:tr>
              <a:tr h="496232">
                <a:tc>
                  <a:txBody>
                    <a:bodyPr/>
                    <a:lstStyle/>
                    <a:p>
                      <a:r>
                        <a:rPr lang="en-US" dirty="0"/>
                        <a:t>8</a:t>
                      </a:r>
                      <a:endParaRPr lang="en-IN" dirty="0"/>
                    </a:p>
                  </a:txBody>
                  <a:tcPr/>
                </a:tc>
                <a:tc>
                  <a:txBody>
                    <a:bodyPr/>
                    <a:lstStyle/>
                    <a:p>
                      <a:r>
                        <a:rPr lang="en-US" dirty="0"/>
                        <a:t>References</a:t>
                      </a:r>
                      <a:endParaRPr lang="en-IN" dirty="0"/>
                    </a:p>
                  </a:txBody>
                  <a:tcPr/>
                </a:tc>
                <a:extLst>
                  <a:ext uri="{0D108BD9-81ED-4DB2-BD59-A6C34878D82A}">
                    <a16:rowId xmlns:a16="http://schemas.microsoft.com/office/drawing/2014/main" val="3131504586"/>
                  </a:ext>
                </a:extLst>
              </a:tr>
            </a:tbl>
          </a:graphicData>
        </a:graphic>
      </p:graphicFrame>
    </p:spTree>
    <p:extLst>
      <p:ext uri="{BB962C8B-B14F-4D97-AF65-F5344CB8AC3E}">
        <p14:creationId xmlns:p14="http://schemas.microsoft.com/office/powerpoint/2010/main" val="338292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760095"/>
          </a:xfrm>
        </p:spPr>
        <p:txBody>
          <a:bodyPr/>
          <a:lstStyle/>
          <a:p>
            <a:r>
              <a:rPr lang="en-US" dirty="0"/>
              <a:t>Problem Statement</a:t>
            </a:r>
          </a:p>
        </p:txBody>
      </p:sp>
      <p:sp>
        <p:nvSpPr>
          <p:cNvPr id="3" name="Content Placeholder 2"/>
          <p:cNvSpPr>
            <a:spLocks noGrp="1"/>
          </p:cNvSpPr>
          <p:nvPr>
            <p:ph idx="1"/>
          </p:nvPr>
        </p:nvSpPr>
        <p:spPr>
          <a:xfrm>
            <a:off x="2588895" y="1423670"/>
            <a:ext cx="8915400" cy="477139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endParaRPr lang="en-US" dirty="0"/>
          </a:p>
          <a:p>
            <a:r>
              <a:rPr lang="en-US" dirty="0">
                <a:solidFill>
                  <a:schemeClr val="tx1"/>
                </a:solidFill>
              </a:rPr>
              <a:t>House sales are determined based on the Standard  home price indices and the housing price index of the Office of Federal Housing Enterprise Oversight (OFHEO). These reflect the trends of the housing market. In addition to these housing price indices, the development of a housing price prediction model can greatly assist in the prediction of future housing prices and the establishment of real estate policies. This study uses machine learning algorithms as a research methodology to develop a housing price prediction model. To improve the accuracy of housing price prediction, this paper analyzes the housing data of 506 townhouses in Fairfax County, Boston, gathered by the Multiple Listing Service (MLS) of the Metropolitan Regional Information Systems (MRIS). We develop a housing price prediction model based on machine learning algorithms such as Decision tree algorithm classification accuracy performance. We then propose an improved housing price prediction model to assist a house seller or a real estate agent make better informed decisions based on house price valuation. The experiments demonstrate that the algorithm, based on accuracy, consistently outperforms the other models in the performance of housing price prediction.</a:t>
            </a:r>
          </a:p>
          <a:p>
            <a:r>
              <a:rPr lang="en-US" dirty="0">
                <a:solidFill>
                  <a:schemeClr val="tx1"/>
                </a:solidFill>
              </a:rPr>
              <a:t>Decision Tree Analysis is a general, predictive modelling tool that has applications spanning a number of different areas. In general, decision trees are constructed via an algorithmic approach that identifies ways to split a data set based on different conditions. It is one of the most widely used and practical methods for supervised learning. Decision Trees are a non-parametric supervised learning method used for both classification and regression tasks. The goal is to create a model that predicts the value of a target variable by learning simple decision rules inferred from the data features.</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pic>
        <p:nvPicPr>
          <p:cNvPr id="6" name="Picture 2" descr="se_1"/>
          <p:cNvPicPr>
            <a:picLocks noGrp="1" noChangeAspect="1"/>
          </p:cNvPicPr>
          <p:nvPr>
            <p:ph idx="1"/>
          </p:nvPr>
        </p:nvPicPr>
        <p:blipFill>
          <a:blip r:embed="rId2"/>
          <a:stretch>
            <a:fillRect/>
          </a:stretch>
        </p:blipFill>
        <p:spPr>
          <a:xfrm>
            <a:off x="3426460" y="1330325"/>
            <a:ext cx="7496175" cy="47224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602615"/>
          </a:xfrm>
        </p:spPr>
        <p:txBody>
          <a:bodyPr>
            <a:normAutofit fontScale="90000"/>
          </a:bodyPr>
          <a:lstStyle/>
          <a:p>
            <a:r>
              <a:rPr lang="en-US" dirty="0"/>
              <a:t>Implementation Technology</a:t>
            </a:r>
          </a:p>
        </p:txBody>
      </p:sp>
      <p:sp>
        <p:nvSpPr>
          <p:cNvPr id="3" name="Content Placeholder 2"/>
          <p:cNvSpPr>
            <a:spLocks noGrp="1"/>
          </p:cNvSpPr>
          <p:nvPr>
            <p:ph idx="1"/>
          </p:nvPr>
        </p:nvSpPr>
        <p:spPr>
          <a:xfrm>
            <a:off x="2588895" y="1369060"/>
            <a:ext cx="8915400" cy="5046345"/>
          </a:xfrm>
        </p:spPr>
        <p:txBody>
          <a:bodyPr>
            <a:normAutofit/>
          </a:bodyPr>
          <a:lstStyle/>
          <a:p>
            <a:pPr>
              <a:buFont typeface="Wingdings" panose="05000000000000000000" charset="0"/>
              <a:buChar char="Ø"/>
            </a:pPr>
            <a:r>
              <a:rPr lang="en-US" dirty="0">
                <a:solidFill>
                  <a:schemeClr val="tx1"/>
                </a:solidFill>
              </a:rPr>
              <a:t>Hardware requirement:</a:t>
            </a:r>
          </a:p>
          <a:p>
            <a:pPr>
              <a:buFont typeface="Wingdings" panose="05000000000000000000" charset="0"/>
              <a:buChar char="Ø"/>
            </a:pPr>
            <a:r>
              <a:rPr lang="en-US" dirty="0">
                <a:solidFill>
                  <a:schemeClr val="tx1"/>
                </a:solidFill>
              </a:rPr>
              <a:t>All components able to be executed on personal computers with Windows OS platforms an other platforms like Linux,Unix.</a:t>
            </a:r>
          </a:p>
          <a:p>
            <a:pPr>
              <a:buFont typeface="Wingdings" panose="05000000000000000000" charset="0"/>
              <a:buChar char="Ø"/>
            </a:pPr>
            <a:r>
              <a:rPr lang="en-US" dirty="0">
                <a:solidFill>
                  <a:schemeClr val="tx1"/>
                </a:solidFill>
              </a:rPr>
              <a:t>1.Operating system:window</a:t>
            </a:r>
          </a:p>
          <a:p>
            <a:pPr>
              <a:buFont typeface="Wingdings" panose="05000000000000000000" charset="0"/>
              <a:buChar char="Ø"/>
            </a:pPr>
            <a:r>
              <a:rPr lang="en-US" dirty="0">
                <a:solidFill>
                  <a:schemeClr val="tx1"/>
                </a:solidFill>
              </a:rPr>
              <a:t>2.Hard disk:40GB</a:t>
            </a:r>
          </a:p>
          <a:p>
            <a:pPr>
              <a:buFont typeface="Wingdings" panose="05000000000000000000" charset="0"/>
              <a:buChar char="Ø"/>
            </a:pPr>
            <a:r>
              <a:rPr lang="en-US" dirty="0">
                <a:solidFill>
                  <a:schemeClr val="tx1"/>
                </a:solidFill>
              </a:rPr>
              <a:t>3.RAM:256 MB</a:t>
            </a:r>
          </a:p>
          <a:p>
            <a:pPr>
              <a:buFont typeface="Wingdings" panose="05000000000000000000" charset="0"/>
              <a:buChar char="Ø"/>
            </a:pPr>
            <a:r>
              <a:rPr lang="en-US" dirty="0">
                <a:solidFill>
                  <a:schemeClr val="tx1"/>
                </a:solidFill>
              </a:rPr>
              <a:t>4.Processor :Pentium Dual-core CPU</a:t>
            </a:r>
          </a:p>
          <a:p>
            <a:pPr>
              <a:buFont typeface="Wingdings" panose="05000000000000000000" charset="0"/>
              <a:buChar char="Ø"/>
            </a:pPr>
            <a:r>
              <a:rPr lang="en-US" dirty="0">
                <a:solidFill>
                  <a:schemeClr val="tx1"/>
                </a:solidFill>
              </a:rPr>
              <a:t>Software Requirement:</a:t>
            </a:r>
          </a:p>
          <a:p>
            <a:pPr>
              <a:buFont typeface="Wingdings" panose="05000000000000000000" charset="0"/>
              <a:buChar char="Ø"/>
            </a:pPr>
            <a:r>
              <a:rPr lang="en-US" dirty="0">
                <a:solidFill>
                  <a:schemeClr val="tx1"/>
                </a:solidFill>
              </a:rPr>
              <a:t>Python 3.7- Python is fast,secure and reliable.From laptops to datacenters,cell phones to the data internet</a:t>
            </a:r>
          </a:p>
          <a:p>
            <a:pPr>
              <a:buFont typeface="Arial" panose="020B0604020202020204" pitchFamily="34" charset="0"/>
              <a:buChar char="•"/>
            </a:pP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4550" y="869950"/>
            <a:ext cx="8175625" cy="5391150"/>
          </a:xfrm>
        </p:spPr>
        <p:txBody>
          <a:bodyPr>
            <a:normAutofit fontScale="82500" lnSpcReduction="20000"/>
          </a:bodyPr>
          <a:lstStyle/>
          <a:p>
            <a:r>
              <a:rPr lang="en-US" dirty="0">
                <a:sym typeface="+mn-ea"/>
              </a:rPr>
              <a:t> </a:t>
            </a:r>
          </a:p>
          <a:p>
            <a:endParaRPr lang="en-US"/>
          </a:p>
          <a:p>
            <a:pPr>
              <a:buFont typeface="Wingdings" panose="05000000000000000000" charset="0"/>
              <a:buChar char="Ø"/>
            </a:pPr>
            <a:r>
              <a:rPr lang="en-US" sz="2400"/>
              <a:t>Dataset details </a:t>
            </a:r>
          </a:p>
          <a:p>
            <a:pPr>
              <a:buFont typeface="Wingdings" panose="05000000000000000000" charset="0"/>
              <a:buChar char="Ø"/>
            </a:pPr>
            <a:r>
              <a:rPr lang="en-US"/>
              <a:t>    1. CRIM     per capita crime rate by town</a:t>
            </a:r>
          </a:p>
          <a:p>
            <a:pPr>
              <a:buFont typeface="Wingdings" panose="05000000000000000000" charset="0"/>
              <a:buChar char="Ø"/>
            </a:pPr>
            <a:r>
              <a:rPr lang="en-US"/>
              <a:t>    2. ZN       proportion of residential land zoned for lots over 25,000 sq.ft.</a:t>
            </a:r>
          </a:p>
          <a:p>
            <a:pPr>
              <a:buFont typeface="Wingdings" panose="05000000000000000000" charset="0"/>
              <a:buChar char="Ø"/>
            </a:pPr>
            <a:r>
              <a:rPr lang="en-US"/>
              <a:t>    3. INDUS    proportion of non-retail business acres per town</a:t>
            </a:r>
          </a:p>
          <a:p>
            <a:pPr>
              <a:buFont typeface="Wingdings" panose="05000000000000000000" charset="0"/>
              <a:buChar char="Ø"/>
            </a:pPr>
            <a:r>
              <a:rPr lang="en-US"/>
              <a:t>    4. CHAS     Charles River dummy variable (= 1 if tract bounds river; 0 otherwise)</a:t>
            </a:r>
          </a:p>
          <a:p>
            <a:pPr>
              <a:buFont typeface="Wingdings" panose="05000000000000000000" charset="0"/>
              <a:buChar char="Ø"/>
            </a:pPr>
            <a:r>
              <a:rPr lang="en-US"/>
              <a:t>    5. NOX      nitric oxides concentration (parts per 10 million)</a:t>
            </a:r>
          </a:p>
          <a:p>
            <a:pPr>
              <a:buFont typeface="Wingdings" panose="05000000000000000000" charset="0"/>
              <a:buChar char="Ø"/>
            </a:pPr>
            <a:r>
              <a:rPr lang="en-US"/>
              <a:t>    6. RM       average number of rooms per dwelling</a:t>
            </a:r>
          </a:p>
          <a:p>
            <a:pPr>
              <a:buFont typeface="Wingdings" panose="05000000000000000000" charset="0"/>
              <a:buChar char="Ø"/>
            </a:pPr>
            <a:r>
              <a:rPr lang="en-US"/>
              <a:t>    7. AGE      proportion of owner-occupied units built prior to 1940</a:t>
            </a:r>
          </a:p>
          <a:p>
            <a:pPr>
              <a:buFont typeface="Wingdings" panose="05000000000000000000" charset="0"/>
              <a:buChar char="Ø"/>
            </a:pPr>
            <a:r>
              <a:rPr lang="en-US"/>
              <a:t>    8. DIS       weighted distances to five Boston employment centres</a:t>
            </a:r>
          </a:p>
          <a:p>
            <a:pPr>
              <a:buFont typeface="Wingdings" panose="05000000000000000000" charset="0"/>
              <a:buChar char="Ø"/>
            </a:pPr>
            <a:r>
              <a:rPr lang="en-US"/>
              <a:t>    9. RAD      index of accessibility to radial highways</a:t>
            </a:r>
          </a:p>
          <a:p>
            <a:pPr>
              <a:buFont typeface="Wingdings" panose="05000000000000000000" charset="0"/>
              <a:buChar char="Ø"/>
            </a:pPr>
            <a:r>
              <a:rPr lang="en-US"/>
              <a:t>    10. TAX     full-value property-tax rate per $10,000</a:t>
            </a:r>
          </a:p>
          <a:p>
            <a:pPr>
              <a:buFont typeface="Wingdings" panose="05000000000000000000" charset="0"/>
              <a:buChar char="Ø"/>
            </a:pPr>
            <a:r>
              <a:rPr lang="en-US"/>
              <a:t>    11. PTRATIO  pupil-teacher ratio by town</a:t>
            </a:r>
          </a:p>
          <a:p>
            <a:pPr>
              <a:buFont typeface="Wingdings" panose="05000000000000000000" charset="0"/>
              <a:buChar char="Ø"/>
            </a:pPr>
            <a:r>
              <a:rPr lang="en-US"/>
              <a:t>    12. B        1000(Bk - 0.63)^2 where Bk is the proportion of blacks by town </a:t>
            </a:r>
          </a:p>
          <a:p>
            <a:pPr>
              <a:buFont typeface="Wingdings" panose="05000000000000000000" charset="0"/>
              <a:buChar char="Ø"/>
            </a:pPr>
            <a:r>
              <a:rPr lang="en-US"/>
              <a:t>    13. LSTAT   % lower status of the population</a:t>
            </a:r>
          </a:p>
          <a:p>
            <a:pPr>
              <a:buFont typeface="Wingdings" panose="05000000000000000000" charset="0"/>
              <a:buChar char="Ø"/>
            </a:pPr>
            <a:r>
              <a:rPr lang="en-US"/>
              <a:t>    14. MEDV   Median value of owner-occupied homes in $1000's</a:t>
            </a:r>
          </a:p>
        </p:txBody>
      </p:sp>
      <p:sp>
        <p:nvSpPr>
          <p:cNvPr id="5" name="Title 4"/>
          <p:cNvSpPr>
            <a:spLocks noGrp="1"/>
          </p:cNvSpPr>
          <p:nvPr>
            <p:ph type="title"/>
          </p:nvPr>
        </p:nvSpPr>
        <p:spPr>
          <a:xfrm>
            <a:off x="2686685" y="869950"/>
            <a:ext cx="8817610" cy="506730"/>
          </a:xfrm>
        </p:spPr>
        <p:txBody>
          <a:bodyPr>
            <a:normAutofit fontScale="90000"/>
          </a:bodyPr>
          <a:lstStyle/>
          <a:p>
            <a:r>
              <a:rPr lang="en-US" dirty="0"/>
              <a:t>  Implementation Technology</a:t>
            </a:r>
            <a:br>
              <a:rPr lang="en-US" dirty="0"/>
            </a:br>
            <a:br>
              <a:rPr lang="en-US" dirty="0"/>
            </a:br>
            <a:br>
              <a:rPr lang="en-US" dirty="0"/>
            </a:br>
            <a:r>
              <a:rPr lang="en-US" dirty="0"/>
              <a:t>  </a:t>
            </a:r>
            <a:br>
              <a:rPr lang="en-US" dirty="0"/>
            </a:br>
            <a:br>
              <a:rPr lang="en-US" dirty="0"/>
            </a:br>
            <a:r>
              <a:rPr lang="en-US" dirty="0"/>
              <a:t>     </a:t>
            </a:r>
            <a:br>
              <a:rPr lang="en-US" dirty="0"/>
            </a:br>
            <a:br>
              <a:rPr lang="en-US" dirty="0"/>
            </a:br>
            <a:br>
              <a:rPr lang="en-US" dirty="0"/>
            </a:br>
            <a:br>
              <a:rPr lang="en-US" dirty="0"/>
            </a:b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80E98F-C33A-4486-A537-FEFCD92487D6}"/>
              </a:ext>
            </a:extLst>
          </p:cNvPr>
          <p:cNvSpPr txBox="1">
            <a:spLocks/>
          </p:cNvSpPr>
          <p:nvPr/>
        </p:nvSpPr>
        <p:spPr>
          <a:xfrm>
            <a:off x="2592924" y="624110"/>
            <a:ext cx="8911687" cy="128089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Result</a:t>
            </a:r>
            <a:endParaRPr lang="en-US" dirty="0"/>
          </a:p>
        </p:txBody>
      </p:sp>
      <p:sp>
        <p:nvSpPr>
          <p:cNvPr id="5" name="Content Placeholder 2">
            <a:extLst>
              <a:ext uri="{FF2B5EF4-FFF2-40B4-BE49-F238E27FC236}">
                <a16:creationId xmlns:a16="http://schemas.microsoft.com/office/drawing/2014/main" id="{0A009410-FA17-43D4-89C2-AA5BC1E7DF12}"/>
              </a:ext>
            </a:extLst>
          </p:cNvPr>
          <p:cNvSpPr txBox="1">
            <a:spLocks/>
          </p:cNvSpPr>
          <p:nvPr/>
        </p:nvSpPr>
        <p:spPr>
          <a:xfrm>
            <a:off x="2588895" y="1471295"/>
            <a:ext cx="8914765" cy="443992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dirty="0"/>
              <a:t>Screenshot</a:t>
            </a:r>
          </a:p>
          <a:p>
            <a:pPr marL="0" indent="0">
              <a:buFont typeface="Wingdings 3" panose="05040102010807070707" charset="2"/>
              <a:buNone/>
            </a:pPr>
            <a:endParaRPr lang="en-US" dirty="0"/>
          </a:p>
          <a:p>
            <a:endParaRPr lang="en-US" dirty="0"/>
          </a:p>
          <a:p>
            <a:endParaRPr lang="en-US" dirty="0"/>
          </a:p>
          <a:p>
            <a:endParaRPr lang="en-US" dirty="0"/>
          </a:p>
          <a:p>
            <a:endParaRPr lang="en-US" dirty="0"/>
          </a:p>
          <a:p>
            <a:endParaRPr lang="en-US" dirty="0"/>
          </a:p>
          <a:p>
            <a:r>
              <a:rPr lang="en-US" dirty="0"/>
              <a:t>Result Analysis:</a:t>
            </a:r>
          </a:p>
          <a:p>
            <a:endParaRPr lang="en-US" dirty="0"/>
          </a:p>
          <a:p>
            <a:pPr marL="0" indent="0">
              <a:buNone/>
            </a:pPr>
            <a:r>
              <a:rPr lang="en-US" dirty="0"/>
              <a:t>After Testing several time on dataset it was found that model result accuracy is 87.9%  </a:t>
            </a:r>
          </a:p>
        </p:txBody>
      </p:sp>
      <p:pic>
        <p:nvPicPr>
          <p:cNvPr id="6" name="Picture 5">
            <a:extLst>
              <a:ext uri="{FF2B5EF4-FFF2-40B4-BE49-F238E27FC236}">
                <a16:creationId xmlns:a16="http://schemas.microsoft.com/office/drawing/2014/main" id="{A10047C2-9696-4659-B96E-986F791F4579}"/>
              </a:ext>
            </a:extLst>
          </p:cNvPr>
          <p:cNvPicPr>
            <a:picLocks noChangeAspect="1"/>
          </p:cNvPicPr>
          <p:nvPr/>
        </p:nvPicPr>
        <p:blipFill rotWithShape="1">
          <a:blip r:embed="rId2"/>
          <a:srcRect b="8624"/>
          <a:stretch/>
        </p:blipFill>
        <p:spPr>
          <a:xfrm>
            <a:off x="2592924" y="1827876"/>
            <a:ext cx="7529191" cy="2397895"/>
          </a:xfrm>
          <a:prstGeom prst="rect">
            <a:avLst/>
          </a:prstGeom>
        </p:spPr>
      </p:pic>
    </p:spTree>
    <p:extLst>
      <p:ext uri="{BB962C8B-B14F-4D97-AF65-F5344CB8AC3E}">
        <p14:creationId xmlns:p14="http://schemas.microsoft.com/office/powerpoint/2010/main" val="57128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Differentiation with other algorithm </a:t>
            </a:r>
          </a:p>
        </p:txBody>
      </p:sp>
      <p:sp>
        <p:nvSpPr>
          <p:cNvPr id="3" name="Content Placeholder 2"/>
          <p:cNvSpPr>
            <a:spLocks noGrp="1"/>
          </p:cNvSpPr>
          <p:nvPr>
            <p:ph sz="half" idx="1"/>
          </p:nvPr>
        </p:nvSpPr>
        <p:spPr>
          <a:xfrm>
            <a:off x="2588895" y="2133600"/>
            <a:ext cx="8350885" cy="3777615"/>
          </a:xfrm>
        </p:spPr>
        <p:txBody>
          <a:bodyPr>
            <a:normAutofit fontScale="92500" lnSpcReduction="20000"/>
          </a:bodyPr>
          <a:lstStyle/>
          <a:p>
            <a:r>
              <a:rPr lang="en-US" dirty="0">
                <a:solidFill>
                  <a:schemeClr val="tx1"/>
                </a:solidFill>
              </a:rPr>
              <a:t>Linear Regression</a:t>
            </a:r>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chemeClr val="tx1"/>
                </a:solidFill>
              </a:rPr>
              <a:t>With linear regression it was found that accuracy is low as compared to Decision Tree Algorithm</a:t>
            </a:r>
          </a:p>
          <a:p>
            <a:endParaRPr lang="en-US" dirty="0">
              <a:solidFill>
                <a:schemeClr val="tx1"/>
              </a:solidFill>
            </a:endParaRPr>
          </a:p>
        </p:txBody>
      </p:sp>
      <p:pic>
        <p:nvPicPr>
          <p:cNvPr id="7" name="Picture 6">
            <a:extLst>
              <a:ext uri="{FF2B5EF4-FFF2-40B4-BE49-F238E27FC236}">
                <a16:creationId xmlns:a16="http://schemas.microsoft.com/office/drawing/2014/main" id="{EC273C70-BCE1-4ED7-849F-BDC504E8961F}"/>
              </a:ext>
            </a:extLst>
          </p:cNvPr>
          <p:cNvPicPr>
            <a:picLocks noChangeAspect="1"/>
          </p:cNvPicPr>
          <p:nvPr/>
        </p:nvPicPr>
        <p:blipFill rotWithShape="1">
          <a:blip r:embed="rId2"/>
          <a:srcRect l="15292" t="41942" r="27403" b="27778"/>
          <a:stretch/>
        </p:blipFill>
        <p:spPr>
          <a:xfrm>
            <a:off x="2588895" y="2390681"/>
            <a:ext cx="8921951" cy="2651836"/>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{49E0ABD8-EE7E-1C46-B187-DF40B6E04641}tf10001069</Template>
  <TotalTime>287</TotalTime>
  <Words>916</Words>
  <Application>Microsoft Office PowerPoint</Application>
  <PresentationFormat>Widescreen</PresentationFormat>
  <Paragraphs>104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Wisp</vt:lpstr>
      <vt:lpstr>House Rate Prediction</vt:lpstr>
      <vt:lpstr>PowerPoint Presentation</vt:lpstr>
      <vt:lpstr>PowerPoint Presentation</vt:lpstr>
      <vt:lpstr>Problem Statement</vt:lpstr>
      <vt:lpstr>Design</vt:lpstr>
      <vt:lpstr>Implementation Technology</vt:lpstr>
      <vt:lpstr>  Implementation Technology                 </vt:lpstr>
      <vt:lpstr>PowerPoint Presentation</vt:lpstr>
      <vt:lpstr>Differentiation with other algorithm </vt:lpstr>
      <vt:lpstr>Differentiation with other algorithm</vt:lpstr>
      <vt:lpstr>Advantages and Limitations</vt:lpstr>
      <vt:lpstr>Conclusion and Future Scope</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Project</dc:title>
  <dc:creator>Microsoft Office User</dc:creator>
  <cp:lastModifiedBy>Yashwant Gawkar</cp:lastModifiedBy>
  <cp:revision>32</cp:revision>
  <dcterms:created xsi:type="dcterms:W3CDTF">2020-05-11T09:43:00Z</dcterms:created>
  <dcterms:modified xsi:type="dcterms:W3CDTF">2020-05-25T08:59:47Z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