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nta Kumaar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21T04:11:01.930" idx="1">
    <p:pos x="6277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project is to find the highest amount of counts scored in the category section.</a:t>
            </a:r>
          </a:p>
          <a:p>
            <a:r>
              <a:t>For this the given dataset has to be read, cleaned and visualized to find the highest category section.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problem with the dataset is that per day 10000 posts has been given for all categories with multiple content, reaction and reaction types.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we can clearly state that animals is the category with the highest score of above 70000.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month of may has the highest number of posts.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1" name="Group 3"/>
          <p:cNvGrpSpPr/>
          <p:nvPr/>
        </p:nvGrpSpPr>
        <p:grpSpPr>
          <a:xfrm>
            <a:off x="6545735" y="406153"/>
            <a:ext cx="10042535" cy="9474694"/>
            <a:chOff x="0" y="0"/>
            <a:chExt cx="10042534" cy="9474692"/>
          </a:xfrm>
        </p:grpSpPr>
        <p:pic>
          <p:nvPicPr>
            <p:cNvPr id="95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 20"/>
          <p:cNvGrpSpPr/>
          <p:nvPr/>
        </p:nvGrpSpPr>
        <p:grpSpPr>
          <a:xfrm>
            <a:off x="1104900" y="824285"/>
            <a:ext cx="8750844" cy="8318193"/>
            <a:chOff x="0" y="0"/>
            <a:chExt cx="8750843" cy="8318192"/>
          </a:xfrm>
        </p:grpSpPr>
        <p:sp>
          <p:nvSpPr>
            <p:cNvPr id="112" name="Freeform 22"/>
            <p:cNvSpPr/>
            <p:nvPr/>
          </p:nvSpPr>
          <p:spPr>
            <a:xfrm>
              <a:off x="1448876" y="1016225"/>
              <a:ext cx="7301968" cy="7301969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13" name="Picture 23" descr="Picture 23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1"/>
            <a:stretch>
              <a:fillRect/>
            </a:stretch>
          </p:blipFill>
          <p:spPr>
            <a:xfrm rot="16484542">
              <a:off x="297104" y="282208"/>
              <a:ext cx="7301969" cy="7317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24"/>
          <p:cNvSpPr txBox="1"/>
          <p:nvPr/>
        </p:nvSpPr>
        <p:spPr>
          <a:xfrm>
            <a:off x="2407760" y="3223086"/>
            <a:ext cx="5290455" cy="2613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6000" spc="-104">
                <a:solidFill>
                  <a:srgbClr val="FFFFFF"/>
                </a:solidFill>
              </a:defRPr>
            </a:pPr>
            <a:r>
              <a:t>Accenture: -</a:t>
            </a:r>
          </a:p>
          <a:p>
            <a:pPr algn="ctr">
              <a:defRPr sz="6000" spc="-104">
                <a:solidFill>
                  <a:srgbClr val="FFFFFF"/>
                </a:solidFill>
              </a:defRPr>
            </a:pPr>
            <a:r>
              <a:t>Data Analytics</a:t>
            </a:r>
          </a:p>
          <a:p>
            <a:pPr algn="ctr">
              <a:defRPr sz="6000" spc="-104">
                <a:solidFill>
                  <a:srgbClr val="FFFFFF"/>
                </a:solidFill>
              </a:defRPr>
            </a:pPr>
            <a:r>
              <a:t>and Visualization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4655932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2227332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7780070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4069" t="1617" r="4068" b="1616"/>
          <a:stretch>
            <a:fillRect/>
          </a:stretch>
        </p:blipFill>
        <p:spPr>
          <a:xfrm>
            <a:off x="4210605" y="1580430"/>
            <a:ext cx="6187234" cy="714447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TextBox 6"/>
          <p:cNvSpPr txBox="1"/>
          <p:nvPr/>
        </p:nvSpPr>
        <p:spPr>
          <a:xfrm>
            <a:off x="218393" y="4537111"/>
            <a:ext cx="4703553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8000" spc="-79"/>
            </a:lvl1pPr>
          </a:lstStyle>
          <a:p>
            <a:r>
              <a:t>Summary</a:t>
            </a:r>
          </a:p>
        </p:txBody>
      </p:sp>
      <p:grpSp>
        <p:nvGrpSpPr>
          <p:cNvPr id="333" name="Group 7"/>
          <p:cNvGrpSpPr/>
          <p:nvPr/>
        </p:nvGrpSpPr>
        <p:grpSpPr>
          <a:xfrm>
            <a:off x="154410" y="8724900"/>
            <a:ext cx="9711340" cy="2017080"/>
            <a:chOff x="0" y="0"/>
            <a:chExt cx="9711338" cy="2017079"/>
          </a:xfrm>
        </p:grpSpPr>
        <p:pic>
          <p:nvPicPr>
            <p:cNvPr id="329" name="Picture 8" descr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Picture 9" descr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1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Picture 10" descr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Picture 11" descr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8" name="Group 12"/>
          <p:cNvGrpSpPr/>
          <p:nvPr/>
        </p:nvGrpSpPr>
        <p:grpSpPr>
          <a:xfrm>
            <a:off x="327032" y="-436649"/>
            <a:ext cx="9711340" cy="2017080"/>
            <a:chOff x="0" y="0"/>
            <a:chExt cx="9711338" cy="2017079"/>
          </a:xfrm>
        </p:grpSpPr>
        <p:pic>
          <p:nvPicPr>
            <p:cNvPr id="334" name="Picture 13" descr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Picture 14" descr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1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Picture 15" descr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Picture 16" descr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9" name="TextBox 6"/>
          <p:cNvSpPr txBox="1"/>
          <p:nvPr/>
        </p:nvSpPr>
        <p:spPr>
          <a:xfrm>
            <a:off x="10831863" y="2074898"/>
            <a:ext cx="6998937" cy="735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4000" spc="-79"/>
            </a:pPr>
            <a:r>
              <a:t>From the dataset, the columns which create complexity are removed and reduced.</a:t>
            </a:r>
          </a:p>
          <a:p>
            <a:pPr>
              <a:defRPr sz="4000" spc="-79"/>
            </a:pPr>
            <a:endParaRPr/>
          </a:p>
          <a:p>
            <a:pPr marL="571500" indent="-571500">
              <a:buSzPct val="100000"/>
              <a:buFont typeface="Arial"/>
              <a:buChar char="•"/>
              <a:defRPr sz="4000" spc="-79"/>
            </a:pPr>
            <a:r>
              <a:t>We can clearly state that from the total score and category chart animals attract the highest score.</a:t>
            </a:r>
          </a:p>
          <a:p>
            <a:pPr marL="571500" indent="-571500">
              <a:buSzPct val="100000"/>
              <a:buFont typeface="Arial"/>
              <a:buChar char="•"/>
              <a:defRPr sz="4000" spc="-79"/>
            </a:pPr>
            <a:endParaRPr/>
          </a:p>
          <a:p>
            <a:pPr marL="571500" indent="-571500">
              <a:buSzPct val="100000"/>
              <a:buFont typeface="Arial"/>
              <a:buChar char="•"/>
              <a:defRPr sz="4000" spc="-79"/>
            </a:pPr>
            <a:r>
              <a:t>And from the month and post data, people use the highest during the month of May.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2"/>
          <p:cNvSpPr txBox="1"/>
          <p:nvPr/>
        </p:nvSpPr>
        <p:spPr>
          <a:xfrm>
            <a:off x="5943600" y="5492303"/>
            <a:ext cx="5385738" cy="44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600"/>
              </a:lnSpc>
              <a:defRPr sz="2600" u="sng" spc="-26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ANY </a:t>
            </a:r>
            <a:r>
              <a:rPr dirty="0">
                <a:latin typeface="+mj-lt"/>
                <a:ea typeface="+mj-ea"/>
                <a:cs typeface="+mj-cs"/>
                <a:sym typeface="Calibri"/>
              </a:rPr>
              <a:t>QUESTIONS</a:t>
            </a:r>
            <a:r>
              <a:rPr dirty="0"/>
              <a:t>?</a:t>
            </a:r>
          </a:p>
        </p:txBody>
      </p:sp>
      <p:grpSp>
        <p:nvGrpSpPr>
          <p:cNvPr id="344" name="Group 3"/>
          <p:cNvGrpSpPr/>
          <p:nvPr/>
        </p:nvGrpSpPr>
        <p:grpSpPr>
          <a:xfrm>
            <a:off x="728428" y="3599225"/>
            <a:ext cx="3546596" cy="3371248"/>
            <a:chOff x="0" y="0"/>
            <a:chExt cx="3546594" cy="3371247"/>
          </a:xfrm>
        </p:grpSpPr>
        <p:sp>
          <p:nvSpPr>
            <p:cNvPr id="342" name="Freeform 5"/>
            <p:cNvSpPr/>
            <p:nvPr/>
          </p:nvSpPr>
          <p:spPr>
            <a:xfrm>
              <a:off x="587209" y="411861"/>
              <a:ext cx="2959387" cy="295938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343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321"/>
            <a:stretch>
              <a:fillRect/>
            </a:stretch>
          </p:blipFill>
          <p:spPr>
            <a:xfrm rot="16484542">
              <a:off x="120412" y="114375"/>
              <a:ext cx="2959387" cy="296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5" name="TextBox 7"/>
          <p:cNvSpPr txBox="1"/>
          <p:nvPr/>
        </p:nvSpPr>
        <p:spPr>
          <a:xfrm>
            <a:off x="4669075" y="4178375"/>
            <a:ext cx="5729830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ts val="9600"/>
              </a:lnSpc>
              <a:defRPr sz="8000" spc="-79">
                <a:solidFill>
                  <a:srgbClr val="FFFFFF"/>
                </a:solidFill>
              </a:defRPr>
            </a:pPr>
            <a:r>
              <a:t>Thank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 you!</a:t>
            </a:r>
          </a:p>
        </p:txBody>
      </p:sp>
      <p:grpSp>
        <p:nvGrpSpPr>
          <p:cNvPr id="353" name="Group 8"/>
          <p:cNvGrpSpPr/>
          <p:nvPr/>
        </p:nvGrpSpPr>
        <p:grpSpPr>
          <a:xfrm>
            <a:off x="517112" y="-1140306"/>
            <a:ext cx="17253777" cy="2017080"/>
            <a:chOff x="0" y="0"/>
            <a:chExt cx="17253776" cy="2017079"/>
          </a:xfrm>
        </p:grpSpPr>
        <p:pic>
          <p:nvPicPr>
            <p:cNvPr id="346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Picture 12" descr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Picture 13" descr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1" name="Picture 14" descr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1" name="Group 16"/>
          <p:cNvGrpSpPr/>
          <p:nvPr/>
        </p:nvGrpSpPr>
        <p:grpSpPr>
          <a:xfrm>
            <a:off x="517112" y="9394369"/>
            <a:ext cx="17253777" cy="2017080"/>
            <a:chOff x="0" y="0"/>
            <a:chExt cx="17253776" cy="2017079"/>
          </a:xfrm>
        </p:grpSpPr>
        <p:pic>
          <p:nvPicPr>
            <p:cNvPr id="354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Picture 22" descr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Picture 23" descr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>
            <a:off x="2819400" y="1794309"/>
            <a:ext cx="8673443" cy="4730168"/>
            <a:chOff x="0" y="0"/>
            <a:chExt cx="8673442" cy="4730166"/>
          </a:xfrm>
        </p:grpSpPr>
        <p:sp>
          <p:nvSpPr>
            <p:cNvPr id="117" name="TextBox 3"/>
            <p:cNvSpPr txBox="1"/>
            <p:nvPr/>
          </p:nvSpPr>
          <p:spPr>
            <a:xfrm>
              <a:off x="0" y="0"/>
              <a:ext cx="8673443" cy="1229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just">
                <a:lnSpc>
                  <a:spcPts val="9600"/>
                </a:lnSpc>
                <a:defRPr sz="8000" spc="-79"/>
              </a:lvl1pPr>
            </a:lstStyle>
            <a:p>
              <a:r>
                <a:t>Tasks: -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0" y="1835062"/>
              <a:ext cx="8673443" cy="2895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Project recap</a:t>
              </a:r>
            </a:p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Problem</a:t>
              </a:r>
            </a:p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The Analytics team</a:t>
              </a:r>
            </a:p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Process</a:t>
              </a:r>
            </a:p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Insights</a:t>
              </a:r>
            </a:p>
            <a:p>
              <a:pPr marL="342900" indent="-342900" algn="just">
                <a:lnSpc>
                  <a:spcPct val="150000"/>
                </a:lnSpc>
                <a:buSzPct val="100000"/>
                <a:buFont typeface="Arial"/>
                <a:buChar char="•"/>
                <a:defRPr sz="2400" spc="-19"/>
              </a:pPr>
              <a:r>
                <a:t>Summary</a:t>
              </a:r>
            </a:p>
          </p:txBody>
        </p:sp>
      </p:grpSp>
      <p:grpSp>
        <p:nvGrpSpPr>
          <p:cNvPr id="122" name="Group 5"/>
          <p:cNvGrpSpPr/>
          <p:nvPr/>
        </p:nvGrpSpPr>
        <p:grpSpPr>
          <a:xfrm>
            <a:off x="14742492" y="94576"/>
            <a:ext cx="3545509" cy="3370302"/>
            <a:chOff x="0" y="0"/>
            <a:chExt cx="3545507" cy="3370301"/>
          </a:xfrm>
        </p:grpSpPr>
        <p:sp>
          <p:nvSpPr>
            <p:cNvPr id="120" name="Freeform 7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21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9"/>
          <p:cNvGrpSpPr/>
          <p:nvPr/>
        </p:nvGrpSpPr>
        <p:grpSpPr>
          <a:xfrm>
            <a:off x="13610069" y="3458349"/>
            <a:ext cx="3545509" cy="3370302"/>
            <a:chOff x="0" y="0"/>
            <a:chExt cx="3545507" cy="3370301"/>
          </a:xfrm>
        </p:grpSpPr>
        <p:sp>
          <p:nvSpPr>
            <p:cNvPr id="123" name="Freeform 11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24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8" name="Group 13"/>
          <p:cNvGrpSpPr/>
          <p:nvPr/>
        </p:nvGrpSpPr>
        <p:grpSpPr>
          <a:xfrm>
            <a:off x="12043357" y="6916698"/>
            <a:ext cx="3545509" cy="3370302"/>
            <a:chOff x="0" y="0"/>
            <a:chExt cx="3545507" cy="3370301"/>
          </a:xfrm>
        </p:grpSpPr>
        <p:sp>
          <p:nvSpPr>
            <p:cNvPr id="126" name="Freeform 1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27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 17"/>
          <p:cNvGrpSpPr/>
          <p:nvPr/>
        </p:nvGrpSpPr>
        <p:grpSpPr>
          <a:xfrm>
            <a:off x="153054" y="406153"/>
            <a:ext cx="2253801" cy="9474694"/>
            <a:chOff x="0" y="0"/>
            <a:chExt cx="2253799" cy="9474692"/>
          </a:xfrm>
        </p:grpSpPr>
        <p:pic>
          <p:nvPicPr>
            <p:cNvPr id="129" name="Picture 18" descr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9" descr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20" descr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Picture 21" descr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2"/>
          <p:cNvGrpSpPr/>
          <p:nvPr/>
        </p:nvGrpSpPr>
        <p:grpSpPr>
          <a:xfrm>
            <a:off x="517112" y="584601"/>
            <a:ext cx="17253777" cy="9117800"/>
            <a:chOff x="0" y="0"/>
            <a:chExt cx="17253776" cy="9117799"/>
          </a:xfrm>
        </p:grpSpPr>
        <p:pic>
          <p:nvPicPr>
            <p:cNvPr id="137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22" descr="Picture 2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23" descr="Picture 2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24" descr="Picture 2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 25" descr="Picture 2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icture 26" descr="Picture 2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7" descr="Picture 2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 28" descr="Picture 2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Picture 29" descr="Picture 2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icture 30" descr="Picture 3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" name="AutoShape 31"/>
          <p:cNvGrpSpPr/>
          <p:nvPr/>
        </p:nvGrpSpPr>
        <p:grpSpPr>
          <a:xfrm>
            <a:off x="8436951" y="2005583"/>
            <a:ext cx="7852228" cy="6275833"/>
            <a:chOff x="0" y="0"/>
            <a:chExt cx="7852226" cy="6275832"/>
          </a:xfrm>
        </p:grpSpPr>
        <p:sp>
          <p:nvSpPr>
            <p:cNvPr id="166" name="Rectangle"/>
            <p:cNvSpPr/>
            <p:nvPr/>
          </p:nvSpPr>
          <p:spPr>
            <a:xfrm>
              <a:off x="0" y="-1"/>
              <a:ext cx="7852227" cy="62758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The team has been associated to a new project – “Social Buzz.”…"/>
            <p:cNvSpPr txBox="1"/>
            <p:nvPr/>
          </p:nvSpPr>
          <p:spPr>
            <a:xfrm>
              <a:off x="45720" y="-1"/>
              <a:ext cx="7760787" cy="5675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571500" indent="-571500">
                <a:buSzPct val="100000"/>
                <a:buFont typeface="Arial"/>
                <a:buChar char="•"/>
                <a:defRPr sz="3600"/>
              </a:pPr>
              <a:r>
                <a:t>The team has been associated to a new project – “</a:t>
              </a:r>
              <a:r>
                <a:rPr b="1"/>
                <a:t>Social Buzz.</a:t>
              </a:r>
              <a:r>
                <a:t>” </a:t>
              </a:r>
            </a:p>
            <a:p>
              <a:pPr marL="571500" indent="-571500">
                <a:buSzPct val="100000"/>
                <a:buFont typeface="Arial"/>
                <a:buChar char="•"/>
                <a:defRPr sz="3600" b="1">
                  <a:solidFill>
                    <a:srgbClr val="333333"/>
                  </a:solidFill>
                </a:defRPr>
              </a:pPr>
              <a:r>
                <a:t>The Data</a:t>
              </a:r>
              <a:r>
                <a:rPr b="0"/>
                <a:t> refers to the relevant data sources that you will clean, process, and use to generate interesting insights for the business.</a:t>
              </a:r>
            </a:p>
            <a:p>
              <a:pPr marL="571500" indent="-571500">
                <a:buSzPct val="100000"/>
                <a:buFont typeface="Arial"/>
                <a:buChar char="•"/>
                <a:defRPr sz="3600">
                  <a:solidFill>
                    <a:srgbClr val="333333"/>
                  </a:solidFill>
                </a:defRPr>
              </a:pPr>
              <a:r>
                <a:t>An analysis has to be done to find out about</a:t>
              </a:r>
              <a:r>
                <a:rPr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r>
                <a:rPr b="1">
                  <a:latin typeface="Open Sans"/>
                  <a:ea typeface="Open Sans"/>
                  <a:cs typeface="Open Sans"/>
                  <a:sym typeface="Open Sans"/>
                </a:rPr>
                <a:t>”</a:t>
              </a:r>
              <a:r>
                <a:rPr b="1"/>
                <a:t>content categories”</a:t>
              </a:r>
              <a:r>
                <a:t> showing the </a:t>
              </a:r>
              <a:r>
                <a:rPr b="1"/>
                <a:t>top 5</a:t>
              </a:r>
              <a:r>
                <a:t> categories with the largest popularity.</a:t>
              </a:r>
            </a:p>
          </p:txBody>
        </p:sp>
      </p:grpSp>
      <p:pic>
        <p:nvPicPr>
          <p:cNvPr id="169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rcRect b="321"/>
          <a:stretch>
            <a:fillRect/>
          </a:stretch>
        </p:blipFill>
        <p:spPr>
          <a:xfrm rot="10799999">
            <a:off x="1983047" y="1909667"/>
            <a:ext cx="6453904" cy="646766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33"/>
          <p:cNvSpPr txBox="1"/>
          <p:nvPr/>
        </p:nvSpPr>
        <p:spPr>
          <a:xfrm>
            <a:off x="2969012" y="3935700"/>
            <a:ext cx="4481974" cy="244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z="8000" spc="-79">
                <a:solidFill>
                  <a:srgbClr val="FFFFFF"/>
                </a:solidFill>
              </a:defRPr>
            </a:lvl1pPr>
          </a:lstStyle>
          <a:p>
            <a:r>
              <a:t>Project Recap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2"/>
          <p:cNvGrpSpPr/>
          <p:nvPr/>
        </p:nvGrpSpPr>
        <p:grpSpPr>
          <a:xfrm>
            <a:off x="9143999" y="8195696"/>
            <a:ext cx="3545509" cy="3370302"/>
            <a:chOff x="0" y="0"/>
            <a:chExt cx="3545507" cy="3370301"/>
          </a:xfrm>
        </p:grpSpPr>
        <p:sp>
          <p:nvSpPr>
            <p:cNvPr id="172" name="Freeform 4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3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AutoShape 6"/>
          <p:cNvSpPr/>
          <p:nvPr/>
        </p:nvSpPr>
        <p:spPr>
          <a:xfrm>
            <a:off x="-1" y="0"/>
            <a:ext cx="996448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80" name="Group 7"/>
          <p:cNvGrpSpPr/>
          <p:nvPr/>
        </p:nvGrpSpPr>
        <p:grpSpPr>
          <a:xfrm>
            <a:off x="-146279" y="406153"/>
            <a:ext cx="2253800" cy="9474694"/>
            <a:chOff x="0" y="0"/>
            <a:chExt cx="2253799" cy="9474692"/>
          </a:xfrm>
        </p:grpSpPr>
        <p:pic>
          <p:nvPicPr>
            <p:cNvPr id="176" name="Picture 8" descr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Picture 9" descr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Picture 10" descr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Picture 11" descr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 12"/>
          <p:cNvGrpSpPr/>
          <p:nvPr/>
        </p:nvGrpSpPr>
        <p:grpSpPr>
          <a:xfrm>
            <a:off x="1298687" y="1348561"/>
            <a:ext cx="3554345" cy="3413097"/>
            <a:chOff x="0" y="0"/>
            <a:chExt cx="3554342" cy="3413096"/>
          </a:xfrm>
        </p:grpSpPr>
        <p:sp>
          <p:nvSpPr>
            <p:cNvPr id="181" name="Freeform 14"/>
            <p:cNvSpPr/>
            <p:nvPr/>
          </p:nvSpPr>
          <p:spPr>
            <a:xfrm>
              <a:off x="0" y="492299"/>
              <a:ext cx="2920800" cy="2920798"/>
            </a:xfrm>
            <a:prstGeom prst="ellipse">
              <a:avLst/>
            </a:prstGeom>
            <a:solidFill>
              <a:srgbClr val="9634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2" name="Picture 15" descr="Picture 15"/>
            <p:cNvPicPr>
              <a:picLocks noChangeAspect="1"/>
            </p:cNvPicPr>
            <p:nvPr/>
          </p:nvPicPr>
          <p:blipFill>
            <a:blip r:embed="rId5">
              <a:extLst/>
            </a:blip>
            <a:srcRect b="320"/>
            <a:stretch>
              <a:fillRect/>
            </a:stretch>
          </p:blipFill>
          <p:spPr>
            <a:xfrm rot="16484542">
              <a:off x="514701" y="112883"/>
              <a:ext cx="2920800" cy="2927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6" name="Group 16"/>
          <p:cNvGrpSpPr/>
          <p:nvPr/>
        </p:nvGrpSpPr>
        <p:grpSpPr>
          <a:xfrm>
            <a:off x="15986267" y="-1061348"/>
            <a:ext cx="3545509" cy="3370302"/>
            <a:chOff x="0" y="0"/>
            <a:chExt cx="3545507" cy="3370301"/>
          </a:xfrm>
        </p:grpSpPr>
        <p:sp>
          <p:nvSpPr>
            <p:cNvPr id="184" name="Freeform 18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5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7" name="Picture 20" descr="Picture 20"/>
          <p:cNvPicPr>
            <a:picLocks noChangeAspect="1"/>
          </p:cNvPicPr>
          <p:nvPr/>
        </p:nvPicPr>
        <p:blipFill>
          <a:blip r:embed="rId6">
            <a:extLst/>
          </a:blip>
          <a:srcRect l="24693" r="24693"/>
          <a:stretch>
            <a:fillRect/>
          </a:stretch>
        </p:blipFill>
        <p:spPr>
          <a:xfrm>
            <a:off x="10972800" y="1028700"/>
            <a:ext cx="6251817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21"/>
          <p:cNvSpPr txBox="1"/>
          <p:nvPr/>
        </p:nvSpPr>
        <p:spPr>
          <a:xfrm>
            <a:off x="3069737" y="2308953"/>
            <a:ext cx="5786871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8000" spc="-79">
                <a:solidFill>
                  <a:srgbClr val="FFFFFF"/>
                </a:solidFill>
              </a:defRPr>
            </a:lvl1pPr>
          </a:lstStyle>
          <a:p>
            <a:r>
              <a:t>Problem</a:t>
            </a:r>
          </a:p>
        </p:txBody>
      </p:sp>
      <p:grpSp>
        <p:nvGrpSpPr>
          <p:cNvPr id="191" name="AutoShape 31"/>
          <p:cNvGrpSpPr/>
          <p:nvPr/>
        </p:nvGrpSpPr>
        <p:grpSpPr>
          <a:xfrm>
            <a:off x="2253799" y="4672689"/>
            <a:ext cx="7586348" cy="5578536"/>
            <a:chOff x="0" y="0"/>
            <a:chExt cx="7586347" cy="5578534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7586348" cy="55000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333333"/>
                  </a:solidFill>
                </a:defRPr>
              </a:pPr>
              <a:endParaRPr/>
            </a:p>
          </p:txBody>
        </p:sp>
        <p:sp>
          <p:nvSpPr>
            <p:cNvPr id="190" name="There is a lot of information on the dataset which makes it complex for analysis.…"/>
            <p:cNvSpPr txBox="1"/>
            <p:nvPr/>
          </p:nvSpPr>
          <p:spPr>
            <a:xfrm>
              <a:off x="45719" y="0"/>
              <a:ext cx="7494908" cy="5578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571500" indent="-571500">
                <a:buSzPct val="100000"/>
                <a:buFont typeface="Arial"/>
                <a:buChar char="•"/>
                <a:defRPr sz="3600">
                  <a:solidFill>
                    <a:srgbClr val="333333"/>
                  </a:solidFill>
                </a:defRPr>
              </a:pPr>
              <a:r>
                <a:t>There is a lot of information on the dataset which makes it complex for analysis.</a:t>
              </a:r>
            </a:p>
            <a:p>
              <a:pPr marL="571500" indent="-571500">
                <a:buSzPct val="100000"/>
                <a:buFont typeface="Arial"/>
                <a:buChar char="•"/>
                <a:defRPr sz="3600">
                  <a:solidFill>
                    <a:srgbClr val="333333"/>
                  </a:solidFill>
                </a:defRPr>
              </a:pPr>
              <a:r>
                <a:t>As per the data, 10000 posts has been received in every dataset reaction types, content and reactions.</a:t>
              </a:r>
            </a:p>
            <a:p>
              <a:pPr marL="571500" indent="-571500">
                <a:buSzPct val="100000"/>
                <a:buFont typeface="Arial"/>
                <a:buChar char="•"/>
                <a:defRPr sz="3600">
                  <a:solidFill>
                    <a:srgbClr val="333333"/>
                  </a:solidFill>
                </a:defRPr>
              </a:pPr>
              <a:r>
                <a:t>So the dataset has to cleaned in order to reduce it from complex to simple state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"/>
          <p:cNvGrpSpPr/>
          <p:nvPr/>
        </p:nvGrpSpPr>
        <p:grpSpPr>
          <a:xfrm>
            <a:off x="506722" y="406153"/>
            <a:ext cx="9939845" cy="9474694"/>
            <a:chOff x="0" y="0"/>
            <a:chExt cx="9939843" cy="9474692"/>
          </a:xfrm>
        </p:grpSpPr>
        <p:pic>
          <p:nvPicPr>
            <p:cNvPr id="195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AutoShape 15"/>
          <p:cNvSpPr/>
          <p:nvPr/>
        </p:nvSpPr>
        <p:spPr>
          <a:xfrm>
            <a:off x="2133600" y="1825526"/>
            <a:ext cx="6750816" cy="6635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Freeform 17"/>
          <p:cNvSpPr/>
          <p:nvPr/>
        </p:nvSpPr>
        <p:spPr>
          <a:xfrm>
            <a:off x="11825796" y="1270730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Freeform 22"/>
          <p:cNvSpPr/>
          <p:nvPr/>
        </p:nvSpPr>
        <p:spPr>
          <a:xfrm>
            <a:off x="11825796" y="4221946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Freeform 27"/>
          <p:cNvSpPr/>
          <p:nvPr/>
        </p:nvSpPr>
        <p:spPr>
          <a:xfrm>
            <a:off x="11825796" y="7151006"/>
            <a:ext cx="2085138" cy="2085138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TextBox 31"/>
          <p:cNvSpPr txBox="1"/>
          <p:nvPr/>
        </p:nvSpPr>
        <p:spPr>
          <a:xfrm>
            <a:off x="2670507" y="3331798"/>
            <a:ext cx="5612274" cy="244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z="8000" spc="-79"/>
            </a:lvl1pPr>
          </a:lstStyle>
          <a:p>
            <a:r>
              <a:t>The Analytics team</a:t>
            </a:r>
          </a:p>
        </p:txBody>
      </p:sp>
      <p:grpSp>
        <p:nvGrpSpPr>
          <p:cNvPr id="215" name="AutoShape 31"/>
          <p:cNvGrpSpPr/>
          <p:nvPr/>
        </p:nvGrpSpPr>
        <p:grpSpPr>
          <a:xfrm>
            <a:off x="13910933" y="1488567"/>
            <a:ext cx="4037219" cy="1666936"/>
            <a:chOff x="0" y="0"/>
            <a:chExt cx="4037217" cy="1666934"/>
          </a:xfrm>
        </p:grpSpPr>
        <p:sp>
          <p:nvSpPr>
            <p:cNvPr id="213" name="Rectangle"/>
            <p:cNvSpPr/>
            <p:nvPr/>
          </p:nvSpPr>
          <p:spPr>
            <a:xfrm>
              <a:off x="0" y="0"/>
              <a:ext cx="4037218" cy="1649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4" name="Chief Technology Architect…"/>
            <p:cNvSpPr txBox="1"/>
            <p:nvPr/>
          </p:nvSpPr>
          <p:spPr>
            <a:xfrm>
              <a:off x="45719" y="0"/>
              <a:ext cx="3945779" cy="1666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t>Chief Technology Architect </a:t>
              </a:r>
            </a:p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t>Andrew Fleming</a:t>
              </a:r>
            </a:p>
          </p:txBody>
        </p:sp>
      </p:grpSp>
      <p:grpSp>
        <p:nvGrpSpPr>
          <p:cNvPr id="218" name="AutoShape 31"/>
          <p:cNvGrpSpPr/>
          <p:nvPr/>
        </p:nvGrpSpPr>
        <p:grpSpPr>
          <a:xfrm>
            <a:off x="13907886" y="4657621"/>
            <a:ext cx="4037218" cy="1649462"/>
            <a:chOff x="0" y="0"/>
            <a:chExt cx="4037217" cy="1649460"/>
          </a:xfrm>
        </p:grpSpPr>
        <p:sp>
          <p:nvSpPr>
            <p:cNvPr id="216" name="Rectangle"/>
            <p:cNvSpPr/>
            <p:nvPr/>
          </p:nvSpPr>
          <p:spPr>
            <a:xfrm>
              <a:off x="0" y="0"/>
              <a:ext cx="4037218" cy="1649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7" name="Senior Principal…"/>
            <p:cNvSpPr txBox="1"/>
            <p:nvPr/>
          </p:nvSpPr>
          <p:spPr>
            <a:xfrm>
              <a:off x="45720" y="0"/>
              <a:ext cx="3945778" cy="1108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t>Senior Principal </a:t>
              </a:r>
            </a:p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t>Marcus Rompton</a:t>
              </a:r>
            </a:p>
          </p:txBody>
        </p:sp>
      </p:grpSp>
      <p:grpSp>
        <p:nvGrpSpPr>
          <p:cNvPr id="221" name="AutoShape 31"/>
          <p:cNvGrpSpPr/>
          <p:nvPr/>
        </p:nvGrpSpPr>
        <p:grpSpPr>
          <a:xfrm>
            <a:off x="13907886" y="7608837"/>
            <a:ext cx="4037219" cy="1754324"/>
            <a:chOff x="0" y="0"/>
            <a:chExt cx="4037218" cy="1754322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4037218" cy="1649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600">
                  <a:solidFill>
                    <a:srgbClr val="333333"/>
                  </a:solidFill>
                </a:defRPr>
              </a:pPr>
              <a:endParaRPr/>
            </a:p>
          </p:txBody>
        </p:sp>
        <p:sp>
          <p:nvSpPr>
            <p:cNvPr id="220" name="Data Analyst…"/>
            <p:cNvSpPr txBox="1"/>
            <p:nvPr/>
          </p:nvSpPr>
          <p:spPr>
            <a:xfrm>
              <a:off x="45720" y="0"/>
              <a:ext cx="3945778" cy="1754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rPr dirty="0"/>
                <a:t>Data Analyst</a:t>
              </a:r>
            </a:p>
            <a:p>
              <a:pPr algn="ctr">
                <a:defRPr sz="3600">
                  <a:solidFill>
                    <a:srgbClr val="333333"/>
                  </a:solidFill>
                </a:defRPr>
              </a:pPr>
              <a:r>
                <a:rPr lang="en-IN" dirty="0" smtClean="0"/>
                <a:t>Yashwant Jangid</a:t>
              </a:r>
            </a:p>
            <a:p>
              <a:pPr algn="ctr">
                <a:defRPr sz="3600">
                  <a:solidFill>
                    <a:srgbClr val="333333"/>
                  </a:solidFill>
                </a:defRPr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"/>
          <p:cNvGrpSpPr/>
          <p:nvPr/>
        </p:nvGrpSpPr>
        <p:grpSpPr>
          <a:xfrm>
            <a:off x="445295" y="406153"/>
            <a:ext cx="10042536" cy="9474694"/>
            <a:chOff x="0" y="0"/>
            <a:chExt cx="10042534" cy="9474692"/>
          </a:xfrm>
        </p:grpSpPr>
        <p:pic>
          <p:nvPicPr>
            <p:cNvPr id="223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r="10232"/>
            <a:stretch>
              <a:fillRect/>
            </a:stretch>
          </p:blipFill>
          <p:spPr>
            <a:xfrm>
              <a:off x="5192490" y="4919106"/>
              <a:ext cx="2023191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 13"/>
          <p:cNvGrpSpPr/>
          <p:nvPr/>
        </p:nvGrpSpPr>
        <p:grpSpPr>
          <a:xfrm>
            <a:off x="1903390" y="1027892"/>
            <a:ext cx="1854964" cy="1781249"/>
            <a:chOff x="0" y="0"/>
            <a:chExt cx="1854962" cy="1781247"/>
          </a:xfrm>
        </p:grpSpPr>
        <p:sp>
          <p:nvSpPr>
            <p:cNvPr id="234" name="Freeform 15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35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9" name="Group 17"/>
          <p:cNvGrpSpPr/>
          <p:nvPr/>
        </p:nvGrpSpPr>
        <p:grpSpPr>
          <a:xfrm>
            <a:off x="3758753" y="2639980"/>
            <a:ext cx="1854963" cy="1781249"/>
            <a:chOff x="0" y="0"/>
            <a:chExt cx="1854962" cy="1781247"/>
          </a:xfrm>
        </p:grpSpPr>
        <p:sp>
          <p:nvSpPr>
            <p:cNvPr id="237" name="Freeform 19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38" name="Picture 20" descr="Picture 20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2" name="Group 21"/>
          <p:cNvGrpSpPr/>
          <p:nvPr/>
        </p:nvGrpSpPr>
        <p:grpSpPr>
          <a:xfrm>
            <a:off x="5614116" y="4252068"/>
            <a:ext cx="1854964" cy="1781249"/>
            <a:chOff x="0" y="0"/>
            <a:chExt cx="1854962" cy="1781247"/>
          </a:xfrm>
        </p:grpSpPr>
        <p:sp>
          <p:nvSpPr>
            <p:cNvPr id="240" name="Freeform 23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41" name="Picture 24" descr="Picture 24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5" name="Group 25"/>
          <p:cNvGrpSpPr/>
          <p:nvPr/>
        </p:nvGrpSpPr>
        <p:grpSpPr>
          <a:xfrm>
            <a:off x="7469479" y="5864156"/>
            <a:ext cx="1854963" cy="1781249"/>
            <a:chOff x="0" y="0"/>
            <a:chExt cx="1854962" cy="1781247"/>
          </a:xfrm>
        </p:grpSpPr>
        <p:sp>
          <p:nvSpPr>
            <p:cNvPr id="243" name="Freeform 27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44" name="Picture 28" descr="Picture 28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8" name="Group 29"/>
          <p:cNvGrpSpPr/>
          <p:nvPr/>
        </p:nvGrpSpPr>
        <p:grpSpPr>
          <a:xfrm>
            <a:off x="9324843" y="7476243"/>
            <a:ext cx="1854963" cy="1781249"/>
            <a:chOff x="0" y="0"/>
            <a:chExt cx="1854962" cy="1781247"/>
          </a:xfrm>
        </p:grpSpPr>
        <p:sp>
          <p:nvSpPr>
            <p:cNvPr id="246" name="Freeform 31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47" name="Picture 32" descr="Picture 32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20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9" name="TextBox 33"/>
          <p:cNvSpPr txBox="1"/>
          <p:nvPr/>
        </p:nvSpPr>
        <p:spPr>
          <a:xfrm>
            <a:off x="10667817" y="1028700"/>
            <a:ext cx="6642546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z="8000" spc="-79">
                <a:solidFill>
                  <a:srgbClr val="FFFFFF"/>
                </a:solidFill>
              </a:defRPr>
            </a:lvl1pPr>
          </a:lstStyle>
          <a:p>
            <a:r>
              <a:t>Process</a:t>
            </a:r>
          </a:p>
        </p:txBody>
      </p:sp>
      <p:sp>
        <p:nvSpPr>
          <p:cNvPr id="250" name="TextBox 34"/>
          <p:cNvSpPr txBox="1"/>
          <p:nvPr/>
        </p:nvSpPr>
        <p:spPr>
          <a:xfrm>
            <a:off x="2699093" y="1335633"/>
            <a:ext cx="11474107" cy="94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z="7100" spc="-640">
                <a:solidFill>
                  <a:srgbClr val="FFFFFF"/>
                </a:solidFill>
              </a:defRPr>
            </a:lvl1pPr>
          </a:lstStyle>
          <a:p>
            <a:r>
              <a:t>1.    Data Understanding</a:t>
            </a:r>
          </a:p>
        </p:txBody>
      </p:sp>
      <p:sp>
        <p:nvSpPr>
          <p:cNvPr id="251" name="TextBox 35"/>
          <p:cNvSpPr txBox="1"/>
          <p:nvPr/>
        </p:nvSpPr>
        <p:spPr>
          <a:xfrm>
            <a:off x="4534646" y="2984043"/>
            <a:ext cx="9788008" cy="94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z="7100" spc="-640">
                <a:solidFill>
                  <a:srgbClr val="FFFFFF"/>
                </a:solidFill>
              </a:defRPr>
            </a:lvl1pPr>
          </a:lstStyle>
          <a:p>
            <a:r>
              <a:t>2.    Data Cleaning</a:t>
            </a:r>
          </a:p>
        </p:txBody>
      </p:sp>
      <p:sp>
        <p:nvSpPr>
          <p:cNvPr id="252" name="TextBox 36"/>
          <p:cNvSpPr txBox="1"/>
          <p:nvPr/>
        </p:nvSpPr>
        <p:spPr>
          <a:xfrm>
            <a:off x="10108223" y="7837278"/>
            <a:ext cx="8179777" cy="94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z="7100" spc="-640">
                <a:solidFill>
                  <a:srgbClr val="FFFFFF"/>
                </a:solidFill>
              </a:defRPr>
            </a:lvl1pPr>
          </a:lstStyle>
          <a:p>
            <a:r>
              <a:t>5.    Data Insights</a:t>
            </a:r>
          </a:p>
        </p:txBody>
      </p:sp>
      <p:sp>
        <p:nvSpPr>
          <p:cNvPr id="253" name="TextBox 37"/>
          <p:cNvSpPr txBox="1"/>
          <p:nvPr/>
        </p:nvSpPr>
        <p:spPr>
          <a:xfrm>
            <a:off x="8193879" y="6204765"/>
            <a:ext cx="6128774" cy="94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z="7100" spc="-640">
                <a:solidFill>
                  <a:srgbClr val="FFFFFF"/>
                </a:solidFill>
              </a:defRPr>
            </a:lvl1pPr>
          </a:lstStyle>
          <a:p>
            <a:r>
              <a:t>4.    Data Analysis</a:t>
            </a:r>
          </a:p>
        </p:txBody>
      </p:sp>
      <p:sp>
        <p:nvSpPr>
          <p:cNvPr id="254" name="TextBox 38"/>
          <p:cNvSpPr txBox="1"/>
          <p:nvPr/>
        </p:nvSpPr>
        <p:spPr>
          <a:xfrm>
            <a:off x="6396749" y="4605251"/>
            <a:ext cx="7925904" cy="94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z="7100" spc="-640">
                <a:solidFill>
                  <a:srgbClr val="FFFFFF"/>
                </a:solidFill>
              </a:defRPr>
            </a:lvl1pPr>
          </a:lstStyle>
          <a:p>
            <a:r>
              <a:t>3.    Data Modelling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158" y="6480805"/>
            <a:ext cx="2972220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Box 3"/>
          <p:cNvSpPr txBox="1"/>
          <p:nvPr/>
        </p:nvSpPr>
        <p:spPr>
          <a:xfrm>
            <a:off x="1061672" y="2474353"/>
            <a:ext cx="14540312" cy="23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4000" spc="-79"/>
            </a:pPr>
            <a:r>
              <a:t>In the given data set, we find out that there are 29 different categories which consists of animals, fitness, science, cooking, culture and so on.</a:t>
            </a:r>
          </a:p>
          <a:p>
            <a:pPr marL="571500" indent="-571500">
              <a:buSzPct val="100000"/>
              <a:buFont typeface="Arial"/>
              <a:buChar char="•"/>
              <a:defRPr sz="4000" spc="-79"/>
            </a:pPr>
            <a:r>
              <a:t>It is being observed that animals is the dataset with highest category containing a score of above 70000.</a:t>
            </a:r>
          </a:p>
        </p:txBody>
      </p:sp>
      <p:grpSp>
        <p:nvGrpSpPr>
          <p:cNvPr id="265" name="Group 4"/>
          <p:cNvGrpSpPr/>
          <p:nvPr/>
        </p:nvGrpSpPr>
        <p:grpSpPr>
          <a:xfrm>
            <a:off x="517111" y="7810500"/>
            <a:ext cx="17253777" cy="2017080"/>
            <a:chOff x="0" y="0"/>
            <a:chExt cx="17253776" cy="2017079"/>
          </a:xfrm>
        </p:grpSpPr>
        <p:pic>
          <p:nvPicPr>
            <p:cNvPr id="258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2183" y="6480309"/>
            <a:ext cx="2972220" cy="88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0342" y="6480309"/>
            <a:ext cx="2972220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extBox 3"/>
          <p:cNvSpPr txBox="1"/>
          <p:nvPr/>
        </p:nvSpPr>
        <p:spPr>
          <a:xfrm>
            <a:off x="1061673" y="1028700"/>
            <a:ext cx="4636130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9600"/>
              </a:lnSpc>
              <a:defRPr sz="8000" spc="-79"/>
            </a:pPr>
            <a:r>
              <a:t>Insights</a:t>
            </a:r>
            <a:r>
              <a:rPr sz="3600" spc="-80"/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"/>
          <p:cNvGrpSpPr/>
          <p:nvPr/>
        </p:nvGrpSpPr>
        <p:grpSpPr>
          <a:xfrm>
            <a:off x="582449" y="8260397"/>
            <a:ext cx="17253777" cy="2017080"/>
            <a:chOff x="0" y="0"/>
            <a:chExt cx="17253776" cy="2017079"/>
          </a:xfrm>
        </p:grpSpPr>
        <p:pic>
          <p:nvPicPr>
            <p:cNvPr id="270" name="Picture 3" descr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Picture 4" descr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0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278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79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8" name="Group 14"/>
          <p:cNvGrpSpPr/>
          <p:nvPr/>
        </p:nvGrpSpPr>
        <p:grpSpPr>
          <a:xfrm>
            <a:off x="582449" y="140207"/>
            <a:ext cx="17253777" cy="2017081"/>
            <a:chOff x="0" y="0"/>
            <a:chExt cx="17253776" cy="2017079"/>
          </a:xfrm>
        </p:grpSpPr>
        <p:pic>
          <p:nvPicPr>
            <p:cNvPr id="281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Picture 16" descr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2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290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91" name="Picture 26" descr="Picture 26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3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78" y="2324100"/>
            <a:ext cx="8064147" cy="593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2"/>
          <p:cNvGrpSpPr/>
          <p:nvPr/>
        </p:nvGrpSpPr>
        <p:grpSpPr>
          <a:xfrm>
            <a:off x="517111" y="8260650"/>
            <a:ext cx="17253777" cy="2017080"/>
            <a:chOff x="0" y="0"/>
            <a:chExt cx="17253776" cy="2017079"/>
          </a:xfrm>
        </p:grpSpPr>
        <p:pic>
          <p:nvPicPr>
            <p:cNvPr id="297" name="Picture 3" descr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8" name="Picture 4" descr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305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306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5" name="Group 14"/>
          <p:cNvGrpSpPr/>
          <p:nvPr/>
        </p:nvGrpSpPr>
        <p:grpSpPr>
          <a:xfrm>
            <a:off x="517111" y="59480"/>
            <a:ext cx="17253777" cy="2017081"/>
            <a:chOff x="0" y="0"/>
            <a:chExt cx="17253776" cy="2017079"/>
          </a:xfrm>
        </p:grpSpPr>
        <p:pic>
          <p:nvPicPr>
            <p:cNvPr id="308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16" descr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6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9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317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318" name="Picture 26" descr="Picture 26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0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22" y="2526313"/>
            <a:ext cx="8776857" cy="558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Custom</PresentationFormat>
  <Paragraphs>47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</dc:creator>
  <cp:lastModifiedBy>Rajat</cp:lastModifiedBy>
  <cp:revision>1</cp:revision>
  <dcterms:modified xsi:type="dcterms:W3CDTF">2023-07-26T12:43:37Z</dcterms:modified>
</cp:coreProperties>
</file>