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33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65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2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10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20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81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73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899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7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10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75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4635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59429"/>
            <a:ext cx="4348333" cy="2965268"/>
          </a:xfrm>
        </p:spPr>
        <p:txBody>
          <a:bodyPr>
            <a:normAutofit fontScale="90000"/>
          </a:bodyPr>
          <a:lstStyle/>
          <a:p>
            <a:pPr algn="ctr"/>
            <a:r>
              <a:rPr lang="en-US" dirty="0" smtClean="0">
                <a:latin typeface="Algerian" panose="04020705040A02060702" pitchFamily="82" charset="0"/>
              </a:rPr>
              <a:t>Relative importance of features </a:t>
            </a:r>
            <a:endParaRPr lang="en-IN" dirty="0">
              <a:latin typeface="Algerian" panose="04020705040A02060702" pitchFamily="82" charset="0"/>
            </a:endParaRPr>
          </a:p>
        </p:txBody>
      </p:sp>
      <p:sp>
        <p:nvSpPr>
          <p:cNvPr id="3" name="Subtitle 2"/>
          <p:cNvSpPr>
            <a:spLocks noGrp="1"/>
          </p:cNvSpPr>
          <p:nvPr>
            <p:ph type="subTitle" idx="1"/>
          </p:nvPr>
        </p:nvSpPr>
        <p:spPr>
          <a:xfrm>
            <a:off x="4348333" y="230245"/>
            <a:ext cx="7519132" cy="6387643"/>
          </a:xfrm>
        </p:spPr>
        <p:txBody>
          <a:bodyPr>
            <a:normAutofit fontScale="92500" lnSpcReduction="20000"/>
          </a:bodyPr>
          <a:lstStyle/>
          <a:p>
            <a:pPr algn="l"/>
            <a:r>
              <a:rPr lang="en-US" dirty="0"/>
              <a:t>If we revisit the problem statement</a:t>
            </a:r>
            <a:r>
              <a:rPr lang="en-US" dirty="0" smtClean="0"/>
              <a:t>:</a:t>
            </a:r>
          </a:p>
          <a:p>
            <a:pPr marL="285750" indent="-285750" algn="l">
              <a:buFont typeface="Arial" panose="020B0604020202020204" pitchFamily="34" charset="0"/>
              <a:buChar char="•"/>
            </a:pPr>
            <a:r>
              <a:rPr lang="en-US" dirty="0" smtClean="0"/>
              <a:t>    “</a:t>
            </a:r>
            <a:r>
              <a:rPr lang="en-US" dirty="0"/>
              <a:t>Can we accurately predict the stock levels of products, based on sales data and sensor data, </a:t>
            </a:r>
            <a:r>
              <a:rPr lang="en-US" dirty="0" smtClean="0"/>
              <a:t> on </a:t>
            </a:r>
            <a:r>
              <a:rPr lang="en-US" dirty="0"/>
              <a:t>an hourly basis in order to more </a:t>
            </a:r>
            <a:r>
              <a:rPr lang="en-US" dirty="0" smtClean="0"/>
              <a:t>intelligently </a:t>
            </a:r>
            <a:r>
              <a:rPr lang="en-US" dirty="0"/>
              <a:t>procure products from our suppliers</a:t>
            </a:r>
            <a:r>
              <a:rPr lang="en-US" dirty="0" smtClean="0"/>
              <a:t>.</a:t>
            </a:r>
          </a:p>
          <a:p>
            <a:pPr marL="285750" indent="-285750" algn="l">
              <a:buFont typeface="Arial" panose="020B0604020202020204" pitchFamily="34" charset="0"/>
              <a:buChar char="•"/>
            </a:pPr>
            <a:r>
              <a:rPr lang="en-US" dirty="0" smtClean="0"/>
              <a:t>  gives </a:t>
            </a:r>
            <a:r>
              <a:rPr lang="en-US" dirty="0"/>
              <a:t>us the average temperature of the storage facility where the produce is stored in the warehouse by unique hours during the week. Now, we are ready to merge our data. We will use </a:t>
            </a:r>
            <a:r>
              <a:rPr lang="en-US" dirty="0" smtClean="0"/>
              <a:t>the </a:t>
            </a:r>
            <a:r>
              <a:rPr lang="en-US" dirty="0"/>
              <a:t>stock table as our base table, and we will merge our other 2 tables onto this.</a:t>
            </a:r>
            <a:endParaRPr lang="en-US" dirty="0" smtClean="0"/>
          </a:p>
          <a:p>
            <a:pPr marL="285750" indent="-285750" algn="l">
              <a:buFont typeface="Arial" panose="020B0604020202020204" pitchFamily="34" charset="0"/>
              <a:buChar char="•"/>
            </a:pPr>
            <a:r>
              <a:rPr lang="en-US" dirty="0" smtClean="0"/>
              <a:t> We </a:t>
            </a:r>
            <a:r>
              <a:rPr lang="en-US" dirty="0"/>
              <a:t>have our cleaned and merged data. Now we must transform this data so that the columns are in a suitable format for a machine learning model. In other terms, every column must be numeric. There are some models that will accept categorical features, but for this exercise we will use a model that requires numeric features</a:t>
            </a:r>
            <a:r>
              <a:rPr lang="en-US" dirty="0" smtClean="0"/>
              <a:t>.</a:t>
            </a:r>
          </a:p>
          <a:p>
            <a:pPr marL="285750" indent="-285750" algn="l">
              <a:buFont typeface="Arial" panose="020B0604020202020204" pitchFamily="34" charset="0"/>
              <a:buChar char="•"/>
            </a:pPr>
            <a:r>
              <a:rPr lang="en-US" dirty="0" smtClean="0"/>
              <a:t>A</a:t>
            </a:r>
            <a:r>
              <a:rPr lang="en-US" dirty="0"/>
              <a:t> dummy variable is a binary flag column (1's and 0's) that indicates whether a row fits a particular value of that column. For example, we can create a dummy column called </a:t>
            </a:r>
            <a:r>
              <a:rPr lang="en-US" dirty="0" err="1"/>
              <a:t>category_pets</a:t>
            </a:r>
            <a:r>
              <a:rPr lang="en-US" dirty="0"/>
              <a:t>, which will contain a 1 if that row indicates a product which was included within this category and a 0 if not.</a:t>
            </a:r>
            <a:endParaRPr lang="en-US" dirty="0" smtClean="0"/>
          </a:p>
        </p:txBody>
      </p:sp>
    </p:spTree>
    <p:extLst>
      <p:ext uri="{BB962C8B-B14F-4D97-AF65-F5344CB8AC3E}">
        <p14:creationId xmlns:p14="http://schemas.microsoft.com/office/powerpoint/2010/main" val="116476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283" y="144725"/>
            <a:ext cx="11097789" cy="5632311"/>
          </a:xfrm>
          <a:prstGeom prst="rect">
            <a:avLst/>
          </a:prstGeom>
          <a:noFill/>
        </p:spPr>
        <p:txBody>
          <a:bodyPr wrap="square" rtlCol="0">
            <a:spAutoFit/>
          </a:bodyPr>
          <a:lstStyle/>
          <a:p>
            <a:pPr marL="285750" indent="-285750">
              <a:buFont typeface="Arial" panose="020B0604020202020204" pitchFamily="34" charset="0"/>
              <a:buChar char="•"/>
            </a:pPr>
            <a:r>
              <a:rPr lang="en-US" dirty="0"/>
              <a:t>Since each row represents a unique combination of </a:t>
            </a:r>
            <a:r>
              <a:rPr lang="en-US" dirty="0" err="1"/>
              <a:t>product_id</a:t>
            </a:r>
            <a:r>
              <a:rPr lang="en-US" dirty="0"/>
              <a:t> and timestamp by hour, and the </a:t>
            </a:r>
            <a:r>
              <a:rPr lang="en-US" dirty="0" err="1"/>
              <a:t>product_id</a:t>
            </a:r>
            <a:r>
              <a:rPr lang="en-US" dirty="0"/>
              <a:t> is simply an ID column, it will add no value by including it in the predictive model. Hence, we shall remove it from the modeling process</a:t>
            </a:r>
            <a:r>
              <a:rPr lang="en-US" dirty="0" smtClean="0"/>
              <a:t>.</a:t>
            </a:r>
          </a:p>
          <a:p>
            <a:endParaRPr lang="en-US" dirty="0" smtClean="0"/>
          </a:p>
          <a:p>
            <a:pPr marL="285750" indent="-285750">
              <a:buFont typeface="Arial" panose="020B0604020202020204" pitchFamily="34" charset="0"/>
              <a:buChar char="•"/>
            </a:pPr>
            <a:r>
              <a:rPr lang="en-US" dirty="0"/>
              <a:t>Whilst training the machine learning model, we will use cross-validation, which is a technique where we hold back a portion of the dataset for testing in order to compute how well the trained machine learning model is able to predict the target variable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Even though the model is predicting robustly, this value for MAE is not so good, since the average value of the target variable is around 0.51, meaning that the accuracy as a percentage was around 50%. In an ideal world, we would want the MAE to be as low as possible. This is where the iterative process of machine learning comes in. At this stage, since we only have small samples of the data, we can report back to the business with these findings and recommend that the </a:t>
            </a:r>
            <a:r>
              <a:rPr lang="en-US" dirty="0" err="1"/>
              <a:t>the</a:t>
            </a:r>
            <a:r>
              <a:rPr lang="en-US" dirty="0"/>
              <a:t> dataset needs to be further engineered, or more datasets need to be added</a:t>
            </a:r>
            <a:r>
              <a:rPr lang="en-US" dirty="0" smtClean="0"/>
              <a: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v"/>
            </a:pPr>
            <a:r>
              <a:rPr lang="en-US" dirty="0"/>
              <a:t>This feature </a:t>
            </a:r>
            <a:r>
              <a:rPr lang="en-US"/>
              <a:t>importance </a:t>
            </a:r>
            <a:r>
              <a:rPr lang="en-US" smtClean="0"/>
              <a:t>visualization </a:t>
            </a:r>
            <a:r>
              <a:rPr lang="en-US" dirty="0"/>
              <a:t>tells us:</a:t>
            </a:r>
          </a:p>
          <a:p>
            <a:pPr marL="285750" indent="-285750">
              <a:buFont typeface="Wingdings" panose="05000000000000000000" pitchFamily="2" charset="2"/>
              <a:buChar char="v"/>
            </a:pPr>
            <a:r>
              <a:rPr lang="en-US" dirty="0"/>
              <a:t>The product categories were not that important</a:t>
            </a:r>
          </a:p>
          <a:p>
            <a:pPr marL="285750" indent="-285750">
              <a:buFont typeface="Wingdings" panose="05000000000000000000" pitchFamily="2" charset="2"/>
              <a:buChar char="v"/>
            </a:pPr>
            <a:r>
              <a:rPr lang="en-US" dirty="0"/>
              <a:t>The unit price and temperature were important in predicting stock</a:t>
            </a:r>
          </a:p>
          <a:p>
            <a:pPr marL="285750" indent="-285750">
              <a:buFont typeface="Wingdings" panose="05000000000000000000" pitchFamily="2" charset="2"/>
              <a:buChar char="v"/>
            </a:pPr>
            <a:r>
              <a:rPr lang="en-US" dirty="0"/>
              <a:t>The hour of day was also important for predicting stock</a:t>
            </a:r>
          </a:p>
          <a:p>
            <a:pPr marL="285750" indent="-285750">
              <a:buFont typeface="Wingdings" panose="05000000000000000000" pitchFamily="2" charset="2"/>
              <a:buChar char="v"/>
            </a:pPr>
            <a:r>
              <a:rPr lang="en-US" dirty="0"/>
              <a:t>With these insights, we can now report this back to the business</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4047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421</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Algerian</vt:lpstr>
      <vt:lpstr>Arial</vt:lpstr>
      <vt:lpstr>Calibri</vt:lpstr>
      <vt:lpstr>Calibri Light</vt:lpstr>
      <vt:lpstr>Wingdings</vt:lpstr>
      <vt:lpstr>Office Theme</vt:lpstr>
      <vt:lpstr>Relative importance of features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Relative importance of features</dc:title>
  <dc:creator>sandeep keshri</dc:creator>
  <cp:lastModifiedBy>Rajat</cp:lastModifiedBy>
  <cp:revision>3</cp:revision>
  <dcterms:created xsi:type="dcterms:W3CDTF">2023-04-23T19:48:44Z</dcterms:created>
  <dcterms:modified xsi:type="dcterms:W3CDTF">2023-07-21T17:24:17Z</dcterms:modified>
</cp:coreProperties>
</file>