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60" r:id="rId5"/>
    <p:sldId id="261" r:id="rId6"/>
    <p:sldId id="262" r:id="rId7"/>
    <p:sldId id="263" r:id="rId8"/>
    <p:sldId id="264" r:id="rId9"/>
    <p:sldId id="265" r:id="rId10"/>
    <p:sldId id="266" r:id="rId11"/>
    <p:sldId id="267" r:id="rId12"/>
  </p:sldIdLst>
  <p:sldSz cx="18288000" cy="10287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829" y="29"/>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2170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3728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535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9757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5535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4118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3576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5624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p:nvPr/>
        </p:nvSpPr>
        <p:spPr>
          <a:xfrm rot="10800000" flipH="1">
            <a:off x="0" y="0"/>
            <a:ext cx="18288000" cy="10287000"/>
          </a:xfrm>
          <a:custGeom>
            <a:avLst/>
            <a:gdLst/>
            <a:ahLst/>
            <a:cxnLst/>
            <a:rect l="l" t="t" r="r" b="b"/>
            <a:pathLst>
              <a:path w="18288000" h="10287000" extrusionOk="0">
                <a:moveTo>
                  <a:pt x="0" y="10287000"/>
                </a:moveTo>
                <a:lnTo>
                  <a:pt x="18288000" y="10287000"/>
                </a:lnTo>
                <a:lnTo>
                  <a:pt x="18288000" y="0"/>
                </a:lnTo>
                <a:lnTo>
                  <a:pt x="0" y="0"/>
                </a:lnTo>
                <a:lnTo>
                  <a:pt x="0" y="10287000"/>
                </a:lnTo>
                <a:close/>
              </a:path>
            </a:pathLst>
          </a:custGeom>
          <a:blipFill rotWithShape="1">
            <a:blip r:embed="rId3">
              <a:alphaModFix/>
            </a:blip>
            <a:stretch>
              <a:fillRect t="-38885" b="-38883"/>
            </a:stretch>
          </a:blipFill>
          <a:ln>
            <a:noFill/>
          </a:ln>
        </p:spPr>
        <p:txBody>
          <a:bodyPr/>
          <a:lstStyle/>
          <a:p>
            <a:endParaRPr lang="en-IN"/>
          </a:p>
        </p:txBody>
      </p:sp>
      <p:sp>
        <p:nvSpPr>
          <p:cNvPr id="85" name="Google Shape;85;p13" descr="Gradient 3D Circle Shape"/>
          <p:cNvSpPr/>
          <p:nvPr/>
        </p:nvSpPr>
        <p:spPr>
          <a:xfrm>
            <a:off x="13857311" y="-5495607"/>
            <a:ext cx="9641780" cy="9629727"/>
          </a:xfrm>
          <a:custGeom>
            <a:avLst/>
            <a:gdLst/>
            <a:ahLst/>
            <a:cxnLst/>
            <a:rect l="l" t="t" r="r" b="b"/>
            <a:pathLst>
              <a:path w="9641780" h="9629727" extrusionOk="0">
                <a:moveTo>
                  <a:pt x="0" y="0"/>
                </a:moveTo>
                <a:lnTo>
                  <a:pt x="9641780" y="0"/>
                </a:lnTo>
                <a:lnTo>
                  <a:pt x="9641780" y="9629727"/>
                </a:lnTo>
                <a:lnTo>
                  <a:pt x="0" y="9629727"/>
                </a:lnTo>
                <a:lnTo>
                  <a:pt x="0" y="0"/>
                </a:lnTo>
                <a:close/>
              </a:path>
            </a:pathLst>
          </a:custGeom>
          <a:blipFill rotWithShape="1">
            <a:blip r:embed="rId4">
              <a:alphaModFix/>
            </a:blip>
            <a:stretch>
              <a:fillRect/>
            </a:stretch>
          </a:blipFill>
          <a:ln>
            <a:noFill/>
          </a:ln>
        </p:spPr>
        <p:txBody>
          <a:bodyPr/>
          <a:lstStyle/>
          <a:p>
            <a:endParaRPr lang="en-IN"/>
          </a:p>
        </p:txBody>
      </p:sp>
      <p:sp>
        <p:nvSpPr>
          <p:cNvPr id="86" name="Google Shape;86;p13" descr="Gradient 3D Circle Shape"/>
          <p:cNvSpPr/>
          <p:nvPr/>
        </p:nvSpPr>
        <p:spPr>
          <a:xfrm>
            <a:off x="-6052969" y="6849143"/>
            <a:ext cx="9641780" cy="9629727"/>
          </a:xfrm>
          <a:custGeom>
            <a:avLst/>
            <a:gdLst/>
            <a:ahLst/>
            <a:cxnLst/>
            <a:rect l="l" t="t" r="r" b="b"/>
            <a:pathLst>
              <a:path w="9641780" h="9629727" extrusionOk="0">
                <a:moveTo>
                  <a:pt x="0" y="0"/>
                </a:moveTo>
                <a:lnTo>
                  <a:pt x="9641780" y="0"/>
                </a:lnTo>
                <a:lnTo>
                  <a:pt x="9641780" y="9629728"/>
                </a:lnTo>
                <a:lnTo>
                  <a:pt x="0" y="9629728"/>
                </a:lnTo>
                <a:lnTo>
                  <a:pt x="0" y="0"/>
                </a:lnTo>
                <a:close/>
              </a:path>
            </a:pathLst>
          </a:custGeom>
          <a:blipFill rotWithShape="1">
            <a:blip r:embed="rId4">
              <a:alphaModFix/>
            </a:blip>
            <a:stretch>
              <a:fillRect/>
            </a:stretch>
          </a:blipFill>
          <a:ln>
            <a:noFill/>
          </a:ln>
        </p:spPr>
        <p:txBody>
          <a:bodyPr/>
          <a:lstStyle/>
          <a:p>
            <a:endParaRPr lang="en-IN"/>
          </a:p>
        </p:txBody>
      </p:sp>
      <p:sp>
        <p:nvSpPr>
          <p:cNvPr id="87" name="Google Shape;87;p13" descr="Gradient Right Arrows"/>
          <p:cNvSpPr/>
          <p:nvPr/>
        </p:nvSpPr>
        <p:spPr>
          <a:xfrm>
            <a:off x="15789970" y="7909420"/>
            <a:ext cx="1469330" cy="1421243"/>
          </a:xfrm>
          <a:custGeom>
            <a:avLst/>
            <a:gdLst/>
            <a:ahLst/>
            <a:cxnLst/>
            <a:rect l="l" t="t" r="r" b="b"/>
            <a:pathLst>
              <a:path w="1469330" h="1421243" extrusionOk="0">
                <a:moveTo>
                  <a:pt x="0" y="0"/>
                </a:moveTo>
                <a:lnTo>
                  <a:pt x="1469330" y="0"/>
                </a:lnTo>
                <a:lnTo>
                  <a:pt x="1469330" y="1421243"/>
                </a:lnTo>
                <a:lnTo>
                  <a:pt x="0" y="1421243"/>
                </a:lnTo>
                <a:lnTo>
                  <a:pt x="0" y="0"/>
                </a:lnTo>
                <a:close/>
              </a:path>
            </a:pathLst>
          </a:custGeom>
          <a:blipFill rotWithShape="1">
            <a:blip r:embed="rId5">
              <a:alphaModFix/>
            </a:blip>
            <a:stretch>
              <a:fillRect l="-116" r="-116"/>
            </a:stretch>
          </a:blipFill>
          <a:ln>
            <a:noFill/>
          </a:ln>
        </p:spPr>
        <p:txBody>
          <a:bodyPr/>
          <a:lstStyle/>
          <a:p>
            <a:endParaRPr lang="en-IN"/>
          </a:p>
        </p:txBody>
      </p:sp>
      <p:sp>
        <p:nvSpPr>
          <p:cNvPr id="88" name="Google Shape;88;p13"/>
          <p:cNvSpPr txBox="1"/>
          <p:nvPr/>
        </p:nvSpPr>
        <p:spPr>
          <a:xfrm>
            <a:off x="982980" y="1796898"/>
            <a:ext cx="11637859" cy="954107"/>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sz="6200" dirty="0">
                <a:solidFill>
                  <a:schemeClr val="bg1"/>
                </a:solidFill>
              </a:rPr>
              <a:t>EXTREMOPHILES ALKALINE</a:t>
            </a:r>
            <a:endParaRPr lang="en-US" sz="6200" b="0" i="0" u="none" strike="noStrike" cap="none" dirty="0">
              <a:solidFill>
                <a:schemeClr val="bg1"/>
              </a:solidFill>
              <a:latin typeface="Arial"/>
              <a:ea typeface="Arial"/>
              <a:cs typeface="Arial"/>
              <a:sym typeface="Arial"/>
            </a:endParaRPr>
          </a:p>
        </p:txBody>
      </p:sp>
      <p:sp>
        <p:nvSpPr>
          <p:cNvPr id="89" name="Google Shape;89;p13"/>
          <p:cNvSpPr txBox="1"/>
          <p:nvPr/>
        </p:nvSpPr>
        <p:spPr>
          <a:xfrm>
            <a:off x="5193166" y="4547903"/>
            <a:ext cx="4660800" cy="1788375"/>
          </a:xfrm>
          <a:prstGeom prst="rect">
            <a:avLst/>
          </a:prstGeom>
          <a:noFill/>
          <a:ln>
            <a:noFill/>
          </a:ln>
        </p:spPr>
        <p:txBody>
          <a:bodyPr spcFirstLastPara="1" wrap="square" lIns="0" tIns="0" rIns="0" bIns="0" anchor="t" anchorCtr="0">
            <a:spAutoFit/>
          </a:bodyPr>
          <a:lstStyle/>
          <a:p>
            <a:pPr marL="0" marR="0" lvl="0" indent="0" algn="ctr" rtl="0">
              <a:lnSpc>
                <a:spcPct val="140007"/>
              </a:lnSpc>
              <a:spcBef>
                <a:spcPts val="0"/>
              </a:spcBef>
              <a:spcAft>
                <a:spcPts val="0"/>
              </a:spcAft>
              <a:buNone/>
            </a:pPr>
            <a:r>
              <a:rPr lang="en-IN" sz="2767" b="0" i="0" u="none" strike="noStrike" cap="none" dirty="0">
                <a:solidFill>
                  <a:srgbClr val="FFFFFF"/>
                </a:solidFill>
                <a:latin typeface="Arial"/>
                <a:ea typeface="Arial"/>
                <a:cs typeface="Arial"/>
                <a:sym typeface="Arial"/>
              </a:rPr>
              <a:t>Submitted By:-</a:t>
            </a:r>
            <a:endParaRPr sz="2767" b="0" i="0" u="none" strike="noStrike" cap="none" dirty="0">
              <a:solidFill>
                <a:srgbClr val="FFFFFF"/>
              </a:solidFill>
              <a:latin typeface="Arial"/>
              <a:ea typeface="Arial"/>
              <a:cs typeface="Arial"/>
              <a:sym typeface="Arial"/>
            </a:endParaRPr>
          </a:p>
          <a:p>
            <a:pPr marL="0" marR="0" lvl="0" indent="0" algn="l" rtl="0">
              <a:lnSpc>
                <a:spcPct val="140007"/>
              </a:lnSpc>
              <a:spcBef>
                <a:spcPts val="0"/>
              </a:spcBef>
              <a:spcAft>
                <a:spcPts val="0"/>
              </a:spcAft>
              <a:buNone/>
            </a:pPr>
            <a:r>
              <a:rPr lang="en-US" sz="2767" b="0" i="0" u="none" strike="noStrike" cap="none" dirty="0">
                <a:solidFill>
                  <a:srgbClr val="FFFFFF"/>
                </a:solidFill>
                <a:latin typeface="Arial"/>
                <a:ea typeface="Arial"/>
                <a:cs typeface="Arial"/>
                <a:sym typeface="Arial"/>
              </a:rPr>
              <a:t>Yashwant Rana(MT23107)</a:t>
            </a:r>
            <a:endParaRPr dirty="0"/>
          </a:p>
          <a:p>
            <a:pPr marL="0" marR="0" lvl="0" indent="0" algn="ctr" rtl="0">
              <a:lnSpc>
                <a:spcPct val="140007"/>
              </a:lnSpc>
              <a:spcBef>
                <a:spcPts val="0"/>
              </a:spcBef>
              <a:spcAft>
                <a:spcPts val="0"/>
              </a:spcAft>
              <a:buNone/>
            </a:pPr>
            <a:endParaRPr sz="2767" b="0" i="0" u="none" strike="noStrike" cap="none" dirty="0">
              <a:solidFill>
                <a:srgbClr val="FF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p:nvPr/>
        </p:nvSpPr>
        <p:spPr>
          <a:xfrm rot="10800000" flipH="1">
            <a:off x="0" y="0"/>
            <a:ext cx="18288000" cy="10287000"/>
          </a:xfrm>
          <a:custGeom>
            <a:avLst/>
            <a:gdLst/>
            <a:ahLst/>
            <a:cxnLst/>
            <a:rect l="l" t="t" r="r" b="b"/>
            <a:pathLst>
              <a:path w="18288000" h="10287000" extrusionOk="0">
                <a:moveTo>
                  <a:pt x="0" y="10287000"/>
                </a:moveTo>
                <a:lnTo>
                  <a:pt x="18288000" y="10287000"/>
                </a:lnTo>
                <a:lnTo>
                  <a:pt x="18288000" y="0"/>
                </a:lnTo>
                <a:lnTo>
                  <a:pt x="0" y="0"/>
                </a:lnTo>
                <a:lnTo>
                  <a:pt x="0" y="10287000"/>
                </a:lnTo>
                <a:close/>
              </a:path>
            </a:pathLst>
          </a:custGeom>
          <a:blipFill rotWithShape="1">
            <a:blip r:embed="rId3">
              <a:alphaModFix/>
            </a:blip>
            <a:stretch>
              <a:fillRect t="-38887" b="-38877"/>
            </a:stretch>
          </a:blipFill>
          <a:ln>
            <a:noFill/>
          </a:ln>
        </p:spPr>
        <p:txBody>
          <a:bodyPr/>
          <a:lstStyle/>
          <a:p>
            <a:endParaRPr lang="en-IN"/>
          </a:p>
        </p:txBody>
      </p:sp>
      <p:sp>
        <p:nvSpPr>
          <p:cNvPr id="106" name="Google Shape;106;p15"/>
          <p:cNvSpPr txBox="1"/>
          <p:nvPr/>
        </p:nvSpPr>
        <p:spPr>
          <a:xfrm>
            <a:off x="2030901" y="414814"/>
            <a:ext cx="13363997" cy="1527406"/>
          </a:xfrm>
          <a:prstGeom prst="rect">
            <a:avLst/>
          </a:prstGeom>
          <a:noFill/>
          <a:ln>
            <a:noFill/>
          </a:ln>
        </p:spPr>
        <p:txBody>
          <a:bodyPr spcFirstLastPara="1" wrap="square" lIns="0" tIns="0" rIns="0" bIns="0" anchor="t" anchorCtr="0">
            <a:spAutoFit/>
          </a:bodyPr>
          <a:lstStyle/>
          <a:p>
            <a:pPr marL="0" marR="0" lvl="0" indent="0" algn="l" rtl="0">
              <a:lnSpc>
                <a:spcPct val="139017"/>
              </a:lnSpc>
              <a:spcBef>
                <a:spcPts val="0"/>
              </a:spcBef>
              <a:spcAft>
                <a:spcPts val="0"/>
              </a:spcAft>
              <a:buNone/>
            </a:pPr>
            <a:r>
              <a:rPr lang="en-US" sz="5741" b="0" i="0" u="none" strike="noStrike" cap="none" dirty="0">
                <a:solidFill>
                  <a:srgbClr val="048AFF"/>
                </a:solidFill>
                <a:latin typeface="Arial"/>
                <a:ea typeface="Arial"/>
                <a:cs typeface="Arial"/>
                <a:sym typeface="Arial"/>
              </a:rPr>
              <a:t>TASK 9 Mutational</a:t>
            </a:r>
          </a:p>
          <a:p>
            <a:pPr marL="0" marR="0" lvl="0" indent="0" algn="l" rtl="0">
              <a:lnSpc>
                <a:spcPct val="139017"/>
              </a:lnSpc>
              <a:spcBef>
                <a:spcPts val="0"/>
              </a:spcBef>
              <a:spcAft>
                <a:spcPts val="0"/>
              </a:spcAft>
              <a:buNone/>
            </a:pPr>
            <a:endParaRPr dirty="0"/>
          </a:p>
        </p:txBody>
      </p:sp>
      <p:sp>
        <p:nvSpPr>
          <p:cNvPr id="107" name="Google Shape;107;p15"/>
          <p:cNvSpPr/>
          <p:nvPr/>
        </p:nvSpPr>
        <p:spPr>
          <a:xfrm>
            <a:off x="-7918776" y="3575343"/>
            <a:ext cx="17894953" cy="17894953"/>
          </a:xfrm>
          <a:custGeom>
            <a:avLst/>
            <a:gdLst/>
            <a:ahLst/>
            <a:cxnLst/>
            <a:rect l="l" t="t" r="r" b="b"/>
            <a:pathLst>
              <a:path w="17894953" h="17894953" extrusionOk="0">
                <a:moveTo>
                  <a:pt x="0" y="0"/>
                </a:moveTo>
                <a:lnTo>
                  <a:pt x="17894952" y="0"/>
                </a:lnTo>
                <a:lnTo>
                  <a:pt x="17894952" y="17894952"/>
                </a:lnTo>
                <a:lnTo>
                  <a:pt x="0" y="17894952"/>
                </a:lnTo>
                <a:lnTo>
                  <a:pt x="0" y="0"/>
                </a:lnTo>
                <a:close/>
              </a:path>
            </a:pathLst>
          </a:custGeom>
          <a:blipFill rotWithShape="1">
            <a:blip r:embed="rId4">
              <a:alphaModFix/>
            </a:blip>
            <a:stretch>
              <a:fillRect/>
            </a:stretch>
          </a:blipFill>
          <a:ln>
            <a:noFill/>
          </a:ln>
        </p:spPr>
        <p:txBody>
          <a:bodyPr/>
          <a:lstStyle/>
          <a:p>
            <a:endParaRPr lang="en-IN"/>
          </a:p>
        </p:txBody>
      </p:sp>
      <p:sp>
        <p:nvSpPr>
          <p:cNvPr id="108" name="Google Shape;108;p15"/>
          <p:cNvSpPr/>
          <p:nvPr/>
        </p:nvSpPr>
        <p:spPr>
          <a:xfrm>
            <a:off x="-1163221" y="-1374491"/>
            <a:ext cx="3308580" cy="3304444"/>
          </a:xfrm>
          <a:custGeom>
            <a:avLst/>
            <a:gdLst/>
            <a:ahLst/>
            <a:cxnLst/>
            <a:rect l="l" t="t" r="r" b="b"/>
            <a:pathLst>
              <a:path w="3308580" h="3304444" extrusionOk="0">
                <a:moveTo>
                  <a:pt x="0" y="0"/>
                </a:moveTo>
                <a:lnTo>
                  <a:pt x="3308579" y="0"/>
                </a:lnTo>
                <a:lnTo>
                  <a:pt x="3308579" y="3304444"/>
                </a:lnTo>
                <a:lnTo>
                  <a:pt x="0" y="3304444"/>
                </a:lnTo>
                <a:lnTo>
                  <a:pt x="0" y="0"/>
                </a:lnTo>
                <a:close/>
              </a:path>
            </a:pathLst>
          </a:custGeom>
          <a:blipFill rotWithShape="1">
            <a:blip r:embed="rId5">
              <a:alphaModFix/>
            </a:blip>
            <a:stretch>
              <a:fillRect/>
            </a:stretch>
          </a:blipFill>
          <a:ln>
            <a:noFill/>
          </a:ln>
        </p:spPr>
        <p:txBody>
          <a:bodyPr/>
          <a:lstStyle/>
          <a:p>
            <a:endParaRPr lang="en-IN"/>
          </a:p>
        </p:txBody>
      </p:sp>
      <p:sp>
        <p:nvSpPr>
          <p:cNvPr id="109" name="Google Shape;109;p15"/>
          <p:cNvSpPr/>
          <p:nvPr/>
        </p:nvSpPr>
        <p:spPr>
          <a:xfrm>
            <a:off x="15779145" y="7606078"/>
            <a:ext cx="3308580" cy="3304444"/>
          </a:xfrm>
          <a:custGeom>
            <a:avLst/>
            <a:gdLst/>
            <a:ahLst/>
            <a:cxnLst/>
            <a:rect l="l" t="t" r="r" b="b"/>
            <a:pathLst>
              <a:path w="3308580" h="3304444" extrusionOk="0">
                <a:moveTo>
                  <a:pt x="0" y="0"/>
                </a:moveTo>
                <a:lnTo>
                  <a:pt x="3308580" y="0"/>
                </a:lnTo>
                <a:lnTo>
                  <a:pt x="3308580" y="3304444"/>
                </a:lnTo>
                <a:lnTo>
                  <a:pt x="0" y="3304444"/>
                </a:lnTo>
                <a:lnTo>
                  <a:pt x="0" y="0"/>
                </a:lnTo>
                <a:close/>
              </a:path>
            </a:pathLst>
          </a:custGeom>
          <a:blipFill rotWithShape="1">
            <a:blip r:embed="rId5">
              <a:alphaModFix/>
            </a:blip>
            <a:stretch>
              <a:fillRect/>
            </a:stretch>
          </a:blipFill>
          <a:ln>
            <a:noFill/>
          </a:ln>
        </p:spPr>
        <p:txBody>
          <a:bodyPr/>
          <a:lstStyle/>
          <a:p>
            <a:endParaRPr lang="en-IN"/>
          </a:p>
        </p:txBody>
      </p:sp>
      <p:sp>
        <p:nvSpPr>
          <p:cNvPr id="112" name="Google Shape;112;p15"/>
          <p:cNvSpPr txBox="1"/>
          <p:nvPr/>
        </p:nvSpPr>
        <p:spPr>
          <a:xfrm>
            <a:off x="1610100" y="2357034"/>
            <a:ext cx="15067800" cy="4308872"/>
          </a:xfrm>
          <a:prstGeom prst="rect">
            <a:avLst/>
          </a:prstGeom>
          <a:noFill/>
          <a:ln>
            <a:noFill/>
          </a:ln>
        </p:spPr>
        <p:txBody>
          <a:bodyPr spcFirstLastPara="1" wrap="square" lIns="0" tIns="0" rIns="0" bIns="0" anchor="t" anchorCtr="0">
            <a:spAutoFit/>
          </a:bodyPr>
          <a:lstStyle/>
          <a:p>
            <a:pPr marL="0" marR="0" lvl="0" indent="0" algn="just" rtl="0">
              <a:lnSpc>
                <a:spcPct val="140038"/>
              </a:lnSpc>
              <a:spcBef>
                <a:spcPts val="0"/>
              </a:spcBef>
              <a:spcAft>
                <a:spcPts val="0"/>
              </a:spcAft>
              <a:buNone/>
            </a:pPr>
            <a:r>
              <a:rPr lang="en-US" sz="4000" b="0" i="0" u="none" strike="noStrike" dirty="0">
                <a:solidFill>
                  <a:schemeClr val="bg1"/>
                </a:solidFill>
                <a:effectLst/>
                <a:latin typeface="Times New Roman" panose="02020603050405020304" pitchFamily="18" charset="0"/>
              </a:rPr>
              <a:t>I have gathered data pertaining to chemicals or pharmaceutical compounds, encompassing their names, IDs, references, and stages of clinical trials, along with other pertinent information. This dataset includes a variety of pharmaceutical compounds and their respective details.</a:t>
            </a:r>
            <a:endParaRPr sz="5400" b="0" i="0" u="none" strike="noStrike" cap="none" dirty="0">
              <a:solidFill>
                <a:schemeClr val="bg1"/>
              </a:solidFill>
              <a:latin typeface="Arial"/>
              <a:ea typeface="Arial"/>
              <a:cs typeface="Arial"/>
              <a:sym typeface="Arial"/>
            </a:endParaRPr>
          </a:p>
        </p:txBody>
      </p:sp>
    </p:spTree>
    <p:extLst>
      <p:ext uri="{BB962C8B-B14F-4D97-AF65-F5344CB8AC3E}">
        <p14:creationId xmlns:p14="http://schemas.microsoft.com/office/powerpoint/2010/main" val="1673990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p:nvPr/>
        </p:nvSpPr>
        <p:spPr>
          <a:xfrm rot="10800000" flipH="1">
            <a:off x="0" y="0"/>
            <a:ext cx="18288000" cy="10287000"/>
          </a:xfrm>
          <a:custGeom>
            <a:avLst/>
            <a:gdLst/>
            <a:ahLst/>
            <a:cxnLst/>
            <a:rect l="l" t="t" r="r" b="b"/>
            <a:pathLst>
              <a:path w="18288000" h="10287000" extrusionOk="0">
                <a:moveTo>
                  <a:pt x="0" y="10287000"/>
                </a:moveTo>
                <a:lnTo>
                  <a:pt x="18288000" y="10287000"/>
                </a:lnTo>
                <a:lnTo>
                  <a:pt x="18288000" y="0"/>
                </a:lnTo>
                <a:lnTo>
                  <a:pt x="0" y="0"/>
                </a:lnTo>
                <a:lnTo>
                  <a:pt x="0" y="10287000"/>
                </a:lnTo>
                <a:close/>
              </a:path>
            </a:pathLst>
          </a:custGeom>
          <a:blipFill rotWithShape="1">
            <a:blip r:embed="rId3">
              <a:alphaModFix/>
            </a:blip>
            <a:stretch>
              <a:fillRect t="-38887" b="-38877"/>
            </a:stretch>
          </a:blipFill>
          <a:ln>
            <a:noFill/>
          </a:ln>
        </p:spPr>
        <p:txBody>
          <a:bodyPr/>
          <a:lstStyle/>
          <a:p>
            <a:endParaRPr lang="en-IN"/>
          </a:p>
        </p:txBody>
      </p:sp>
      <p:sp>
        <p:nvSpPr>
          <p:cNvPr id="106" name="Google Shape;106;p15"/>
          <p:cNvSpPr txBox="1"/>
          <p:nvPr/>
        </p:nvSpPr>
        <p:spPr>
          <a:xfrm>
            <a:off x="2030901" y="414814"/>
            <a:ext cx="13363997" cy="1527406"/>
          </a:xfrm>
          <a:prstGeom prst="rect">
            <a:avLst/>
          </a:prstGeom>
          <a:noFill/>
          <a:ln>
            <a:noFill/>
          </a:ln>
        </p:spPr>
        <p:txBody>
          <a:bodyPr spcFirstLastPara="1" wrap="square" lIns="0" tIns="0" rIns="0" bIns="0" anchor="t" anchorCtr="0">
            <a:spAutoFit/>
          </a:bodyPr>
          <a:lstStyle/>
          <a:p>
            <a:pPr marL="0" marR="0" lvl="0" indent="0" algn="l" rtl="0">
              <a:lnSpc>
                <a:spcPct val="139017"/>
              </a:lnSpc>
              <a:spcBef>
                <a:spcPts val="0"/>
              </a:spcBef>
              <a:spcAft>
                <a:spcPts val="0"/>
              </a:spcAft>
              <a:buNone/>
            </a:pPr>
            <a:r>
              <a:rPr lang="en-US" sz="5741" b="0" i="0" u="none" strike="noStrike" cap="none" dirty="0">
                <a:solidFill>
                  <a:srgbClr val="048AFF"/>
                </a:solidFill>
                <a:latin typeface="Arial"/>
                <a:ea typeface="Arial"/>
                <a:cs typeface="Arial"/>
                <a:sym typeface="Arial"/>
              </a:rPr>
              <a:t>TASK 10 Chemicals</a:t>
            </a:r>
          </a:p>
          <a:p>
            <a:pPr marL="0" marR="0" lvl="0" indent="0" algn="l" rtl="0">
              <a:lnSpc>
                <a:spcPct val="139017"/>
              </a:lnSpc>
              <a:spcBef>
                <a:spcPts val="0"/>
              </a:spcBef>
              <a:spcAft>
                <a:spcPts val="0"/>
              </a:spcAft>
              <a:buNone/>
            </a:pPr>
            <a:endParaRPr dirty="0"/>
          </a:p>
        </p:txBody>
      </p:sp>
      <p:sp>
        <p:nvSpPr>
          <p:cNvPr id="107" name="Google Shape;107;p15"/>
          <p:cNvSpPr/>
          <p:nvPr/>
        </p:nvSpPr>
        <p:spPr>
          <a:xfrm>
            <a:off x="-7918776" y="3575343"/>
            <a:ext cx="17894953" cy="17894953"/>
          </a:xfrm>
          <a:custGeom>
            <a:avLst/>
            <a:gdLst/>
            <a:ahLst/>
            <a:cxnLst/>
            <a:rect l="l" t="t" r="r" b="b"/>
            <a:pathLst>
              <a:path w="17894953" h="17894953" extrusionOk="0">
                <a:moveTo>
                  <a:pt x="0" y="0"/>
                </a:moveTo>
                <a:lnTo>
                  <a:pt x="17894952" y="0"/>
                </a:lnTo>
                <a:lnTo>
                  <a:pt x="17894952" y="17894952"/>
                </a:lnTo>
                <a:lnTo>
                  <a:pt x="0" y="17894952"/>
                </a:lnTo>
                <a:lnTo>
                  <a:pt x="0" y="0"/>
                </a:lnTo>
                <a:close/>
              </a:path>
            </a:pathLst>
          </a:custGeom>
          <a:blipFill rotWithShape="1">
            <a:blip r:embed="rId4">
              <a:alphaModFix/>
            </a:blip>
            <a:stretch>
              <a:fillRect/>
            </a:stretch>
          </a:blipFill>
          <a:ln>
            <a:noFill/>
          </a:ln>
        </p:spPr>
        <p:txBody>
          <a:bodyPr/>
          <a:lstStyle/>
          <a:p>
            <a:endParaRPr lang="en-IN"/>
          </a:p>
        </p:txBody>
      </p:sp>
      <p:sp>
        <p:nvSpPr>
          <p:cNvPr id="108" name="Google Shape;108;p15"/>
          <p:cNvSpPr/>
          <p:nvPr/>
        </p:nvSpPr>
        <p:spPr>
          <a:xfrm>
            <a:off x="-1163221" y="-1374491"/>
            <a:ext cx="3308580" cy="3304444"/>
          </a:xfrm>
          <a:custGeom>
            <a:avLst/>
            <a:gdLst/>
            <a:ahLst/>
            <a:cxnLst/>
            <a:rect l="l" t="t" r="r" b="b"/>
            <a:pathLst>
              <a:path w="3308580" h="3304444" extrusionOk="0">
                <a:moveTo>
                  <a:pt x="0" y="0"/>
                </a:moveTo>
                <a:lnTo>
                  <a:pt x="3308579" y="0"/>
                </a:lnTo>
                <a:lnTo>
                  <a:pt x="3308579" y="3304444"/>
                </a:lnTo>
                <a:lnTo>
                  <a:pt x="0" y="3304444"/>
                </a:lnTo>
                <a:lnTo>
                  <a:pt x="0" y="0"/>
                </a:lnTo>
                <a:close/>
              </a:path>
            </a:pathLst>
          </a:custGeom>
          <a:blipFill rotWithShape="1">
            <a:blip r:embed="rId5">
              <a:alphaModFix/>
            </a:blip>
            <a:stretch>
              <a:fillRect/>
            </a:stretch>
          </a:blipFill>
          <a:ln>
            <a:noFill/>
          </a:ln>
        </p:spPr>
        <p:txBody>
          <a:bodyPr/>
          <a:lstStyle/>
          <a:p>
            <a:endParaRPr lang="en-IN"/>
          </a:p>
        </p:txBody>
      </p:sp>
      <p:sp>
        <p:nvSpPr>
          <p:cNvPr id="109" name="Google Shape;109;p15"/>
          <p:cNvSpPr/>
          <p:nvPr/>
        </p:nvSpPr>
        <p:spPr>
          <a:xfrm>
            <a:off x="15779145" y="7606078"/>
            <a:ext cx="3308580" cy="3304444"/>
          </a:xfrm>
          <a:custGeom>
            <a:avLst/>
            <a:gdLst/>
            <a:ahLst/>
            <a:cxnLst/>
            <a:rect l="l" t="t" r="r" b="b"/>
            <a:pathLst>
              <a:path w="3308580" h="3304444" extrusionOk="0">
                <a:moveTo>
                  <a:pt x="0" y="0"/>
                </a:moveTo>
                <a:lnTo>
                  <a:pt x="3308580" y="0"/>
                </a:lnTo>
                <a:lnTo>
                  <a:pt x="3308580" y="3304444"/>
                </a:lnTo>
                <a:lnTo>
                  <a:pt x="0" y="3304444"/>
                </a:lnTo>
                <a:lnTo>
                  <a:pt x="0" y="0"/>
                </a:lnTo>
                <a:close/>
              </a:path>
            </a:pathLst>
          </a:custGeom>
          <a:blipFill rotWithShape="1">
            <a:blip r:embed="rId5">
              <a:alphaModFix/>
            </a:blip>
            <a:stretch>
              <a:fillRect/>
            </a:stretch>
          </a:blipFill>
          <a:ln>
            <a:noFill/>
          </a:ln>
        </p:spPr>
        <p:txBody>
          <a:bodyPr/>
          <a:lstStyle/>
          <a:p>
            <a:endParaRPr lang="en-IN"/>
          </a:p>
        </p:txBody>
      </p:sp>
      <p:sp>
        <p:nvSpPr>
          <p:cNvPr id="112" name="Google Shape;112;p15"/>
          <p:cNvSpPr txBox="1"/>
          <p:nvPr/>
        </p:nvSpPr>
        <p:spPr>
          <a:xfrm>
            <a:off x="1610100" y="2357034"/>
            <a:ext cx="15067800" cy="5970865"/>
          </a:xfrm>
          <a:prstGeom prst="rect">
            <a:avLst/>
          </a:prstGeom>
          <a:noFill/>
          <a:ln>
            <a:noFill/>
          </a:ln>
        </p:spPr>
        <p:txBody>
          <a:bodyPr spcFirstLastPara="1" wrap="square" lIns="0" tIns="0" rIns="0" bIns="0" anchor="t" anchorCtr="0">
            <a:spAutoFit/>
          </a:bodyPr>
          <a:lstStyle/>
          <a:p>
            <a:pPr rtl="0">
              <a:spcBef>
                <a:spcPts val="0"/>
              </a:spcBef>
              <a:spcAft>
                <a:spcPts val="0"/>
              </a:spcAft>
            </a:pPr>
            <a:r>
              <a:rPr lang="en-IN" sz="3200" b="0" i="0" u="none" strike="noStrike" dirty="0">
                <a:solidFill>
                  <a:srgbClr val="FFFF00"/>
                </a:solidFill>
                <a:effectLst/>
                <a:latin typeface="Arial" panose="020B0604020202020204" pitchFamily="34" charset="0"/>
              </a:rPr>
              <a:t> have created NLP script to </a:t>
            </a:r>
            <a:r>
              <a:rPr lang="en-IN" sz="3200" b="0" i="0" u="none" strike="noStrike" dirty="0">
                <a:solidFill>
                  <a:schemeClr val="bg1"/>
                </a:solidFill>
                <a:effectLst/>
                <a:latin typeface="Arial" panose="020B0604020202020204" pitchFamily="34" charset="0"/>
              </a:rPr>
              <a:t>club where all the synonyms are present in a list in front of Gene/Species/Disease/Chemicals IDs.</a:t>
            </a:r>
            <a:endParaRPr lang="en-IN" sz="6000" b="0" dirty="0">
              <a:solidFill>
                <a:schemeClr val="bg1"/>
              </a:solidFill>
              <a:effectLst/>
            </a:endParaRPr>
          </a:p>
          <a:p>
            <a:pPr rtl="0">
              <a:spcBef>
                <a:spcPts val="0"/>
              </a:spcBef>
              <a:spcAft>
                <a:spcPts val="0"/>
              </a:spcAft>
            </a:pPr>
            <a:br>
              <a:rPr lang="en-IN" sz="6000" b="0" dirty="0">
                <a:effectLst/>
              </a:rPr>
            </a:br>
            <a:r>
              <a:rPr lang="en-IN" sz="3200" b="0" i="0" u="none" strike="noStrike" dirty="0">
                <a:solidFill>
                  <a:srgbClr val="FFFF00"/>
                </a:solidFill>
                <a:effectLst/>
                <a:latin typeface="Arial" panose="020B0604020202020204" pitchFamily="34" charset="0"/>
              </a:rPr>
              <a:t>Submitted file:</a:t>
            </a:r>
            <a:br>
              <a:rPr lang="en-IN" sz="3200" b="0" i="0" u="none" strike="noStrike" dirty="0">
                <a:solidFill>
                  <a:srgbClr val="000000"/>
                </a:solidFill>
                <a:effectLst/>
                <a:latin typeface="Arial" panose="020B0604020202020204" pitchFamily="34" charset="0"/>
              </a:rPr>
            </a:br>
            <a:r>
              <a:rPr lang="en-IN" sz="3200" b="0" i="0" u="none" strike="noStrike" dirty="0">
                <a:solidFill>
                  <a:srgbClr val="4A86E8"/>
                </a:solidFill>
                <a:effectLst/>
                <a:latin typeface="Arial" panose="020B0604020202020204" pitchFamily="34" charset="0"/>
              </a:rPr>
              <a:t>1) Task10_Clubbed_Species.csv</a:t>
            </a:r>
            <a:endParaRPr lang="en-IN" sz="6000" b="0" dirty="0">
              <a:effectLst/>
            </a:endParaRPr>
          </a:p>
          <a:p>
            <a:pPr rtl="0">
              <a:spcBef>
                <a:spcPts val="0"/>
              </a:spcBef>
              <a:spcAft>
                <a:spcPts val="0"/>
              </a:spcAft>
            </a:pPr>
            <a:r>
              <a:rPr lang="en-IN" sz="3200" b="0" i="0" u="none" strike="noStrike" dirty="0">
                <a:solidFill>
                  <a:srgbClr val="4A86E8"/>
                </a:solidFill>
                <a:effectLst/>
                <a:latin typeface="Arial" panose="020B0604020202020204" pitchFamily="34" charset="0"/>
              </a:rPr>
              <a:t>2) Task10_Clubbed_Gene.csv</a:t>
            </a:r>
            <a:endParaRPr lang="en-IN" sz="6000" b="0" dirty="0">
              <a:effectLst/>
            </a:endParaRPr>
          </a:p>
          <a:p>
            <a:pPr rtl="0">
              <a:spcBef>
                <a:spcPts val="0"/>
              </a:spcBef>
              <a:spcAft>
                <a:spcPts val="0"/>
              </a:spcAft>
            </a:pPr>
            <a:r>
              <a:rPr lang="en-IN" sz="3200" b="0" i="0" u="none" strike="noStrike" dirty="0">
                <a:solidFill>
                  <a:srgbClr val="4A86E8"/>
                </a:solidFill>
                <a:effectLst/>
                <a:latin typeface="Arial" panose="020B0604020202020204" pitchFamily="34" charset="0"/>
              </a:rPr>
              <a:t>3) Task10_Clubbed_Disease.csv</a:t>
            </a:r>
            <a:endParaRPr lang="en-IN" sz="6000" b="0" dirty="0">
              <a:effectLst/>
            </a:endParaRPr>
          </a:p>
          <a:p>
            <a:pPr rtl="0">
              <a:spcBef>
                <a:spcPts val="0"/>
              </a:spcBef>
              <a:spcAft>
                <a:spcPts val="0"/>
              </a:spcAft>
            </a:pPr>
            <a:r>
              <a:rPr lang="en-IN" sz="3200" b="0" i="0" u="none" strike="noStrike" dirty="0">
                <a:solidFill>
                  <a:srgbClr val="4A86E8"/>
                </a:solidFill>
                <a:effectLst/>
                <a:latin typeface="Arial" panose="020B0604020202020204" pitchFamily="34" charset="0"/>
              </a:rPr>
              <a:t>4) Task10_Clubbed_Chemicals.csv</a:t>
            </a:r>
            <a:endParaRPr lang="en-IN" sz="6000" b="0" dirty="0">
              <a:effectLst/>
            </a:endParaRPr>
          </a:p>
          <a:p>
            <a:br>
              <a:rPr lang="en-IN" sz="6000" dirty="0"/>
            </a:br>
            <a:endParaRPr sz="4400" b="0" i="0" u="none" strike="noStrike" cap="none" dirty="0">
              <a:solidFill>
                <a:srgbClr val="FFFFFF"/>
              </a:solidFill>
              <a:latin typeface="Arial"/>
              <a:ea typeface="Arial"/>
              <a:cs typeface="Arial"/>
              <a:sym typeface="Arial"/>
            </a:endParaRPr>
          </a:p>
        </p:txBody>
      </p:sp>
    </p:spTree>
    <p:extLst>
      <p:ext uri="{BB962C8B-B14F-4D97-AF65-F5344CB8AC3E}">
        <p14:creationId xmlns:p14="http://schemas.microsoft.com/office/powerpoint/2010/main" val="117951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p:nvPr/>
        </p:nvSpPr>
        <p:spPr>
          <a:xfrm rot="10800000" flipH="1">
            <a:off x="0" y="0"/>
            <a:ext cx="18288000" cy="10287000"/>
          </a:xfrm>
          <a:custGeom>
            <a:avLst/>
            <a:gdLst/>
            <a:ahLst/>
            <a:cxnLst/>
            <a:rect l="l" t="t" r="r" b="b"/>
            <a:pathLst>
              <a:path w="18288000" h="10287000" extrusionOk="0">
                <a:moveTo>
                  <a:pt x="0" y="10287000"/>
                </a:moveTo>
                <a:lnTo>
                  <a:pt x="18288000" y="10287000"/>
                </a:lnTo>
                <a:lnTo>
                  <a:pt x="18288000" y="0"/>
                </a:lnTo>
                <a:lnTo>
                  <a:pt x="0" y="0"/>
                </a:lnTo>
                <a:lnTo>
                  <a:pt x="0" y="10287000"/>
                </a:lnTo>
                <a:close/>
              </a:path>
            </a:pathLst>
          </a:custGeom>
          <a:blipFill rotWithShape="1">
            <a:blip r:embed="rId3">
              <a:alphaModFix/>
            </a:blip>
            <a:stretch>
              <a:fillRect t="-38885" b="-38883"/>
            </a:stretch>
          </a:blipFill>
          <a:ln>
            <a:noFill/>
          </a:ln>
        </p:spPr>
        <p:txBody>
          <a:bodyPr/>
          <a:lstStyle/>
          <a:p>
            <a:endParaRPr lang="en-IN"/>
          </a:p>
        </p:txBody>
      </p:sp>
      <p:sp>
        <p:nvSpPr>
          <p:cNvPr id="95" name="Google Shape;95;p14" descr="Gradient 3D Circle Shape"/>
          <p:cNvSpPr/>
          <p:nvPr/>
        </p:nvSpPr>
        <p:spPr>
          <a:xfrm>
            <a:off x="-5714603" y="7074878"/>
            <a:ext cx="9641780" cy="9629727"/>
          </a:xfrm>
          <a:custGeom>
            <a:avLst/>
            <a:gdLst/>
            <a:ahLst/>
            <a:cxnLst/>
            <a:rect l="l" t="t" r="r" b="b"/>
            <a:pathLst>
              <a:path w="9641780" h="9629727" extrusionOk="0">
                <a:moveTo>
                  <a:pt x="0" y="0"/>
                </a:moveTo>
                <a:lnTo>
                  <a:pt x="9641780" y="0"/>
                </a:lnTo>
                <a:lnTo>
                  <a:pt x="9641780" y="9629727"/>
                </a:lnTo>
                <a:lnTo>
                  <a:pt x="0" y="9629727"/>
                </a:lnTo>
                <a:lnTo>
                  <a:pt x="0" y="0"/>
                </a:lnTo>
                <a:close/>
              </a:path>
            </a:pathLst>
          </a:custGeom>
          <a:blipFill rotWithShape="1">
            <a:blip r:embed="rId4">
              <a:alphaModFix/>
            </a:blip>
            <a:stretch>
              <a:fillRect/>
            </a:stretch>
          </a:blipFill>
          <a:ln>
            <a:noFill/>
          </a:ln>
        </p:spPr>
        <p:txBody>
          <a:bodyPr/>
          <a:lstStyle/>
          <a:p>
            <a:endParaRPr lang="en-IN"/>
          </a:p>
        </p:txBody>
      </p:sp>
      <p:sp>
        <p:nvSpPr>
          <p:cNvPr id="96" name="Google Shape;96;p14"/>
          <p:cNvSpPr txBox="1"/>
          <p:nvPr/>
        </p:nvSpPr>
        <p:spPr>
          <a:xfrm>
            <a:off x="1792883" y="657225"/>
            <a:ext cx="14265333" cy="553998"/>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IN" sz="3600" dirty="0">
                <a:solidFill>
                  <a:srgbClr val="0070C0"/>
                </a:solidFill>
              </a:rPr>
              <a:t>TASK 1 </a:t>
            </a:r>
            <a:r>
              <a:rPr lang="en-IN" sz="3600" dirty="0" err="1">
                <a:solidFill>
                  <a:srgbClr val="0070C0"/>
                </a:solidFill>
              </a:rPr>
              <a:t>Extremohpiles</a:t>
            </a:r>
            <a:r>
              <a:rPr lang="en-IN" sz="3600" dirty="0">
                <a:solidFill>
                  <a:srgbClr val="0070C0"/>
                </a:solidFill>
              </a:rPr>
              <a:t> Alkaline</a:t>
            </a:r>
          </a:p>
        </p:txBody>
      </p:sp>
      <p:sp>
        <p:nvSpPr>
          <p:cNvPr id="97" name="Google Shape;97;p14" descr="Gradient Right Arrows"/>
          <p:cNvSpPr/>
          <p:nvPr/>
        </p:nvSpPr>
        <p:spPr>
          <a:xfrm>
            <a:off x="15789970" y="7909420"/>
            <a:ext cx="1469330" cy="1421243"/>
          </a:xfrm>
          <a:custGeom>
            <a:avLst/>
            <a:gdLst/>
            <a:ahLst/>
            <a:cxnLst/>
            <a:rect l="l" t="t" r="r" b="b"/>
            <a:pathLst>
              <a:path w="1469330" h="1421243" extrusionOk="0">
                <a:moveTo>
                  <a:pt x="0" y="0"/>
                </a:moveTo>
                <a:lnTo>
                  <a:pt x="1469330" y="0"/>
                </a:lnTo>
                <a:lnTo>
                  <a:pt x="1469330" y="1421243"/>
                </a:lnTo>
                <a:lnTo>
                  <a:pt x="0" y="1421243"/>
                </a:lnTo>
                <a:lnTo>
                  <a:pt x="0" y="0"/>
                </a:lnTo>
                <a:close/>
              </a:path>
            </a:pathLst>
          </a:custGeom>
          <a:blipFill rotWithShape="1">
            <a:blip r:embed="rId5">
              <a:alphaModFix/>
            </a:blip>
            <a:stretch>
              <a:fillRect/>
            </a:stretch>
          </a:blipFill>
          <a:ln>
            <a:noFill/>
          </a:ln>
        </p:spPr>
        <p:txBody>
          <a:bodyPr/>
          <a:lstStyle/>
          <a:p>
            <a:endParaRPr lang="en-IN"/>
          </a:p>
        </p:txBody>
      </p:sp>
      <p:sp>
        <p:nvSpPr>
          <p:cNvPr id="100" name="Google Shape;100;p14"/>
          <p:cNvSpPr txBox="1"/>
          <p:nvPr/>
        </p:nvSpPr>
        <p:spPr>
          <a:xfrm>
            <a:off x="1341119" y="2194560"/>
            <a:ext cx="15962589" cy="8311454"/>
          </a:xfrm>
          <a:prstGeom prst="rect">
            <a:avLst/>
          </a:prstGeom>
          <a:noFill/>
          <a:ln>
            <a:noFill/>
          </a:ln>
        </p:spPr>
        <p:txBody>
          <a:bodyPr spcFirstLastPara="1" wrap="square" lIns="0" tIns="0" rIns="0" bIns="0" anchor="t" anchorCtr="0">
            <a:spAutoFit/>
          </a:bodyPr>
          <a:lstStyle/>
          <a:p>
            <a:pPr marL="0" lvl="0" indent="0" algn="l" rtl="0">
              <a:spcBef>
                <a:spcPts val="1200"/>
              </a:spcBef>
              <a:spcAft>
                <a:spcPts val="0"/>
              </a:spcAft>
              <a:buNone/>
            </a:pPr>
            <a:r>
              <a:rPr lang="en-US" sz="4800" b="0" i="0" u="none" strike="noStrike" dirty="0">
                <a:solidFill>
                  <a:schemeClr val="bg1"/>
                </a:solidFill>
                <a:effectLst/>
                <a:latin typeface="Times New Roman" panose="02020603050405020304" pitchFamily="18" charset="0"/>
              </a:rPr>
              <a:t>Extremophiles thriving in alkaline environments possess remarkable adaptations to endure high pH conditions. These microorganisms include bacteria, archaea, and certain fungi that inhabit alkaline lakes, soda springs, and hydrothermal vents. Their survival strategies often involve specialized enzymes such as alkaline phosphatases and lipases, which function optimally in alkaline pH ranges. Alkaliphiles exhibit unique membrane compositions and proton-pumping mechanisms to maintain intracellular pH balance. Understanding their biology offers insights into extremophilic life and potential biotechnological applications in alkaline industrial processes.</a:t>
            </a:r>
            <a:endParaRPr lang="en-US" sz="80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p:nvPr/>
        </p:nvSpPr>
        <p:spPr>
          <a:xfrm rot="10800000" flipH="1">
            <a:off x="0" y="0"/>
            <a:ext cx="18288000" cy="10287000"/>
          </a:xfrm>
          <a:custGeom>
            <a:avLst/>
            <a:gdLst/>
            <a:ahLst/>
            <a:cxnLst/>
            <a:rect l="l" t="t" r="r" b="b"/>
            <a:pathLst>
              <a:path w="18288000" h="10287000" extrusionOk="0">
                <a:moveTo>
                  <a:pt x="0" y="10287000"/>
                </a:moveTo>
                <a:lnTo>
                  <a:pt x="18288000" y="10287000"/>
                </a:lnTo>
                <a:lnTo>
                  <a:pt x="18288000" y="0"/>
                </a:lnTo>
                <a:lnTo>
                  <a:pt x="0" y="0"/>
                </a:lnTo>
                <a:lnTo>
                  <a:pt x="0" y="10287000"/>
                </a:lnTo>
                <a:close/>
              </a:path>
            </a:pathLst>
          </a:custGeom>
          <a:blipFill rotWithShape="1">
            <a:blip r:embed="rId3">
              <a:alphaModFix/>
            </a:blip>
            <a:stretch>
              <a:fillRect t="-38887" b="-38877"/>
            </a:stretch>
          </a:blipFill>
          <a:ln>
            <a:noFill/>
          </a:ln>
        </p:spPr>
        <p:txBody>
          <a:bodyPr/>
          <a:lstStyle/>
          <a:p>
            <a:endParaRPr lang="en-IN"/>
          </a:p>
        </p:txBody>
      </p:sp>
      <p:sp>
        <p:nvSpPr>
          <p:cNvPr id="106" name="Google Shape;106;p15"/>
          <p:cNvSpPr txBox="1"/>
          <p:nvPr/>
        </p:nvSpPr>
        <p:spPr>
          <a:xfrm>
            <a:off x="2030901" y="414814"/>
            <a:ext cx="13363997" cy="1527406"/>
          </a:xfrm>
          <a:prstGeom prst="rect">
            <a:avLst/>
          </a:prstGeom>
          <a:noFill/>
          <a:ln>
            <a:noFill/>
          </a:ln>
        </p:spPr>
        <p:txBody>
          <a:bodyPr spcFirstLastPara="1" wrap="square" lIns="0" tIns="0" rIns="0" bIns="0" anchor="t" anchorCtr="0">
            <a:spAutoFit/>
          </a:bodyPr>
          <a:lstStyle/>
          <a:p>
            <a:pPr marL="0" marR="0" lvl="0" indent="0" algn="l" rtl="0">
              <a:lnSpc>
                <a:spcPct val="139017"/>
              </a:lnSpc>
              <a:spcBef>
                <a:spcPts val="0"/>
              </a:spcBef>
              <a:spcAft>
                <a:spcPts val="0"/>
              </a:spcAft>
              <a:buNone/>
            </a:pPr>
            <a:r>
              <a:rPr lang="en-US" sz="5741" b="0" i="0" u="none" strike="noStrike" cap="none" dirty="0">
                <a:solidFill>
                  <a:srgbClr val="048AFF"/>
                </a:solidFill>
                <a:latin typeface="Arial"/>
                <a:ea typeface="Arial"/>
                <a:cs typeface="Arial"/>
                <a:sym typeface="Arial"/>
              </a:rPr>
              <a:t>TASK 2 Collecting Available Dataset</a:t>
            </a:r>
          </a:p>
          <a:p>
            <a:pPr marL="0" marR="0" lvl="0" indent="0" algn="l" rtl="0">
              <a:lnSpc>
                <a:spcPct val="139017"/>
              </a:lnSpc>
              <a:spcBef>
                <a:spcPts val="0"/>
              </a:spcBef>
              <a:spcAft>
                <a:spcPts val="0"/>
              </a:spcAft>
              <a:buNone/>
            </a:pPr>
            <a:endParaRPr dirty="0"/>
          </a:p>
        </p:txBody>
      </p:sp>
      <p:sp>
        <p:nvSpPr>
          <p:cNvPr id="107" name="Google Shape;107;p15"/>
          <p:cNvSpPr/>
          <p:nvPr/>
        </p:nvSpPr>
        <p:spPr>
          <a:xfrm>
            <a:off x="-7918776" y="3575343"/>
            <a:ext cx="17894953" cy="17894953"/>
          </a:xfrm>
          <a:custGeom>
            <a:avLst/>
            <a:gdLst/>
            <a:ahLst/>
            <a:cxnLst/>
            <a:rect l="l" t="t" r="r" b="b"/>
            <a:pathLst>
              <a:path w="17894953" h="17894953" extrusionOk="0">
                <a:moveTo>
                  <a:pt x="0" y="0"/>
                </a:moveTo>
                <a:lnTo>
                  <a:pt x="17894952" y="0"/>
                </a:lnTo>
                <a:lnTo>
                  <a:pt x="17894952" y="17894952"/>
                </a:lnTo>
                <a:lnTo>
                  <a:pt x="0" y="17894952"/>
                </a:lnTo>
                <a:lnTo>
                  <a:pt x="0" y="0"/>
                </a:lnTo>
                <a:close/>
              </a:path>
            </a:pathLst>
          </a:custGeom>
          <a:blipFill rotWithShape="1">
            <a:blip r:embed="rId4">
              <a:alphaModFix/>
            </a:blip>
            <a:stretch>
              <a:fillRect/>
            </a:stretch>
          </a:blipFill>
          <a:ln>
            <a:noFill/>
          </a:ln>
        </p:spPr>
        <p:txBody>
          <a:bodyPr/>
          <a:lstStyle/>
          <a:p>
            <a:endParaRPr lang="en-IN"/>
          </a:p>
        </p:txBody>
      </p:sp>
      <p:sp>
        <p:nvSpPr>
          <p:cNvPr id="108" name="Google Shape;108;p15"/>
          <p:cNvSpPr/>
          <p:nvPr/>
        </p:nvSpPr>
        <p:spPr>
          <a:xfrm>
            <a:off x="-1163221" y="-1374491"/>
            <a:ext cx="3308580" cy="3304444"/>
          </a:xfrm>
          <a:custGeom>
            <a:avLst/>
            <a:gdLst/>
            <a:ahLst/>
            <a:cxnLst/>
            <a:rect l="l" t="t" r="r" b="b"/>
            <a:pathLst>
              <a:path w="3308580" h="3304444" extrusionOk="0">
                <a:moveTo>
                  <a:pt x="0" y="0"/>
                </a:moveTo>
                <a:lnTo>
                  <a:pt x="3308579" y="0"/>
                </a:lnTo>
                <a:lnTo>
                  <a:pt x="3308579" y="3304444"/>
                </a:lnTo>
                <a:lnTo>
                  <a:pt x="0" y="3304444"/>
                </a:lnTo>
                <a:lnTo>
                  <a:pt x="0" y="0"/>
                </a:lnTo>
                <a:close/>
              </a:path>
            </a:pathLst>
          </a:custGeom>
          <a:blipFill rotWithShape="1">
            <a:blip r:embed="rId5">
              <a:alphaModFix/>
            </a:blip>
            <a:stretch>
              <a:fillRect/>
            </a:stretch>
          </a:blipFill>
          <a:ln>
            <a:noFill/>
          </a:ln>
        </p:spPr>
        <p:txBody>
          <a:bodyPr/>
          <a:lstStyle/>
          <a:p>
            <a:endParaRPr lang="en-IN"/>
          </a:p>
        </p:txBody>
      </p:sp>
      <p:sp>
        <p:nvSpPr>
          <p:cNvPr id="109" name="Google Shape;109;p15"/>
          <p:cNvSpPr/>
          <p:nvPr/>
        </p:nvSpPr>
        <p:spPr>
          <a:xfrm>
            <a:off x="15779145" y="7606078"/>
            <a:ext cx="3308580" cy="3304444"/>
          </a:xfrm>
          <a:custGeom>
            <a:avLst/>
            <a:gdLst/>
            <a:ahLst/>
            <a:cxnLst/>
            <a:rect l="l" t="t" r="r" b="b"/>
            <a:pathLst>
              <a:path w="3308580" h="3304444" extrusionOk="0">
                <a:moveTo>
                  <a:pt x="0" y="0"/>
                </a:moveTo>
                <a:lnTo>
                  <a:pt x="3308580" y="0"/>
                </a:lnTo>
                <a:lnTo>
                  <a:pt x="3308580" y="3304444"/>
                </a:lnTo>
                <a:lnTo>
                  <a:pt x="0" y="3304444"/>
                </a:lnTo>
                <a:lnTo>
                  <a:pt x="0" y="0"/>
                </a:lnTo>
                <a:close/>
              </a:path>
            </a:pathLst>
          </a:custGeom>
          <a:blipFill rotWithShape="1">
            <a:blip r:embed="rId5">
              <a:alphaModFix/>
            </a:blip>
            <a:stretch>
              <a:fillRect/>
            </a:stretch>
          </a:blipFill>
          <a:ln>
            <a:noFill/>
          </a:ln>
        </p:spPr>
        <p:txBody>
          <a:bodyPr/>
          <a:lstStyle/>
          <a:p>
            <a:endParaRPr lang="en-IN"/>
          </a:p>
        </p:txBody>
      </p:sp>
      <p:sp>
        <p:nvSpPr>
          <p:cNvPr id="112" name="Google Shape;112;p15"/>
          <p:cNvSpPr txBox="1"/>
          <p:nvPr/>
        </p:nvSpPr>
        <p:spPr>
          <a:xfrm>
            <a:off x="1610100" y="2357034"/>
            <a:ext cx="15067800" cy="5337872"/>
          </a:xfrm>
          <a:prstGeom prst="rect">
            <a:avLst/>
          </a:prstGeom>
          <a:noFill/>
          <a:ln>
            <a:noFill/>
          </a:ln>
        </p:spPr>
        <p:txBody>
          <a:bodyPr spcFirstLastPara="1" wrap="square" lIns="0" tIns="0" rIns="0" bIns="0" anchor="t" anchorCtr="0">
            <a:spAutoFit/>
          </a:bodyPr>
          <a:lstStyle/>
          <a:p>
            <a:pPr marL="0" marR="0" lvl="0" indent="0" algn="just" rtl="0">
              <a:lnSpc>
                <a:spcPct val="140038"/>
              </a:lnSpc>
              <a:spcBef>
                <a:spcPts val="0"/>
              </a:spcBef>
              <a:spcAft>
                <a:spcPts val="0"/>
              </a:spcAft>
              <a:buNone/>
            </a:pPr>
            <a:r>
              <a:rPr lang="en-US" sz="3097" b="0" i="0" u="none" strike="noStrike" cap="none" dirty="0">
                <a:solidFill>
                  <a:srgbClr val="FFFFFF"/>
                </a:solidFill>
                <a:latin typeface="Arial"/>
                <a:ea typeface="Arial"/>
                <a:cs typeface="Arial"/>
                <a:sym typeface="Arial"/>
              </a:rPr>
              <a:t>In this task, data collection was conducted through systematic searches on PubMed and Europe PMC, ensuring a comprehensive dataset acquisition. The rigorous approach involved extracting relevant information from scholarly articles and publications, adhering to professional standards in scientific research. By leveraging these esteemed databases, a robust and diverse dataset was compiled, fostering a thorough understanding of the subject matter under investigation. This meticulous process enabled the procurement of high-quality data, facilitating rigorous analysis and interpretation in pursuit of scientific inquiry.</a:t>
            </a:r>
            <a:endParaRPr sz="3097" b="0" i="0" u="none" strike="noStrike" cap="none" dirty="0">
              <a:solidFill>
                <a:srgbClr val="FFFF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p:nvPr/>
        </p:nvSpPr>
        <p:spPr>
          <a:xfrm rot="10800000" flipH="1">
            <a:off x="0" y="0"/>
            <a:ext cx="18288000" cy="10287000"/>
          </a:xfrm>
          <a:custGeom>
            <a:avLst/>
            <a:gdLst/>
            <a:ahLst/>
            <a:cxnLst/>
            <a:rect l="l" t="t" r="r" b="b"/>
            <a:pathLst>
              <a:path w="18288000" h="10287000" extrusionOk="0">
                <a:moveTo>
                  <a:pt x="0" y="10287000"/>
                </a:moveTo>
                <a:lnTo>
                  <a:pt x="18288000" y="10287000"/>
                </a:lnTo>
                <a:lnTo>
                  <a:pt x="18288000" y="0"/>
                </a:lnTo>
                <a:lnTo>
                  <a:pt x="0" y="0"/>
                </a:lnTo>
                <a:lnTo>
                  <a:pt x="0" y="10287000"/>
                </a:lnTo>
                <a:close/>
              </a:path>
            </a:pathLst>
          </a:custGeom>
          <a:blipFill rotWithShape="1">
            <a:blip r:embed="rId3">
              <a:alphaModFix/>
            </a:blip>
            <a:stretch>
              <a:fillRect t="-38887" b="-38877"/>
            </a:stretch>
          </a:blipFill>
          <a:ln>
            <a:noFill/>
          </a:ln>
        </p:spPr>
        <p:txBody>
          <a:bodyPr/>
          <a:lstStyle/>
          <a:p>
            <a:endParaRPr lang="en-IN"/>
          </a:p>
        </p:txBody>
      </p:sp>
      <p:sp>
        <p:nvSpPr>
          <p:cNvPr id="106" name="Google Shape;106;p15"/>
          <p:cNvSpPr txBox="1"/>
          <p:nvPr/>
        </p:nvSpPr>
        <p:spPr>
          <a:xfrm>
            <a:off x="1610101" y="414814"/>
            <a:ext cx="13784798" cy="5614870"/>
          </a:xfrm>
          <a:prstGeom prst="rect">
            <a:avLst/>
          </a:prstGeom>
          <a:noFill/>
          <a:ln>
            <a:noFill/>
          </a:ln>
        </p:spPr>
        <p:txBody>
          <a:bodyPr spcFirstLastPara="1" wrap="square" lIns="0" tIns="0" rIns="0" bIns="0" anchor="t" anchorCtr="0">
            <a:spAutoFit/>
          </a:bodyPr>
          <a:lstStyle/>
          <a:p>
            <a:pPr algn="l" rtl="0"/>
            <a:r>
              <a:rPr lang="en-US" sz="5741" b="0" i="0" u="none" strike="noStrike" cap="none" dirty="0">
                <a:solidFill>
                  <a:srgbClr val="00B0F0"/>
                </a:solidFill>
                <a:latin typeface="Arial"/>
                <a:ea typeface="Arial"/>
                <a:cs typeface="Arial"/>
                <a:sym typeface="Arial"/>
              </a:rPr>
              <a:t>TASK 3 </a:t>
            </a:r>
            <a:r>
              <a:rPr lang="en-US" sz="7200" b="0" i="0" u="none" strike="noStrike" dirty="0">
                <a:solidFill>
                  <a:srgbClr val="00B0F0"/>
                </a:solidFill>
                <a:effectLst/>
                <a:latin typeface="Arial" panose="020B0604020202020204" pitchFamily="34" charset="0"/>
              </a:rPr>
              <a:t>Run </a:t>
            </a:r>
            <a:r>
              <a:rPr lang="en-US" sz="7200" b="0" i="0" u="none" strike="noStrike" dirty="0" err="1">
                <a:solidFill>
                  <a:srgbClr val="00B0F0"/>
                </a:solidFill>
                <a:effectLst/>
                <a:latin typeface="Arial" panose="020B0604020202020204" pitchFamily="34" charset="0"/>
              </a:rPr>
              <a:t>pubmed.miner</a:t>
            </a:r>
            <a:r>
              <a:rPr lang="en-US" sz="7200" b="0" i="0" u="none" strike="noStrike" dirty="0">
                <a:solidFill>
                  <a:srgbClr val="00B0F0"/>
                </a:solidFill>
                <a:effectLst/>
                <a:latin typeface="Arial" panose="020B0604020202020204" pitchFamily="34" charset="0"/>
              </a:rPr>
              <a:t> over all the papers from task 2</a:t>
            </a:r>
            <a:br>
              <a:rPr lang="en-US" sz="7200" b="0" i="0" dirty="0">
                <a:solidFill>
                  <a:srgbClr val="00B0F0"/>
                </a:solidFill>
                <a:effectLst/>
                <a:latin typeface="Arial" panose="020B0604020202020204" pitchFamily="34" charset="0"/>
              </a:rPr>
            </a:br>
            <a:endParaRPr lang="en-US" sz="7200" b="0" i="0" dirty="0">
              <a:solidFill>
                <a:srgbClr val="00B0F0"/>
              </a:solidFill>
              <a:effectLst/>
              <a:latin typeface="Arial" panose="020B0604020202020204" pitchFamily="34" charset="0"/>
            </a:endParaRPr>
          </a:p>
          <a:p>
            <a:br>
              <a:rPr lang="en-US" sz="7200" dirty="0">
                <a:solidFill>
                  <a:srgbClr val="00B0F0"/>
                </a:solidFill>
              </a:rPr>
            </a:br>
            <a:endParaRPr lang="en-US" sz="5741" b="0" i="0" u="none" strike="noStrike" cap="none" dirty="0">
              <a:solidFill>
                <a:srgbClr val="00B0F0"/>
              </a:solidFill>
              <a:latin typeface="Arial"/>
              <a:ea typeface="Arial"/>
              <a:cs typeface="Arial"/>
              <a:sym typeface="Arial"/>
            </a:endParaRPr>
          </a:p>
          <a:p>
            <a:pPr marL="0" marR="0" lvl="0" indent="0" algn="l" rtl="0">
              <a:lnSpc>
                <a:spcPct val="139017"/>
              </a:lnSpc>
              <a:spcBef>
                <a:spcPts val="0"/>
              </a:spcBef>
              <a:spcAft>
                <a:spcPts val="0"/>
              </a:spcAft>
              <a:buNone/>
            </a:pPr>
            <a:endParaRPr dirty="0">
              <a:solidFill>
                <a:srgbClr val="00B0F0"/>
              </a:solidFill>
            </a:endParaRPr>
          </a:p>
        </p:txBody>
      </p:sp>
      <p:sp>
        <p:nvSpPr>
          <p:cNvPr id="107" name="Google Shape;107;p15"/>
          <p:cNvSpPr/>
          <p:nvPr/>
        </p:nvSpPr>
        <p:spPr>
          <a:xfrm>
            <a:off x="-7918776" y="3575343"/>
            <a:ext cx="17894953" cy="17894953"/>
          </a:xfrm>
          <a:custGeom>
            <a:avLst/>
            <a:gdLst/>
            <a:ahLst/>
            <a:cxnLst/>
            <a:rect l="l" t="t" r="r" b="b"/>
            <a:pathLst>
              <a:path w="17894953" h="17894953" extrusionOk="0">
                <a:moveTo>
                  <a:pt x="0" y="0"/>
                </a:moveTo>
                <a:lnTo>
                  <a:pt x="17894952" y="0"/>
                </a:lnTo>
                <a:lnTo>
                  <a:pt x="17894952" y="17894952"/>
                </a:lnTo>
                <a:lnTo>
                  <a:pt x="0" y="17894952"/>
                </a:lnTo>
                <a:lnTo>
                  <a:pt x="0" y="0"/>
                </a:lnTo>
                <a:close/>
              </a:path>
            </a:pathLst>
          </a:custGeom>
          <a:blipFill rotWithShape="1">
            <a:blip r:embed="rId4">
              <a:alphaModFix/>
            </a:blip>
            <a:stretch>
              <a:fillRect/>
            </a:stretch>
          </a:blipFill>
          <a:ln>
            <a:noFill/>
          </a:ln>
        </p:spPr>
        <p:txBody>
          <a:bodyPr/>
          <a:lstStyle/>
          <a:p>
            <a:endParaRPr lang="en-IN" dirty="0"/>
          </a:p>
        </p:txBody>
      </p:sp>
      <p:sp>
        <p:nvSpPr>
          <p:cNvPr id="108" name="Google Shape;108;p15"/>
          <p:cNvSpPr/>
          <p:nvPr/>
        </p:nvSpPr>
        <p:spPr>
          <a:xfrm>
            <a:off x="-1163221" y="-1374491"/>
            <a:ext cx="3308580" cy="3304444"/>
          </a:xfrm>
          <a:custGeom>
            <a:avLst/>
            <a:gdLst/>
            <a:ahLst/>
            <a:cxnLst/>
            <a:rect l="l" t="t" r="r" b="b"/>
            <a:pathLst>
              <a:path w="3308580" h="3304444" extrusionOk="0">
                <a:moveTo>
                  <a:pt x="0" y="0"/>
                </a:moveTo>
                <a:lnTo>
                  <a:pt x="3308579" y="0"/>
                </a:lnTo>
                <a:lnTo>
                  <a:pt x="3308579" y="3304444"/>
                </a:lnTo>
                <a:lnTo>
                  <a:pt x="0" y="3304444"/>
                </a:lnTo>
                <a:lnTo>
                  <a:pt x="0" y="0"/>
                </a:lnTo>
                <a:close/>
              </a:path>
            </a:pathLst>
          </a:custGeom>
          <a:blipFill rotWithShape="1">
            <a:blip r:embed="rId5">
              <a:alphaModFix/>
            </a:blip>
            <a:stretch>
              <a:fillRect/>
            </a:stretch>
          </a:blipFill>
          <a:ln>
            <a:noFill/>
          </a:ln>
        </p:spPr>
        <p:txBody>
          <a:bodyPr/>
          <a:lstStyle/>
          <a:p>
            <a:endParaRPr lang="en-IN"/>
          </a:p>
        </p:txBody>
      </p:sp>
      <p:sp>
        <p:nvSpPr>
          <p:cNvPr id="109" name="Google Shape;109;p15"/>
          <p:cNvSpPr/>
          <p:nvPr/>
        </p:nvSpPr>
        <p:spPr>
          <a:xfrm>
            <a:off x="15779145" y="7606078"/>
            <a:ext cx="3308580" cy="3304444"/>
          </a:xfrm>
          <a:custGeom>
            <a:avLst/>
            <a:gdLst/>
            <a:ahLst/>
            <a:cxnLst/>
            <a:rect l="l" t="t" r="r" b="b"/>
            <a:pathLst>
              <a:path w="3308580" h="3304444" extrusionOk="0">
                <a:moveTo>
                  <a:pt x="0" y="0"/>
                </a:moveTo>
                <a:lnTo>
                  <a:pt x="3308580" y="0"/>
                </a:lnTo>
                <a:lnTo>
                  <a:pt x="3308580" y="3304444"/>
                </a:lnTo>
                <a:lnTo>
                  <a:pt x="0" y="3304444"/>
                </a:lnTo>
                <a:lnTo>
                  <a:pt x="0" y="0"/>
                </a:lnTo>
                <a:close/>
              </a:path>
            </a:pathLst>
          </a:custGeom>
          <a:blipFill rotWithShape="1">
            <a:blip r:embed="rId5">
              <a:alphaModFix/>
            </a:blip>
            <a:stretch>
              <a:fillRect/>
            </a:stretch>
          </a:blipFill>
          <a:ln>
            <a:noFill/>
          </a:ln>
        </p:spPr>
        <p:txBody>
          <a:bodyPr/>
          <a:lstStyle/>
          <a:p>
            <a:endParaRPr lang="en-IN"/>
          </a:p>
        </p:txBody>
      </p:sp>
      <p:sp>
        <p:nvSpPr>
          <p:cNvPr id="2" name="Google Shape;112;p15">
            <a:extLst>
              <a:ext uri="{FF2B5EF4-FFF2-40B4-BE49-F238E27FC236}">
                <a16:creationId xmlns:a16="http://schemas.microsoft.com/office/drawing/2014/main" id="{9E652949-1027-C8B1-0624-C0ED7EFCD8EE}"/>
              </a:ext>
            </a:extLst>
          </p:cNvPr>
          <p:cNvSpPr txBox="1"/>
          <p:nvPr/>
        </p:nvSpPr>
        <p:spPr>
          <a:xfrm>
            <a:off x="1610099" y="3222249"/>
            <a:ext cx="15067800" cy="2564805"/>
          </a:xfrm>
          <a:prstGeom prst="rect">
            <a:avLst/>
          </a:prstGeom>
          <a:noFill/>
          <a:ln>
            <a:noFill/>
          </a:ln>
        </p:spPr>
        <p:txBody>
          <a:bodyPr spcFirstLastPara="1" wrap="square" lIns="0" tIns="0" rIns="0" bIns="0" anchor="t" anchorCtr="0">
            <a:spAutoFit/>
          </a:bodyPr>
          <a:lstStyle/>
          <a:p>
            <a:pPr rtl="0">
              <a:spcBef>
                <a:spcPts val="0"/>
              </a:spcBef>
              <a:spcAft>
                <a:spcPts val="800"/>
              </a:spcAft>
            </a:pPr>
            <a:r>
              <a:rPr lang="en-US" sz="3200" b="0" i="0" u="none" strike="noStrike" cap="none" dirty="0">
                <a:solidFill>
                  <a:srgbClr val="FFFFFF"/>
                </a:solidFill>
                <a:latin typeface="Times New Roman" panose="02020603050405020304" pitchFamily="18" charset="0"/>
                <a:cs typeface="Times New Roman" panose="02020603050405020304" pitchFamily="18" charset="0"/>
                <a:sym typeface="Arial"/>
              </a:rPr>
              <a:t>After abstract retrieval, I utilize the </a:t>
            </a:r>
            <a:r>
              <a:rPr lang="en-US" sz="3200" b="0" i="0" u="none" strike="noStrike" cap="none" dirty="0" err="1">
                <a:solidFill>
                  <a:srgbClr val="FFFFFF"/>
                </a:solidFill>
                <a:latin typeface="Times New Roman" panose="02020603050405020304" pitchFamily="18" charset="0"/>
                <a:cs typeface="Times New Roman" panose="02020603050405020304" pitchFamily="18" charset="0"/>
                <a:sym typeface="Arial"/>
              </a:rPr>
              <a:t>Pubtator</a:t>
            </a:r>
            <a:r>
              <a:rPr lang="en-US" sz="3200" b="0" i="0" u="none" strike="noStrike" cap="none" dirty="0">
                <a:solidFill>
                  <a:srgbClr val="FFFFFF"/>
                </a:solidFill>
                <a:latin typeface="Times New Roman" panose="02020603050405020304" pitchFamily="18" charset="0"/>
                <a:cs typeface="Times New Roman" panose="02020603050405020304" pitchFamily="18" charset="0"/>
                <a:sym typeface="Arial"/>
              </a:rPr>
              <a:t> function to extract genes, diseases, mutations, chemicals, and species. To ensure data integrity, I consolidate duplicated entries by grouping them based on identical chemical, gene, disease, and species attributes. Subsequently, I aggregate the corresponding PubMed IDs using a group-by operation. This approach streamlines data representation while maintaining consistency and completeness.</a:t>
            </a:r>
            <a:endParaRPr sz="4400" b="0" i="0" u="none" strike="noStrike" cap="none" dirty="0">
              <a:solidFill>
                <a:schemeClr val="bg1"/>
              </a:solidFill>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56178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p:nvPr/>
        </p:nvSpPr>
        <p:spPr>
          <a:xfrm rot="10800000" flipH="1">
            <a:off x="0" y="0"/>
            <a:ext cx="18288000" cy="10287000"/>
          </a:xfrm>
          <a:custGeom>
            <a:avLst/>
            <a:gdLst/>
            <a:ahLst/>
            <a:cxnLst/>
            <a:rect l="l" t="t" r="r" b="b"/>
            <a:pathLst>
              <a:path w="18288000" h="10287000" extrusionOk="0">
                <a:moveTo>
                  <a:pt x="0" y="10287000"/>
                </a:moveTo>
                <a:lnTo>
                  <a:pt x="18288000" y="10287000"/>
                </a:lnTo>
                <a:lnTo>
                  <a:pt x="18288000" y="0"/>
                </a:lnTo>
                <a:lnTo>
                  <a:pt x="0" y="0"/>
                </a:lnTo>
                <a:lnTo>
                  <a:pt x="0" y="10287000"/>
                </a:lnTo>
                <a:close/>
              </a:path>
            </a:pathLst>
          </a:custGeom>
          <a:blipFill rotWithShape="1">
            <a:blip r:embed="rId3">
              <a:alphaModFix/>
            </a:blip>
            <a:stretch>
              <a:fillRect t="-38887" b="-38877"/>
            </a:stretch>
          </a:blipFill>
          <a:ln>
            <a:noFill/>
          </a:ln>
        </p:spPr>
        <p:txBody>
          <a:bodyPr/>
          <a:lstStyle/>
          <a:p>
            <a:endParaRPr lang="en-IN"/>
          </a:p>
        </p:txBody>
      </p:sp>
      <p:sp>
        <p:nvSpPr>
          <p:cNvPr id="106" name="Google Shape;106;p15"/>
          <p:cNvSpPr txBox="1"/>
          <p:nvPr/>
        </p:nvSpPr>
        <p:spPr>
          <a:xfrm>
            <a:off x="2145359" y="616088"/>
            <a:ext cx="13363997" cy="1527406"/>
          </a:xfrm>
          <a:prstGeom prst="rect">
            <a:avLst/>
          </a:prstGeom>
          <a:noFill/>
          <a:ln>
            <a:noFill/>
          </a:ln>
        </p:spPr>
        <p:txBody>
          <a:bodyPr spcFirstLastPara="1" wrap="square" lIns="0" tIns="0" rIns="0" bIns="0" anchor="t" anchorCtr="0">
            <a:spAutoFit/>
          </a:bodyPr>
          <a:lstStyle/>
          <a:p>
            <a:pPr marL="0" marR="0" lvl="0" indent="0" algn="l" rtl="0">
              <a:lnSpc>
                <a:spcPct val="139017"/>
              </a:lnSpc>
              <a:spcBef>
                <a:spcPts val="0"/>
              </a:spcBef>
              <a:spcAft>
                <a:spcPts val="0"/>
              </a:spcAft>
              <a:buNone/>
            </a:pPr>
            <a:r>
              <a:rPr lang="en-US" sz="5741" b="0" i="0" u="none" strike="noStrike" cap="none" dirty="0">
                <a:solidFill>
                  <a:srgbClr val="048AFF"/>
                </a:solidFill>
                <a:latin typeface="Arial"/>
                <a:ea typeface="Arial"/>
                <a:cs typeface="Arial"/>
                <a:sym typeface="Arial"/>
              </a:rPr>
              <a:t>TASK 4 </a:t>
            </a:r>
            <a:r>
              <a:rPr lang="en-US" sz="5741" b="0" i="0" u="none" strike="noStrike" cap="none" dirty="0" err="1">
                <a:solidFill>
                  <a:srgbClr val="048AFF"/>
                </a:solidFill>
                <a:latin typeface="Arial"/>
                <a:ea typeface="Arial"/>
                <a:cs typeface="Arial"/>
                <a:sym typeface="Arial"/>
              </a:rPr>
              <a:t>GiveSentences</a:t>
            </a:r>
            <a:r>
              <a:rPr lang="en-US" sz="5741" b="0" i="0" u="none" strike="noStrike" cap="none" dirty="0">
                <a:solidFill>
                  <a:srgbClr val="048AFF"/>
                </a:solidFill>
                <a:latin typeface="Arial"/>
                <a:ea typeface="Arial"/>
                <a:cs typeface="Arial"/>
                <a:sym typeface="Arial"/>
              </a:rPr>
              <a:t>()</a:t>
            </a:r>
          </a:p>
          <a:p>
            <a:pPr marL="0" marR="0" lvl="0" indent="0" algn="l" rtl="0">
              <a:lnSpc>
                <a:spcPct val="139017"/>
              </a:lnSpc>
              <a:spcBef>
                <a:spcPts val="0"/>
              </a:spcBef>
              <a:spcAft>
                <a:spcPts val="0"/>
              </a:spcAft>
              <a:buNone/>
            </a:pPr>
            <a:endParaRPr dirty="0"/>
          </a:p>
        </p:txBody>
      </p:sp>
      <p:sp>
        <p:nvSpPr>
          <p:cNvPr id="107" name="Google Shape;107;p15"/>
          <p:cNvSpPr/>
          <p:nvPr/>
        </p:nvSpPr>
        <p:spPr>
          <a:xfrm>
            <a:off x="-7918776" y="3575343"/>
            <a:ext cx="17894953" cy="17894953"/>
          </a:xfrm>
          <a:custGeom>
            <a:avLst/>
            <a:gdLst/>
            <a:ahLst/>
            <a:cxnLst/>
            <a:rect l="l" t="t" r="r" b="b"/>
            <a:pathLst>
              <a:path w="17894953" h="17894953" extrusionOk="0">
                <a:moveTo>
                  <a:pt x="0" y="0"/>
                </a:moveTo>
                <a:lnTo>
                  <a:pt x="17894952" y="0"/>
                </a:lnTo>
                <a:lnTo>
                  <a:pt x="17894952" y="17894952"/>
                </a:lnTo>
                <a:lnTo>
                  <a:pt x="0" y="17894952"/>
                </a:lnTo>
                <a:lnTo>
                  <a:pt x="0" y="0"/>
                </a:lnTo>
                <a:close/>
              </a:path>
            </a:pathLst>
          </a:custGeom>
          <a:blipFill rotWithShape="1">
            <a:blip r:embed="rId4">
              <a:alphaModFix/>
            </a:blip>
            <a:stretch>
              <a:fillRect/>
            </a:stretch>
          </a:blipFill>
          <a:ln>
            <a:noFill/>
          </a:ln>
        </p:spPr>
        <p:txBody>
          <a:bodyPr/>
          <a:lstStyle/>
          <a:p>
            <a:endParaRPr lang="en-IN"/>
          </a:p>
        </p:txBody>
      </p:sp>
      <p:sp>
        <p:nvSpPr>
          <p:cNvPr id="108" name="Google Shape;108;p15"/>
          <p:cNvSpPr/>
          <p:nvPr/>
        </p:nvSpPr>
        <p:spPr>
          <a:xfrm>
            <a:off x="-1163221" y="-1374491"/>
            <a:ext cx="3308580" cy="3304444"/>
          </a:xfrm>
          <a:custGeom>
            <a:avLst/>
            <a:gdLst/>
            <a:ahLst/>
            <a:cxnLst/>
            <a:rect l="l" t="t" r="r" b="b"/>
            <a:pathLst>
              <a:path w="3308580" h="3304444" extrusionOk="0">
                <a:moveTo>
                  <a:pt x="0" y="0"/>
                </a:moveTo>
                <a:lnTo>
                  <a:pt x="3308579" y="0"/>
                </a:lnTo>
                <a:lnTo>
                  <a:pt x="3308579" y="3304444"/>
                </a:lnTo>
                <a:lnTo>
                  <a:pt x="0" y="3304444"/>
                </a:lnTo>
                <a:lnTo>
                  <a:pt x="0" y="0"/>
                </a:lnTo>
                <a:close/>
              </a:path>
            </a:pathLst>
          </a:custGeom>
          <a:blipFill rotWithShape="1">
            <a:blip r:embed="rId5">
              <a:alphaModFix/>
            </a:blip>
            <a:stretch>
              <a:fillRect/>
            </a:stretch>
          </a:blipFill>
          <a:ln>
            <a:noFill/>
          </a:ln>
        </p:spPr>
        <p:txBody>
          <a:bodyPr/>
          <a:lstStyle/>
          <a:p>
            <a:endParaRPr lang="en-IN"/>
          </a:p>
        </p:txBody>
      </p:sp>
      <p:sp>
        <p:nvSpPr>
          <p:cNvPr id="109" name="Google Shape;109;p15"/>
          <p:cNvSpPr/>
          <p:nvPr/>
        </p:nvSpPr>
        <p:spPr>
          <a:xfrm>
            <a:off x="15779145" y="7606078"/>
            <a:ext cx="3308580" cy="3304444"/>
          </a:xfrm>
          <a:custGeom>
            <a:avLst/>
            <a:gdLst/>
            <a:ahLst/>
            <a:cxnLst/>
            <a:rect l="l" t="t" r="r" b="b"/>
            <a:pathLst>
              <a:path w="3308580" h="3304444" extrusionOk="0">
                <a:moveTo>
                  <a:pt x="0" y="0"/>
                </a:moveTo>
                <a:lnTo>
                  <a:pt x="3308580" y="0"/>
                </a:lnTo>
                <a:lnTo>
                  <a:pt x="3308580" y="3304444"/>
                </a:lnTo>
                <a:lnTo>
                  <a:pt x="0" y="3304444"/>
                </a:lnTo>
                <a:lnTo>
                  <a:pt x="0" y="0"/>
                </a:lnTo>
                <a:close/>
              </a:path>
            </a:pathLst>
          </a:custGeom>
          <a:blipFill rotWithShape="1">
            <a:blip r:embed="rId5">
              <a:alphaModFix/>
            </a:blip>
            <a:stretch>
              <a:fillRect/>
            </a:stretch>
          </a:blipFill>
          <a:ln>
            <a:noFill/>
          </a:ln>
        </p:spPr>
        <p:txBody>
          <a:bodyPr/>
          <a:lstStyle/>
          <a:p>
            <a:endParaRPr lang="en-IN"/>
          </a:p>
        </p:txBody>
      </p:sp>
      <p:sp>
        <p:nvSpPr>
          <p:cNvPr id="112" name="Google Shape;112;p15"/>
          <p:cNvSpPr txBox="1"/>
          <p:nvPr/>
        </p:nvSpPr>
        <p:spPr>
          <a:xfrm>
            <a:off x="1610100" y="2357034"/>
            <a:ext cx="15067800" cy="3336170"/>
          </a:xfrm>
          <a:prstGeom prst="rect">
            <a:avLst/>
          </a:prstGeom>
          <a:noFill/>
          <a:ln>
            <a:noFill/>
          </a:ln>
        </p:spPr>
        <p:txBody>
          <a:bodyPr spcFirstLastPara="1" wrap="square" lIns="0" tIns="0" rIns="0" bIns="0" anchor="t" anchorCtr="0">
            <a:spAutoFit/>
          </a:bodyPr>
          <a:lstStyle/>
          <a:p>
            <a:pPr marL="0" marR="0" lvl="0" indent="0" algn="just" rtl="0">
              <a:lnSpc>
                <a:spcPct val="140038"/>
              </a:lnSpc>
              <a:spcBef>
                <a:spcPts val="0"/>
              </a:spcBef>
              <a:spcAft>
                <a:spcPts val="0"/>
              </a:spcAft>
              <a:buNone/>
            </a:pPr>
            <a:r>
              <a:rPr lang="en-US" sz="3097" b="0" i="0" u="none" strike="noStrike" cap="none" dirty="0">
                <a:solidFill>
                  <a:srgbClr val="FFFFFF"/>
                </a:solidFill>
                <a:latin typeface="Arial"/>
                <a:ea typeface="Arial"/>
                <a:cs typeface="Arial"/>
                <a:sym typeface="Arial"/>
              </a:rPr>
              <a:t>In this task, my objective is to match each PMID and PMCID with their respective sentences. When encountering multiple sentences for a single PMCID, I consolidate the data into rows for improved accessibility and accuracy. This systematic approach enhances the efficiency of interactions between multiple files, ensuring comprehensive solutions without any information loss.</a:t>
            </a:r>
            <a:endParaRPr sz="3097" b="0" i="0" u="none" strike="noStrike" cap="none" dirty="0">
              <a:solidFill>
                <a:srgbClr val="FFFFFF"/>
              </a:solidFill>
              <a:latin typeface="Arial"/>
              <a:ea typeface="Arial"/>
              <a:cs typeface="Arial"/>
              <a:sym typeface="Arial"/>
            </a:endParaRPr>
          </a:p>
        </p:txBody>
      </p:sp>
    </p:spTree>
    <p:extLst>
      <p:ext uri="{BB962C8B-B14F-4D97-AF65-F5344CB8AC3E}">
        <p14:creationId xmlns:p14="http://schemas.microsoft.com/office/powerpoint/2010/main" val="4047518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p:nvPr/>
        </p:nvSpPr>
        <p:spPr>
          <a:xfrm rot="10800000" flipH="1">
            <a:off x="0" y="0"/>
            <a:ext cx="18288000" cy="10287000"/>
          </a:xfrm>
          <a:custGeom>
            <a:avLst/>
            <a:gdLst/>
            <a:ahLst/>
            <a:cxnLst/>
            <a:rect l="l" t="t" r="r" b="b"/>
            <a:pathLst>
              <a:path w="18288000" h="10287000" extrusionOk="0">
                <a:moveTo>
                  <a:pt x="0" y="10287000"/>
                </a:moveTo>
                <a:lnTo>
                  <a:pt x="18288000" y="10287000"/>
                </a:lnTo>
                <a:lnTo>
                  <a:pt x="18288000" y="0"/>
                </a:lnTo>
                <a:lnTo>
                  <a:pt x="0" y="0"/>
                </a:lnTo>
                <a:lnTo>
                  <a:pt x="0" y="10287000"/>
                </a:lnTo>
                <a:close/>
              </a:path>
            </a:pathLst>
          </a:custGeom>
          <a:blipFill rotWithShape="1">
            <a:blip r:embed="rId3">
              <a:alphaModFix/>
            </a:blip>
            <a:stretch>
              <a:fillRect t="-38887" b="-38877"/>
            </a:stretch>
          </a:blipFill>
          <a:ln>
            <a:noFill/>
          </a:ln>
        </p:spPr>
        <p:txBody>
          <a:bodyPr/>
          <a:lstStyle/>
          <a:p>
            <a:endParaRPr lang="en-IN" dirty="0"/>
          </a:p>
        </p:txBody>
      </p:sp>
      <p:sp>
        <p:nvSpPr>
          <p:cNvPr id="106" name="Google Shape;106;p15"/>
          <p:cNvSpPr txBox="1"/>
          <p:nvPr/>
        </p:nvSpPr>
        <p:spPr>
          <a:xfrm>
            <a:off x="2030901" y="414814"/>
            <a:ext cx="13363997" cy="1227965"/>
          </a:xfrm>
          <a:prstGeom prst="rect">
            <a:avLst/>
          </a:prstGeom>
          <a:noFill/>
          <a:ln>
            <a:noFill/>
          </a:ln>
        </p:spPr>
        <p:txBody>
          <a:bodyPr spcFirstLastPara="1" wrap="square" lIns="0" tIns="0" rIns="0" bIns="0" anchor="t" anchorCtr="0">
            <a:spAutoFit/>
          </a:bodyPr>
          <a:lstStyle/>
          <a:p>
            <a:pPr marL="0" marR="0" lvl="0" indent="0" algn="l" rtl="0">
              <a:lnSpc>
                <a:spcPct val="139017"/>
              </a:lnSpc>
              <a:spcBef>
                <a:spcPts val="0"/>
              </a:spcBef>
              <a:spcAft>
                <a:spcPts val="0"/>
              </a:spcAft>
              <a:buNone/>
            </a:pPr>
            <a:r>
              <a:rPr lang="en-US" sz="5741" b="0" i="0" u="none" strike="noStrike" cap="none" dirty="0">
                <a:solidFill>
                  <a:srgbClr val="048AFF"/>
                </a:solidFill>
                <a:latin typeface="Arial"/>
                <a:ea typeface="Arial"/>
                <a:cs typeface="Arial"/>
                <a:sym typeface="Arial"/>
              </a:rPr>
              <a:t>TASK 5:-Availability Dataset</a:t>
            </a:r>
            <a:endParaRPr dirty="0"/>
          </a:p>
        </p:txBody>
      </p:sp>
      <p:sp>
        <p:nvSpPr>
          <p:cNvPr id="107" name="Google Shape;107;p15"/>
          <p:cNvSpPr/>
          <p:nvPr/>
        </p:nvSpPr>
        <p:spPr>
          <a:xfrm>
            <a:off x="-7918776" y="3575343"/>
            <a:ext cx="17894953" cy="17894953"/>
          </a:xfrm>
          <a:custGeom>
            <a:avLst/>
            <a:gdLst/>
            <a:ahLst/>
            <a:cxnLst/>
            <a:rect l="l" t="t" r="r" b="b"/>
            <a:pathLst>
              <a:path w="17894953" h="17894953" extrusionOk="0">
                <a:moveTo>
                  <a:pt x="0" y="0"/>
                </a:moveTo>
                <a:lnTo>
                  <a:pt x="17894952" y="0"/>
                </a:lnTo>
                <a:lnTo>
                  <a:pt x="17894952" y="17894952"/>
                </a:lnTo>
                <a:lnTo>
                  <a:pt x="0" y="17894952"/>
                </a:lnTo>
                <a:lnTo>
                  <a:pt x="0" y="0"/>
                </a:lnTo>
                <a:close/>
              </a:path>
            </a:pathLst>
          </a:custGeom>
          <a:blipFill rotWithShape="1">
            <a:blip r:embed="rId4">
              <a:alphaModFix/>
            </a:blip>
            <a:stretch>
              <a:fillRect/>
            </a:stretch>
          </a:blipFill>
          <a:ln>
            <a:noFill/>
          </a:ln>
        </p:spPr>
        <p:txBody>
          <a:bodyPr/>
          <a:lstStyle/>
          <a:p>
            <a:endParaRPr lang="en-IN"/>
          </a:p>
        </p:txBody>
      </p:sp>
      <p:sp>
        <p:nvSpPr>
          <p:cNvPr id="108" name="Google Shape;108;p15"/>
          <p:cNvSpPr/>
          <p:nvPr/>
        </p:nvSpPr>
        <p:spPr>
          <a:xfrm>
            <a:off x="-1163221" y="-1374491"/>
            <a:ext cx="3308580" cy="3304444"/>
          </a:xfrm>
          <a:custGeom>
            <a:avLst/>
            <a:gdLst/>
            <a:ahLst/>
            <a:cxnLst/>
            <a:rect l="l" t="t" r="r" b="b"/>
            <a:pathLst>
              <a:path w="3308580" h="3304444" extrusionOk="0">
                <a:moveTo>
                  <a:pt x="0" y="0"/>
                </a:moveTo>
                <a:lnTo>
                  <a:pt x="3308579" y="0"/>
                </a:lnTo>
                <a:lnTo>
                  <a:pt x="3308579" y="3304444"/>
                </a:lnTo>
                <a:lnTo>
                  <a:pt x="0" y="3304444"/>
                </a:lnTo>
                <a:lnTo>
                  <a:pt x="0" y="0"/>
                </a:lnTo>
                <a:close/>
              </a:path>
            </a:pathLst>
          </a:custGeom>
          <a:blipFill rotWithShape="1">
            <a:blip r:embed="rId5">
              <a:alphaModFix/>
            </a:blip>
            <a:stretch>
              <a:fillRect/>
            </a:stretch>
          </a:blipFill>
          <a:ln>
            <a:noFill/>
          </a:ln>
        </p:spPr>
        <p:txBody>
          <a:bodyPr/>
          <a:lstStyle/>
          <a:p>
            <a:endParaRPr lang="en-IN"/>
          </a:p>
        </p:txBody>
      </p:sp>
      <p:sp>
        <p:nvSpPr>
          <p:cNvPr id="109" name="Google Shape;109;p15"/>
          <p:cNvSpPr/>
          <p:nvPr/>
        </p:nvSpPr>
        <p:spPr>
          <a:xfrm>
            <a:off x="15779145" y="7606078"/>
            <a:ext cx="3308580" cy="3304444"/>
          </a:xfrm>
          <a:custGeom>
            <a:avLst/>
            <a:gdLst/>
            <a:ahLst/>
            <a:cxnLst/>
            <a:rect l="l" t="t" r="r" b="b"/>
            <a:pathLst>
              <a:path w="3308580" h="3304444" extrusionOk="0">
                <a:moveTo>
                  <a:pt x="0" y="0"/>
                </a:moveTo>
                <a:lnTo>
                  <a:pt x="3308580" y="0"/>
                </a:lnTo>
                <a:lnTo>
                  <a:pt x="3308580" y="3304444"/>
                </a:lnTo>
                <a:lnTo>
                  <a:pt x="0" y="3304444"/>
                </a:lnTo>
                <a:lnTo>
                  <a:pt x="0" y="0"/>
                </a:lnTo>
                <a:close/>
              </a:path>
            </a:pathLst>
          </a:custGeom>
          <a:blipFill rotWithShape="1">
            <a:blip r:embed="rId5">
              <a:alphaModFix/>
            </a:blip>
            <a:stretch>
              <a:fillRect/>
            </a:stretch>
          </a:blipFill>
          <a:ln>
            <a:noFill/>
          </a:ln>
        </p:spPr>
        <p:txBody>
          <a:bodyPr/>
          <a:lstStyle/>
          <a:p>
            <a:endParaRPr lang="en-IN"/>
          </a:p>
        </p:txBody>
      </p:sp>
      <p:sp>
        <p:nvSpPr>
          <p:cNvPr id="2" name="Google Shape;112;p15">
            <a:extLst>
              <a:ext uri="{FF2B5EF4-FFF2-40B4-BE49-F238E27FC236}">
                <a16:creationId xmlns:a16="http://schemas.microsoft.com/office/drawing/2014/main" id="{90777781-F81C-2B43-2438-95461B69D28E}"/>
              </a:ext>
            </a:extLst>
          </p:cNvPr>
          <p:cNvSpPr txBox="1"/>
          <p:nvPr/>
        </p:nvSpPr>
        <p:spPr>
          <a:xfrm>
            <a:off x="1610100" y="2357034"/>
            <a:ext cx="15067800" cy="3336170"/>
          </a:xfrm>
          <a:prstGeom prst="rect">
            <a:avLst/>
          </a:prstGeom>
          <a:noFill/>
          <a:ln>
            <a:noFill/>
          </a:ln>
        </p:spPr>
        <p:txBody>
          <a:bodyPr spcFirstLastPara="1" wrap="square" lIns="0" tIns="0" rIns="0" bIns="0" anchor="t" anchorCtr="0">
            <a:spAutoFit/>
          </a:bodyPr>
          <a:lstStyle/>
          <a:p>
            <a:pPr marL="0" marR="0" lvl="0" indent="0" algn="just" rtl="0">
              <a:lnSpc>
                <a:spcPct val="140038"/>
              </a:lnSpc>
              <a:spcBef>
                <a:spcPts val="0"/>
              </a:spcBef>
              <a:spcAft>
                <a:spcPts val="0"/>
              </a:spcAft>
              <a:buNone/>
            </a:pPr>
            <a:r>
              <a:rPr lang="en-US" sz="3097" dirty="0">
                <a:solidFill>
                  <a:srgbClr val="FFFFFF"/>
                </a:solidFill>
              </a:rPr>
              <a:t>I conduct a thorough search for available datasets related to topics such as extremophiles and alkaline environments. Upon identifying relevant datasets, I extract pertinent details including descriptions, links to the datasets, publication links, and publication years. This systematic approach ensures the comprehensive collection of data resources and associated information for further analysis and research purposes.</a:t>
            </a:r>
            <a:endParaRPr sz="3097" b="0" i="0" u="none" strike="noStrike" cap="none" dirty="0">
              <a:solidFill>
                <a:srgbClr val="FFFFFF"/>
              </a:solidFill>
              <a:latin typeface="Arial"/>
              <a:ea typeface="Arial"/>
              <a:cs typeface="Arial"/>
              <a:sym typeface="Arial"/>
            </a:endParaRPr>
          </a:p>
        </p:txBody>
      </p:sp>
    </p:spTree>
    <p:extLst>
      <p:ext uri="{BB962C8B-B14F-4D97-AF65-F5344CB8AC3E}">
        <p14:creationId xmlns:p14="http://schemas.microsoft.com/office/powerpoint/2010/main" val="996426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p:nvPr/>
        </p:nvSpPr>
        <p:spPr>
          <a:xfrm rot="10800000" flipH="1">
            <a:off x="0" y="0"/>
            <a:ext cx="18288000" cy="10287000"/>
          </a:xfrm>
          <a:custGeom>
            <a:avLst/>
            <a:gdLst/>
            <a:ahLst/>
            <a:cxnLst/>
            <a:rect l="l" t="t" r="r" b="b"/>
            <a:pathLst>
              <a:path w="18288000" h="10287000" extrusionOk="0">
                <a:moveTo>
                  <a:pt x="0" y="10287000"/>
                </a:moveTo>
                <a:lnTo>
                  <a:pt x="18288000" y="10287000"/>
                </a:lnTo>
                <a:lnTo>
                  <a:pt x="18288000" y="0"/>
                </a:lnTo>
                <a:lnTo>
                  <a:pt x="0" y="0"/>
                </a:lnTo>
                <a:lnTo>
                  <a:pt x="0" y="10287000"/>
                </a:lnTo>
                <a:close/>
              </a:path>
            </a:pathLst>
          </a:custGeom>
          <a:blipFill rotWithShape="1">
            <a:blip r:embed="rId3">
              <a:alphaModFix/>
            </a:blip>
            <a:stretch>
              <a:fillRect t="-38887" b="-38877"/>
            </a:stretch>
          </a:blipFill>
          <a:ln>
            <a:noFill/>
          </a:ln>
        </p:spPr>
        <p:txBody>
          <a:bodyPr/>
          <a:lstStyle/>
          <a:p>
            <a:endParaRPr lang="en-IN"/>
          </a:p>
        </p:txBody>
      </p:sp>
      <p:sp>
        <p:nvSpPr>
          <p:cNvPr id="106" name="Google Shape;106;p15"/>
          <p:cNvSpPr txBox="1"/>
          <p:nvPr/>
        </p:nvSpPr>
        <p:spPr>
          <a:xfrm>
            <a:off x="2030901" y="414814"/>
            <a:ext cx="13363997" cy="1527406"/>
          </a:xfrm>
          <a:prstGeom prst="rect">
            <a:avLst/>
          </a:prstGeom>
          <a:noFill/>
          <a:ln>
            <a:noFill/>
          </a:ln>
        </p:spPr>
        <p:txBody>
          <a:bodyPr spcFirstLastPara="1" wrap="square" lIns="0" tIns="0" rIns="0" bIns="0" anchor="t" anchorCtr="0">
            <a:spAutoFit/>
          </a:bodyPr>
          <a:lstStyle/>
          <a:p>
            <a:pPr marL="0" marR="0" lvl="0" indent="0" algn="l" rtl="0">
              <a:lnSpc>
                <a:spcPct val="139017"/>
              </a:lnSpc>
              <a:spcBef>
                <a:spcPts val="0"/>
              </a:spcBef>
              <a:spcAft>
                <a:spcPts val="0"/>
              </a:spcAft>
              <a:buNone/>
            </a:pPr>
            <a:r>
              <a:rPr lang="en-US" sz="5741" b="0" i="0" u="none" strike="noStrike" cap="none" dirty="0">
                <a:solidFill>
                  <a:srgbClr val="048AFF"/>
                </a:solidFill>
                <a:latin typeface="Arial"/>
                <a:ea typeface="Arial"/>
                <a:cs typeface="Arial"/>
                <a:sym typeface="Arial"/>
              </a:rPr>
              <a:t>TASK 6 Proteins</a:t>
            </a:r>
          </a:p>
          <a:p>
            <a:pPr marL="0" marR="0" lvl="0" indent="0" algn="l" rtl="0">
              <a:lnSpc>
                <a:spcPct val="139017"/>
              </a:lnSpc>
              <a:spcBef>
                <a:spcPts val="0"/>
              </a:spcBef>
              <a:spcAft>
                <a:spcPts val="0"/>
              </a:spcAft>
              <a:buNone/>
            </a:pPr>
            <a:endParaRPr dirty="0"/>
          </a:p>
        </p:txBody>
      </p:sp>
      <p:sp>
        <p:nvSpPr>
          <p:cNvPr id="108" name="Google Shape;108;p15"/>
          <p:cNvSpPr/>
          <p:nvPr/>
        </p:nvSpPr>
        <p:spPr>
          <a:xfrm>
            <a:off x="-1163221" y="-1374491"/>
            <a:ext cx="3308580" cy="3304444"/>
          </a:xfrm>
          <a:custGeom>
            <a:avLst/>
            <a:gdLst/>
            <a:ahLst/>
            <a:cxnLst/>
            <a:rect l="l" t="t" r="r" b="b"/>
            <a:pathLst>
              <a:path w="3308580" h="3304444" extrusionOk="0">
                <a:moveTo>
                  <a:pt x="0" y="0"/>
                </a:moveTo>
                <a:lnTo>
                  <a:pt x="3308579" y="0"/>
                </a:lnTo>
                <a:lnTo>
                  <a:pt x="3308579" y="3304444"/>
                </a:lnTo>
                <a:lnTo>
                  <a:pt x="0" y="3304444"/>
                </a:lnTo>
                <a:lnTo>
                  <a:pt x="0" y="0"/>
                </a:lnTo>
                <a:close/>
              </a:path>
            </a:pathLst>
          </a:custGeom>
          <a:blipFill rotWithShape="1">
            <a:blip r:embed="rId4">
              <a:alphaModFix/>
            </a:blip>
            <a:stretch>
              <a:fillRect/>
            </a:stretch>
          </a:blipFill>
          <a:ln>
            <a:noFill/>
          </a:ln>
        </p:spPr>
        <p:txBody>
          <a:bodyPr/>
          <a:lstStyle/>
          <a:p>
            <a:endParaRPr lang="en-IN"/>
          </a:p>
        </p:txBody>
      </p:sp>
      <p:sp>
        <p:nvSpPr>
          <p:cNvPr id="109" name="Google Shape;109;p15"/>
          <p:cNvSpPr/>
          <p:nvPr/>
        </p:nvSpPr>
        <p:spPr>
          <a:xfrm>
            <a:off x="15779145" y="7606078"/>
            <a:ext cx="3308580" cy="3304444"/>
          </a:xfrm>
          <a:custGeom>
            <a:avLst/>
            <a:gdLst/>
            <a:ahLst/>
            <a:cxnLst/>
            <a:rect l="l" t="t" r="r" b="b"/>
            <a:pathLst>
              <a:path w="3308580" h="3304444" extrusionOk="0">
                <a:moveTo>
                  <a:pt x="0" y="0"/>
                </a:moveTo>
                <a:lnTo>
                  <a:pt x="3308580" y="0"/>
                </a:lnTo>
                <a:lnTo>
                  <a:pt x="3308580" y="3304444"/>
                </a:lnTo>
                <a:lnTo>
                  <a:pt x="0" y="3304444"/>
                </a:lnTo>
                <a:lnTo>
                  <a:pt x="0" y="0"/>
                </a:lnTo>
                <a:close/>
              </a:path>
            </a:pathLst>
          </a:custGeom>
          <a:blipFill rotWithShape="1">
            <a:blip r:embed="rId4">
              <a:alphaModFix/>
            </a:blip>
            <a:stretch>
              <a:fillRect/>
            </a:stretch>
          </a:blipFill>
          <a:ln>
            <a:noFill/>
          </a:ln>
        </p:spPr>
        <p:txBody>
          <a:bodyPr/>
          <a:lstStyle/>
          <a:p>
            <a:endParaRPr lang="en-IN"/>
          </a:p>
        </p:txBody>
      </p:sp>
      <p:sp>
        <p:nvSpPr>
          <p:cNvPr id="112" name="Google Shape;112;p15"/>
          <p:cNvSpPr txBox="1"/>
          <p:nvPr/>
        </p:nvSpPr>
        <p:spPr>
          <a:xfrm>
            <a:off x="1610100" y="2357034"/>
            <a:ext cx="15067800" cy="4003404"/>
          </a:xfrm>
          <a:prstGeom prst="rect">
            <a:avLst/>
          </a:prstGeom>
          <a:noFill/>
          <a:ln>
            <a:noFill/>
          </a:ln>
        </p:spPr>
        <p:txBody>
          <a:bodyPr spcFirstLastPara="1" wrap="square" lIns="0" tIns="0" rIns="0" bIns="0" anchor="t" anchorCtr="0">
            <a:spAutoFit/>
          </a:bodyPr>
          <a:lstStyle/>
          <a:p>
            <a:pPr marL="0" marR="0" lvl="0" indent="0" algn="just" rtl="0">
              <a:lnSpc>
                <a:spcPct val="140038"/>
              </a:lnSpc>
              <a:spcBef>
                <a:spcPts val="0"/>
              </a:spcBef>
              <a:spcAft>
                <a:spcPts val="0"/>
              </a:spcAft>
              <a:buNone/>
            </a:pPr>
            <a:r>
              <a:rPr lang="en-US" sz="3097" b="0" i="0" u="none" strike="noStrike" cap="none" dirty="0">
                <a:solidFill>
                  <a:srgbClr val="FFFFFF"/>
                </a:solidFill>
                <a:latin typeface="Arial"/>
                <a:ea typeface="Arial"/>
                <a:cs typeface="Arial"/>
                <a:sym typeface="Arial"/>
              </a:rPr>
              <a:t>To obtain protein names corresponding to gene names associated with alkaline extremophiles, I employed the </a:t>
            </a:r>
            <a:r>
              <a:rPr lang="en-US" sz="3097" b="0" i="0" u="none" strike="noStrike" cap="none" dirty="0" err="1">
                <a:solidFill>
                  <a:srgbClr val="FFFFFF"/>
                </a:solidFill>
                <a:latin typeface="Arial"/>
                <a:ea typeface="Arial"/>
                <a:cs typeface="Arial"/>
                <a:sym typeface="Arial"/>
              </a:rPr>
              <a:t>UniProt</a:t>
            </a:r>
            <a:r>
              <a:rPr lang="en-US" sz="3097" b="0" i="0" u="none" strike="noStrike" cap="none" dirty="0">
                <a:solidFill>
                  <a:srgbClr val="FFFFFF"/>
                </a:solidFill>
                <a:latin typeface="Arial"/>
                <a:ea typeface="Arial"/>
                <a:cs typeface="Arial"/>
                <a:sym typeface="Arial"/>
              </a:rPr>
              <a:t> website to retrieve comprehensive results. The retrieved data includes entry names, gene names, </a:t>
            </a:r>
            <a:r>
              <a:rPr lang="en-US" sz="3097" b="0" i="0" u="none" strike="noStrike" cap="none" dirty="0" err="1">
                <a:solidFill>
                  <a:srgbClr val="FFFFFF"/>
                </a:solidFill>
                <a:latin typeface="Arial"/>
                <a:ea typeface="Arial"/>
                <a:cs typeface="Arial"/>
                <a:sym typeface="Arial"/>
              </a:rPr>
              <a:t>GeneIDs</a:t>
            </a:r>
            <a:r>
              <a:rPr lang="en-US" sz="3097" b="0" i="0" u="none" strike="noStrike" cap="none" dirty="0">
                <a:solidFill>
                  <a:srgbClr val="FFFFFF"/>
                </a:solidFill>
                <a:latin typeface="Arial"/>
                <a:ea typeface="Arial"/>
                <a:cs typeface="Arial"/>
                <a:sym typeface="Arial"/>
              </a:rPr>
              <a:t>, sequence lengths, PubMed IDs, and protein names. This method ensures the accurate acquisition of protein information aligned with gene annotations in the context of alkaline extremophiles.</a:t>
            </a:r>
            <a:endParaRPr sz="3097" b="0" i="0" u="none" strike="noStrike" cap="none" dirty="0">
              <a:solidFill>
                <a:srgbClr val="FFFFFF"/>
              </a:solidFill>
              <a:latin typeface="Arial"/>
              <a:ea typeface="Arial"/>
              <a:cs typeface="Arial"/>
              <a:sym typeface="Arial"/>
            </a:endParaRPr>
          </a:p>
        </p:txBody>
      </p:sp>
    </p:spTree>
    <p:extLst>
      <p:ext uri="{BB962C8B-B14F-4D97-AF65-F5344CB8AC3E}">
        <p14:creationId xmlns:p14="http://schemas.microsoft.com/office/powerpoint/2010/main" val="805777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p:nvPr/>
        </p:nvSpPr>
        <p:spPr>
          <a:xfrm rot="10800000" flipH="1">
            <a:off x="0" y="0"/>
            <a:ext cx="18288000" cy="10287000"/>
          </a:xfrm>
          <a:custGeom>
            <a:avLst/>
            <a:gdLst/>
            <a:ahLst/>
            <a:cxnLst/>
            <a:rect l="l" t="t" r="r" b="b"/>
            <a:pathLst>
              <a:path w="18288000" h="10287000" extrusionOk="0">
                <a:moveTo>
                  <a:pt x="0" y="10287000"/>
                </a:moveTo>
                <a:lnTo>
                  <a:pt x="18288000" y="10287000"/>
                </a:lnTo>
                <a:lnTo>
                  <a:pt x="18288000" y="0"/>
                </a:lnTo>
                <a:lnTo>
                  <a:pt x="0" y="0"/>
                </a:lnTo>
                <a:lnTo>
                  <a:pt x="0" y="10287000"/>
                </a:lnTo>
                <a:close/>
              </a:path>
            </a:pathLst>
          </a:custGeom>
          <a:blipFill rotWithShape="1">
            <a:blip r:embed="rId3">
              <a:alphaModFix/>
            </a:blip>
            <a:stretch>
              <a:fillRect t="-38887" b="-38877"/>
            </a:stretch>
          </a:blipFill>
          <a:ln>
            <a:noFill/>
          </a:ln>
        </p:spPr>
        <p:txBody>
          <a:bodyPr/>
          <a:lstStyle/>
          <a:p>
            <a:endParaRPr lang="en-IN"/>
          </a:p>
        </p:txBody>
      </p:sp>
      <p:sp>
        <p:nvSpPr>
          <p:cNvPr id="106" name="Google Shape;106;p15"/>
          <p:cNvSpPr txBox="1"/>
          <p:nvPr/>
        </p:nvSpPr>
        <p:spPr>
          <a:xfrm>
            <a:off x="2030901" y="414814"/>
            <a:ext cx="13363997" cy="1527406"/>
          </a:xfrm>
          <a:prstGeom prst="rect">
            <a:avLst/>
          </a:prstGeom>
          <a:noFill/>
          <a:ln>
            <a:noFill/>
          </a:ln>
        </p:spPr>
        <p:txBody>
          <a:bodyPr spcFirstLastPara="1" wrap="square" lIns="0" tIns="0" rIns="0" bIns="0" anchor="t" anchorCtr="0">
            <a:spAutoFit/>
          </a:bodyPr>
          <a:lstStyle/>
          <a:p>
            <a:pPr marL="0" marR="0" lvl="0" indent="0" algn="l" rtl="0">
              <a:lnSpc>
                <a:spcPct val="139017"/>
              </a:lnSpc>
              <a:spcBef>
                <a:spcPts val="0"/>
              </a:spcBef>
              <a:spcAft>
                <a:spcPts val="0"/>
              </a:spcAft>
              <a:buNone/>
            </a:pPr>
            <a:r>
              <a:rPr lang="en-US" sz="5741" b="0" i="0" u="none" strike="noStrike" cap="none" dirty="0">
                <a:solidFill>
                  <a:srgbClr val="048AFF"/>
                </a:solidFill>
                <a:latin typeface="Arial"/>
                <a:ea typeface="Arial"/>
                <a:cs typeface="Arial"/>
                <a:sym typeface="Arial"/>
              </a:rPr>
              <a:t>TASK 7:-Geodata</a:t>
            </a:r>
          </a:p>
          <a:p>
            <a:pPr marL="0" marR="0" lvl="0" indent="0" algn="l" rtl="0">
              <a:lnSpc>
                <a:spcPct val="139017"/>
              </a:lnSpc>
              <a:spcBef>
                <a:spcPts val="0"/>
              </a:spcBef>
              <a:spcAft>
                <a:spcPts val="0"/>
              </a:spcAft>
              <a:buNone/>
            </a:pPr>
            <a:endParaRPr dirty="0"/>
          </a:p>
        </p:txBody>
      </p:sp>
      <p:sp>
        <p:nvSpPr>
          <p:cNvPr id="107" name="Google Shape;107;p15"/>
          <p:cNvSpPr/>
          <p:nvPr/>
        </p:nvSpPr>
        <p:spPr>
          <a:xfrm>
            <a:off x="-7918776" y="3575343"/>
            <a:ext cx="17894953" cy="17894953"/>
          </a:xfrm>
          <a:custGeom>
            <a:avLst/>
            <a:gdLst/>
            <a:ahLst/>
            <a:cxnLst/>
            <a:rect l="l" t="t" r="r" b="b"/>
            <a:pathLst>
              <a:path w="17894953" h="17894953" extrusionOk="0">
                <a:moveTo>
                  <a:pt x="0" y="0"/>
                </a:moveTo>
                <a:lnTo>
                  <a:pt x="17894952" y="0"/>
                </a:lnTo>
                <a:lnTo>
                  <a:pt x="17894952" y="17894952"/>
                </a:lnTo>
                <a:lnTo>
                  <a:pt x="0" y="17894952"/>
                </a:lnTo>
                <a:lnTo>
                  <a:pt x="0" y="0"/>
                </a:lnTo>
                <a:close/>
              </a:path>
            </a:pathLst>
          </a:custGeom>
          <a:blipFill rotWithShape="1">
            <a:blip r:embed="rId4">
              <a:alphaModFix/>
            </a:blip>
            <a:stretch>
              <a:fillRect/>
            </a:stretch>
          </a:blipFill>
          <a:ln>
            <a:noFill/>
          </a:ln>
        </p:spPr>
        <p:txBody>
          <a:bodyPr/>
          <a:lstStyle/>
          <a:p>
            <a:endParaRPr lang="en-IN"/>
          </a:p>
        </p:txBody>
      </p:sp>
      <p:sp>
        <p:nvSpPr>
          <p:cNvPr id="108" name="Google Shape;108;p15"/>
          <p:cNvSpPr/>
          <p:nvPr/>
        </p:nvSpPr>
        <p:spPr>
          <a:xfrm>
            <a:off x="-1163221" y="-1374491"/>
            <a:ext cx="3308580" cy="3304444"/>
          </a:xfrm>
          <a:custGeom>
            <a:avLst/>
            <a:gdLst/>
            <a:ahLst/>
            <a:cxnLst/>
            <a:rect l="l" t="t" r="r" b="b"/>
            <a:pathLst>
              <a:path w="3308580" h="3304444" extrusionOk="0">
                <a:moveTo>
                  <a:pt x="0" y="0"/>
                </a:moveTo>
                <a:lnTo>
                  <a:pt x="3308579" y="0"/>
                </a:lnTo>
                <a:lnTo>
                  <a:pt x="3308579" y="3304444"/>
                </a:lnTo>
                <a:lnTo>
                  <a:pt x="0" y="3304444"/>
                </a:lnTo>
                <a:lnTo>
                  <a:pt x="0" y="0"/>
                </a:lnTo>
                <a:close/>
              </a:path>
            </a:pathLst>
          </a:custGeom>
          <a:blipFill rotWithShape="1">
            <a:blip r:embed="rId5">
              <a:alphaModFix/>
            </a:blip>
            <a:stretch>
              <a:fillRect/>
            </a:stretch>
          </a:blipFill>
          <a:ln>
            <a:noFill/>
          </a:ln>
        </p:spPr>
        <p:txBody>
          <a:bodyPr/>
          <a:lstStyle/>
          <a:p>
            <a:endParaRPr lang="en-IN"/>
          </a:p>
        </p:txBody>
      </p:sp>
      <p:sp>
        <p:nvSpPr>
          <p:cNvPr id="109" name="Google Shape;109;p15"/>
          <p:cNvSpPr/>
          <p:nvPr/>
        </p:nvSpPr>
        <p:spPr>
          <a:xfrm>
            <a:off x="15779145" y="7606078"/>
            <a:ext cx="3308580" cy="3304444"/>
          </a:xfrm>
          <a:custGeom>
            <a:avLst/>
            <a:gdLst/>
            <a:ahLst/>
            <a:cxnLst/>
            <a:rect l="l" t="t" r="r" b="b"/>
            <a:pathLst>
              <a:path w="3308580" h="3304444" extrusionOk="0">
                <a:moveTo>
                  <a:pt x="0" y="0"/>
                </a:moveTo>
                <a:lnTo>
                  <a:pt x="3308580" y="0"/>
                </a:lnTo>
                <a:lnTo>
                  <a:pt x="3308580" y="3304444"/>
                </a:lnTo>
                <a:lnTo>
                  <a:pt x="0" y="3304444"/>
                </a:lnTo>
                <a:lnTo>
                  <a:pt x="0" y="0"/>
                </a:lnTo>
                <a:close/>
              </a:path>
            </a:pathLst>
          </a:custGeom>
          <a:blipFill rotWithShape="1">
            <a:blip r:embed="rId5">
              <a:alphaModFix/>
            </a:blip>
            <a:stretch>
              <a:fillRect/>
            </a:stretch>
          </a:blipFill>
          <a:ln>
            <a:noFill/>
          </a:ln>
        </p:spPr>
        <p:txBody>
          <a:bodyPr/>
          <a:lstStyle/>
          <a:p>
            <a:endParaRPr lang="en-IN"/>
          </a:p>
        </p:txBody>
      </p:sp>
      <p:sp>
        <p:nvSpPr>
          <p:cNvPr id="112" name="Google Shape;112;p15"/>
          <p:cNvSpPr txBox="1"/>
          <p:nvPr/>
        </p:nvSpPr>
        <p:spPr>
          <a:xfrm>
            <a:off x="1610100" y="2357034"/>
            <a:ext cx="15067800" cy="3447098"/>
          </a:xfrm>
          <a:prstGeom prst="rect">
            <a:avLst/>
          </a:prstGeom>
          <a:noFill/>
          <a:ln>
            <a:noFill/>
          </a:ln>
        </p:spPr>
        <p:txBody>
          <a:bodyPr spcFirstLastPara="1" wrap="square" lIns="0" tIns="0" rIns="0" bIns="0" anchor="t" anchorCtr="0">
            <a:spAutoFit/>
          </a:bodyPr>
          <a:lstStyle/>
          <a:p>
            <a:pPr marL="0" marR="0" lvl="0" indent="0" algn="just" rtl="0">
              <a:lnSpc>
                <a:spcPct val="140038"/>
              </a:lnSpc>
              <a:spcBef>
                <a:spcPts val="0"/>
              </a:spcBef>
              <a:spcAft>
                <a:spcPts val="0"/>
              </a:spcAft>
              <a:buNone/>
            </a:pPr>
            <a:r>
              <a:rPr lang="en-US" sz="4000" b="0" i="0" u="none" strike="noStrike" dirty="0">
                <a:solidFill>
                  <a:schemeClr val="bg1"/>
                </a:solidFill>
                <a:effectLst/>
                <a:latin typeface="Times New Roman" panose="02020603050405020304" pitchFamily="18" charset="0"/>
              </a:rPr>
              <a:t>Gathered data on the prevalence and geographic spread of Extremophiles across diverse regions and historical epochs reveals a captivating narrative of adaptation to challenging environments shaped by varying radiation exposures.</a:t>
            </a:r>
            <a:endParaRPr sz="5400" b="0" i="0" u="none" strike="noStrike" cap="none" dirty="0">
              <a:solidFill>
                <a:schemeClr val="bg1"/>
              </a:solidFill>
              <a:latin typeface="Arial"/>
              <a:ea typeface="Arial"/>
              <a:cs typeface="Arial"/>
              <a:sym typeface="Arial"/>
            </a:endParaRPr>
          </a:p>
        </p:txBody>
      </p:sp>
    </p:spTree>
    <p:extLst>
      <p:ext uri="{BB962C8B-B14F-4D97-AF65-F5344CB8AC3E}">
        <p14:creationId xmlns:p14="http://schemas.microsoft.com/office/powerpoint/2010/main" val="2487096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p:nvPr/>
        </p:nvSpPr>
        <p:spPr>
          <a:xfrm rot="10800000" flipH="1">
            <a:off x="0" y="0"/>
            <a:ext cx="18288000" cy="10287000"/>
          </a:xfrm>
          <a:custGeom>
            <a:avLst/>
            <a:gdLst/>
            <a:ahLst/>
            <a:cxnLst/>
            <a:rect l="l" t="t" r="r" b="b"/>
            <a:pathLst>
              <a:path w="18288000" h="10287000" extrusionOk="0">
                <a:moveTo>
                  <a:pt x="0" y="10287000"/>
                </a:moveTo>
                <a:lnTo>
                  <a:pt x="18288000" y="10287000"/>
                </a:lnTo>
                <a:lnTo>
                  <a:pt x="18288000" y="0"/>
                </a:lnTo>
                <a:lnTo>
                  <a:pt x="0" y="0"/>
                </a:lnTo>
                <a:lnTo>
                  <a:pt x="0" y="10287000"/>
                </a:lnTo>
                <a:close/>
              </a:path>
            </a:pathLst>
          </a:custGeom>
          <a:blipFill rotWithShape="1">
            <a:blip r:embed="rId3">
              <a:alphaModFix/>
            </a:blip>
            <a:stretch>
              <a:fillRect t="-38887" b="-38877"/>
            </a:stretch>
          </a:blipFill>
          <a:ln>
            <a:noFill/>
          </a:ln>
        </p:spPr>
        <p:txBody>
          <a:bodyPr/>
          <a:lstStyle/>
          <a:p>
            <a:endParaRPr lang="en-IN"/>
          </a:p>
        </p:txBody>
      </p:sp>
      <p:sp>
        <p:nvSpPr>
          <p:cNvPr id="106" name="Google Shape;106;p15"/>
          <p:cNvSpPr txBox="1"/>
          <p:nvPr/>
        </p:nvSpPr>
        <p:spPr>
          <a:xfrm>
            <a:off x="2030901" y="414814"/>
            <a:ext cx="13363997" cy="1527406"/>
          </a:xfrm>
          <a:prstGeom prst="rect">
            <a:avLst/>
          </a:prstGeom>
          <a:noFill/>
          <a:ln>
            <a:noFill/>
          </a:ln>
        </p:spPr>
        <p:txBody>
          <a:bodyPr spcFirstLastPara="1" wrap="square" lIns="0" tIns="0" rIns="0" bIns="0" anchor="t" anchorCtr="0">
            <a:spAutoFit/>
          </a:bodyPr>
          <a:lstStyle/>
          <a:p>
            <a:pPr marL="0" marR="0" lvl="0" indent="0" algn="l" rtl="0">
              <a:lnSpc>
                <a:spcPct val="139017"/>
              </a:lnSpc>
              <a:spcBef>
                <a:spcPts val="0"/>
              </a:spcBef>
              <a:spcAft>
                <a:spcPts val="0"/>
              </a:spcAft>
              <a:buNone/>
            </a:pPr>
            <a:r>
              <a:rPr lang="en-US" sz="5741" b="0" i="0" u="none" strike="noStrike" cap="none" dirty="0">
                <a:solidFill>
                  <a:srgbClr val="048AFF"/>
                </a:solidFill>
                <a:latin typeface="Arial"/>
                <a:ea typeface="Arial"/>
                <a:cs typeface="Arial"/>
                <a:sym typeface="Arial"/>
              </a:rPr>
              <a:t>TASK 8 </a:t>
            </a:r>
            <a:r>
              <a:rPr lang="en-US" sz="5741" b="0" i="0" u="none" strike="noStrike" cap="none" dirty="0" err="1">
                <a:solidFill>
                  <a:srgbClr val="048AFF"/>
                </a:solidFill>
                <a:latin typeface="Arial"/>
                <a:ea typeface="Arial"/>
                <a:cs typeface="Arial"/>
                <a:sym typeface="Arial"/>
              </a:rPr>
              <a:t>Varientes</a:t>
            </a:r>
            <a:endParaRPr lang="en-US" sz="5741" b="0" i="0" u="none" strike="noStrike" cap="none" dirty="0">
              <a:solidFill>
                <a:srgbClr val="048AFF"/>
              </a:solidFill>
              <a:latin typeface="Arial"/>
              <a:ea typeface="Arial"/>
              <a:cs typeface="Arial"/>
              <a:sym typeface="Arial"/>
            </a:endParaRPr>
          </a:p>
          <a:p>
            <a:pPr marL="0" marR="0" lvl="0" indent="0" algn="l" rtl="0">
              <a:lnSpc>
                <a:spcPct val="139017"/>
              </a:lnSpc>
              <a:spcBef>
                <a:spcPts val="0"/>
              </a:spcBef>
              <a:spcAft>
                <a:spcPts val="0"/>
              </a:spcAft>
              <a:buNone/>
            </a:pPr>
            <a:endParaRPr dirty="0"/>
          </a:p>
        </p:txBody>
      </p:sp>
      <p:sp>
        <p:nvSpPr>
          <p:cNvPr id="107" name="Google Shape;107;p15"/>
          <p:cNvSpPr/>
          <p:nvPr/>
        </p:nvSpPr>
        <p:spPr>
          <a:xfrm>
            <a:off x="-7918776" y="3575343"/>
            <a:ext cx="17894953" cy="17894953"/>
          </a:xfrm>
          <a:custGeom>
            <a:avLst/>
            <a:gdLst/>
            <a:ahLst/>
            <a:cxnLst/>
            <a:rect l="l" t="t" r="r" b="b"/>
            <a:pathLst>
              <a:path w="17894953" h="17894953" extrusionOk="0">
                <a:moveTo>
                  <a:pt x="0" y="0"/>
                </a:moveTo>
                <a:lnTo>
                  <a:pt x="17894952" y="0"/>
                </a:lnTo>
                <a:lnTo>
                  <a:pt x="17894952" y="17894952"/>
                </a:lnTo>
                <a:lnTo>
                  <a:pt x="0" y="17894952"/>
                </a:lnTo>
                <a:lnTo>
                  <a:pt x="0" y="0"/>
                </a:lnTo>
                <a:close/>
              </a:path>
            </a:pathLst>
          </a:custGeom>
          <a:blipFill rotWithShape="1">
            <a:blip r:embed="rId4">
              <a:alphaModFix/>
            </a:blip>
            <a:stretch>
              <a:fillRect/>
            </a:stretch>
          </a:blipFill>
          <a:ln>
            <a:noFill/>
          </a:ln>
        </p:spPr>
        <p:txBody>
          <a:bodyPr/>
          <a:lstStyle/>
          <a:p>
            <a:endParaRPr lang="en-IN"/>
          </a:p>
        </p:txBody>
      </p:sp>
      <p:sp>
        <p:nvSpPr>
          <p:cNvPr id="108" name="Google Shape;108;p15"/>
          <p:cNvSpPr/>
          <p:nvPr/>
        </p:nvSpPr>
        <p:spPr>
          <a:xfrm>
            <a:off x="-1163221" y="-1374491"/>
            <a:ext cx="3308580" cy="3304444"/>
          </a:xfrm>
          <a:custGeom>
            <a:avLst/>
            <a:gdLst/>
            <a:ahLst/>
            <a:cxnLst/>
            <a:rect l="l" t="t" r="r" b="b"/>
            <a:pathLst>
              <a:path w="3308580" h="3304444" extrusionOk="0">
                <a:moveTo>
                  <a:pt x="0" y="0"/>
                </a:moveTo>
                <a:lnTo>
                  <a:pt x="3308579" y="0"/>
                </a:lnTo>
                <a:lnTo>
                  <a:pt x="3308579" y="3304444"/>
                </a:lnTo>
                <a:lnTo>
                  <a:pt x="0" y="3304444"/>
                </a:lnTo>
                <a:lnTo>
                  <a:pt x="0" y="0"/>
                </a:lnTo>
                <a:close/>
              </a:path>
            </a:pathLst>
          </a:custGeom>
          <a:blipFill rotWithShape="1">
            <a:blip r:embed="rId5">
              <a:alphaModFix/>
            </a:blip>
            <a:stretch>
              <a:fillRect/>
            </a:stretch>
          </a:blipFill>
          <a:ln>
            <a:noFill/>
          </a:ln>
        </p:spPr>
        <p:txBody>
          <a:bodyPr/>
          <a:lstStyle/>
          <a:p>
            <a:endParaRPr lang="en-IN"/>
          </a:p>
        </p:txBody>
      </p:sp>
      <p:sp>
        <p:nvSpPr>
          <p:cNvPr id="109" name="Google Shape;109;p15"/>
          <p:cNvSpPr/>
          <p:nvPr/>
        </p:nvSpPr>
        <p:spPr>
          <a:xfrm>
            <a:off x="15779145" y="7606078"/>
            <a:ext cx="3308580" cy="3304444"/>
          </a:xfrm>
          <a:custGeom>
            <a:avLst/>
            <a:gdLst/>
            <a:ahLst/>
            <a:cxnLst/>
            <a:rect l="l" t="t" r="r" b="b"/>
            <a:pathLst>
              <a:path w="3308580" h="3304444" extrusionOk="0">
                <a:moveTo>
                  <a:pt x="0" y="0"/>
                </a:moveTo>
                <a:lnTo>
                  <a:pt x="3308580" y="0"/>
                </a:lnTo>
                <a:lnTo>
                  <a:pt x="3308580" y="3304444"/>
                </a:lnTo>
                <a:lnTo>
                  <a:pt x="0" y="3304444"/>
                </a:lnTo>
                <a:lnTo>
                  <a:pt x="0" y="0"/>
                </a:lnTo>
                <a:close/>
              </a:path>
            </a:pathLst>
          </a:custGeom>
          <a:blipFill rotWithShape="1">
            <a:blip r:embed="rId5">
              <a:alphaModFix/>
            </a:blip>
            <a:stretch>
              <a:fillRect/>
            </a:stretch>
          </a:blipFill>
          <a:ln>
            <a:noFill/>
          </a:ln>
        </p:spPr>
        <p:txBody>
          <a:bodyPr/>
          <a:lstStyle/>
          <a:p>
            <a:endParaRPr lang="en-IN"/>
          </a:p>
        </p:txBody>
      </p:sp>
      <p:sp>
        <p:nvSpPr>
          <p:cNvPr id="112" name="Google Shape;112;p15"/>
          <p:cNvSpPr txBox="1"/>
          <p:nvPr/>
        </p:nvSpPr>
        <p:spPr>
          <a:xfrm>
            <a:off x="1610100" y="2357034"/>
            <a:ext cx="15067800" cy="6093976"/>
          </a:xfrm>
          <a:prstGeom prst="rect">
            <a:avLst/>
          </a:prstGeom>
          <a:noFill/>
          <a:ln>
            <a:noFill/>
          </a:ln>
        </p:spPr>
        <p:txBody>
          <a:bodyPr spcFirstLastPara="1" wrap="square" lIns="0" tIns="0" rIns="0" bIns="0" anchor="t" anchorCtr="0">
            <a:spAutoFit/>
          </a:bodyPr>
          <a:lstStyle/>
          <a:p>
            <a:pPr marL="57150" indent="-228600" algn="just" rtl="0">
              <a:spcBef>
                <a:spcPts val="0"/>
              </a:spcBef>
              <a:spcAft>
                <a:spcPts val="0"/>
              </a:spcAft>
            </a:pPr>
            <a:br>
              <a:rPr lang="en-US" sz="8000" b="0" dirty="0">
                <a:solidFill>
                  <a:schemeClr val="bg1"/>
                </a:solidFill>
                <a:effectLst/>
              </a:rPr>
            </a:br>
            <a:r>
              <a:rPr lang="en-US" sz="4400" b="0" i="0" u="none" strike="noStrike" dirty="0">
                <a:solidFill>
                  <a:schemeClr val="bg1"/>
                </a:solidFill>
                <a:effectLst/>
                <a:latin typeface="Times New Roman" panose="02020603050405020304" pitchFamily="18" charset="0"/>
              </a:rPr>
              <a:t>Gathered information encompasses proteins and genes pivotal for thriving in the extreme environments of the deep sea or under high pressure, comprising adaptations facilitating survival in these demanding conditions.</a:t>
            </a:r>
            <a:endParaRPr lang="en-US" sz="8000" b="0" dirty="0">
              <a:solidFill>
                <a:schemeClr val="bg1"/>
              </a:solidFill>
              <a:effectLst/>
            </a:endParaRPr>
          </a:p>
          <a:p>
            <a:br>
              <a:rPr lang="en-US" sz="8000" dirty="0">
                <a:solidFill>
                  <a:schemeClr val="bg1"/>
                </a:solidFill>
              </a:rPr>
            </a:br>
            <a:endParaRPr sz="6000" b="0" i="0" u="none" strike="noStrike" cap="none" dirty="0">
              <a:solidFill>
                <a:schemeClr val="bg1"/>
              </a:solidFill>
              <a:latin typeface="Arial"/>
              <a:ea typeface="Arial"/>
              <a:cs typeface="Arial"/>
              <a:sym typeface="Arial"/>
            </a:endParaRPr>
          </a:p>
        </p:txBody>
      </p:sp>
    </p:spTree>
    <p:extLst>
      <p:ext uri="{BB962C8B-B14F-4D97-AF65-F5344CB8AC3E}">
        <p14:creationId xmlns:p14="http://schemas.microsoft.com/office/powerpoint/2010/main" val="283141431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608</TotalTime>
  <Words>673</Words>
  <Application>Microsoft Office PowerPoint</Application>
  <PresentationFormat>Custom</PresentationFormat>
  <Paragraphs>30</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Yashwant Rana</dc:creator>
  <cp:lastModifiedBy>YASHWANT SINGH</cp:lastModifiedBy>
  <cp:revision>5</cp:revision>
  <dcterms:modified xsi:type="dcterms:W3CDTF">2024-04-03T06:28:44Z</dcterms:modified>
</cp:coreProperties>
</file>