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57" r:id="rId4"/>
    <p:sldId id="267" r:id="rId5"/>
    <p:sldId id="268" r:id="rId6"/>
    <p:sldId id="259" r:id="rId7"/>
    <p:sldId id="260" r:id="rId8"/>
    <p:sldId id="261" r:id="rId9"/>
    <p:sldId id="266" r:id="rId10"/>
    <p:sldId id="262" r:id="rId11"/>
    <p:sldId id="27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07EFB-8CDE-8F43-AEAC-396545AE097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BEE67-A53D-F745-BEA3-F702F0A5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A491D-738E-AC43-9AE8-50405D0B0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C607-EA34-C969-759F-5A90BCAF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8207-F32F-8CEA-9E12-826A509E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6B14-543E-D46A-F48D-4BCA636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78CC-B421-6C14-A5F4-DC4CA9FB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E888-1306-5790-FEFC-70FC5CE9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46D-233B-69CF-14BD-66227CBB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4ADBF-3EB7-CAA8-7C90-21989D4D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8D5C-46FC-B3F2-A799-3CB3282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6B9D-51F0-C29B-3CAD-D260FA90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AB31-8B95-13B5-6B31-73750849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592B8-80B7-D147-42A7-845D7A30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57D58-CCED-2ED3-A842-B0386694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5D7B-59B8-6391-217F-D01FC4FD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FE31-A5B7-0EC4-0C89-64053D90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DA3A-1F74-C721-96E9-39DD904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379-DEDE-E545-177E-2EB7E18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90A7-9C45-3F9A-07FF-C92F6492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966A-62D3-73F1-29B3-7FB2D904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5EB4-9EF5-0C5E-99AE-D4AA1D31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DEE6-040C-CDB6-6525-0F0BC6F6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C933-079A-C4DC-7DEC-CC26560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EE0C-E59F-1AB0-8B54-BB34ECBF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8EF0-2E54-4558-5A07-951EBFD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C456-4C2B-422B-46E4-C3FF2087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9AC6-095A-58E9-D576-11BC8FE8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23A0-701B-87D2-3463-4CFEF5E6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8C7F-C366-4579-94DC-8EBF6F32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E524-11DB-4920-8BC0-3B57C691A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BB94-0E74-7020-2142-698E7860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F5B5-1292-FCD1-38FB-52AA01B1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C279-E9AE-A97B-0DD2-D05C5676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4E2-9E2B-0857-F766-A3945906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EAAF-168F-61B3-AB80-D37E81C1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3DB63-C8C4-74F0-9398-914FD37A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6654-7631-BAFD-2AFC-DF7BB07F0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898EB-B4E3-7A96-DF24-9DB280BF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762B-9C2F-75CC-D4BA-01399F0D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CD347-FE1A-2A84-DCA9-124A1639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79926-1A23-F66C-6388-200602F5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4DD5-893A-62A2-5977-2DDAB737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F293-90ED-215E-DDF1-59588FC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EEA7-0E36-D9F0-5E4D-2CEA57C9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920E-4128-545F-7618-9F1E77FE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FF0AE-9882-9A59-FBA5-87DA739C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58184-2A8C-5DD6-5BCB-2809275A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7B737-9061-C34E-BC82-A02D9CBB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A2B7-DB77-696A-9EA0-42035107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A6FC-828C-8D6D-A68F-6BC5235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D515-92F6-5825-84CD-62CEB8FC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E2B5-22C8-14CD-2910-0F7EECCA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BC99F-CF09-1593-7816-6C576248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B3DE-35C8-582F-CB4D-8E2673ED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BD1-172F-CE50-9406-CFCEF473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3C043-A04F-7545-88DD-509E4C20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4DCD7-74B2-8A8E-A421-D3BD49E9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4982-41C3-ED85-7F15-0F3A31AE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BD1C-753E-BB74-E497-9FDE0D5D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DA8C-0229-3238-7C83-AC612DC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EC871-C76F-699F-B724-FA1A7F6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20F7-198A-9D1B-5618-D78DF592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426F-703C-4BD7-335B-2E07EA633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CCD11-54C7-2B4F-B420-028E0C2C877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47D1-FDA7-E997-7E3D-02841F03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92BA-E517-DA97-968B-FFBC280A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FB177-2C8E-9A4C-B972-B42AA492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B695-5E3B-D6CB-A736-53566D7C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9006"/>
            <a:ext cx="12192000" cy="108556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 Rounded MT Bold" panose="020F0704030504030204" pitchFamily="34" charset="77"/>
                <a:cs typeface="AL BAYAN PLAIN" pitchFamily="2" charset="-78"/>
              </a:rPr>
              <a:t>LOVELY </a:t>
            </a:r>
            <a:r>
              <a:rPr lang="en-US" sz="3600" b="1" dirty="0">
                <a:latin typeface="Arial Rounded MT Bold" panose="020F0704030504030204" pitchFamily="34" charset="77"/>
                <a:cs typeface="AL BAYAN PLAIN" pitchFamily="2" charset="-78"/>
              </a:rPr>
              <a:t>PROFESSIONAL </a:t>
            </a:r>
            <a:r>
              <a:rPr lang="en-US" sz="3600" b="1" dirty="0">
                <a:solidFill>
                  <a:schemeClr val="accent2"/>
                </a:solidFill>
                <a:latin typeface="Arial Rounded MT Bold" panose="020F0704030504030204" pitchFamily="34" charset="77"/>
                <a:cs typeface="AL BAYAN PLAIN" pitchFamily="2" charset="-78"/>
              </a:rPr>
              <a:t>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4245-7FB9-F658-F03A-B773F5D9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835293"/>
            <a:ext cx="10229850" cy="212100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Arial Rounded MT Bold" panose="020F0704030504030204" pitchFamily="34" charset="77"/>
              </a:rPr>
              <a:t>PROJECT</a:t>
            </a:r>
          </a:p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“</a:t>
            </a:r>
            <a:r>
              <a:rPr lang="en-US" sz="3600" dirty="0">
                <a:latin typeface="Arial Rounded MT Bold" panose="020F0704030504030204" pitchFamily="34" charset="77"/>
              </a:rPr>
              <a:t>PREDECTIVE</a:t>
            </a:r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 ANALYTICS”</a:t>
            </a:r>
          </a:p>
          <a:p>
            <a:pPr algn="r"/>
            <a:endParaRPr lang="en-US" dirty="0">
              <a:solidFill>
                <a:schemeClr val="accent2"/>
              </a:solidFill>
              <a:latin typeface="Arial Rounded MT Bold" panose="020F0704030504030204" pitchFamily="34" charset="77"/>
            </a:endParaRPr>
          </a:p>
          <a:p>
            <a:pPr algn="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YASHWANT SINGH</a:t>
            </a:r>
          </a:p>
          <a:p>
            <a:pPr algn="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 </a:t>
            </a:r>
          </a:p>
          <a:p>
            <a:endParaRPr lang="en-US" sz="3600" dirty="0">
              <a:solidFill>
                <a:schemeClr val="accent2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7146A-7A8E-C317-F79A-F6CEBB09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50" y="401806"/>
            <a:ext cx="1801223" cy="17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74978B-15C3-ED8D-9F51-8354EC144A26}"/>
              </a:ext>
            </a:extLst>
          </p:cNvPr>
          <p:cNvSpPr txBox="1"/>
          <p:nvPr/>
        </p:nvSpPr>
        <p:spPr>
          <a:xfrm>
            <a:off x="1595437" y="5423548"/>
            <a:ext cx="921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UNDER THE  GUIDANCE OF </a:t>
            </a:r>
            <a:r>
              <a:rPr lang="en-US" b="1" dirty="0">
                <a:solidFill>
                  <a:schemeClr val="accent2"/>
                </a:solidFill>
              </a:rPr>
              <a:t>MRS. TANIMA THAKUR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9F2BBB-43AE-22DA-0869-91811B6DDC36}"/>
              </a:ext>
            </a:extLst>
          </p:cNvPr>
          <p:cNvCxnSpPr/>
          <p:nvPr/>
        </p:nvCxnSpPr>
        <p:spPr>
          <a:xfrm>
            <a:off x="1085850" y="5091924"/>
            <a:ext cx="1022985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FDF-1508-54F3-3734-45574576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/>
                </a:solidFill>
              </a:rPr>
              <a:t>Visuals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FE57-657D-C697-3D84-0DB05615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Comparing Precision, Recall, and F1 scores across models.</a:t>
            </a:r>
          </a:p>
          <a:p>
            <a:pPr lvl="1"/>
            <a:r>
              <a:rPr lang="en-IN" dirty="0"/>
              <a:t>Accuracy comparison across models.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BE84F06-7CD4-BECB-90EF-4A7A1508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2" y="2627539"/>
            <a:ext cx="6768738" cy="4230461"/>
          </a:xfrm>
          <a:prstGeom prst="rect">
            <a:avLst/>
          </a:prstGeom>
        </p:spPr>
      </p:pic>
      <p:pic>
        <p:nvPicPr>
          <p:cNvPr id="9" name="Picture 8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55D91B44-BC92-54C3-242C-83CD51DD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51" y="2983364"/>
            <a:ext cx="5109758" cy="31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0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3EF54-2CFF-501B-CA81-125DC878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05A72-3BE5-B85A-0CE7-F3DC2B92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 dirty="0">
                <a:solidFill>
                  <a:schemeClr val="accent5"/>
                </a:solidFill>
              </a:rPr>
              <a:t>Model Performance Metrics</a:t>
            </a:r>
            <a:endParaRPr lang="en-US" sz="3700" dirty="0">
              <a:solidFill>
                <a:schemeClr val="accent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946-E1EA-88EA-E4DD-8A4BADB6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Results Summary:</a:t>
            </a:r>
            <a:endParaRPr lang="en-I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Models evaluated: Decision Tree, Balanced Decision Tree, Logistic Regression, Gradient Boosting, SVM.</a:t>
            </a:r>
          </a:p>
          <a:p>
            <a:pPr marL="742950" lvl="1" indent="-285750"/>
            <a:r>
              <a:rPr lang="en-IN" sz="2200" dirty="0"/>
              <a:t>Final model selected: </a:t>
            </a:r>
            <a:r>
              <a:rPr lang="en-IN" sz="2200" b="1" dirty="0"/>
              <a:t>Gradient Boosting Tree</a:t>
            </a:r>
            <a:r>
              <a:rPr lang="en-IN" sz="2200" dirty="0"/>
              <a:t> with: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b="1" dirty="0"/>
              <a:t>Precision:</a:t>
            </a:r>
            <a:r>
              <a:rPr lang="en-IN" sz="2200" dirty="0"/>
              <a:t> 0.83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b="1" dirty="0"/>
              <a:t>Recall:</a:t>
            </a:r>
            <a:r>
              <a:rPr lang="en-IN" sz="2200" dirty="0"/>
              <a:t> 0.91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b="1" dirty="0"/>
              <a:t>F1 Score:</a:t>
            </a:r>
            <a:r>
              <a:rPr lang="en-IN" sz="2200" dirty="0"/>
              <a:t> 0.87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b="1" dirty="0"/>
              <a:t>Accuracy:</a:t>
            </a:r>
            <a:r>
              <a:rPr lang="en-IN" sz="2200" dirty="0"/>
              <a:t> 80%.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9CF8C-10F4-D81A-D483-02965C2539A9}"/>
              </a:ext>
            </a:extLst>
          </p:cNvPr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7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6DA2E-BFBF-3D94-C5AB-006A806E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5"/>
                </a:solidFill>
              </a:rPr>
              <a:t>Insights and Interpretations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D342ED1-A8F3-6D33-405C-AAB529285667}"/>
              </a:ext>
            </a:extLst>
          </p:cNvPr>
          <p:cNvSpPr/>
          <p:nvPr/>
        </p:nvSpPr>
        <p:spPr>
          <a:xfrm>
            <a:off x="838200" y="2598117"/>
            <a:ext cx="10515600" cy="807974"/>
          </a:xfrm>
          <a:custGeom>
            <a:avLst/>
            <a:gdLst>
              <a:gd name="connsiteX0" fmla="*/ 0 w 10515600"/>
              <a:gd name="connsiteY0" fmla="*/ 0 h 807974"/>
              <a:gd name="connsiteX1" fmla="*/ 10515600 w 10515600"/>
              <a:gd name="connsiteY1" fmla="*/ 0 h 807974"/>
              <a:gd name="connsiteX2" fmla="*/ 10515600 w 10515600"/>
              <a:gd name="connsiteY2" fmla="*/ 807974 h 807974"/>
              <a:gd name="connsiteX3" fmla="*/ 0 w 10515600"/>
              <a:gd name="connsiteY3" fmla="*/ 807974 h 807974"/>
              <a:gd name="connsiteX4" fmla="*/ 0 w 10515600"/>
              <a:gd name="connsiteY4" fmla="*/ 0 h 80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807974">
                <a:moveTo>
                  <a:pt x="0" y="0"/>
                </a:moveTo>
                <a:lnTo>
                  <a:pt x="10515600" y="0"/>
                </a:lnTo>
                <a:lnTo>
                  <a:pt x="10515600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95732" rIns="816127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900" kern="1200" dirty="0"/>
              <a:t>Late payments, high complaints, low data usage.</a:t>
            </a:r>
            <a:endParaRPr lang="en-US" sz="19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52B181D-D5D1-436F-B49D-0915996BDA49}"/>
              </a:ext>
            </a:extLst>
          </p:cNvPr>
          <p:cNvSpPr/>
          <p:nvPr/>
        </p:nvSpPr>
        <p:spPr>
          <a:xfrm>
            <a:off x="1363980" y="2317677"/>
            <a:ext cx="7360920" cy="560879"/>
          </a:xfrm>
          <a:custGeom>
            <a:avLst/>
            <a:gdLst>
              <a:gd name="connsiteX0" fmla="*/ 0 w 7360920"/>
              <a:gd name="connsiteY0" fmla="*/ 93482 h 560879"/>
              <a:gd name="connsiteX1" fmla="*/ 93482 w 7360920"/>
              <a:gd name="connsiteY1" fmla="*/ 0 h 560879"/>
              <a:gd name="connsiteX2" fmla="*/ 7267438 w 7360920"/>
              <a:gd name="connsiteY2" fmla="*/ 0 h 560879"/>
              <a:gd name="connsiteX3" fmla="*/ 7360920 w 7360920"/>
              <a:gd name="connsiteY3" fmla="*/ 93482 h 560879"/>
              <a:gd name="connsiteX4" fmla="*/ 7360920 w 7360920"/>
              <a:gd name="connsiteY4" fmla="*/ 467397 h 560879"/>
              <a:gd name="connsiteX5" fmla="*/ 7267438 w 7360920"/>
              <a:gd name="connsiteY5" fmla="*/ 560879 h 560879"/>
              <a:gd name="connsiteX6" fmla="*/ 93482 w 7360920"/>
              <a:gd name="connsiteY6" fmla="*/ 560879 h 560879"/>
              <a:gd name="connsiteX7" fmla="*/ 0 w 7360920"/>
              <a:gd name="connsiteY7" fmla="*/ 467397 h 560879"/>
              <a:gd name="connsiteX8" fmla="*/ 0 w 7360920"/>
              <a:gd name="connsiteY8" fmla="*/ 93482 h 5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60879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7267438" y="0"/>
                </a:lnTo>
                <a:cubicBezTo>
                  <a:pt x="7319067" y="0"/>
                  <a:pt x="7360920" y="41853"/>
                  <a:pt x="7360920" y="93482"/>
                </a:cubicBezTo>
                <a:lnTo>
                  <a:pt x="7360920" y="467397"/>
                </a:lnTo>
                <a:cubicBezTo>
                  <a:pt x="7360920" y="519026"/>
                  <a:pt x="7319067" y="560879"/>
                  <a:pt x="7267438" y="560879"/>
                </a:cubicBezTo>
                <a:lnTo>
                  <a:pt x="93482" y="560879"/>
                </a:lnTo>
                <a:cubicBezTo>
                  <a:pt x="41853" y="560879"/>
                  <a:pt x="0" y="519026"/>
                  <a:pt x="0" y="467397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5605" tIns="27380" rIns="3056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900" b="1" kern="1200" dirty="0"/>
              <a:t>Key Drivers of Churn:</a:t>
            </a:r>
            <a:endParaRPr lang="en-US" sz="1900" kern="12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AC56983-4944-CD32-FB0F-86FD9AF1E521}"/>
              </a:ext>
            </a:extLst>
          </p:cNvPr>
          <p:cNvSpPr/>
          <p:nvPr/>
        </p:nvSpPr>
        <p:spPr>
          <a:xfrm>
            <a:off x="838200" y="3789132"/>
            <a:ext cx="10515600" cy="807974"/>
          </a:xfrm>
          <a:custGeom>
            <a:avLst/>
            <a:gdLst>
              <a:gd name="connsiteX0" fmla="*/ 0 w 10515600"/>
              <a:gd name="connsiteY0" fmla="*/ 0 h 807974"/>
              <a:gd name="connsiteX1" fmla="*/ 10515600 w 10515600"/>
              <a:gd name="connsiteY1" fmla="*/ 0 h 807974"/>
              <a:gd name="connsiteX2" fmla="*/ 10515600 w 10515600"/>
              <a:gd name="connsiteY2" fmla="*/ 807974 h 807974"/>
              <a:gd name="connsiteX3" fmla="*/ 0 w 10515600"/>
              <a:gd name="connsiteY3" fmla="*/ 807974 h 807974"/>
              <a:gd name="connsiteX4" fmla="*/ 0 w 10515600"/>
              <a:gd name="connsiteY4" fmla="*/ 0 h 80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807974">
                <a:moveTo>
                  <a:pt x="0" y="0"/>
                </a:moveTo>
                <a:lnTo>
                  <a:pt x="10515600" y="0"/>
                </a:lnTo>
                <a:lnTo>
                  <a:pt x="10515600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2869335"/>
              <a:satOff val="2538"/>
              <a:lumOff val="451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95732" rIns="816127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900" kern="1200" dirty="0"/>
              <a:t>Young customers with low service engagement.</a:t>
            </a:r>
            <a:endParaRPr lang="en-US" sz="19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559CEE-9D63-509A-218A-46270C77649E}"/>
              </a:ext>
            </a:extLst>
          </p:cNvPr>
          <p:cNvSpPr/>
          <p:nvPr/>
        </p:nvSpPr>
        <p:spPr>
          <a:xfrm>
            <a:off x="1363980" y="3508692"/>
            <a:ext cx="7360920" cy="560879"/>
          </a:xfrm>
          <a:custGeom>
            <a:avLst/>
            <a:gdLst>
              <a:gd name="connsiteX0" fmla="*/ 0 w 7360920"/>
              <a:gd name="connsiteY0" fmla="*/ 93482 h 560879"/>
              <a:gd name="connsiteX1" fmla="*/ 93482 w 7360920"/>
              <a:gd name="connsiteY1" fmla="*/ 0 h 560879"/>
              <a:gd name="connsiteX2" fmla="*/ 7267438 w 7360920"/>
              <a:gd name="connsiteY2" fmla="*/ 0 h 560879"/>
              <a:gd name="connsiteX3" fmla="*/ 7360920 w 7360920"/>
              <a:gd name="connsiteY3" fmla="*/ 93482 h 560879"/>
              <a:gd name="connsiteX4" fmla="*/ 7360920 w 7360920"/>
              <a:gd name="connsiteY4" fmla="*/ 467397 h 560879"/>
              <a:gd name="connsiteX5" fmla="*/ 7267438 w 7360920"/>
              <a:gd name="connsiteY5" fmla="*/ 560879 h 560879"/>
              <a:gd name="connsiteX6" fmla="*/ 93482 w 7360920"/>
              <a:gd name="connsiteY6" fmla="*/ 560879 h 560879"/>
              <a:gd name="connsiteX7" fmla="*/ 0 w 7360920"/>
              <a:gd name="connsiteY7" fmla="*/ 467397 h 560879"/>
              <a:gd name="connsiteX8" fmla="*/ 0 w 7360920"/>
              <a:gd name="connsiteY8" fmla="*/ 93482 h 5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60879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7267438" y="0"/>
                </a:lnTo>
                <a:cubicBezTo>
                  <a:pt x="7319067" y="0"/>
                  <a:pt x="7360920" y="41853"/>
                  <a:pt x="7360920" y="93482"/>
                </a:cubicBezTo>
                <a:lnTo>
                  <a:pt x="7360920" y="467397"/>
                </a:lnTo>
                <a:cubicBezTo>
                  <a:pt x="7360920" y="519026"/>
                  <a:pt x="7319067" y="560879"/>
                  <a:pt x="7267438" y="560879"/>
                </a:cubicBezTo>
                <a:lnTo>
                  <a:pt x="93482" y="560879"/>
                </a:lnTo>
                <a:cubicBezTo>
                  <a:pt x="41853" y="560879"/>
                  <a:pt x="0" y="519026"/>
                  <a:pt x="0" y="467397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869335"/>
              <a:satOff val="2538"/>
              <a:lumOff val="4510"/>
              <a:alphaOff val="0"/>
            </a:schemeClr>
          </a:fillRef>
          <a:effectRef idx="0">
            <a:schemeClr val="accent2">
              <a:hueOff val="-2869335"/>
              <a:satOff val="2538"/>
              <a:lumOff val="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5605" tIns="27380" rIns="3056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900" b="1" kern="1200" dirty="0"/>
              <a:t>Customer Segments at Risk:</a:t>
            </a:r>
            <a:endParaRPr lang="en-US" sz="19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54C197D-443F-E6FF-87D2-C17C98BAFC9C}"/>
              </a:ext>
            </a:extLst>
          </p:cNvPr>
          <p:cNvSpPr/>
          <p:nvPr/>
        </p:nvSpPr>
        <p:spPr>
          <a:xfrm>
            <a:off x="838200" y="4980147"/>
            <a:ext cx="10515600" cy="1107225"/>
          </a:xfrm>
          <a:custGeom>
            <a:avLst/>
            <a:gdLst>
              <a:gd name="connsiteX0" fmla="*/ 0 w 10515600"/>
              <a:gd name="connsiteY0" fmla="*/ 0 h 1107225"/>
              <a:gd name="connsiteX1" fmla="*/ 10515600 w 10515600"/>
              <a:gd name="connsiteY1" fmla="*/ 0 h 1107225"/>
              <a:gd name="connsiteX2" fmla="*/ 10515600 w 10515600"/>
              <a:gd name="connsiteY2" fmla="*/ 1107225 h 1107225"/>
              <a:gd name="connsiteX3" fmla="*/ 0 w 10515600"/>
              <a:gd name="connsiteY3" fmla="*/ 1107225 h 1107225"/>
              <a:gd name="connsiteX4" fmla="*/ 0 w 10515600"/>
              <a:gd name="connsiteY4" fmla="*/ 0 h 11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107225">
                <a:moveTo>
                  <a:pt x="0" y="0"/>
                </a:moveTo>
                <a:lnTo>
                  <a:pt x="10515600" y="0"/>
                </a:lnTo>
                <a:lnTo>
                  <a:pt x="10515600" y="1107225"/>
                </a:lnTo>
                <a:lnTo>
                  <a:pt x="0" y="11072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738671"/>
              <a:satOff val="5077"/>
              <a:lumOff val="90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95732" rIns="816127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900" kern="1200" dirty="0"/>
              <a:t>Identify churners early and reduce churn by </a:t>
            </a:r>
            <a:r>
              <a:rPr lang="en-IN" sz="1900" b="1" kern="1200" dirty="0"/>
              <a:t>15%-20%</a:t>
            </a:r>
            <a:r>
              <a:rPr lang="en-IN" sz="1900" kern="1200" dirty="0"/>
              <a:t>.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900" kern="1200" dirty="0"/>
              <a:t>Improve ROI by </a:t>
            </a:r>
            <a:r>
              <a:rPr lang="en-IN" sz="1900" b="1" kern="1200" dirty="0"/>
              <a:t>reducing acquisition costs</a:t>
            </a:r>
            <a:r>
              <a:rPr lang="en-IN" sz="1900" kern="1200" dirty="0"/>
              <a:t>.</a:t>
            </a:r>
            <a:endParaRPr lang="en-US" sz="19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8E0C6E3-2CF7-8603-A05D-13918544D966}"/>
              </a:ext>
            </a:extLst>
          </p:cNvPr>
          <p:cNvSpPr/>
          <p:nvPr/>
        </p:nvSpPr>
        <p:spPr>
          <a:xfrm>
            <a:off x="1363980" y="4699707"/>
            <a:ext cx="7360920" cy="560879"/>
          </a:xfrm>
          <a:custGeom>
            <a:avLst/>
            <a:gdLst>
              <a:gd name="connsiteX0" fmla="*/ 0 w 7360920"/>
              <a:gd name="connsiteY0" fmla="*/ 93482 h 560879"/>
              <a:gd name="connsiteX1" fmla="*/ 93482 w 7360920"/>
              <a:gd name="connsiteY1" fmla="*/ 0 h 560879"/>
              <a:gd name="connsiteX2" fmla="*/ 7267438 w 7360920"/>
              <a:gd name="connsiteY2" fmla="*/ 0 h 560879"/>
              <a:gd name="connsiteX3" fmla="*/ 7360920 w 7360920"/>
              <a:gd name="connsiteY3" fmla="*/ 93482 h 560879"/>
              <a:gd name="connsiteX4" fmla="*/ 7360920 w 7360920"/>
              <a:gd name="connsiteY4" fmla="*/ 467397 h 560879"/>
              <a:gd name="connsiteX5" fmla="*/ 7267438 w 7360920"/>
              <a:gd name="connsiteY5" fmla="*/ 560879 h 560879"/>
              <a:gd name="connsiteX6" fmla="*/ 93482 w 7360920"/>
              <a:gd name="connsiteY6" fmla="*/ 560879 h 560879"/>
              <a:gd name="connsiteX7" fmla="*/ 0 w 7360920"/>
              <a:gd name="connsiteY7" fmla="*/ 467397 h 560879"/>
              <a:gd name="connsiteX8" fmla="*/ 0 w 7360920"/>
              <a:gd name="connsiteY8" fmla="*/ 93482 h 5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60879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7267438" y="0"/>
                </a:lnTo>
                <a:cubicBezTo>
                  <a:pt x="7319067" y="0"/>
                  <a:pt x="7360920" y="41853"/>
                  <a:pt x="7360920" y="93482"/>
                </a:cubicBezTo>
                <a:lnTo>
                  <a:pt x="7360920" y="467397"/>
                </a:lnTo>
                <a:cubicBezTo>
                  <a:pt x="7360920" y="519026"/>
                  <a:pt x="7319067" y="560879"/>
                  <a:pt x="7267438" y="560879"/>
                </a:cubicBezTo>
                <a:lnTo>
                  <a:pt x="93482" y="560879"/>
                </a:lnTo>
                <a:cubicBezTo>
                  <a:pt x="41853" y="560879"/>
                  <a:pt x="0" y="519026"/>
                  <a:pt x="0" y="467397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738671"/>
              <a:satOff val="5077"/>
              <a:lumOff val="9020"/>
              <a:alphaOff val="0"/>
            </a:schemeClr>
          </a:fillRef>
          <a:effectRef idx="0">
            <a:schemeClr val="accent2">
              <a:hueOff val="-5738671"/>
              <a:satOff val="5077"/>
              <a:lumOff val="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5605" tIns="27380" rIns="305605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900" b="1" kern="1200" dirty="0"/>
              <a:t>Expected Business Impact: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21324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25C4-7F08-F57D-77A4-16587248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5"/>
                </a:solidFill>
              </a:rPr>
              <a:t>Conclusion</a:t>
            </a:r>
            <a:endParaRPr lang="en-US" sz="6000" b="1" dirty="0">
              <a:solidFill>
                <a:schemeClr val="accent5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C9D0CE4-B349-F03D-97C2-B21BF5C70874}"/>
              </a:ext>
            </a:extLst>
          </p:cNvPr>
          <p:cNvSpPr/>
          <p:nvPr/>
        </p:nvSpPr>
        <p:spPr>
          <a:xfrm>
            <a:off x="838200" y="2600862"/>
            <a:ext cx="10515600" cy="1738800"/>
          </a:xfrm>
          <a:custGeom>
            <a:avLst/>
            <a:gdLst>
              <a:gd name="connsiteX0" fmla="*/ 0 w 10515600"/>
              <a:gd name="connsiteY0" fmla="*/ 0 h 1738800"/>
              <a:gd name="connsiteX1" fmla="*/ 10515600 w 10515600"/>
              <a:gd name="connsiteY1" fmla="*/ 0 h 1738800"/>
              <a:gd name="connsiteX2" fmla="*/ 10515600 w 10515600"/>
              <a:gd name="connsiteY2" fmla="*/ 1738800 h 1738800"/>
              <a:gd name="connsiteX3" fmla="*/ 0 w 10515600"/>
              <a:gd name="connsiteY3" fmla="*/ 1738800 h 1738800"/>
              <a:gd name="connsiteX4" fmla="*/ 0 w 10515600"/>
              <a:gd name="connsiteY4" fmla="*/ 0 h 17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738800">
                <a:moveTo>
                  <a:pt x="0" y="0"/>
                </a:moveTo>
                <a:lnTo>
                  <a:pt x="10515600" y="0"/>
                </a:lnTo>
                <a:lnTo>
                  <a:pt x="10515600" y="1738800"/>
                </a:lnTo>
                <a:lnTo>
                  <a:pt x="0" y="173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479044" rIns="816127" bIns="163576" numCol="1" spcCol="1270" anchor="t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Data-driven approach to optimize retention.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Final model provides actionable insights for targeted marketing.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Significant cost savings by focusing on retention over acquisition</a:t>
            </a:r>
            <a:endParaRPr lang="en-US" sz="23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04BE8A-AE44-BC4D-E9D3-7D212D039840}"/>
              </a:ext>
            </a:extLst>
          </p:cNvPr>
          <p:cNvSpPr/>
          <p:nvPr/>
        </p:nvSpPr>
        <p:spPr>
          <a:xfrm>
            <a:off x="1363980" y="2261382"/>
            <a:ext cx="7360920" cy="678960"/>
          </a:xfrm>
          <a:custGeom>
            <a:avLst/>
            <a:gdLst>
              <a:gd name="connsiteX0" fmla="*/ 0 w 7360920"/>
              <a:gd name="connsiteY0" fmla="*/ 113162 h 678960"/>
              <a:gd name="connsiteX1" fmla="*/ 113162 w 7360920"/>
              <a:gd name="connsiteY1" fmla="*/ 0 h 678960"/>
              <a:gd name="connsiteX2" fmla="*/ 7247758 w 7360920"/>
              <a:gd name="connsiteY2" fmla="*/ 0 h 678960"/>
              <a:gd name="connsiteX3" fmla="*/ 7360920 w 7360920"/>
              <a:gd name="connsiteY3" fmla="*/ 113162 h 678960"/>
              <a:gd name="connsiteX4" fmla="*/ 7360920 w 7360920"/>
              <a:gd name="connsiteY4" fmla="*/ 565798 h 678960"/>
              <a:gd name="connsiteX5" fmla="*/ 7247758 w 7360920"/>
              <a:gd name="connsiteY5" fmla="*/ 678960 h 678960"/>
              <a:gd name="connsiteX6" fmla="*/ 113162 w 7360920"/>
              <a:gd name="connsiteY6" fmla="*/ 678960 h 678960"/>
              <a:gd name="connsiteX7" fmla="*/ 0 w 7360920"/>
              <a:gd name="connsiteY7" fmla="*/ 565798 h 678960"/>
              <a:gd name="connsiteX8" fmla="*/ 0 w 7360920"/>
              <a:gd name="connsiteY8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678960">
                <a:moveTo>
                  <a:pt x="0" y="113162"/>
                </a:moveTo>
                <a:cubicBezTo>
                  <a:pt x="0" y="50664"/>
                  <a:pt x="50664" y="0"/>
                  <a:pt x="113162" y="0"/>
                </a:cubicBezTo>
                <a:lnTo>
                  <a:pt x="7247758" y="0"/>
                </a:lnTo>
                <a:cubicBezTo>
                  <a:pt x="7310256" y="0"/>
                  <a:pt x="7360920" y="50664"/>
                  <a:pt x="7360920" y="113162"/>
                </a:cubicBezTo>
                <a:lnTo>
                  <a:pt x="7360920" y="565798"/>
                </a:lnTo>
                <a:cubicBezTo>
                  <a:pt x="7360920" y="628296"/>
                  <a:pt x="7310256" y="678960"/>
                  <a:pt x="7247758" y="678960"/>
                </a:cubicBezTo>
                <a:lnTo>
                  <a:pt x="113162" y="678960"/>
                </a:lnTo>
                <a:cubicBezTo>
                  <a:pt x="50664" y="678960"/>
                  <a:pt x="0" y="628296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1369" tIns="33144" rIns="311369" bIns="33144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300" b="1" kern="1200" dirty="0"/>
              <a:t>Key Takeaways:</a:t>
            </a:r>
            <a:endParaRPr lang="en-US" sz="2300" kern="12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0D939DE-492F-92B6-AE50-7DFD69CF5736}"/>
              </a:ext>
            </a:extLst>
          </p:cNvPr>
          <p:cNvSpPr/>
          <p:nvPr/>
        </p:nvSpPr>
        <p:spPr>
          <a:xfrm>
            <a:off x="838200" y="4803342"/>
            <a:ext cx="10515600" cy="1340325"/>
          </a:xfrm>
          <a:custGeom>
            <a:avLst/>
            <a:gdLst>
              <a:gd name="connsiteX0" fmla="*/ 0 w 10515600"/>
              <a:gd name="connsiteY0" fmla="*/ 0 h 1340325"/>
              <a:gd name="connsiteX1" fmla="*/ 10515600 w 10515600"/>
              <a:gd name="connsiteY1" fmla="*/ 0 h 1340325"/>
              <a:gd name="connsiteX2" fmla="*/ 10515600 w 10515600"/>
              <a:gd name="connsiteY2" fmla="*/ 1340325 h 1340325"/>
              <a:gd name="connsiteX3" fmla="*/ 0 w 10515600"/>
              <a:gd name="connsiteY3" fmla="*/ 1340325 h 1340325"/>
              <a:gd name="connsiteX4" fmla="*/ 0 w 10515600"/>
              <a:gd name="connsiteY4" fmla="*/ 0 h 134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340325">
                <a:moveTo>
                  <a:pt x="0" y="0"/>
                </a:moveTo>
                <a:lnTo>
                  <a:pt x="10515600" y="0"/>
                </a:lnTo>
                <a:lnTo>
                  <a:pt x="10515600" y="1340325"/>
                </a:lnTo>
                <a:lnTo>
                  <a:pt x="0" y="1340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738671"/>
              <a:satOff val="5077"/>
              <a:lumOff val="90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479044" rIns="816127" bIns="163576" numCol="1" spcCol="1270" anchor="t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Incorporate more granular customer </a:t>
            </a:r>
            <a:r>
              <a:rPr lang="en-IN" sz="2300" kern="1200" dirty="0" err="1"/>
              <a:t>behavior</a:t>
            </a:r>
            <a:r>
              <a:rPr lang="en-IN" sz="2300" kern="1200" dirty="0"/>
              <a:t> data.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Explore advanced algorithms like Neural Networks.</a:t>
            </a:r>
            <a:endParaRPr lang="en-US" sz="23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6D0541B-A9D8-C61A-D563-A3CD09F008D8}"/>
              </a:ext>
            </a:extLst>
          </p:cNvPr>
          <p:cNvSpPr/>
          <p:nvPr/>
        </p:nvSpPr>
        <p:spPr>
          <a:xfrm>
            <a:off x="1363980" y="4463862"/>
            <a:ext cx="7360920" cy="678960"/>
          </a:xfrm>
          <a:custGeom>
            <a:avLst/>
            <a:gdLst>
              <a:gd name="connsiteX0" fmla="*/ 0 w 7360920"/>
              <a:gd name="connsiteY0" fmla="*/ 113162 h 678960"/>
              <a:gd name="connsiteX1" fmla="*/ 113162 w 7360920"/>
              <a:gd name="connsiteY1" fmla="*/ 0 h 678960"/>
              <a:gd name="connsiteX2" fmla="*/ 7247758 w 7360920"/>
              <a:gd name="connsiteY2" fmla="*/ 0 h 678960"/>
              <a:gd name="connsiteX3" fmla="*/ 7360920 w 7360920"/>
              <a:gd name="connsiteY3" fmla="*/ 113162 h 678960"/>
              <a:gd name="connsiteX4" fmla="*/ 7360920 w 7360920"/>
              <a:gd name="connsiteY4" fmla="*/ 565798 h 678960"/>
              <a:gd name="connsiteX5" fmla="*/ 7247758 w 7360920"/>
              <a:gd name="connsiteY5" fmla="*/ 678960 h 678960"/>
              <a:gd name="connsiteX6" fmla="*/ 113162 w 7360920"/>
              <a:gd name="connsiteY6" fmla="*/ 678960 h 678960"/>
              <a:gd name="connsiteX7" fmla="*/ 0 w 7360920"/>
              <a:gd name="connsiteY7" fmla="*/ 565798 h 678960"/>
              <a:gd name="connsiteX8" fmla="*/ 0 w 7360920"/>
              <a:gd name="connsiteY8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678960">
                <a:moveTo>
                  <a:pt x="0" y="113162"/>
                </a:moveTo>
                <a:cubicBezTo>
                  <a:pt x="0" y="50664"/>
                  <a:pt x="50664" y="0"/>
                  <a:pt x="113162" y="0"/>
                </a:cubicBezTo>
                <a:lnTo>
                  <a:pt x="7247758" y="0"/>
                </a:lnTo>
                <a:cubicBezTo>
                  <a:pt x="7310256" y="0"/>
                  <a:pt x="7360920" y="50664"/>
                  <a:pt x="7360920" y="113162"/>
                </a:cubicBezTo>
                <a:lnTo>
                  <a:pt x="7360920" y="565798"/>
                </a:lnTo>
                <a:cubicBezTo>
                  <a:pt x="7360920" y="628296"/>
                  <a:pt x="7310256" y="678960"/>
                  <a:pt x="7247758" y="678960"/>
                </a:cubicBezTo>
                <a:lnTo>
                  <a:pt x="113162" y="678960"/>
                </a:lnTo>
                <a:cubicBezTo>
                  <a:pt x="50664" y="678960"/>
                  <a:pt x="0" y="628296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738671"/>
              <a:satOff val="5077"/>
              <a:lumOff val="9020"/>
              <a:alphaOff val="0"/>
            </a:schemeClr>
          </a:fillRef>
          <a:effectRef idx="0">
            <a:schemeClr val="accent2">
              <a:hueOff val="-5738671"/>
              <a:satOff val="5077"/>
              <a:lumOff val="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1369" tIns="33144" rIns="311369" bIns="33144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300" b="1" kern="1200" dirty="0"/>
              <a:t>Future Work:</a:t>
            </a:r>
            <a:endParaRPr 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49465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29044F-086C-F973-AD13-FB1AC440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8" y="1376833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8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50870CE-B0FC-40A1-5593-69A64886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94" y="2752006"/>
            <a:ext cx="11396770" cy="1421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63382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BEC2-A2DB-749A-2CCA-EEA59AE3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1F3728D-3D00-104B-F24B-2A9924C50D05}"/>
              </a:ext>
            </a:extLst>
          </p:cNvPr>
          <p:cNvSpPr/>
          <p:nvPr/>
        </p:nvSpPr>
        <p:spPr>
          <a:xfrm>
            <a:off x="4623815" y="2037934"/>
            <a:ext cx="6729985" cy="1698042"/>
          </a:xfrm>
          <a:custGeom>
            <a:avLst/>
            <a:gdLst>
              <a:gd name="connsiteX0" fmla="*/ 283012 w 1698041"/>
              <a:gd name="connsiteY0" fmla="*/ 0 h 6729984"/>
              <a:gd name="connsiteX1" fmla="*/ 1415029 w 1698041"/>
              <a:gd name="connsiteY1" fmla="*/ 0 h 6729984"/>
              <a:gd name="connsiteX2" fmla="*/ 1698041 w 1698041"/>
              <a:gd name="connsiteY2" fmla="*/ 283012 h 6729984"/>
              <a:gd name="connsiteX3" fmla="*/ 1698041 w 1698041"/>
              <a:gd name="connsiteY3" fmla="*/ 6729984 h 6729984"/>
              <a:gd name="connsiteX4" fmla="*/ 1698041 w 1698041"/>
              <a:gd name="connsiteY4" fmla="*/ 6729984 h 6729984"/>
              <a:gd name="connsiteX5" fmla="*/ 0 w 1698041"/>
              <a:gd name="connsiteY5" fmla="*/ 6729984 h 6729984"/>
              <a:gd name="connsiteX6" fmla="*/ 0 w 1698041"/>
              <a:gd name="connsiteY6" fmla="*/ 6729984 h 6729984"/>
              <a:gd name="connsiteX7" fmla="*/ 0 w 1698041"/>
              <a:gd name="connsiteY7" fmla="*/ 283012 h 6729984"/>
              <a:gd name="connsiteX8" fmla="*/ 283012 w 1698041"/>
              <a:gd name="connsiteY8" fmla="*/ 0 h 672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8041" h="6729984">
                <a:moveTo>
                  <a:pt x="1698041" y="1121686"/>
                </a:moveTo>
                <a:lnTo>
                  <a:pt x="1698041" y="5608298"/>
                </a:lnTo>
                <a:cubicBezTo>
                  <a:pt x="1698041" y="6227786"/>
                  <a:pt x="1666071" y="6729982"/>
                  <a:pt x="1626634" y="6729982"/>
                </a:cubicBezTo>
                <a:lnTo>
                  <a:pt x="0" y="6729982"/>
                </a:lnTo>
                <a:lnTo>
                  <a:pt x="0" y="6729982"/>
                </a:lnTo>
                <a:lnTo>
                  <a:pt x="0" y="2"/>
                </a:lnTo>
                <a:lnTo>
                  <a:pt x="0" y="2"/>
                </a:lnTo>
                <a:lnTo>
                  <a:pt x="1626634" y="2"/>
                </a:lnTo>
                <a:cubicBezTo>
                  <a:pt x="1666071" y="2"/>
                  <a:pt x="1698041" y="502198"/>
                  <a:pt x="1698041" y="1121686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1" tIns="126707" rIns="170522" bIns="126708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Economic instability and market saturation.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High competition with price wars.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Increasingly demanding and less loyal customers.</a:t>
            </a:r>
            <a:endParaRPr lang="en-US" sz="23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83D130B-7FDA-CD07-1637-2289B61A4787}"/>
              </a:ext>
            </a:extLst>
          </p:cNvPr>
          <p:cNvSpPr/>
          <p:nvPr/>
        </p:nvSpPr>
        <p:spPr>
          <a:xfrm>
            <a:off x="838200" y="1825678"/>
            <a:ext cx="3785616" cy="2122552"/>
          </a:xfrm>
          <a:custGeom>
            <a:avLst/>
            <a:gdLst>
              <a:gd name="connsiteX0" fmla="*/ 0 w 3785616"/>
              <a:gd name="connsiteY0" fmla="*/ 353766 h 2122552"/>
              <a:gd name="connsiteX1" fmla="*/ 353766 w 3785616"/>
              <a:gd name="connsiteY1" fmla="*/ 0 h 2122552"/>
              <a:gd name="connsiteX2" fmla="*/ 3431850 w 3785616"/>
              <a:gd name="connsiteY2" fmla="*/ 0 h 2122552"/>
              <a:gd name="connsiteX3" fmla="*/ 3785616 w 3785616"/>
              <a:gd name="connsiteY3" fmla="*/ 353766 h 2122552"/>
              <a:gd name="connsiteX4" fmla="*/ 3785616 w 3785616"/>
              <a:gd name="connsiteY4" fmla="*/ 1768786 h 2122552"/>
              <a:gd name="connsiteX5" fmla="*/ 3431850 w 3785616"/>
              <a:gd name="connsiteY5" fmla="*/ 2122552 h 2122552"/>
              <a:gd name="connsiteX6" fmla="*/ 353766 w 3785616"/>
              <a:gd name="connsiteY6" fmla="*/ 2122552 h 2122552"/>
              <a:gd name="connsiteX7" fmla="*/ 0 w 3785616"/>
              <a:gd name="connsiteY7" fmla="*/ 1768786 h 2122552"/>
              <a:gd name="connsiteX8" fmla="*/ 0 w 3785616"/>
              <a:gd name="connsiteY8" fmla="*/ 353766 h 212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2122552">
                <a:moveTo>
                  <a:pt x="0" y="353766"/>
                </a:moveTo>
                <a:cubicBezTo>
                  <a:pt x="0" y="158386"/>
                  <a:pt x="158386" y="0"/>
                  <a:pt x="353766" y="0"/>
                </a:cubicBezTo>
                <a:lnTo>
                  <a:pt x="3431850" y="0"/>
                </a:lnTo>
                <a:cubicBezTo>
                  <a:pt x="3627230" y="0"/>
                  <a:pt x="3785616" y="158386"/>
                  <a:pt x="3785616" y="353766"/>
                </a:cubicBezTo>
                <a:lnTo>
                  <a:pt x="3785616" y="1768786"/>
                </a:lnTo>
                <a:cubicBezTo>
                  <a:pt x="3785616" y="1964166"/>
                  <a:pt x="3627230" y="2122552"/>
                  <a:pt x="3431850" y="2122552"/>
                </a:cubicBezTo>
                <a:lnTo>
                  <a:pt x="353766" y="2122552"/>
                </a:lnTo>
                <a:cubicBezTo>
                  <a:pt x="158386" y="2122552"/>
                  <a:pt x="0" y="1964166"/>
                  <a:pt x="0" y="1768786"/>
                </a:cubicBezTo>
                <a:lnTo>
                  <a:pt x="0" y="35376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974" tIns="210294" rIns="316974" bIns="210294" numCol="1" spcCol="1270" anchor="ctr" anchorCtr="0">
            <a:noAutofit/>
          </a:bodyPr>
          <a:lstStyle/>
          <a:p>
            <a:pPr marL="0" lvl="0" indent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5600" b="1" kern="1200" dirty="0"/>
              <a:t>Industry Outlook:</a:t>
            </a:r>
            <a:endParaRPr lang="en-US" sz="56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3B86EC1-7B32-7E90-456D-895EE9C917C3}"/>
              </a:ext>
            </a:extLst>
          </p:cNvPr>
          <p:cNvSpPr/>
          <p:nvPr/>
        </p:nvSpPr>
        <p:spPr>
          <a:xfrm>
            <a:off x="4623815" y="4266613"/>
            <a:ext cx="6729985" cy="1698042"/>
          </a:xfrm>
          <a:custGeom>
            <a:avLst/>
            <a:gdLst>
              <a:gd name="connsiteX0" fmla="*/ 283012 w 1698041"/>
              <a:gd name="connsiteY0" fmla="*/ 0 h 6729984"/>
              <a:gd name="connsiteX1" fmla="*/ 1415029 w 1698041"/>
              <a:gd name="connsiteY1" fmla="*/ 0 h 6729984"/>
              <a:gd name="connsiteX2" fmla="*/ 1698041 w 1698041"/>
              <a:gd name="connsiteY2" fmla="*/ 283012 h 6729984"/>
              <a:gd name="connsiteX3" fmla="*/ 1698041 w 1698041"/>
              <a:gd name="connsiteY3" fmla="*/ 6729984 h 6729984"/>
              <a:gd name="connsiteX4" fmla="*/ 1698041 w 1698041"/>
              <a:gd name="connsiteY4" fmla="*/ 6729984 h 6729984"/>
              <a:gd name="connsiteX5" fmla="*/ 0 w 1698041"/>
              <a:gd name="connsiteY5" fmla="*/ 6729984 h 6729984"/>
              <a:gd name="connsiteX6" fmla="*/ 0 w 1698041"/>
              <a:gd name="connsiteY6" fmla="*/ 6729984 h 6729984"/>
              <a:gd name="connsiteX7" fmla="*/ 0 w 1698041"/>
              <a:gd name="connsiteY7" fmla="*/ 283012 h 6729984"/>
              <a:gd name="connsiteX8" fmla="*/ 283012 w 1698041"/>
              <a:gd name="connsiteY8" fmla="*/ 0 h 672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8041" h="6729984">
                <a:moveTo>
                  <a:pt x="1698041" y="1121686"/>
                </a:moveTo>
                <a:lnTo>
                  <a:pt x="1698041" y="5608298"/>
                </a:lnTo>
                <a:cubicBezTo>
                  <a:pt x="1698041" y="6227786"/>
                  <a:pt x="1666071" y="6729982"/>
                  <a:pt x="1626634" y="6729982"/>
                </a:cubicBezTo>
                <a:lnTo>
                  <a:pt x="0" y="6729982"/>
                </a:lnTo>
                <a:lnTo>
                  <a:pt x="0" y="6729982"/>
                </a:lnTo>
                <a:lnTo>
                  <a:pt x="0" y="2"/>
                </a:lnTo>
                <a:lnTo>
                  <a:pt x="0" y="2"/>
                </a:lnTo>
                <a:lnTo>
                  <a:pt x="1626634" y="2"/>
                </a:lnTo>
                <a:cubicBezTo>
                  <a:pt x="1666071" y="2"/>
                  <a:pt x="1698041" y="502198"/>
                  <a:pt x="1698041" y="1121686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1" tIns="126707" rIns="170522" bIns="126708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Churn impacts EBITDA* margin and revenue.</a:t>
            </a:r>
            <a:endParaRPr lang="en-US" sz="2300" kern="1200" dirty="0"/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300" kern="1200" dirty="0"/>
              <a:t>Customer acquisition costs are up to 5 times higher than retention.</a:t>
            </a:r>
            <a:endParaRPr lang="en-US" sz="23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3570A6-B28A-F2DC-AABF-F4AB16360451}"/>
              </a:ext>
            </a:extLst>
          </p:cNvPr>
          <p:cNvSpPr/>
          <p:nvPr/>
        </p:nvSpPr>
        <p:spPr>
          <a:xfrm>
            <a:off x="838200" y="4054357"/>
            <a:ext cx="3785616" cy="2122552"/>
          </a:xfrm>
          <a:custGeom>
            <a:avLst/>
            <a:gdLst>
              <a:gd name="connsiteX0" fmla="*/ 0 w 3785616"/>
              <a:gd name="connsiteY0" fmla="*/ 353766 h 2122552"/>
              <a:gd name="connsiteX1" fmla="*/ 353766 w 3785616"/>
              <a:gd name="connsiteY1" fmla="*/ 0 h 2122552"/>
              <a:gd name="connsiteX2" fmla="*/ 3431850 w 3785616"/>
              <a:gd name="connsiteY2" fmla="*/ 0 h 2122552"/>
              <a:gd name="connsiteX3" fmla="*/ 3785616 w 3785616"/>
              <a:gd name="connsiteY3" fmla="*/ 353766 h 2122552"/>
              <a:gd name="connsiteX4" fmla="*/ 3785616 w 3785616"/>
              <a:gd name="connsiteY4" fmla="*/ 1768786 h 2122552"/>
              <a:gd name="connsiteX5" fmla="*/ 3431850 w 3785616"/>
              <a:gd name="connsiteY5" fmla="*/ 2122552 h 2122552"/>
              <a:gd name="connsiteX6" fmla="*/ 353766 w 3785616"/>
              <a:gd name="connsiteY6" fmla="*/ 2122552 h 2122552"/>
              <a:gd name="connsiteX7" fmla="*/ 0 w 3785616"/>
              <a:gd name="connsiteY7" fmla="*/ 1768786 h 2122552"/>
              <a:gd name="connsiteX8" fmla="*/ 0 w 3785616"/>
              <a:gd name="connsiteY8" fmla="*/ 353766 h 212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2122552">
                <a:moveTo>
                  <a:pt x="0" y="353766"/>
                </a:moveTo>
                <a:cubicBezTo>
                  <a:pt x="0" y="158386"/>
                  <a:pt x="158386" y="0"/>
                  <a:pt x="353766" y="0"/>
                </a:cubicBezTo>
                <a:lnTo>
                  <a:pt x="3431850" y="0"/>
                </a:lnTo>
                <a:cubicBezTo>
                  <a:pt x="3627230" y="0"/>
                  <a:pt x="3785616" y="158386"/>
                  <a:pt x="3785616" y="353766"/>
                </a:cubicBezTo>
                <a:lnTo>
                  <a:pt x="3785616" y="1768786"/>
                </a:lnTo>
                <a:cubicBezTo>
                  <a:pt x="3785616" y="1964166"/>
                  <a:pt x="3627230" y="2122552"/>
                  <a:pt x="3431850" y="2122552"/>
                </a:cubicBezTo>
                <a:lnTo>
                  <a:pt x="353766" y="2122552"/>
                </a:lnTo>
                <a:cubicBezTo>
                  <a:pt x="158386" y="2122552"/>
                  <a:pt x="0" y="1964166"/>
                  <a:pt x="0" y="1768786"/>
                </a:cubicBezTo>
                <a:lnTo>
                  <a:pt x="0" y="35376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974" tIns="210294" rIns="316974" bIns="210294" numCol="1" spcCol="1270" anchor="ctr" anchorCtr="0">
            <a:noAutofit/>
          </a:bodyPr>
          <a:lstStyle/>
          <a:p>
            <a:pPr marL="0" lvl="0" indent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5600" b="1" kern="1200" dirty="0"/>
              <a:t>Business Need:</a:t>
            </a:r>
            <a:endParaRPr lang="en-US" sz="5600" kern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79381-3111-D4E1-80C4-9F1A2F83DAFB}"/>
              </a:ext>
            </a:extLst>
          </p:cNvPr>
          <p:cNvSpPr txBox="1"/>
          <p:nvPr/>
        </p:nvSpPr>
        <p:spPr>
          <a:xfrm>
            <a:off x="997688" y="6176963"/>
            <a:ext cx="1019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*EBITDA stands for </a:t>
            </a:r>
            <a:r>
              <a:rPr lang="en-IN" sz="1400" b="1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Earnings Before Interest, Taxes, Depreciation, and Amortization</a:t>
            </a:r>
            <a:r>
              <a:rPr lang="en-IN" sz="14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 and is a metric used to evaluate a company's operating performance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645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636156-4DB8-BAFA-8452-1E782B575CE5}"/>
              </a:ext>
            </a:extLst>
          </p:cNvPr>
          <p:cNvGrpSpPr/>
          <p:nvPr/>
        </p:nvGrpSpPr>
        <p:grpSpPr>
          <a:xfrm>
            <a:off x="3703673" y="1341748"/>
            <a:ext cx="4784651" cy="4784651"/>
            <a:chOff x="3703674" y="935665"/>
            <a:chExt cx="4784651" cy="47846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AD5272-49A7-39CD-E87F-4C48F235E03C}"/>
                </a:ext>
              </a:extLst>
            </p:cNvPr>
            <p:cNvSpPr/>
            <p:nvPr/>
          </p:nvSpPr>
          <p:spPr>
            <a:xfrm>
              <a:off x="3703674" y="935665"/>
              <a:ext cx="4784651" cy="47846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B85368-34DB-52EB-E3EA-7CA7004FEEEB}"/>
                </a:ext>
              </a:extLst>
            </p:cNvPr>
            <p:cNvGrpSpPr/>
            <p:nvPr/>
          </p:nvGrpSpPr>
          <p:grpSpPr>
            <a:xfrm>
              <a:off x="4150241" y="1382232"/>
              <a:ext cx="3891516" cy="3891516"/>
              <a:chOff x="4150241" y="1382232"/>
              <a:chExt cx="3891516" cy="38915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C33C4E5-5D08-6F5A-FA05-7A89D9E3A72B}"/>
                  </a:ext>
                </a:extLst>
              </p:cNvPr>
              <p:cNvSpPr/>
              <p:nvPr/>
            </p:nvSpPr>
            <p:spPr>
              <a:xfrm>
                <a:off x="4150241" y="1382232"/>
                <a:ext cx="3891516" cy="3891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15BFC9-84FD-0F0F-56F8-B6184EABF9D5}"/>
                  </a:ext>
                </a:extLst>
              </p:cNvPr>
              <p:cNvSpPr/>
              <p:nvPr/>
            </p:nvSpPr>
            <p:spPr>
              <a:xfrm>
                <a:off x="4554278" y="1786268"/>
                <a:ext cx="3083443" cy="30834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C8016E3-C707-CF60-1387-6CEE7D93984C}"/>
                  </a:ext>
                </a:extLst>
              </p:cNvPr>
              <p:cNvSpPr/>
              <p:nvPr/>
            </p:nvSpPr>
            <p:spPr>
              <a:xfrm>
                <a:off x="5107170" y="2339160"/>
                <a:ext cx="1977658" cy="19776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EE0D8E6-0D0D-367E-92E2-7EBD3EAE9815}"/>
                  </a:ext>
                </a:extLst>
              </p:cNvPr>
              <p:cNvSpPr/>
              <p:nvPr/>
            </p:nvSpPr>
            <p:spPr>
              <a:xfrm>
                <a:off x="5752213" y="2987744"/>
                <a:ext cx="687573" cy="6875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phic 15" descr="Maple leaf outline">
            <a:extLst>
              <a:ext uri="{FF2B5EF4-FFF2-40B4-BE49-F238E27FC236}">
                <a16:creationId xmlns:a16="http://schemas.microsoft.com/office/drawing/2014/main" id="{7E791EA8-B99D-8C75-8C18-12FAD874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635" y="5215270"/>
            <a:ext cx="1295404" cy="1295404"/>
          </a:xfrm>
          <a:prstGeom prst="rect">
            <a:avLst/>
          </a:prstGeom>
        </p:spPr>
      </p:pic>
      <p:pic>
        <p:nvPicPr>
          <p:cNvPr id="18" name="Graphic 17" descr="Maple leaf with solid fill">
            <a:extLst>
              <a:ext uri="{FF2B5EF4-FFF2-40B4-BE49-F238E27FC236}">
                <a16:creationId xmlns:a16="http://schemas.microsoft.com/office/drawing/2014/main" id="{115C1026-19F5-D638-77E5-D95548025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85164"/>
            <a:ext cx="1482471" cy="1482471"/>
          </a:xfrm>
          <a:prstGeom prst="rect">
            <a:avLst/>
          </a:prstGeom>
        </p:spPr>
      </p:pic>
      <p:pic>
        <p:nvPicPr>
          <p:cNvPr id="20" name="Graphic 19" descr="Torch with solid fill">
            <a:extLst>
              <a:ext uri="{FF2B5EF4-FFF2-40B4-BE49-F238E27FC236}">
                <a16:creationId xmlns:a16="http://schemas.microsoft.com/office/drawing/2014/main" id="{4948DAF5-FD21-D4EC-E0F7-D390AB063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7431" y="329275"/>
            <a:ext cx="1584252" cy="1584252"/>
          </a:xfrm>
          <a:prstGeom prst="rect">
            <a:avLst/>
          </a:prstGeom>
        </p:spPr>
      </p:pic>
      <p:pic>
        <p:nvPicPr>
          <p:cNvPr id="24" name="Graphic 23" descr="Mushroom with solid fill">
            <a:extLst>
              <a:ext uri="{FF2B5EF4-FFF2-40B4-BE49-F238E27FC236}">
                <a16:creationId xmlns:a16="http://schemas.microsoft.com/office/drawing/2014/main" id="{0EF5EFD1-C061-7B52-E81E-315122286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5069" y="6065874"/>
            <a:ext cx="914400" cy="914400"/>
          </a:xfrm>
          <a:prstGeom prst="rect">
            <a:avLst/>
          </a:prstGeom>
        </p:spPr>
      </p:pic>
      <p:pic>
        <p:nvPicPr>
          <p:cNvPr id="25" name="Graphic 24" descr="Mushroom with solid fill">
            <a:extLst>
              <a:ext uri="{FF2B5EF4-FFF2-40B4-BE49-F238E27FC236}">
                <a16:creationId xmlns:a16="http://schemas.microsoft.com/office/drawing/2014/main" id="{DB1F3A2C-EE36-AA0F-ADFC-8EB130A92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1644" y="5720316"/>
            <a:ext cx="1257913" cy="12579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DC4D18-477C-03D5-13A6-184F5773FEFA}"/>
              </a:ext>
            </a:extLst>
          </p:cNvPr>
          <p:cNvSpPr txBox="1"/>
          <p:nvPr/>
        </p:nvSpPr>
        <p:spPr>
          <a:xfrm>
            <a:off x="3989076" y="72218"/>
            <a:ext cx="421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US" sz="1600" b="1" dirty="0">
              <a:solidFill>
                <a:schemeClr val="accent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8" name="Graphic 27" descr="Torch with solid fill">
            <a:extLst>
              <a:ext uri="{FF2B5EF4-FFF2-40B4-BE49-F238E27FC236}">
                <a16:creationId xmlns:a16="http://schemas.microsoft.com/office/drawing/2014/main" id="{827BA389-7EF6-2E37-B06C-F5251C9CE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9778" y="1813221"/>
            <a:ext cx="450422" cy="450422"/>
          </a:xfrm>
          <a:prstGeom prst="rect">
            <a:avLst/>
          </a:prstGeom>
        </p:spPr>
      </p:pic>
      <p:pic>
        <p:nvPicPr>
          <p:cNvPr id="29" name="Graphic 28" descr="Mushroom with solid fill">
            <a:extLst>
              <a:ext uri="{FF2B5EF4-FFF2-40B4-BE49-F238E27FC236}">
                <a16:creationId xmlns:a16="http://schemas.microsoft.com/office/drawing/2014/main" id="{1F22DF42-1ABA-5147-B5AA-9ACD0EBF8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52726" y="5385164"/>
            <a:ext cx="1257913" cy="125791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1B2CA69-9CE2-C947-A652-786F58E463EC}"/>
              </a:ext>
            </a:extLst>
          </p:cNvPr>
          <p:cNvGrpSpPr/>
          <p:nvPr/>
        </p:nvGrpSpPr>
        <p:grpSpPr>
          <a:xfrm>
            <a:off x="12754989" y="1850848"/>
            <a:ext cx="8383336" cy="4163898"/>
            <a:chOff x="3947633" y="1850848"/>
            <a:chExt cx="8383336" cy="41638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6DC426-F285-D30B-FA7A-B88544D9A1F7}"/>
                </a:ext>
              </a:extLst>
            </p:cNvPr>
            <p:cNvSpPr txBox="1"/>
            <p:nvPr/>
          </p:nvSpPr>
          <p:spPr>
            <a:xfrm>
              <a:off x="3947633" y="1850848"/>
              <a:ext cx="6350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accent5"/>
                  </a:solidFill>
                </a:rPr>
                <a:t>Develop a machine learning model to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BB07FA-57C8-8CD5-F229-828DE8C673C4}"/>
                </a:ext>
              </a:extLst>
            </p:cNvPr>
            <p:cNvSpPr txBox="1"/>
            <p:nvPr/>
          </p:nvSpPr>
          <p:spPr>
            <a:xfrm>
              <a:off x="4656308" y="2413760"/>
              <a:ext cx="767466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accent5"/>
                  </a:solidFill>
                </a:rPr>
                <a:t>Predict churn propensity</a:t>
              </a:r>
              <a:r>
                <a:rPr lang="en-IN" sz="2800" dirty="0">
                  <a:solidFill>
                    <a:schemeClr val="accent5"/>
                  </a:solidFill>
                </a:rPr>
                <a:t> </a:t>
              </a:r>
              <a:r>
                <a:rPr lang="en-IN" sz="2800" dirty="0"/>
                <a:t>at the individual level.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IN" sz="28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accent5"/>
                  </a:solidFill>
                </a:rPr>
                <a:t>Identify key drivers of churn</a:t>
              </a:r>
              <a:r>
                <a:rPr lang="en-IN" sz="2800" b="1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IN" sz="28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accent5"/>
                  </a:solidFill>
                </a:rPr>
                <a:t>Propose actionable strategies</a:t>
              </a:r>
              <a:r>
                <a:rPr lang="en-IN" sz="2800" dirty="0">
                  <a:solidFill>
                    <a:schemeClr val="accent5"/>
                  </a:solidFill>
                </a:rPr>
                <a:t> </a:t>
              </a:r>
              <a:r>
                <a:rPr lang="en-IN" sz="2800" dirty="0"/>
                <a:t>for targeted retention campaigns.</a:t>
              </a:r>
            </a:p>
            <a:p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984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D727-D9AB-C7FF-96E7-B7B01406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4F228-9B30-4A64-D38D-EA5637DBA695}"/>
              </a:ext>
            </a:extLst>
          </p:cNvPr>
          <p:cNvGrpSpPr/>
          <p:nvPr/>
        </p:nvGrpSpPr>
        <p:grpSpPr>
          <a:xfrm>
            <a:off x="-2540817" y="1341748"/>
            <a:ext cx="7674661" cy="7674661"/>
            <a:chOff x="3703674" y="935665"/>
            <a:chExt cx="4784651" cy="47846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EC932D-B561-6C7B-4AEA-4B9876332396}"/>
                </a:ext>
              </a:extLst>
            </p:cNvPr>
            <p:cNvSpPr/>
            <p:nvPr/>
          </p:nvSpPr>
          <p:spPr>
            <a:xfrm>
              <a:off x="3703674" y="935665"/>
              <a:ext cx="4784651" cy="47846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49E44F-9074-3142-618D-35E12CEFB087}"/>
                </a:ext>
              </a:extLst>
            </p:cNvPr>
            <p:cNvGrpSpPr/>
            <p:nvPr/>
          </p:nvGrpSpPr>
          <p:grpSpPr>
            <a:xfrm>
              <a:off x="4150241" y="1382232"/>
              <a:ext cx="3891516" cy="3891516"/>
              <a:chOff x="4150241" y="1382232"/>
              <a:chExt cx="3891516" cy="38915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53EA16-84C5-08D1-5217-816D1182A5D4}"/>
                  </a:ext>
                </a:extLst>
              </p:cNvPr>
              <p:cNvSpPr/>
              <p:nvPr/>
            </p:nvSpPr>
            <p:spPr>
              <a:xfrm>
                <a:off x="4150241" y="1382232"/>
                <a:ext cx="3891516" cy="3891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4FD66C7-C88F-AEE1-8F70-B22C39391D1C}"/>
                  </a:ext>
                </a:extLst>
              </p:cNvPr>
              <p:cNvSpPr/>
              <p:nvPr/>
            </p:nvSpPr>
            <p:spPr>
              <a:xfrm>
                <a:off x="4554278" y="1786268"/>
                <a:ext cx="3083443" cy="30834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23A4243-DF6B-DD28-0E5A-CBDE55F44A8C}"/>
                  </a:ext>
                </a:extLst>
              </p:cNvPr>
              <p:cNvSpPr/>
              <p:nvPr/>
            </p:nvSpPr>
            <p:spPr>
              <a:xfrm>
                <a:off x="5107170" y="2339160"/>
                <a:ext cx="1977658" cy="19776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A86831-37B8-E8C9-F74E-21FBA8776AAE}"/>
                  </a:ext>
                </a:extLst>
              </p:cNvPr>
              <p:cNvSpPr/>
              <p:nvPr/>
            </p:nvSpPr>
            <p:spPr>
              <a:xfrm>
                <a:off x="5752213" y="2987744"/>
                <a:ext cx="687573" cy="6875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52249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phic 15" descr="Maple leaf outline">
            <a:extLst>
              <a:ext uri="{FF2B5EF4-FFF2-40B4-BE49-F238E27FC236}">
                <a16:creationId xmlns:a16="http://schemas.microsoft.com/office/drawing/2014/main" id="{580B7D10-8743-9639-B596-EEDF07ED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16" y="6962280"/>
            <a:ext cx="1295404" cy="1295404"/>
          </a:xfrm>
          <a:prstGeom prst="rect">
            <a:avLst/>
          </a:prstGeom>
        </p:spPr>
      </p:pic>
      <p:pic>
        <p:nvPicPr>
          <p:cNvPr id="18" name="Graphic 17" descr="Maple leaf with solid fill">
            <a:extLst>
              <a:ext uri="{FF2B5EF4-FFF2-40B4-BE49-F238E27FC236}">
                <a16:creationId xmlns:a16="http://schemas.microsoft.com/office/drawing/2014/main" id="{B46C2869-3694-8D1A-2C8D-5120983D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24819" y="7132174"/>
            <a:ext cx="1482471" cy="1482471"/>
          </a:xfrm>
          <a:prstGeom prst="rect">
            <a:avLst/>
          </a:prstGeom>
        </p:spPr>
      </p:pic>
      <p:pic>
        <p:nvPicPr>
          <p:cNvPr id="20" name="Graphic 19" descr="Torch with solid fill">
            <a:extLst>
              <a:ext uri="{FF2B5EF4-FFF2-40B4-BE49-F238E27FC236}">
                <a16:creationId xmlns:a16="http://schemas.microsoft.com/office/drawing/2014/main" id="{65D6CEEA-9F3B-B8A6-2891-3F75286C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0983" y="27494"/>
            <a:ext cx="1449077" cy="1449077"/>
          </a:xfrm>
          <a:prstGeom prst="rect">
            <a:avLst/>
          </a:prstGeom>
        </p:spPr>
      </p:pic>
      <p:pic>
        <p:nvPicPr>
          <p:cNvPr id="24" name="Graphic 23" descr="Mushroom with solid fill">
            <a:extLst>
              <a:ext uri="{FF2B5EF4-FFF2-40B4-BE49-F238E27FC236}">
                <a16:creationId xmlns:a16="http://schemas.microsoft.com/office/drawing/2014/main" id="{4BB731BD-193D-2957-3AEC-4DAC856EE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9854" y="5029861"/>
            <a:ext cx="1982939" cy="1982939"/>
          </a:xfrm>
          <a:prstGeom prst="rect">
            <a:avLst/>
          </a:prstGeom>
        </p:spPr>
      </p:pic>
      <p:pic>
        <p:nvPicPr>
          <p:cNvPr id="25" name="Graphic 24" descr="Mushroom with solid fill">
            <a:extLst>
              <a:ext uri="{FF2B5EF4-FFF2-40B4-BE49-F238E27FC236}">
                <a16:creationId xmlns:a16="http://schemas.microsoft.com/office/drawing/2014/main" id="{1FC5E0F8-8327-65EB-3DF5-7DC9BD837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45561" y="5954233"/>
            <a:ext cx="1023996" cy="10239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6D54C3-4977-78DE-5D2E-E3F358B2576D}"/>
              </a:ext>
            </a:extLst>
          </p:cNvPr>
          <p:cNvSpPr txBox="1"/>
          <p:nvPr/>
        </p:nvSpPr>
        <p:spPr>
          <a:xfrm>
            <a:off x="4795066" y="364606"/>
            <a:ext cx="6350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US" b="1" dirty="0">
              <a:solidFill>
                <a:schemeClr val="accent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" name="Graphic 28" descr="Mushroom with solid fill">
            <a:extLst>
              <a:ext uri="{FF2B5EF4-FFF2-40B4-BE49-F238E27FC236}">
                <a16:creationId xmlns:a16="http://schemas.microsoft.com/office/drawing/2014/main" id="{2482FE4E-6F11-DBFA-D02F-844054D158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087" y="4850390"/>
            <a:ext cx="1262368" cy="1262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53C06-8B6F-CCE6-F1B4-E89980D9C48D}"/>
              </a:ext>
            </a:extLst>
          </p:cNvPr>
          <p:cNvSpPr txBox="1"/>
          <p:nvPr/>
        </p:nvSpPr>
        <p:spPr>
          <a:xfrm>
            <a:off x="3947633" y="1850848"/>
            <a:ext cx="63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/>
                </a:solidFill>
              </a:rPr>
              <a:t>Develop a machine learning model to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821FB-17CE-DD1B-134F-9C5D5D0B65E8}"/>
              </a:ext>
            </a:extLst>
          </p:cNvPr>
          <p:cNvSpPr txBox="1"/>
          <p:nvPr/>
        </p:nvSpPr>
        <p:spPr>
          <a:xfrm>
            <a:off x="4656308" y="2413760"/>
            <a:ext cx="76746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/>
                </a:solidFill>
              </a:rPr>
              <a:t>Predict churn propensity</a:t>
            </a:r>
            <a:r>
              <a:rPr lang="en-IN" sz="2800" dirty="0">
                <a:solidFill>
                  <a:schemeClr val="accent5"/>
                </a:solidFill>
              </a:rPr>
              <a:t> </a:t>
            </a:r>
            <a:r>
              <a:rPr lang="en-IN" sz="2800" dirty="0"/>
              <a:t>at the individual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/>
                </a:solidFill>
              </a:rPr>
              <a:t>Identify key drivers of churn</a:t>
            </a:r>
            <a:r>
              <a:rPr lang="en-IN" sz="28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/>
                </a:solidFill>
              </a:rPr>
              <a:t>Propose actionable strategies</a:t>
            </a:r>
            <a:r>
              <a:rPr lang="en-IN" sz="2800" dirty="0">
                <a:solidFill>
                  <a:schemeClr val="accent5"/>
                </a:solidFill>
              </a:rPr>
              <a:t> </a:t>
            </a:r>
            <a:r>
              <a:rPr lang="en-IN" sz="2800" dirty="0"/>
              <a:t>for targeted retention campaigns.</a:t>
            </a:r>
          </a:p>
          <a:p>
            <a:endParaRPr lang="en-US" sz="3200" dirty="0"/>
          </a:p>
        </p:txBody>
      </p:sp>
      <p:pic>
        <p:nvPicPr>
          <p:cNvPr id="5" name="Graphic 4" descr="Torch with solid fill">
            <a:extLst>
              <a:ext uri="{FF2B5EF4-FFF2-40B4-BE49-F238E27FC236}">
                <a16:creationId xmlns:a16="http://schemas.microsoft.com/office/drawing/2014/main" id="{BCA76CCA-6049-E731-3E74-76997F1E6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2422" y="1808897"/>
            <a:ext cx="450422" cy="4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3757-875F-A865-5679-9DC6B9DE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accent5"/>
                </a:solidFill>
              </a:rPr>
              <a:t>Dataset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9F8B53-2C10-FBAA-D666-B46730E5B888}"/>
              </a:ext>
            </a:extLst>
          </p:cNvPr>
          <p:cNvSpPr/>
          <p:nvPr/>
        </p:nvSpPr>
        <p:spPr>
          <a:xfrm>
            <a:off x="838200" y="4451888"/>
            <a:ext cx="10515600" cy="1723112"/>
          </a:xfrm>
          <a:custGeom>
            <a:avLst/>
            <a:gdLst>
              <a:gd name="connsiteX0" fmla="*/ 0 w 10515600"/>
              <a:gd name="connsiteY0" fmla="*/ 0 h 1723112"/>
              <a:gd name="connsiteX1" fmla="*/ 10515600 w 10515600"/>
              <a:gd name="connsiteY1" fmla="*/ 0 h 1723112"/>
              <a:gd name="connsiteX2" fmla="*/ 10515600 w 10515600"/>
              <a:gd name="connsiteY2" fmla="*/ 1723112 h 1723112"/>
              <a:gd name="connsiteX3" fmla="*/ 0 w 10515600"/>
              <a:gd name="connsiteY3" fmla="*/ 1723112 h 1723112"/>
              <a:gd name="connsiteX4" fmla="*/ 0 w 10515600"/>
              <a:gd name="connsiteY4" fmla="*/ 0 h 17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723112">
                <a:moveTo>
                  <a:pt x="0" y="0"/>
                </a:moveTo>
                <a:lnTo>
                  <a:pt x="10515600" y="0"/>
                </a:lnTo>
                <a:lnTo>
                  <a:pt x="10515600" y="1723112"/>
                </a:lnTo>
                <a:lnTo>
                  <a:pt x="0" y="1723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227584" rIns="227584" bIns="22758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b="1" kern="1200" dirty="0"/>
              <a:t>Target </a:t>
            </a:r>
            <a:r>
              <a:rPr lang="en-IN" sz="3200" b="1" kern="1200" dirty="0" err="1"/>
              <a:t>Variable:</a:t>
            </a:r>
            <a:r>
              <a:rPr lang="en-IN" sz="3200" i="1" kern="1200" dirty="0" err="1"/>
              <a:t>Churn</a:t>
            </a:r>
            <a:r>
              <a:rPr lang="en-IN" sz="3200" kern="1200" dirty="0"/>
              <a:t>: Binary (1 = churn, 0 = no churn).</a:t>
            </a:r>
            <a:endParaRPr lang="en-US" sz="3200" kern="12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5B86362-086C-9AF2-AD9F-B1D0CEF3EE91}"/>
              </a:ext>
            </a:extLst>
          </p:cNvPr>
          <p:cNvSpPr/>
          <p:nvPr/>
        </p:nvSpPr>
        <p:spPr>
          <a:xfrm>
            <a:off x="838200" y="1827586"/>
            <a:ext cx="10515600" cy="2650149"/>
          </a:xfrm>
          <a:custGeom>
            <a:avLst/>
            <a:gdLst>
              <a:gd name="connsiteX0" fmla="*/ 0 w 10515600"/>
              <a:gd name="connsiteY0" fmla="*/ 928161 h 2650147"/>
              <a:gd name="connsiteX1" fmla="*/ 4926532 w 10515600"/>
              <a:gd name="connsiteY1" fmla="*/ 928161 h 2650147"/>
              <a:gd name="connsiteX2" fmla="*/ 4926532 w 10515600"/>
              <a:gd name="connsiteY2" fmla="*/ 662537 h 2650147"/>
              <a:gd name="connsiteX3" fmla="*/ 4595263 w 10515600"/>
              <a:gd name="connsiteY3" fmla="*/ 662537 h 2650147"/>
              <a:gd name="connsiteX4" fmla="*/ 5257800 w 10515600"/>
              <a:gd name="connsiteY4" fmla="*/ 0 h 2650147"/>
              <a:gd name="connsiteX5" fmla="*/ 5920337 w 10515600"/>
              <a:gd name="connsiteY5" fmla="*/ 662537 h 2650147"/>
              <a:gd name="connsiteX6" fmla="*/ 5589068 w 10515600"/>
              <a:gd name="connsiteY6" fmla="*/ 662537 h 2650147"/>
              <a:gd name="connsiteX7" fmla="*/ 5589068 w 10515600"/>
              <a:gd name="connsiteY7" fmla="*/ 928161 h 2650147"/>
              <a:gd name="connsiteX8" fmla="*/ 10515600 w 10515600"/>
              <a:gd name="connsiteY8" fmla="*/ 928161 h 2650147"/>
              <a:gd name="connsiteX9" fmla="*/ 10515600 w 10515600"/>
              <a:gd name="connsiteY9" fmla="*/ 2650147 h 2650147"/>
              <a:gd name="connsiteX10" fmla="*/ 0 w 10515600"/>
              <a:gd name="connsiteY10" fmla="*/ 2650147 h 2650147"/>
              <a:gd name="connsiteX11" fmla="*/ 0 w 10515600"/>
              <a:gd name="connsiteY11" fmla="*/ 928161 h 265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600" h="2650147">
                <a:moveTo>
                  <a:pt x="10515600" y="1721986"/>
                </a:moveTo>
                <a:lnTo>
                  <a:pt x="5589068" y="1721986"/>
                </a:lnTo>
                <a:lnTo>
                  <a:pt x="5589068" y="1987610"/>
                </a:lnTo>
                <a:lnTo>
                  <a:pt x="5920337" y="1987610"/>
                </a:lnTo>
                <a:lnTo>
                  <a:pt x="5257800" y="2650146"/>
                </a:lnTo>
                <a:lnTo>
                  <a:pt x="4595263" y="1987610"/>
                </a:lnTo>
                <a:lnTo>
                  <a:pt x="4926532" y="1987610"/>
                </a:lnTo>
                <a:lnTo>
                  <a:pt x="4926532" y="1721986"/>
                </a:lnTo>
                <a:lnTo>
                  <a:pt x="0" y="1721986"/>
                </a:lnTo>
                <a:lnTo>
                  <a:pt x="0" y="1"/>
                </a:lnTo>
                <a:lnTo>
                  <a:pt x="10515600" y="1"/>
                </a:lnTo>
                <a:lnTo>
                  <a:pt x="10515600" y="172198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227585" rIns="227584" bIns="1947531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b="1" kern="1200" dirty="0"/>
              <a:t>Source:</a:t>
            </a:r>
            <a:r>
              <a:rPr lang="en-IN" sz="3200" kern="1200" dirty="0"/>
              <a:t> KAGGLES</a:t>
            </a:r>
            <a:endParaRPr lang="en-US" sz="32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C33110F-3115-9FD4-EB8C-0145EF92E5A8}"/>
              </a:ext>
            </a:extLst>
          </p:cNvPr>
          <p:cNvSpPr/>
          <p:nvPr/>
        </p:nvSpPr>
        <p:spPr>
          <a:xfrm>
            <a:off x="843334" y="2757788"/>
            <a:ext cx="3501776" cy="792394"/>
          </a:xfrm>
          <a:custGeom>
            <a:avLst/>
            <a:gdLst>
              <a:gd name="connsiteX0" fmla="*/ 0 w 3501776"/>
              <a:gd name="connsiteY0" fmla="*/ 0 h 792394"/>
              <a:gd name="connsiteX1" fmla="*/ 3501776 w 3501776"/>
              <a:gd name="connsiteY1" fmla="*/ 0 h 792394"/>
              <a:gd name="connsiteX2" fmla="*/ 3501776 w 3501776"/>
              <a:gd name="connsiteY2" fmla="*/ 792394 h 792394"/>
              <a:gd name="connsiteX3" fmla="*/ 0 w 3501776"/>
              <a:gd name="connsiteY3" fmla="*/ 792394 h 792394"/>
              <a:gd name="connsiteX4" fmla="*/ 0 w 3501776"/>
              <a:gd name="connsiteY4" fmla="*/ 0 h 79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776" h="792394">
                <a:moveTo>
                  <a:pt x="0" y="0"/>
                </a:moveTo>
                <a:lnTo>
                  <a:pt x="3501776" y="0"/>
                </a:lnTo>
                <a:lnTo>
                  <a:pt x="3501776" y="792394"/>
                </a:lnTo>
                <a:lnTo>
                  <a:pt x="0" y="792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31750" rIns="17780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500" kern="1200" dirty="0" err="1"/>
              <a:t>data.</a:t>
            </a:r>
            <a:r>
              <a:rPr lang="en-IN" sz="2500" b="1" kern="1200" dirty="0" err="1"/>
              <a:t>Features</a:t>
            </a:r>
            <a:r>
              <a:rPr lang="en-IN" sz="2500" b="1" kern="1200" dirty="0"/>
              <a:t>:</a:t>
            </a:r>
            <a:r>
              <a:rPr lang="en-IN" sz="2500" kern="1200" dirty="0"/>
              <a:t> Age, Gender etc.</a:t>
            </a:r>
            <a:endParaRPr lang="en-US" sz="25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F3EECE-79A7-67B5-E3AD-EF7846E378A2}"/>
              </a:ext>
            </a:extLst>
          </p:cNvPr>
          <p:cNvSpPr/>
          <p:nvPr/>
        </p:nvSpPr>
        <p:spPr>
          <a:xfrm>
            <a:off x="4345111" y="2757788"/>
            <a:ext cx="3501776" cy="792394"/>
          </a:xfrm>
          <a:custGeom>
            <a:avLst/>
            <a:gdLst>
              <a:gd name="connsiteX0" fmla="*/ 0 w 3501776"/>
              <a:gd name="connsiteY0" fmla="*/ 0 h 792394"/>
              <a:gd name="connsiteX1" fmla="*/ 3501776 w 3501776"/>
              <a:gd name="connsiteY1" fmla="*/ 0 h 792394"/>
              <a:gd name="connsiteX2" fmla="*/ 3501776 w 3501776"/>
              <a:gd name="connsiteY2" fmla="*/ 792394 h 792394"/>
              <a:gd name="connsiteX3" fmla="*/ 0 w 3501776"/>
              <a:gd name="connsiteY3" fmla="*/ 792394 h 792394"/>
              <a:gd name="connsiteX4" fmla="*/ 0 w 3501776"/>
              <a:gd name="connsiteY4" fmla="*/ 0 h 79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776" h="792394">
                <a:moveTo>
                  <a:pt x="0" y="0"/>
                </a:moveTo>
                <a:lnTo>
                  <a:pt x="3501776" y="0"/>
                </a:lnTo>
                <a:lnTo>
                  <a:pt x="3501776" y="792394"/>
                </a:lnTo>
                <a:lnTo>
                  <a:pt x="0" y="792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31750" rIns="17780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500" kern="1200" dirty="0"/>
              <a:t>Service Usage: Call, internet usage etc.</a:t>
            </a:r>
            <a:endParaRPr lang="en-US" sz="25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EB3132D-78FD-4DE9-EEC8-3223312E3B73}"/>
              </a:ext>
            </a:extLst>
          </p:cNvPr>
          <p:cNvSpPr/>
          <p:nvPr/>
        </p:nvSpPr>
        <p:spPr>
          <a:xfrm>
            <a:off x="7846888" y="2757788"/>
            <a:ext cx="3501776" cy="792394"/>
          </a:xfrm>
          <a:custGeom>
            <a:avLst/>
            <a:gdLst>
              <a:gd name="connsiteX0" fmla="*/ 0 w 3501776"/>
              <a:gd name="connsiteY0" fmla="*/ 0 h 792394"/>
              <a:gd name="connsiteX1" fmla="*/ 3501776 w 3501776"/>
              <a:gd name="connsiteY1" fmla="*/ 0 h 792394"/>
              <a:gd name="connsiteX2" fmla="*/ 3501776 w 3501776"/>
              <a:gd name="connsiteY2" fmla="*/ 792394 h 792394"/>
              <a:gd name="connsiteX3" fmla="*/ 0 w 3501776"/>
              <a:gd name="connsiteY3" fmla="*/ 792394 h 792394"/>
              <a:gd name="connsiteX4" fmla="*/ 0 w 3501776"/>
              <a:gd name="connsiteY4" fmla="*/ 0 h 79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776" h="792394">
                <a:moveTo>
                  <a:pt x="0" y="0"/>
                </a:moveTo>
                <a:lnTo>
                  <a:pt x="3501776" y="0"/>
                </a:lnTo>
                <a:lnTo>
                  <a:pt x="3501776" y="792394"/>
                </a:lnTo>
                <a:lnTo>
                  <a:pt x="0" y="792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31750" rIns="17780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500" kern="1200" dirty="0" err="1"/>
              <a:t>Behavioral</a:t>
            </a:r>
            <a:r>
              <a:rPr lang="en-IN" sz="2500" kern="1200" dirty="0"/>
              <a:t>: Payment, Contract etc.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383648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8CC09-AA2D-4636-07C8-6BE2D718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dirty="0">
                <a:solidFill>
                  <a:schemeClr val="accent5"/>
                </a:solidFill>
              </a:rPr>
              <a:t>Methodology</a:t>
            </a:r>
            <a:endParaRPr lang="en-US" sz="5200" b="1" dirty="0">
              <a:solidFill>
                <a:schemeClr val="accent5"/>
              </a:solidFill>
            </a:endParaRPr>
          </a:p>
        </p:txBody>
      </p:sp>
      <p:sp>
        <p:nvSpPr>
          <p:cNvPr id="4" name="Rectangle 3" descr="Programmer">
            <a:extLst>
              <a:ext uri="{FF2B5EF4-FFF2-40B4-BE49-F238E27FC236}">
                <a16:creationId xmlns:a16="http://schemas.microsoft.com/office/drawing/2014/main" id="{B8F9E533-DCA7-65A2-4BCE-B2A362B032AF}"/>
              </a:ext>
            </a:extLst>
          </p:cNvPr>
          <p:cNvSpPr/>
          <p:nvPr/>
        </p:nvSpPr>
        <p:spPr>
          <a:xfrm>
            <a:off x="838593" y="2262166"/>
            <a:ext cx="1098562" cy="1098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DF9674-110B-2F43-0DE2-6EDCD4741335}"/>
              </a:ext>
            </a:extLst>
          </p:cNvPr>
          <p:cNvSpPr/>
          <p:nvPr/>
        </p:nvSpPr>
        <p:spPr>
          <a:xfrm>
            <a:off x="838593" y="3510293"/>
            <a:ext cx="3138750" cy="470812"/>
          </a:xfrm>
          <a:custGeom>
            <a:avLst/>
            <a:gdLst>
              <a:gd name="connsiteX0" fmla="*/ 0 w 3138750"/>
              <a:gd name="connsiteY0" fmla="*/ 0 h 470812"/>
              <a:gd name="connsiteX1" fmla="*/ 3138750 w 3138750"/>
              <a:gd name="connsiteY1" fmla="*/ 0 h 470812"/>
              <a:gd name="connsiteX2" fmla="*/ 3138750 w 3138750"/>
              <a:gd name="connsiteY2" fmla="*/ 470812 h 470812"/>
              <a:gd name="connsiteX3" fmla="*/ 0 w 3138750"/>
              <a:gd name="connsiteY3" fmla="*/ 470812 h 470812"/>
              <a:gd name="connsiteX4" fmla="*/ 0 w 3138750"/>
              <a:gd name="connsiteY4" fmla="*/ 0 h 47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470812">
                <a:moveTo>
                  <a:pt x="0" y="0"/>
                </a:moveTo>
                <a:lnTo>
                  <a:pt x="3138750" y="0"/>
                </a:lnTo>
                <a:lnTo>
                  <a:pt x="3138750" y="470812"/>
                </a:lnTo>
                <a:lnTo>
                  <a:pt x="0" y="470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IN" sz="2600" b="1" kern="1200" dirty="0"/>
              <a:t>Data Preprocessing:</a:t>
            </a:r>
            <a:endParaRPr lang="en-US" sz="2600" kern="12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485986-F1D7-A7FC-6598-F5B0F199E2D0}"/>
              </a:ext>
            </a:extLst>
          </p:cNvPr>
          <p:cNvSpPr/>
          <p:nvPr/>
        </p:nvSpPr>
        <p:spPr>
          <a:xfrm>
            <a:off x="838593" y="4050671"/>
            <a:ext cx="3138750" cy="1689750"/>
          </a:xfrm>
          <a:custGeom>
            <a:avLst/>
            <a:gdLst>
              <a:gd name="connsiteX0" fmla="*/ 0 w 3138750"/>
              <a:gd name="connsiteY0" fmla="*/ 0 h 1689750"/>
              <a:gd name="connsiteX1" fmla="*/ 3138750 w 3138750"/>
              <a:gd name="connsiteY1" fmla="*/ 0 h 1689750"/>
              <a:gd name="connsiteX2" fmla="*/ 3138750 w 3138750"/>
              <a:gd name="connsiteY2" fmla="*/ 1689750 h 1689750"/>
              <a:gd name="connsiteX3" fmla="*/ 0 w 3138750"/>
              <a:gd name="connsiteY3" fmla="*/ 1689750 h 1689750"/>
              <a:gd name="connsiteX4" fmla="*/ 0 w 3138750"/>
              <a:gd name="connsiteY4" fmla="*/ 0 h 16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1689750">
                <a:moveTo>
                  <a:pt x="0" y="0"/>
                </a:moveTo>
                <a:lnTo>
                  <a:pt x="3138750" y="0"/>
                </a:lnTo>
                <a:lnTo>
                  <a:pt x="3138750" y="1689750"/>
                </a:lnTo>
                <a:lnTo>
                  <a:pt x="0" y="1689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Dropped irrelevant columns and handled missing values.</a:t>
            </a:r>
            <a:endParaRPr lang="en-US" sz="1700" kern="120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Split data into training (70%) and testing (30%) sets.</a:t>
            </a:r>
            <a:endParaRPr lang="en-US" sz="1700" kern="1200"/>
          </a:p>
        </p:txBody>
      </p:sp>
      <p:sp>
        <p:nvSpPr>
          <p:cNvPr id="8" name="Rectangle 7" descr="Arrow Circle">
            <a:extLst>
              <a:ext uri="{FF2B5EF4-FFF2-40B4-BE49-F238E27FC236}">
                <a16:creationId xmlns:a16="http://schemas.microsoft.com/office/drawing/2014/main" id="{C51A63A5-3CBD-3DF5-23D8-4243FB5C5452}"/>
              </a:ext>
            </a:extLst>
          </p:cNvPr>
          <p:cNvSpPr/>
          <p:nvPr/>
        </p:nvSpPr>
        <p:spPr>
          <a:xfrm>
            <a:off x="4526625" y="2262166"/>
            <a:ext cx="1098562" cy="109856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308552A-84A8-1528-BEC0-ACEBCD7C59A2}"/>
              </a:ext>
            </a:extLst>
          </p:cNvPr>
          <p:cNvSpPr/>
          <p:nvPr/>
        </p:nvSpPr>
        <p:spPr>
          <a:xfrm>
            <a:off x="4526625" y="3510293"/>
            <a:ext cx="3138750" cy="470812"/>
          </a:xfrm>
          <a:custGeom>
            <a:avLst/>
            <a:gdLst>
              <a:gd name="connsiteX0" fmla="*/ 0 w 3138750"/>
              <a:gd name="connsiteY0" fmla="*/ 0 h 470812"/>
              <a:gd name="connsiteX1" fmla="*/ 3138750 w 3138750"/>
              <a:gd name="connsiteY1" fmla="*/ 0 h 470812"/>
              <a:gd name="connsiteX2" fmla="*/ 3138750 w 3138750"/>
              <a:gd name="connsiteY2" fmla="*/ 470812 h 470812"/>
              <a:gd name="connsiteX3" fmla="*/ 0 w 3138750"/>
              <a:gd name="connsiteY3" fmla="*/ 470812 h 470812"/>
              <a:gd name="connsiteX4" fmla="*/ 0 w 3138750"/>
              <a:gd name="connsiteY4" fmla="*/ 0 h 47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470812">
                <a:moveTo>
                  <a:pt x="0" y="0"/>
                </a:moveTo>
                <a:lnTo>
                  <a:pt x="3138750" y="0"/>
                </a:lnTo>
                <a:lnTo>
                  <a:pt x="3138750" y="470812"/>
                </a:lnTo>
                <a:lnTo>
                  <a:pt x="0" y="470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IN" sz="2600" b="1" kern="1200" dirty="0"/>
              <a:t>Model Selection:</a:t>
            </a:r>
            <a:endParaRPr lang="en-US" sz="26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F2566E7-93F7-E77F-96E9-17B9B35E5B10}"/>
              </a:ext>
            </a:extLst>
          </p:cNvPr>
          <p:cNvSpPr/>
          <p:nvPr/>
        </p:nvSpPr>
        <p:spPr>
          <a:xfrm>
            <a:off x="4526625" y="4050671"/>
            <a:ext cx="3138750" cy="1689750"/>
          </a:xfrm>
          <a:custGeom>
            <a:avLst/>
            <a:gdLst>
              <a:gd name="connsiteX0" fmla="*/ 0 w 3138750"/>
              <a:gd name="connsiteY0" fmla="*/ 0 h 1689750"/>
              <a:gd name="connsiteX1" fmla="*/ 3138750 w 3138750"/>
              <a:gd name="connsiteY1" fmla="*/ 0 h 1689750"/>
              <a:gd name="connsiteX2" fmla="*/ 3138750 w 3138750"/>
              <a:gd name="connsiteY2" fmla="*/ 1689750 h 1689750"/>
              <a:gd name="connsiteX3" fmla="*/ 0 w 3138750"/>
              <a:gd name="connsiteY3" fmla="*/ 1689750 h 1689750"/>
              <a:gd name="connsiteX4" fmla="*/ 0 w 3138750"/>
              <a:gd name="connsiteY4" fmla="*/ 0 h 16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1689750">
                <a:moveTo>
                  <a:pt x="0" y="0"/>
                </a:moveTo>
                <a:lnTo>
                  <a:pt x="3138750" y="0"/>
                </a:lnTo>
                <a:lnTo>
                  <a:pt x="3138750" y="1689750"/>
                </a:lnTo>
                <a:lnTo>
                  <a:pt x="0" y="1689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Algorithms: Decision Tree, Balanced Decision Tree, Logistic Regression, Gradient Boosting, SVM.</a:t>
            </a:r>
            <a:endParaRPr lang="en-US" sz="1700" kern="120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Balanced data using ROSE for fairer predictions.</a:t>
            </a:r>
            <a:endParaRPr lang="en-US" sz="1700" kern="1200"/>
          </a:p>
        </p:txBody>
      </p:sp>
      <p:sp>
        <p:nvSpPr>
          <p:cNvPr id="11" name="Rectangle 10" descr="Target">
            <a:extLst>
              <a:ext uri="{FF2B5EF4-FFF2-40B4-BE49-F238E27FC236}">
                <a16:creationId xmlns:a16="http://schemas.microsoft.com/office/drawing/2014/main" id="{DA02F01D-91BA-2868-01AA-B0152D37CC12}"/>
              </a:ext>
            </a:extLst>
          </p:cNvPr>
          <p:cNvSpPr/>
          <p:nvPr/>
        </p:nvSpPr>
        <p:spPr>
          <a:xfrm>
            <a:off x="8214656" y="2262166"/>
            <a:ext cx="1098562" cy="109856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E062402-8ABA-0EC4-15CD-7F33D2EE5120}"/>
              </a:ext>
            </a:extLst>
          </p:cNvPr>
          <p:cNvSpPr/>
          <p:nvPr/>
        </p:nvSpPr>
        <p:spPr>
          <a:xfrm>
            <a:off x="8214656" y="3510293"/>
            <a:ext cx="3138750" cy="470812"/>
          </a:xfrm>
          <a:custGeom>
            <a:avLst/>
            <a:gdLst>
              <a:gd name="connsiteX0" fmla="*/ 0 w 3138750"/>
              <a:gd name="connsiteY0" fmla="*/ 0 h 470812"/>
              <a:gd name="connsiteX1" fmla="*/ 3138750 w 3138750"/>
              <a:gd name="connsiteY1" fmla="*/ 0 h 470812"/>
              <a:gd name="connsiteX2" fmla="*/ 3138750 w 3138750"/>
              <a:gd name="connsiteY2" fmla="*/ 470812 h 470812"/>
              <a:gd name="connsiteX3" fmla="*/ 0 w 3138750"/>
              <a:gd name="connsiteY3" fmla="*/ 470812 h 470812"/>
              <a:gd name="connsiteX4" fmla="*/ 0 w 3138750"/>
              <a:gd name="connsiteY4" fmla="*/ 0 h 47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470812">
                <a:moveTo>
                  <a:pt x="0" y="0"/>
                </a:moveTo>
                <a:lnTo>
                  <a:pt x="3138750" y="0"/>
                </a:lnTo>
                <a:lnTo>
                  <a:pt x="3138750" y="470812"/>
                </a:lnTo>
                <a:lnTo>
                  <a:pt x="0" y="470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IN" sz="2600" b="1" kern="1200"/>
              <a:t>Evaluation Metrics:</a:t>
            </a:r>
            <a:endParaRPr lang="en-US" sz="2600" kern="12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B24DBE1-0969-8BFE-6B67-5B33D1214CDB}"/>
              </a:ext>
            </a:extLst>
          </p:cNvPr>
          <p:cNvSpPr/>
          <p:nvPr/>
        </p:nvSpPr>
        <p:spPr>
          <a:xfrm>
            <a:off x="8214656" y="4050671"/>
            <a:ext cx="3138750" cy="1689750"/>
          </a:xfrm>
          <a:custGeom>
            <a:avLst/>
            <a:gdLst>
              <a:gd name="connsiteX0" fmla="*/ 0 w 3138750"/>
              <a:gd name="connsiteY0" fmla="*/ 0 h 1689750"/>
              <a:gd name="connsiteX1" fmla="*/ 3138750 w 3138750"/>
              <a:gd name="connsiteY1" fmla="*/ 0 h 1689750"/>
              <a:gd name="connsiteX2" fmla="*/ 3138750 w 3138750"/>
              <a:gd name="connsiteY2" fmla="*/ 1689750 h 1689750"/>
              <a:gd name="connsiteX3" fmla="*/ 0 w 3138750"/>
              <a:gd name="connsiteY3" fmla="*/ 1689750 h 1689750"/>
              <a:gd name="connsiteX4" fmla="*/ 0 w 3138750"/>
              <a:gd name="connsiteY4" fmla="*/ 0 h 16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50" h="1689750">
                <a:moveTo>
                  <a:pt x="0" y="0"/>
                </a:moveTo>
                <a:lnTo>
                  <a:pt x="3138750" y="0"/>
                </a:lnTo>
                <a:lnTo>
                  <a:pt x="3138750" y="1689750"/>
                </a:lnTo>
                <a:lnTo>
                  <a:pt x="0" y="1689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700" kern="1200"/>
              <a:t>Precision, Recall, F1 Score, Accuracy.</a:t>
            </a:r>
            <a:endParaRPr lang="en-US" sz="1700" kern="1200"/>
          </a:p>
        </p:txBody>
      </p:sp>
    </p:spTree>
    <p:extLst>
      <p:ext uri="{BB962C8B-B14F-4D97-AF65-F5344CB8AC3E}">
        <p14:creationId xmlns:p14="http://schemas.microsoft.com/office/powerpoint/2010/main" val="31914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ADB0C-71BA-A62F-39BC-932A4F6A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Model Workflow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21AE-76A6-594F-B371-9E793DCC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Steps:</a:t>
            </a:r>
            <a:endParaRPr lang="en-IN" sz="2400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 loading and preprocessing.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Baseline Decision Tree without balancing.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Enhanced Decision Tree with balanced data (ROSE).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Comparison with Logistic Regression, Gradient Boosting, and SVM.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Visualization of model performance metrics.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69A7584-5DE9-6D2A-BD72-E66A2939D3B4}"/>
              </a:ext>
            </a:extLst>
          </p:cNvPr>
          <p:cNvSpPr/>
          <p:nvPr/>
        </p:nvSpPr>
        <p:spPr>
          <a:xfrm>
            <a:off x="0" y="1216597"/>
            <a:ext cx="195859" cy="6734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18E6-981A-B008-608F-C08EE3C2DEE9}"/>
              </a:ext>
            </a:extLst>
          </p:cNvPr>
          <p:cNvSpPr/>
          <p:nvPr/>
        </p:nvSpPr>
        <p:spPr>
          <a:xfrm>
            <a:off x="267833" y="1216597"/>
            <a:ext cx="195859" cy="6734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2B99-6112-29A7-1B42-852A53C057DE}"/>
              </a:ext>
            </a:extLst>
          </p:cNvPr>
          <p:cNvSpPr/>
          <p:nvPr/>
        </p:nvSpPr>
        <p:spPr>
          <a:xfrm>
            <a:off x="527732" y="1216597"/>
            <a:ext cx="112347" cy="6734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9F238-0A72-340D-E4E8-18885CE27A08}"/>
              </a:ext>
            </a:extLst>
          </p:cNvPr>
          <p:cNvSpPr/>
          <p:nvPr/>
        </p:nvSpPr>
        <p:spPr>
          <a:xfrm>
            <a:off x="838201" y="6462453"/>
            <a:ext cx="10515600" cy="1080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98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9F815-4A89-B2A9-DAC8-E204B256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Comparison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E7B17A-92FF-0AC2-416C-668C04465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499" y="390832"/>
            <a:ext cx="3233585" cy="87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Overview of Model Performance</a:t>
            </a:r>
            <a:endParaRPr kumimoji="0" lang="en-US" altLang="en-US" sz="20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E2760D-8640-16CF-2812-2B44338C3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79836"/>
              </p:ext>
            </p:extLst>
          </p:nvPr>
        </p:nvGraphicFramePr>
        <p:xfrm>
          <a:off x="432225" y="2593942"/>
          <a:ext cx="11327552" cy="3196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9045">
                  <a:extLst>
                    <a:ext uri="{9D8B030D-6E8A-4147-A177-3AD203B41FA5}">
                      <a16:colId xmlns:a16="http://schemas.microsoft.com/office/drawing/2014/main" val="3723174633"/>
                    </a:ext>
                  </a:extLst>
                </a:gridCol>
                <a:gridCol w="1772483">
                  <a:extLst>
                    <a:ext uri="{9D8B030D-6E8A-4147-A177-3AD203B41FA5}">
                      <a16:colId xmlns:a16="http://schemas.microsoft.com/office/drawing/2014/main" val="38558006"/>
                    </a:ext>
                  </a:extLst>
                </a:gridCol>
                <a:gridCol w="2536178">
                  <a:extLst>
                    <a:ext uri="{9D8B030D-6E8A-4147-A177-3AD203B41FA5}">
                      <a16:colId xmlns:a16="http://schemas.microsoft.com/office/drawing/2014/main" val="97140088"/>
                    </a:ext>
                  </a:extLst>
                </a:gridCol>
                <a:gridCol w="2180971">
                  <a:extLst>
                    <a:ext uri="{9D8B030D-6E8A-4147-A177-3AD203B41FA5}">
                      <a16:colId xmlns:a16="http://schemas.microsoft.com/office/drawing/2014/main" val="795315214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418830685"/>
                    </a:ext>
                  </a:extLst>
                </a:gridCol>
                <a:gridCol w="1133111">
                  <a:extLst>
                    <a:ext uri="{9D8B030D-6E8A-4147-A177-3AD203B41FA5}">
                      <a16:colId xmlns:a16="http://schemas.microsoft.com/office/drawing/2014/main" val="1037164175"/>
                    </a:ext>
                  </a:extLst>
                </a:gridCol>
              </a:tblGrid>
              <a:tr h="946272">
                <a:tc>
                  <a:txBody>
                    <a:bodyPr/>
                    <a:lstStyle/>
                    <a:p>
                      <a:r>
                        <a:rPr lang="en-IN" sz="2500" b="1" dirty="0"/>
                        <a:t>Metric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Decision Tree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/>
                        <a:t>Balanced Decision Tree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/>
                        <a:t>Logistic Regression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Gradient Boosting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/>
                        <a:t>SVM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extLst>
                  <a:ext uri="{0D108BD9-81ED-4DB2-BD59-A6C34878D82A}">
                    <a16:rowId xmlns:a16="http://schemas.microsoft.com/office/drawing/2014/main" val="1608834168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r>
                        <a:rPr lang="en-IN" sz="2500" b="1" dirty="0"/>
                        <a:t>Precision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0.82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0.9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0.83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0.83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0.79</a:t>
                      </a:r>
                    </a:p>
                  </a:txBody>
                  <a:tcPr marL="127874" marR="127874" marT="63937" marB="63937" anchor="ctr"/>
                </a:tc>
                <a:extLst>
                  <a:ext uri="{0D108BD9-81ED-4DB2-BD59-A6C34878D82A}">
                    <a16:rowId xmlns:a16="http://schemas.microsoft.com/office/drawing/2014/main" val="1220266361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r>
                        <a:rPr lang="en-IN" sz="2500" b="1"/>
                        <a:t>Recall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0.90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0.72</a:t>
                      </a:r>
                      <a:endParaRPr lang="en-IN" sz="2500" dirty="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0.90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0.91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0.95</a:t>
                      </a:r>
                    </a:p>
                  </a:txBody>
                  <a:tcPr marL="127874" marR="127874" marT="63937" marB="63937" anchor="ctr"/>
                </a:tc>
                <a:extLst>
                  <a:ext uri="{0D108BD9-81ED-4DB2-BD59-A6C34878D82A}">
                    <a16:rowId xmlns:a16="http://schemas.microsoft.com/office/drawing/2014/main" val="1160481774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r>
                        <a:rPr lang="en-IN" sz="2500" b="1"/>
                        <a:t>F1 Score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0.86  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/>
                        <a:t>0.80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0.86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0.87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0.86</a:t>
                      </a:r>
                    </a:p>
                  </a:txBody>
                  <a:tcPr marL="127874" marR="127874" marT="63937" marB="63937" anchor="ctr"/>
                </a:tc>
                <a:extLst>
                  <a:ext uri="{0D108BD9-81ED-4DB2-BD59-A6C34878D82A}">
                    <a16:rowId xmlns:a16="http://schemas.microsoft.com/office/drawing/2014/main" val="1142220516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r>
                        <a:rPr lang="en-IN" sz="2500" b="1"/>
                        <a:t>Accuracy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74%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b="1"/>
                        <a:t>74%</a:t>
                      </a:r>
                      <a:endParaRPr lang="en-IN" sz="2500"/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80%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/>
                        <a:t>80%</a:t>
                      </a:r>
                    </a:p>
                  </a:txBody>
                  <a:tcPr marL="127874" marR="127874" marT="63937" marB="63937" anchor="ctr"/>
                </a:tc>
                <a:tc>
                  <a:txBody>
                    <a:bodyPr/>
                    <a:lstStyle/>
                    <a:p>
                      <a:r>
                        <a:rPr lang="en-IN" sz="2500" dirty="0"/>
                        <a:t>78%</a:t>
                      </a:r>
                    </a:p>
                  </a:txBody>
                  <a:tcPr marL="127874" marR="127874" marT="63937" marB="63937" anchor="ctr"/>
                </a:tc>
                <a:extLst>
                  <a:ext uri="{0D108BD9-81ED-4DB2-BD59-A6C34878D82A}">
                    <a16:rowId xmlns:a16="http://schemas.microsoft.com/office/drawing/2014/main" val="27066622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F4593C-1DDF-8A53-C523-4CF5EFAA4A1C}"/>
              </a:ext>
            </a:extLst>
          </p:cNvPr>
          <p:cNvSpPr/>
          <p:nvPr/>
        </p:nvSpPr>
        <p:spPr>
          <a:xfrm>
            <a:off x="-3" y="-1"/>
            <a:ext cx="12192001" cy="15743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F758D-CD32-7858-50E9-293C21ECD5E3}"/>
              </a:ext>
            </a:extLst>
          </p:cNvPr>
          <p:cNvSpPr txBox="1"/>
          <p:nvPr/>
        </p:nvSpPr>
        <p:spPr>
          <a:xfrm>
            <a:off x="432225" y="390832"/>
            <a:ext cx="6491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Algorithm Comparison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412D8-52DA-471B-304A-391200A972EF}"/>
              </a:ext>
            </a:extLst>
          </p:cNvPr>
          <p:cNvSpPr/>
          <p:nvPr/>
        </p:nvSpPr>
        <p:spPr>
          <a:xfrm>
            <a:off x="7763434" y="-1"/>
            <a:ext cx="4428566" cy="1574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9740B-D357-22C1-35C6-B605B1D61EC0}"/>
              </a:ext>
            </a:extLst>
          </p:cNvPr>
          <p:cNvSpPr txBox="1"/>
          <p:nvPr/>
        </p:nvSpPr>
        <p:spPr>
          <a:xfrm>
            <a:off x="8128856" y="412139"/>
            <a:ext cx="419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Overview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722006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1361</TotalTime>
  <Words>523</Words>
  <Application>Microsoft Macintosh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Arial Rounded MT Bold</vt:lpstr>
      <vt:lpstr>Calibri</vt:lpstr>
      <vt:lpstr>Office Theme</vt:lpstr>
      <vt:lpstr>LOVELY PROFESSIONAL UNIVERSITY</vt:lpstr>
      <vt:lpstr>Customer Churn Prediction</vt:lpstr>
      <vt:lpstr>Problem Statement</vt:lpstr>
      <vt:lpstr>PowerPoint Presentation</vt:lpstr>
      <vt:lpstr>PowerPoint Presentation</vt:lpstr>
      <vt:lpstr>Dataset Overview </vt:lpstr>
      <vt:lpstr>Methodology</vt:lpstr>
      <vt:lpstr>Model Workflow</vt:lpstr>
      <vt:lpstr>Algorithm Comparison</vt:lpstr>
      <vt:lpstr>Visuals</vt:lpstr>
      <vt:lpstr>Model Performance Metrics</vt:lpstr>
      <vt:lpstr>Insights and Interpretations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 Singh</dc:creator>
  <cp:lastModifiedBy>Yashwant Singh</cp:lastModifiedBy>
  <cp:revision>6</cp:revision>
  <dcterms:created xsi:type="dcterms:W3CDTF">2024-11-18T17:46:08Z</dcterms:created>
  <dcterms:modified xsi:type="dcterms:W3CDTF">2024-11-26T15:03:56Z</dcterms:modified>
</cp:coreProperties>
</file>