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69200" cy="10699750"/>
  <p:notesSz cx="75692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04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6938" y="882141"/>
            <a:ext cx="400177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PDA</a:t>
            </a:r>
            <a:r>
              <a:rPr spc="-19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CFG</a:t>
            </a:r>
            <a:r>
              <a:rPr spc="-20" dirty="0"/>
              <a:t> </a:t>
            </a:r>
            <a:r>
              <a:rPr spc="-1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6700" y="1366773"/>
            <a:ext cx="5022850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algn="ctr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Times New Roman"/>
                <a:cs typeface="Times New Roman"/>
              </a:rPr>
              <a:t>Submitted</a:t>
            </a:r>
            <a:r>
              <a:rPr sz="1400" b="1" i="1" spc="-45" dirty="0">
                <a:latin typeface="Times New Roman"/>
                <a:cs typeface="Times New Roman"/>
              </a:rPr>
              <a:t> </a:t>
            </a:r>
            <a:r>
              <a:rPr sz="1400" b="1" i="1" spc="-2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  <a:p>
            <a:pPr marL="911225" marR="599440" indent="48260" algn="ctr">
              <a:lnSpc>
                <a:spcPct val="103099"/>
              </a:lnSpc>
              <a:spcBef>
                <a:spcPts val="1175"/>
              </a:spcBef>
            </a:pPr>
            <a:r>
              <a:rPr sz="1400" b="1" spc="-55" dirty="0">
                <a:latin typeface="Times New Roman"/>
                <a:cs typeface="Times New Roman"/>
              </a:rPr>
              <a:t>RAVI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40" dirty="0">
                <a:latin typeface="Times New Roman"/>
                <a:cs typeface="Times New Roman"/>
              </a:rPr>
              <a:t>VAMSI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KRISHNA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[RA2111026010114] </a:t>
            </a:r>
            <a:r>
              <a:rPr sz="1400" b="1" spc="-35" dirty="0">
                <a:latin typeface="Times New Roman"/>
                <a:cs typeface="Times New Roman"/>
              </a:rPr>
              <a:t>ASSVLY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YASHWANTH</a:t>
            </a:r>
            <a:r>
              <a:rPr sz="1400" b="1" spc="1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[RA2111026010121] </a:t>
            </a:r>
            <a:r>
              <a:rPr sz="1400" b="1" dirty="0">
                <a:latin typeface="Times New Roman"/>
                <a:cs typeface="Times New Roman"/>
              </a:rPr>
              <a:t>PSS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VIVEK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KARTHIK[RA21110260080] </a:t>
            </a:r>
            <a:r>
              <a:rPr sz="1400" b="1" dirty="0">
                <a:latin typeface="Times New Roman"/>
                <a:cs typeface="Times New Roman"/>
              </a:rPr>
              <a:t>JAGARLAMUDI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BIPIN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[RA2111026010108]</a:t>
            </a:r>
            <a:endParaRPr sz="1400">
              <a:latin typeface="Times New Roman"/>
              <a:cs typeface="Times New Roman"/>
            </a:endParaRPr>
          </a:p>
          <a:p>
            <a:pPr marL="275590" algn="ctr">
              <a:lnSpc>
                <a:spcPct val="100000"/>
              </a:lnSpc>
              <a:spcBef>
                <a:spcPts val="1510"/>
              </a:spcBef>
            </a:pPr>
            <a:r>
              <a:rPr sz="1400" b="1" i="1" dirty="0">
                <a:latin typeface="Times New Roman"/>
                <a:cs typeface="Times New Roman"/>
              </a:rPr>
              <a:t>Under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the</a:t>
            </a:r>
            <a:r>
              <a:rPr sz="1400" b="1" i="1" spc="-2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Guidance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spc="-25" dirty="0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78130" algn="ctr">
              <a:lnSpc>
                <a:spcPct val="100000"/>
              </a:lnSpc>
            </a:pPr>
            <a:r>
              <a:rPr sz="1600" b="1" spc="-40" dirty="0">
                <a:latin typeface="Times New Roman"/>
                <a:cs typeface="Times New Roman"/>
              </a:rPr>
              <a:t>Dr.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JEYASUDHA</a:t>
            </a:r>
            <a:endParaRPr sz="1600">
              <a:latin typeface="Times New Roman"/>
              <a:cs typeface="Times New Roman"/>
            </a:endParaRPr>
          </a:p>
          <a:p>
            <a:pPr marL="227965" algn="ctr">
              <a:lnSpc>
                <a:spcPct val="100000"/>
              </a:lnSpc>
              <a:spcBef>
                <a:spcPts val="1530"/>
              </a:spcBef>
            </a:pPr>
            <a:r>
              <a:rPr sz="1400" b="1" dirty="0">
                <a:latin typeface="Times New Roman"/>
                <a:cs typeface="Times New Roman"/>
              </a:rPr>
              <a:t>Associate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Professor,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Department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Computational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Intelligence</a:t>
            </a:r>
            <a:endParaRPr sz="1400">
              <a:latin typeface="Times New Roman"/>
              <a:cs typeface="Times New Roman"/>
            </a:endParaRPr>
          </a:p>
          <a:p>
            <a:pPr marL="321310" algn="ctr">
              <a:lnSpc>
                <a:spcPct val="100000"/>
              </a:lnSpc>
              <a:spcBef>
                <a:spcPts val="1515"/>
              </a:spcBef>
            </a:pPr>
            <a:r>
              <a:rPr sz="1400" b="1" i="1" dirty="0">
                <a:latin typeface="Times New Roman"/>
                <a:cs typeface="Times New Roman"/>
              </a:rPr>
              <a:t>In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partial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satisfaction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of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the</a:t>
            </a:r>
            <a:r>
              <a:rPr sz="1400" b="1" i="1" spc="-5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requirements</a:t>
            </a:r>
            <a:r>
              <a:rPr sz="1400" b="1" i="1" spc="-2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for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the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degree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spc="-25" dirty="0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400">
              <a:latin typeface="Times New Roman"/>
              <a:cs typeface="Times New Roman"/>
            </a:endParaRPr>
          </a:p>
          <a:p>
            <a:pPr marL="271780" algn="ctr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BACHELOR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TECHNOLOGY</a:t>
            </a:r>
            <a:endParaRPr sz="1400">
              <a:latin typeface="Times New Roman"/>
              <a:cs typeface="Times New Roman"/>
            </a:endParaRPr>
          </a:p>
          <a:p>
            <a:pPr marL="273685" algn="ctr">
              <a:lnSpc>
                <a:spcPct val="100000"/>
              </a:lnSpc>
              <a:spcBef>
                <a:spcPts val="60"/>
              </a:spcBef>
            </a:pPr>
            <a:r>
              <a:rPr sz="1400" b="1" spc="-2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296545" algn="ctr">
              <a:lnSpc>
                <a:spcPct val="100000"/>
              </a:lnSpc>
              <a:spcBef>
                <a:spcPts val="60"/>
              </a:spcBef>
            </a:pPr>
            <a:r>
              <a:rPr sz="1400" b="1" spc="-10" dirty="0">
                <a:latin typeface="Times New Roman"/>
                <a:cs typeface="Times New Roman"/>
              </a:rPr>
              <a:t>COMPUTER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SCIENCE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b="1" dirty="0">
                <a:latin typeface="Times New Roman"/>
                <a:cs typeface="Times New Roman"/>
              </a:rPr>
              <a:t>with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specialization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Artificial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Intelligence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Machine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Learning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5625" y="7233056"/>
            <a:ext cx="4918710" cy="176911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25"/>
              </a:spcBef>
            </a:pPr>
            <a:r>
              <a:rPr sz="1600" b="1" spc="-10" dirty="0">
                <a:latin typeface="Times New Roman"/>
                <a:cs typeface="Times New Roman"/>
              </a:rPr>
              <a:t>SCHOOL</a:t>
            </a:r>
            <a:r>
              <a:rPr sz="1600" b="1" spc="-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COMPUTING</a:t>
            </a:r>
            <a:endParaRPr sz="1600">
              <a:latin typeface="Times New Roman"/>
              <a:cs typeface="Times New Roman"/>
            </a:endParaRPr>
          </a:p>
          <a:p>
            <a:pPr marL="12700" marR="5080" indent="40640" algn="ctr">
              <a:lnSpc>
                <a:spcPct val="142800"/>
              </a:lnSpc>
              <a:spcBef>
                <a:spcPts val="10"/>
              </a:spcBef>
            </a:pPr>
            <a:r>
              <a:rPr sz="1600" b="1" dirty="0">
                <a:latin typeface="Times New Roman"/>
                <a:cs typeface="Times New Roman"/>
              </a:rPr>
              <a:t>COLLEGE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ENGINEERING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TECHNOLOGY </a:t>
            </a:r>
            <a:r>
              <a:rPr sz="1600" b="1" dirty="0">
                <a:latin typeface="Times New Roman"/>
                <a:cs typeface="Times New Roman"/>
              </a:rPr>
              <a:t>SRM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INSTITUTE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SCIENCE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TECHNOLOGY </a:t>
            </a:r>
            <a:r>
              <a:rPr sz="1600" b="1" spc="-30" dirty="0">
                <a:latin typeface="Times New Roman"/>
                <a:cs typeface="Times New Roman"/>
              </a:rPr>
              <a:t>KATTANKULATHUR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–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603203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600" b="1" dirty="0">
                <a:latin typeface="Times New Roman"/>
                <a:cs typeface="Times New Roman"/>
              </a:rPr>
              <a:t>NOVEMBER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2023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9685" y="6230162"/>
            <a:ext cx="2245360" cy="919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00" y="1356105"/>
            <a:ext cx="2671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OBJECTIVE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2145537"/>
            <a:ext cx="6134100" cy="18751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52400" algn="just">
              <a:lnSpc>
                <a:spcPts val="1610"/>
              </a:lnSpc>
              <a:spcBef>
                <a:spcPts val="215"/>
              </a:spcBef>
            </a:pP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standard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construction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convert</a:t>
            </a:r>
            <a:r>
              <a:rPr sz="1400" spc="69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D5155"/>
                </a:solidFill>
                <a:latin typeface="Times New Roman"/>
                <a:cs typeface="Times New Roman"/>
              </a:rPr>
              <a:t>P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400" spc="-8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4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CF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G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 is</a:t>
            </a:r>
            <a:r>
              <a:rPr sz="14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usually</a:t>
            </a:r>
            <a:r>
              <a:rPr sz="14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called</a:t>
            </a:r>
            <a:r>
              <a:rPr sz="14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400" spc="3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40C28"/>
                </a:solidFill>
                <a:latin typeface="Times New Roman"/>
                <a:cs typeface="Times New Roman"/>
              </a:rPr>
              <a:t>triplet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40C28"/>
                </a:solidFill>
                <a:latin typeface="Times New Roman"/>
                <a:cs typeface="Times New Roman"/>
              </a:rPr>
              <a:t>construction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.</a:t>
            </a:r>
            <a:r>
              <a:rPr sz="1400" spc="-9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In</a:t>
            </a:r>
            <a:r>
              <a:rPr sz="1400" spc="-9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t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at</a:t>
            </a:r>
            <a:r>
              <a:rPr sz="1400" spc="-8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construction</a:t>
            </a:r>
            <a:r>
              <a:rPr sz="1400" spc="-8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400" spc="-9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triplet</a:t>
            </a:r>
            <a:r>
              <a:rPr sz="1400" spc="-9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[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p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,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,q]</a:t>
            </a:r>
            <a:r>
              <a:rPr sz="1400" spc="-8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represents</a:t>
            </a:r>
            <a:r>
              <a:rPr sz="1400" spc="-8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400" spc="-9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computation</a:t>
            </a:r>
            <a:r>
              <a:rPr sz="1400" spc="-8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fr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m</a:t>
            </a:r>
            <a:r>
              <a:rPr sz="1400" spc="-10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state</a:t>
            </a:r>
            <a:r>
              <a:rPr sz="14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o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state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 q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wit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h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symbol</a:t>
            </a:r>
            <a:r>
              <a:rPr sz="1400" spc="-7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400" spc="-9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n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op</a:t>
            </a:r>
            <a:r>
              <a:rPr sz="1400" spc="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of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stack that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(eventually)</a:t>
            </a:r>
            <a:r>
              <a:rPr sz="14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is</a:t>
            </a:r>
            <a:r>
              <a:rPr sz="14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popped.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350" indent="88265" algn="just">
              <a:lnSpc>
                <a:spcPts val="1610"/>
              </a:lnSpc>
            </a:pP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Pushdown</a:t>
            </a:r>
            <a:r>
              <a:rPr sz="1400" spc="17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automata</a:t>
            </a:r>
            <a:r>
              <a:rPr sz="1400" spc="16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are</a:t>
            </a:r>
            <a:r>
              <a:rPr sz="1400" spc="18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an</a:t>
            </a:r>
            <a:r>
              <a:rPr sz="1400" spc="17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extension</a:t>
            </a:r>
            <a:r>
              <a:rPr sz="1400" spc="17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of</a:t>
            </a:r>
            <a:r>
              <a:rPr sz="1400" spc="16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finite</a:t>
            </a:r>
            <a:r>
              <a:rPr sz="1400" spc="440" dirty="0">
                <a:solidFill>
                  <a:srgbClr val="4D5155"/>
                </a:solidFill>
                <a:latin typeface="Times New Roman"/>
                <a:cs typeface="Times New Roman"/>
              </a:rPr>
              <a:t>   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automata</a:t>
            </a:r>
            <a:r>
              <a:rPr sz="1400" spc="17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with</a:t>
            </a:r>
            <a:r>
              <a:rPr sz="1400" spc="17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an</a:t>
            </a:r>
            <a:r>
              <a:rPr sz="1400" spc="17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added</a:t>
            </a:r>
            <a:r>
              <a:rPr sz="1400" spc="18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Times New Roman"/>
                <a:cs typeface="Times New Roman"/>
              </a:rPr>
              <a:t>stack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memory.</a:t>
            </a:r>
            <a:r>
              <a:rPr sz="1400" spc="33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400" spc="35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stack</a:t>
            </a:r>
            <a:r>
              <a:rPr sz="1400" spc="36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allows</a:t>
            </a:r>
            <a:r>
              <a:rPr sz="1400" spc="36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them</a:t>
            </a:r>
            <a:r>
              <a:rPr sz="1400" spc="37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to</a:t>
            </a:r>
            <a:r>
              <a:rPr sz="1400" spc="36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handle</a:t>
            </a:r>
            <a:r>
              <a:rPr sz="1400" spc="36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more</a:t>
            </a:r>
            <a:r>
              <a:rPr sz="1400" spc="37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complex</a:t>
            </a:r>
            <a:r>
              <a:rPr sz="1400" spc="36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behaviors.</a:t>
            </a:r>
            <a:r>
              <a:rPr sz="1400" spc="37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PDAs</a:t>
            </a:r>
            <a:r>
              <a:rPr sz="1400" spc="37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D5155"/>
                </a:solidFill>
                <a:latin typeface="Times New Roman"/>
                <a:cs typeface="Times New Roman"/>
              </a:rPr>
              <a:t>are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commonly</a:t>
            </a:r>
            <a:r>
              <a:rPr sz="1400" spc="40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used</a:t>
            </a:r>
            <a:r>
              <a:rPr sz="1400" spc="409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D5155"/>
                </a:solidFill>
                <a:latin typeface="Times New Roman"/>
                <a:cs typeface="Times New Roman"/>
              </a:rPr>
              <a:t>for</a:t>
            </a:r>
            <a:r>
              <a:rPr sz="14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modeling</a:t>
            </a:r>
            <a:r>
              <a:rPr sz="1400" spc="409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and</a:t>
            </a:r>
            <a:r>
              <a:rPr sz="1400" spc="409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analyzing</a:t>
            </a:r>
            <a:r>
              <a:rPr sz="1400" spc="409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40C28"/>
                </a:solidFill>
                <a:latin typeface="Times New Roman"/>
                <a:cs typeface="Times New Roman"/>
              </a:rPr>
              <a:t>context-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free</a:t>
            </a:r>
            <a:r>
              <a:rPr sz="1400" spc="409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languages</a:t>
            </a:r>
            <a:r>
              <a:rPr sz="1400" spc="409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and</a:t>
            </a:r>
            <a:r>
              <a:rPr sz="1400" spc="409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40C28"/>
                </a:solidFill>
                <a:latin typeface="Times New Roman"/>
                <a:cs typeface="Times New Roman"/>
              </a:rPr>
              <a:t>parsing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techniques,</a:t>
            </a:r>
            <a:r>
              <a:rPr sz="1400" spc="-4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such</a:t>
            </a:r>
            <a:r>
              <a:rPr sz="1400" spc="-3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as</a:t>
            </a:r>
            <a:r>
              <a:rPr sz="1400" spc="-4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the</a:t>
            </a:r>
            <a:r>
              <a:rPr sz="1400" spc="-3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construction</a:t>
            </a:r>
            <a:r>
              <a:rPr sz="1400" spc="-4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parse</a:t>
            </a:r>
            <a:r>
              <a:rPr sz="1400" spc="-3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trees</a:t>
            </a:r>
            <a:r>
              <a:rPr sz="1400" spc="-3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40C28"/>
                </a:solidFill>
                <a:latin typeface="Times New Roman"/>
                <a:cs typeface="Times New Roman"/>
              </a:rPr>
              <a:t>syntax</a:t>
            </a:r>
            <a:r>
              <a:rPr sz="1400" spc="-3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40C28"/>
                </a:solidFill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708" y="5095112"/>
            <a:ext cx="4746625" cy="2910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APPLICATIONS:</a:t>
            </a: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750"/>
              </a:spcBef>
              <a:buSzPct val="62500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defining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programming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languages.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Symbol"/>
              <a:buChar char=""/>
            </a:pP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62500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parsing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program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constructing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syntax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tree.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Symbol"/>
              <a:buChar char=""/>
            </a:pP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62500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translation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programming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languages.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Font typeface="Symbol"/>
              <a:buChar char=""/>
            </a:pP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62500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describing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arithmetic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expressions.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buFont typeface="Symbol"/>
              <a:buChar char=""/>
            </a:pPr>
            <a:endParaRPr sz="16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62500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construction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compilers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888237"/>
            <a:ext cx="1472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FLOW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CHART: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" y="1615439"/>
            <a:ext cx="4716780" cy="4792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891285"/>
            <a:ext cx="6124575" cy="808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4D5155"/>
                </a:solidFill>
                <a:latin typeface="Times New Roman"/>
                <a:cs typeface="Times New Roman"/>
              </a:rPr>
              <a:t>PROCEDURE: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25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Converting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Pushdown</a:t>
            </a:r>
            <a:r>
              <a:rPr sz="1100" spc="-6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Automaton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(PDA)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to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Context-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Free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Grammar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(CFG)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involves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defining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grammar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that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generates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same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language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accepted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by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given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PDA.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Here's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step-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by-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procedure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to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perform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this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conversion:</a:t>
            </a: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ts val="1290"/>
              </a:lnSpc>
              <a:spcBef>
                <a:spcPts val="1210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1: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Understand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Components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Before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you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start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conversion,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make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sure you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understand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components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of a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PDA:</a:t>
            </a:r>
            <a:endParaRPr sz="1100">
              <a:latin typeface="Times New Roman"/>
              <a:cs typeface="Times New Roman"/>
            </a:endParaRPr>
          </a:p>
          <a:p>
            <a:pPr marL="94615" indent="-81915">
              <a:lnSpc>
                <a:spcPts val="1265"/>
              </a:lnSpc>
              <a:buChar char="-"/>
              <a:tabLst>
                <a:tab pos="94615" algn="l"/>
              </a:tabLst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Q: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Set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states</a:t>
            </a:r>
            <a:endParaRPr sz="1100">
              <a:latin typeface="Times New Roman"/>
              <a:cs typeface="Times New Roman"/>
            </a:endParaRPr>
          </a:p>
          <a:p>
            <a:pPr marL="94615" indent="-81915">
              <a:lnSpc>
                <a:spcPts val="1265"/>
              </a:lnSpc>
              <a:buChar char="-"/>
              <a:tabLst>
                <a:tab pos="94615" algn="l"/>
              </a:tabLst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Σ: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Input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alphabet</a:t>
            </a:r>
            <a:endParaRPr sz="1100">
              <a:latin typeface="Times New Roman"/>
              <a:cs typeface="Times New Roman"/>
            </a:endParaRPr>
          </a:p>
          <a:p>
            <a:pPr marL="86995" indent="-74295">
              <a:lnSpc>
                <a:spcPts val="1265"/>
              </a:lnSpc>
              <a:buChar char="-"/>
              <a:tabLst>
                <a:tab pos="86995" algn="l"/>
              </a:tabLst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Δ: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Stack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alphabet</a:t>
            </a:r>
            <a:endParaRPr sz="1100">
              <a:latin typeface="Times New Roman"/>
              <a:cs typeface="Times New Roman"/>
            </a:endParaRPr>
          </a:p>
          <a:p>
            <a:pPr marL="94615" indent="-81915">
              <a:lnSpc>
                <a:spcPts val="1265"/>
              </a:lnSpc>
              <a:buChar char="-"/>
              <a:tabLst>
                <a:tab pos="94615" algn="l"/>
              </a:tabLst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δ:</a:t>
            </a:r>
            <a:r>
              <a:rPr sz="1100" spc="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Transition</a:t>
            </a:r>
            <a:r>
              <a:rPr sz="11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function</a:t>
            </a:r>
            <a:endParaRPr sz="1100">
              <a:latin typeface="Times New Roman"/>
              <a:cs typeface="Times New Roman"/>
            </a:endParaRPr>
          </a:p>
          <a:p>
            <a:pPr marL="94615" indent="-81915">
              <a:lnSpc>
                <a:spcPts val="1260"/>
              </a:lnSpc>
              <a:buChar char="-"/>
              <a:tabLst>
                <a:tab pos="94615" algn="l"/>
              </a:tabLst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q₀: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Initial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state</a:t>
            </a:r>
            <a:endParaRPr sz="1100">
              <a:latin typeface="Times New Roman"/>
              <a:cs typeface="Times New Roman"/>
            </a:endParaRPr>
          </a:p>
          <a:p>
            <a:pPr marL="94615" indent="-81915">
              <a:lnSpc>
                <a:spcPts val="1265"/>
              </a:lnSpc>
              <a:buChar char="-"/>
              <a:tabLst>
                <a:tab pos="94615" algn="l"/>
              </a:tabLst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Z: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Initial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stack</a:t>
            </a:r>
            <a:r>
              <a:rPr sz="11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symbol</a:t>
            </a:r>
            <a:endParaRPr sz="1100">
              <a:latin typeface="Times New Roman"/>
              <a:cs typeface="Times New Roman"/>
            </a:endParaRPr>
          </a:p>
          <a:p>
            <a:pPr marL="94615" indent="-81915">
              <a:lnSpc>
                <a:spcPts val="1300"/>
              </a:lnSpc>
              <a:buChar char="-"/>
              <a:tabLst>
                <a:tab pos="94615" algn="l"/>
              </a:tabLst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F: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Set of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final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states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  <a:spcBef>
                <a:spcPts val="1215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2: Define</a:t>
            </a:r>
            <a:r>
              <a:rPr sz="1100" spc="-3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Variables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and</a:t>
            </a:r>
            <a:r>
              <a:rPr sz="1100" spc="-3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Terminals</a:t>
            </a:r>
            <a:endParaRPr sz="1100">
              <a:latin typeface="Times New Roman"/>
              <a:cs typeface="Times New Roman"/>
            </a:endParaRPr>
          </a:p>
          <a:p>
            <a:pPr marL="12700" marR="20955" algn="just">
              <a:lnSpc>
                <a:spcPct val="95900"/>
              </a:lnSpc>
              <a:spcBef>
                <a:spcPts val="25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Define</a:t>
            </a:r>
            <a:r>
              <a:rPr sz="1100" spc="-3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variables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for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each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state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in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PDA</a:t>
            </a:r>
            <a:r>
              <a:rPr sz="1100" spc="-5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and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for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each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pair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of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states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(q,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r)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where</a:t>
            </a:r>
            <a:r>
              <a:rPr sz="1100" spc="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δ(q,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a,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X)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contains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(r,</a:t>
            </a:r>
            <a:r>
              <a:rPr sz="1100" spc="-4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Y) 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in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transition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function.</a:t>
            </a:r>
            <a:r>
              <a:rPr sz="1100" spc="-6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Also, include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variables</a:t>
            </a:r>
            <a:r>
              <a:rPr sz="11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for each stack symbol.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Terminals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 correspond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to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input</a:t>
            </a:r>
            <a:r>
              <a:rPr sz="11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symbols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and stack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symbols.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297045" indent="34925">
              <a:lnSpc>
                <a:spcPts val="1260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3: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Start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Start</a:t>
            </a:r>
            <a:r>
              <a:rPr sz="1100" spc="-3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Variable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Create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start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variable 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47625">
              <a:lnSpc>
                <a:spcPts val="1290"/>
              </a:lnSpc>
              <a:spcBef>
                <a:spcPts val="1180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4: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Convert</a:t>
            </a:r>
            <a:r>
              <a:rPr sz="1100" spc="-4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Transitions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to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Grammar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Rules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For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each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transition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δ(q,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a,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X)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{(r,</a:t>
            </a:r>
            <a:r>
              <a:rPr sz="1100" spc="-5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Y1),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(s,</a:t>
            </a:r>
            <a:r>
              <a:rPr sz="1100" spc="-5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Y2),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...,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(t,</a:t>
            </a:r>
            <a:r>
              <a:rPr sz="1100" spc="-5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Yn)},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add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grammar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rules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of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form: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\[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qAX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\rightarrow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rY_1X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\,|\,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sY_2X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\,|\,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\ldots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\,|\,</a:t>
            </a:r>
            <a:r>
              <a:rPr sz="1100" spc="-3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tY_nX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\]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If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there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are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ε-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transitions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(transitions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that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don't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read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input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symbols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but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change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stack),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add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rules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like:</a:t>
            </a:r>
            <a:endParaRPr sz="1100">
              <a:latin typeface="Times New Roman"/>
              <a:cs typeface="Times New Roman"/>
            </a:endParaRPr>
          </a:p>
          <a:p>
            <a:pPr marL="12700" marR="2781300">
              <a:lnSpc>
                <a:spcPts val="1260"/>
              </a:lnSpc>
              <a:spcBef>
                <a:spcPts val="70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\[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qAX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\rightarrow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rY_1X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\,|\,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sY_2X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\,|\,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\ldots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\,|\,</a:t>
            </a:r>
            <a:r>
              <a:rPr sz="1100" spc="-3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tY_n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\]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for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all transitions</a:t>
            </a:r>
            <a:r>
              <a:rPr sz="11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δ(q,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ε,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X)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=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{(r,</a:t>
            </a:r>
            <a:r>
              <a:rPr sz="1100" spc="-5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Y1),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(s,</a:t>
            </a:r>
            <a:r>
              <a:rPr sz="1100" spc="-5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Y2),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...,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(t,</a:t>
            </a:r>
            <a:r>
              <a:rPr sz="1100" spc="-4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Yn)}.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  <a:spcBef>
                <a:spcPts val="1180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5: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Handle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Input</a:t>
            </a:r>
            <a:r>
              <a:rPr sz="1100" spc="-3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Transitions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For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each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transition δ(q,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a,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X)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=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{(r,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ε)},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add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rules: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5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\[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qAX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\rightarrow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aX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\]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This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captures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transitions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that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read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input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symbols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don't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change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stack.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091304">
              <a:lnSpc>
                <a:spcPts val="1280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6: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Define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Final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State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Rules</a:t>
            </a:r>
            <a:r>
              <a:rPr sz="1100" spc="50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For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each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final state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q </a:t>
            </a:r>
            <a:r>
              <a:rPr sz="1100" dirty="0">
                <a:solidFill>
                  <a:srgbClr val="4D5155"/>
                </a:solidFill>
                <a:latin typeface="Cambria Math"/>
                <a:cs typeface="Cambria Math"/>
              </a:rPr>
              <a:t>∈</a:t>
            </a:r>
            <a:r>
              <a:rPr sz="1100" spc="5" dirty="0">
                <a:solidFill>
                  <a:srgbClr val="4D5155"/>
                </a:solidFill>
                <a:latin typeface="Cambria Math"/>
                <a:cs typeface="Cambria Math"/>
              </a:rPr>
              <a:t> </a:t>
            </a:r>
            <a:r>
              <a:rPr sz="1100" spc="-30" dirty="0">
                <a:solidFill>
                  <a:srgbClr val="4D5155"/>
                </a:solidFill>
                <a:latin typeface="Times New Roman"/>
                <a:cs typeface="Times New Roman"/>
              </a:rPr>
              <a:t>F,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add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rules: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10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\[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qA</a:t>
            </a:r>
            <a:r>
              <a:rPr sz="1100" spc="-7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\rightarrow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ε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\]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This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ensures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that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PDA</a:t>
            </a:r>
            <a:r>
              <a:rPr sz="1100" spc="-6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accepts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when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it reaches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final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state.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198620">
              <a:lnSpc>
                <a:spcPts val="1260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7: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Define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Start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Variable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Rule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Add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 rule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for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start</a:t>
            </a:r>
            <a:r>
              <a:rPr sz="1100" spc="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variable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S: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40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\[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\rightarrow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q₀Z 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\]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0"/>
              </a:lnSpc>
              <a:spcBef>
                <a:spcPts val="1215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8: Simplify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Grammar</a:t>
            </a:r>
            <a:endParaRPr sz="1100">
              <a:latin typeface="Times New Roman"/>
              <a:cs typeface="Times New Roman"/>
            </a:endParaRPr>
          </a:p>
          <a:p>
            <a:pPr marL="12700" marR="273685">
              <a:lnSpc>
                <a:spcPts val="1260"/>
              </a:lnSpc>
              <a:spcBef>
                <a:spcPts val="60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Simplify</a:t>
            </a:r>
            <a:r>
              <a:rPr sz="1100" spc="-3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grammar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by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removing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unreachable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symbols,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epsilon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productions,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unit</a:t>
            </a:r>
            <a:r>
              <a:rPr sz="1100" spc="-2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productions,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and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left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recursion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if 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necessary.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95"/>
              </a:lnSpc>
              <a:spcBef>
                <a:spcPts val="1180"/>
              </a:spcBef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Step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9: 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Done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resulting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CFG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now</a:t>
            </a:r>
            <a:r>
              <a:rPr sz="1100" spc="-1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generates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same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language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as</a:t>
            </a:r>
            <a:r>
              <a:rPr sz="1100" spc="-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4D5155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D5155"/>
                </a:solidFill>
                <a:latin typeface="Times New Roman"/>
                <a:cs typeface="Times New Roman"/>
              </a:rPr>
              <a:t>original </a:t>
            </a:r>
            <a:r>
              <a:rPr sz="1100" spc="-20" dirty="0">
                <a:solidFill>
                  <a:srgbClr val="4D5155"/>
                </a:solidFill>
                <a:latin typeface="Times New Roman"/>
                <a:cs typeface="Times New Roman"/>
              </a:rPr>
              <a:t>PDA.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888237"/>
            <a:ext cx="2731135" cy="275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EXAMPLE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PROBLEM: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  <a:spcBef>
                <a:spcPts val="1785"/>
              </a:spcBef>
            </a:pPr>
            <a:r>
              <a:rPr sz="1400" dirty="0">
                <a:latin typeface="Times New Roman"/>
                <a:cs typeface="Times New Roman"/>
              </a:rPr>
              <a:t>Q: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{q0,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q1,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qf}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Σ: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{a,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Γ: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{a,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Z0}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δ: </a:t>
            </a:r>
            <a:r>
              <a:rPr sz="1400" spc="-10" dirty="0">
                <a:latin typeface="Times New Roman"/>
                <a:cs typeface="Times New Roman"/>
              </a:rPr>
              <a:t>Transition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</a:t>
            </a:r>
            <a:endParaRPr sz="1400">
              <a:latin typeface="Times New Roman"/>
              <a:cs typeface="Times New Roman"/>
            </a:endParaRPr>
          </a:p>
          <a:p>
            <a:pPr marL="189230" marR="5080">
              <a:lnSpc>
                <a:spcPts val="1610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δ(q0,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epsilon,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epsilon)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{(q1,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Z0)} </a:t>
            </a:r>
            <a:r>
              <a:rPr sz="1400" dirty="0">
                <a:latin typeface="Times New Roman"/>
                <a:cs typeface="Times New Roman"/>
              </a:rPr>
              <a:t>δ(q1,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epsilon)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{(q1,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a)}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ts val="1540"/>
              </a:lnSpc>
            </a:pPr>
            <a:r>
              <a:rPr sz="1400" dirty="0">
                <a:latin typeface="Times New Roman"/>
                <a:cs typeface="Times New Roman"/>
              </a:rPr>
              <a:t>δ(q1,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{(q1,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epsilon)}</a:t>
            </a:r>
            <a:endParaRPr sz="1400">
              <a:latin typeface="Times New Roman"/>
              <a:cs typeface="Times New Roman"/>
            </a:endParaRPr>
          </a:p>
          <a:p>
            <a:pPr marL="12700" marR="33655" indent="176530">
              <a:lnSpc>
                <a:spcPts val="1610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δ(q1,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epsilon,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Z0)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{(qf,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epsilon)} </a:t>
            </a:r>
            <a:r>
              <a:rPr sz="1400" dirty="0">
                <a:latin typeface="Times New Roman"/>
                <a:cs typeface="Times New Roman"/>
              </a:rPr>
              <a:t>q0: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Initial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state</a:t>
            </a:r>
            <a:endParaRPr sz="1400">
              <a:latin typeface="Times New Roman"/>
              <a:cs typeface="Times New Roman"/>
            </a:endParaRPr>
          </a:p>
          <a:p>
            <a:pPr marL="12700" marR="101663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Z0: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Initial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stack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symbol </a:t>
            </a:r>
            <a:r>
              <a:rPr sz="1400" dirty="0">
                <a:latin typeface="Times New Roman"/>
                <a:cs typeface="Times New Roman"/>
              </a:rPr>
              <a:t>qf: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1237234"/>
            <a:ext cx="679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CODE: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" y="1496694"/>
            <a:ext cx="6107430" cy="7914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889761"/>
            <a:ext cx="923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OUTPUT: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08" y="3800983"/>
            <a:ext cx="6123305" cy="418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CONCLUSION: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9525">
              <a:lnSpc>
                <a:spcPct val="95700"/>
              </a:lnSpc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conclusion,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converting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Pushdown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Automaton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(PDA)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Context-</a:t>
            </a:r>
            <a:r>
              <a:rPr sz="1400" dirty="0">
                <a:latin typeface="Times New Roman"/>
                <a:cs typeface="Times New Roman"/>
              </a:rPr>
              <a:t>Free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Grammar </a:t>
            </a:r>
            <a:r>
              <a:rPr sz="1400" dirty="0">
                <a:latin typeface="Times New Roman"/>
                <a:cs typeface="Times New Roman"/>
              </a:rPr>
              <a:t>(CFG)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systematic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represent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same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formalism.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following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steps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outlined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conversion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procedure,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CFG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generates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accepted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PDA.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conversion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valuable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because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insight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structure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language </a:t>
            </a:r>
            <a:r>
              <a:rPr sz="1400" dirty="0">
                <a:latin typeface="Times New Roman"/>
                <a:cs typeface="Times New Roman"/>
              </a:rPr>
              <a:t>recognized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PDA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analyze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syntactical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patterns.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7048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It's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important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conversion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PDA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CFG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possible,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reverse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conversion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(from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CFG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PDA)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always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straightforward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guaranteed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feasible.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PDAs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recognize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broader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class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CFGs,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non-</a:t>
            </a:r>
            <a:r>
              <a:rPr sz="1400" spc="-10" dirty="0">
                <a:latin typeface="Times New Roman"/>
                <a:cs typeface="Times New Roman"/>
              </a:rPr>
              <a:t>context-</a:t>
            </a:r>
            <a:r>
              <a:rPr sz="1400" dirty="0">
                <a:latin typeface="Times New Roman"/>
                <a:cs typeface="Times New Roman"/>
              </a:rPr>
              <a:t>free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languages.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Therefore,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conversion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CFG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PDA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involve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complex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transformations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additional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considerations,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specific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represented.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  <a:spcBef>
                <a:spcPts val="1570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summary,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conversion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PDA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CFG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method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understanding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representing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recognized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pushdown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automaton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context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context-</a:t>
            </a:r>
            <a:r>
              <a:rPr sz="1400" dirty="0">
                <a:latin typeface="Times New Roman"/>
                <a:cs typeface="Times New Roman"/>
              </a:rPr>
              <a:t>free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grammars,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further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manipulation</a:t>
            </a:r>
            <a:r>
              <a:rPr sz="1400" spc="-25" dirty="0">
                <a:latin typeface="Times New Roman"/>
                <a:cs typeface="Times New Roman"/>
              </a:rPr>
              <a:t> of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language's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syntactical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structure.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" y="1263395"/>
            <a:ext cx="6107430" cy="19725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783995"/>
            <a:ext cx="2176780" cy="107251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600" b="1" spc="-10" dirty="0">
                <a:latin typeface="Times New Roman"/>
                <a:cs typeface="Times New Roman"/>
              </a:rPr>
              <a:t>CONTRIBUTION: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1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CODE: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Yashwanth,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Vamsi </a:t>
            </a:r>
            <a:r>
              <a:rPr sz="1600" spc="-10" dirty="0">
                <a:latin typeface="Times New Roman"/>
                <a:cs typeface="Times New Roman"/>
              </a:rPr>
              <a:t>PPT: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Vivek,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Bipin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8" y="888237"/>
            <a:ext cx="5659120" cy="73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GITHUB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LINK: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600" spc="-10" dirty="0">
                <a:latin typeface="Times New Roman"/>
                <a:cs typeface="Times New Roman"/>
              </a:rPr>
              <a:t>https://github.com/yashwanth-121/FLA-PDA-</a:t>
            </a:r>
            <a:r>
              <a:rPr sz="1600" spc="-20" dirty="0">
                <a:latin typeface="Times New Roman"/>
                <a:cs typeface="Times New Roman"/>
              </a:rPr>
              <a:t>TO-</a:t>
            </a:r>
            <a:r>
              <a:rPr sz="1600" spc="-10" dirty="0">
                <a:latin typeface="Times New Roman"/>
                <a:cs typeface="Times New Roman"/>
              </a:rPr>
              <a:t>CFG-/upload/main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1012</Words>
  <Application>Microsoft Office PowerPoint</Application>
  <PresentationFormat>Custom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Symbol</vt:lpstr>
      <vt:lpstr>Times New Roman</vt:lpstr>
      <vt:lpstr>Office Theme</vt:lpstr>
      <vt:lpstr>PDA TO CFG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PDA TO CFG CONVERSION</dc:title>
  <dc:creator>Rishi Visinigiri</dc:creator>
  <cp:lastModifiedBy>Addakula sai Yashwanth</cp:lastModifiedBy>
  <cp:revision>1</cp:revision>
  <dcterms:created xsi:type="dcterms:W3CDTF">2023-11-08T05:28:27Z</dcterms:created>
  <dcterms:modified xsi:type="dcterms:W3CDTF">2023-11-08T05:42:53Z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2023-11-08T00:00:00Z</vt:filetime>
  </property>
  <property fmtid="{D5CDD505-2E9C-101B-9397-08002B2CF9AE}" pid="5" name="Producer">
    <vt:lpwstr>Microsoft® Word 2019</vt:lpwstr>
  </property>
</Properties>
</file>