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4270" y="916940"/>
            <a:ext cx="5823458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21307"/>
            <a:ext cx="10358120" cy="183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Category:Suburbs_of_Hyderabad,_Indi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250" dirty="0"/>
              <a:t>Coursera</a:t>
            </a:r>
            <a:r>
              <a:rPr spc="-459" dirty="0"/>
              <a:t> </a:t>
            </a:r>
            <a:r>
              <a:rPr spc="-254" dirty="0"/>
              <a:t>Capstone</a:t>
            </a:r>
          </a:p>
          <a:p>
            <a:pPr marL="3810" algn="ctr">
              <a:lnSpc>
                <a:spcPts val="3704"/>
              </a:lnSpc>
            </a:pPr>
            <a:r>
              <a:rPr sz="3200" spc="70" dirty="0"/>
              <a:t>IBM</a:t>
            </a:r>
            <a:r>
              <a:rPr sz="3200" spc="-540" dirty="0"/>
              <a:t> </a:t>
            </a:r>
            <a:r>
              <a:rPr sz="3200" spc="-150" dirty="0"/>
              <a:t>Applied </a:t>
            </a:r>
            <a:r>
              <a:rPr sz="3200" spc="-165" dirty="0"/>
              <a:t>Data Science </a:t>
            </a:r>
            <a:r>
              <a:rPr sz="3200" spc="-145" dirty="0"/>
              <a:t>Capstone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095245" y="2796032"/>
            <a:ext cx="8065770" cy="9662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lang="en-US" sz="3200" dirty="0" smtClean="0">
                <a:latin typeface="Old"/>
              </a:rPr>
              <a:t>Opening a restaurant in </a:t>
            </a:r>
            <a:r>
              <a:rPr lang="en-US" sz="3200" b="1" dirty="0" err="1" smtClean="0">
                <a:latin typeface="Old"/>
              </a:rPr>
              <a:t>Hyderabad,Telangana</a:t>
            </a:r>
            <a:endParaRPr sz="3200" b="1" dirty="0">
              <a:latin typeface="Old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0" y="4640326"/>
            <a:ext cx="426720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 algn="ctr">
              <a:lnSpc>
                <a:spcPct val="125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By</a:t>
            </a:r>
            <a:r>
              <a:rPr sz="2400" spc="-10">
                <a:latin typeface="Carlito"/>
                <a:cs typeface="Carlito"/>
              </a:rPr>
              <a:t>: </a:t>
            </a:r>
            <a:r>
              <a:rPr lang="en-US" sz="2400" spc="-5" dirty="0" err="1" smtClean="0">
                <a:latin typeface="Carlito"/>
                <a:cs typeface="Carlito"/>
              </a:rPr>
              <a:t>Yashwanth</a:t>
            </a:r>
            <a:r>
              <a:rPr lang="en-US" sz="2400" spc="-5" dirty="0" smtClean="0">
                <a:latin typeface="Carlito"/>
                <a:cs typeface="Carlito"/>
              </a:rPr>
              <a:t> Gundela</a:t>
            </a:r>
            <a:endParaRPr lang="en-IN" sz="2400" spc="-5" dirty="0">
              <a:latin typeface="Carlito"/>
              <a:cs typeface="Carlito"/>
            </a:endParaRPr>
          </a:p>
          <a:p>
            <a:pPr marL="265430" marR="5080" indent="-253365" algn="ctr">
              <a:lnSpc>
                <a:spcPct val="125000"/>
              </a:lnSpc>
              <a:spcBef>
                <a:spcPts val="100"/>
              </a:spcBef>
            </a:pPr>
            <a:r>
              <a:rPr lang="en-IN" sz="2400" spc="-5" dirty="0" smtClean="0">
                <a:latin typeface="Carlito"/>
                <a:cs typeface="Carlito"/>
              </a:rPr>
              <a:t>June</a:t>
            </a:r>
            <a:r>
              <a:rPr lang="en-IN" sz="2400" spc="-5" dirty="0" smtClean="0">
                <a:latin typeface="Carlito"/>
                <a:cs typeface="Carlito"/>
              </a:rPr>
              <a:t> </a:t>
            </a:r>
            <a:r>
              <a:rPr sz="2400" spc="-30" smtClean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20</a:t>
            </a:r>
            <a:r>
              <a:rPr lang="en-IN" sz="2400" spc="-5" dirty="0">
                <a:latin typeface="Carlito"/>
                <a:cs typeface="Carlito"/>
              </a:rPr>
              <a:t>20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/>
              <a:t>Business</a:t>
            </a:r>
            <a:r>
              <a:rPr sz="4400" spc="-459" dirty="0"/>
              <a:t> </a:t>
            </a:r>
            <a:r>
              <a:rPr sz="4400" spc="-245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2600"/>
            <a:ext cx="10333990" cy="296299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spc="-10" dirty="0" smtClean="0">
                <a:latin typeface="Carlito"/>
                <a:cs typeface="Carlito"/>
              </a:rPr>
              <a:t>List of </a:t>
            </a:r>
            <a:r>
              <a:rPr lang="en-US" sz="2400" spc="-10" dirty="0" err="1" smtClean="0">
                <a:latin typeface="Carlito"/>
                <a:cs typeface="Carlito"/>
              </a:rPr>
              <a:t>neighbourhoods</a:t>
            </a:r>
            <a:r>
              <a:rPr lang="en-US" sz="2400" spc="-10" dirty="0" smtClean="0">
                <a:latin typeface="Carlito"/>
                <a:cs typeface="Carlito"/>
              </a:rPr>
              <a:t> in Hyderabad. This defines the scope of this project which is confined to the city of Hyderabad, the capital city of the state of </a:t>
            </a:r>
            <a:r>
              <a:rPr lang="en-US" sz="2400" spc="-10" dirty="0" err="1" smtClean="0">
                <a:latin typeface="Carlito"/>
                <a:cs typeface="Carlito"/>
              </a:rPr>
              <a:t>Telangana</a:t>
            </a:r>
            <a:r>
              <a:rPr lang="en-US" sz="2400" spc="-10" dirty="0" smtClean="0">
                <a:latin typeface="Carlito"/>
                <a:cs typeface="Carlito"/>
              </a:rPr>
              <a:t> in India. </a:t>
            </a:r>
            <a:endParaRPr lang="en-US" sz="2400" spc="-10" dirty="0" smtClean="0">
              <a:latin typeface="Carlito"/>
              <a:cs typeface="Carlito"/>
            </a:endParaRPr>
          </a:p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smtClean="0">
                <a:latin typeface="Carlito"/>
                <a:cs typeface="Carlito"/>
              </a:rPr>
              <a:t>Objective:</a:t>
            </a:r>
            <a:r>
              <a:rPr lang="en-US" sz="2400" spc="-10" dirty="0" smtClean="0">
                <a:latin typeface="Carlito"/>
                <a:cs typeface="Carlito"/>
              </a:rPr>
              <a:t> A</a:t>
            </a:r>
            <a:r>
              <a:rPr sz="2400" spc="-10" smtClean="0">
                <a:latin typeface="Carlito"/>
                <a:cs typeface="Carlito"/>
              </a:rPr>
              <a:t> </a:t>
            </a:r>
            <a:r>
              <a:rPr lang="en-US" sz="2400" spc="-114" dirty="0" smtClean="0">
                <a:latin typeface="Carlito"/>
                <a:cs typeface="Carlito"/>
              </a:rPr>
              <a:t>Q</a:t>
            </a:r>
            <a:r>
              <a:rPr lang="en-US" sz="2400" spc="-114" dirty="0" smtClean="0">
                <a:latin typeface="Carlito"/>
                <a:cs typeface="Carlito"/>
              </a:rPr>
              <a:t>uantifiable </a:t>
            </a:r>
            <a:r>
              <a:rPr lang="en-US" sz="2400" spc="-114" dirty="0" smtClean="0">
                <a:latin typeface="Carlito"/>
                <a:cs typeface="Carlito"/>
              </a:rPr>
              <a:t>analysis </a:t>
            </a:r>
            <a:r>
              <a:rPr lang="en-US" sz="2400" spc="-114" dirty="0" smtClean="0">
                <a:latin typeface="Carlito"/>
                <a:cs typeface="Carlito"/>
              </a:rPr>
              <a:t>that can </a:t>
            </a:r>
            <a:r>
              <a:rPr lang="en-US" sz="2400" spc="-114" dirty="0" smtClean="0">
                <a:latin typeface="Carlito"/>
                <a:cs typeface="Carlito"/>
              </a:rPr>
              <a:t>be used to understand the distribution of different cultures and cuisines over Hyderabad City</a:t>
            </a:r>
            <a:endParaRPr sz="2400" smtClean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mtClean="0">
                <a:latin typeface="Carlito"/>
                <a:cs typeface="Carlito"/>
              </a:rPr>
              <a:t>Business</a:t>
            </a:r>
            <a:r>
              <a:rPr sz="2400" spc="-5" smtClean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question</a:t>
            </a:r>
            <a:endParaRPr sz="2400" dirty="0">
              <a:latin typeface="Carlito"/>
              <a:cs typeface="Carlito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rlito"/>
                <a:cs typeface="Carlito"/>
              </a:rPr>
              <a:t>In the city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lang="en-IN" sz="2400" spc="-5" dirty="0">
                <a:latin typeface="Carlito"/>
                <a:cs typeface="Carlito"/>
              </a:rPr>
              <a:t> Hyderabad</a:t>
            </a:r>
            <a:r>
              <a:rPr sz="2400" spc="-35" dirty="0">
                <a:latin typeface="Carlito"/>
                <a:cs typeface="Carlito"/>
              </a:rPr>
              <a:t>,</a:t>
            </a:r>
            <a:r>
              <a:rPr lang="en-IN" sz="2400" spc="-35" dirty="0">
                <a:latin typeface="Carlito"/>
                <a:cs typeface="Carlito"/>
              </a:rPr>
              <a:t> India</a:t>
            </a:r>
            <a:r>
              <a:rPr sz="2400" spc="-10" dirty="0">
                <a:latin typeface="Carlito"/>
                <a:cs typeface="Carlito"/>
              </a:rPr>
              <a:t>,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>
                <a:latin typeface="Carlito"/>
                <a:cs typeface="Carlito"/>
              </a:rPr>
              <a:t>a </a:t>
            </a:r>
            <a:r>
              <a:rPr lang="en-US" sz="2400" spc="-10" dirty="0" smtClean="0">
                <a:latin typeface="Carlito"/>
                <a:cs typeface="Carlito"/>
              </a:rPr>
              <a:t>food vendor</a:t>
            </a:r>
            <a:r>
              <a:rPr sz="2400" spc="-5" smtClean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looking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>
                <a:latin typeface="Carlito"/>
                <a:cs typeface="Carlito"/>
              </a:rPr>
              <a:t>new </a:t>
            </a:r>
            <a:r>
              <a:rPr lang="en-US" sz="2400" spc="-5" dirty="0" smtClean="0">
                <a:latin typeface="Carlito"/>
                <a:cs typeface="Carlito"/>
              </a:rPr>
              <a:t>restaurant</a:t>
            </a:r>
            <a:r>
              <a:rPr sz="2400" smtClean="0">
                <a:latin typeface="Carlito"/>
                <a:cs typeface="Carlito"/>
              </a:rPr>
              <a:t>, </a:t>
            </a:r>
            <a:r>
              <a:rPr sz="2400" spc="-10" dirty="0">
                <a:latin typeface="Carlito"/>
                <a:cs typeface="Carlito"/>
              </a:rPr>
              <a:t>where would you recommend </a:t>
            </a:r>
            <a:r>
              <a:rPr sz="2400" spc="-5" dirty="0">
                <a:latin typeface="Carlito"/>
                <a:cs typeface="Carlito"/>
              </a:rPr>
              <a:t>that they open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051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" dirty="0"/>
              <a:t>D</a:t>
            </a:r>
            <a:r>
              <a:rPr sz="4400" spc="-325" dirty="0"/>
              <a:t>a</a:t>
            </a:r>
            <a:r>
              <a:rPr sz="4400" spc="-385" dirty="0"/>
              <a:t>t</a:t>
            </a:r>
            <a:r>
              <a:rPr sz="4400" spc="-24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44480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Data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required</a:t>
            </a:r>
            <a:endParaRPr sz="2800" dirty="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rlito"/>
                <a:cs typeface="Carlito"/>
              </a:rPr>
              <a:t>List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lang="en-IN" sz="2400" spc="-15" dirty="0">
                <a:latin typeface="Carlito"/>
                <a:cs typeface="Carlito"/>
              </a:rPr>
              <a:t>Hyderabad</a:t>
            </a:r>
            <a:endParaRPr sz="2400" dirty="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rlito"/>
                <a:cs typeface="Carlito"/>
              </a:rPr>
              <a:t>Latitude </a:t>
            </a:r>
            <a:r>
              <a:rPr sz="2400" dirty="0">
                <a:latin typeface="Carlito"/>
                <a:cs typeface="Carlito"/>
              </a:rPr>
              <a:t>and longitude </a:t>
            </a:r>
            <a:r>
              <a:rPr sz="2400" spc="-15" dirty="0">
                <a:latin typeface="Carlito"/>
                <a:cs typeface="Carlito"/>
              </a:rPr>
              <a:t>coordinates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neighbourhoods</a:t>
            </a:r>
            <a:endParaRPr sz="2400" dirty="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rlito"/>
                <a:cs typeface="Carlito"/>
              </a:rPr>
              <a:t>Venue </a:t>
            </a:r>
            <a:r>
              <a:rPr sz="2400" spc="-15" dirty="0">
                <a:latin typeface="Carlito"/>
                <a:cs typeface="Carlito"/>
              </a:rPr>
              <a:t>data, </a:t>
            </a:r>
            <a:r>
              <a:rPr sz="2400" spc="-5" dirty="0">
                <a:latin typeface="Carlito"/>
                <a:cs typeface="Carlito"/>
              </a:rPr>
              <a:t>particularly </a:t>
            </a:r>
            <a:r>
              <a:rPr sz="2400" spc="-15" dirty="0">
                <a:latin typeface="Carlito"/>
                <a:cs typeface="Carlito"/>
              </a:rPr>
              <a:t>data related </a:t>
            </a:r>
            <a:r>
              <a:rPr sz="2400" spc="-15">
                <a:latin typeface="Carlito"/>
                <a:cs typeface="Carlito"/>
              </a:rPr>
              <a:t>to </a:t>
            </a:r>
            <a:r>
              <a:rPr lang="en-US" sz="2400" spc="-5" dirty="0" smtClean="0">
                <a:latin typeface="Carlito"/>
                <a:cs typeface="Carlito"/>
              </a:rPr>
              <a:t>restaurant</a:t>
            </a:r>
            <a:r>
              <a:rPr sz="2400" smtClean="0">
                <a:latin typeface="Carlito"/>
                <a:cs typeface="Carlito"/>
              </a:rPr>
              <a:t>s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0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Sources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</a:t>
            </a:r>
            <a:endParaRPr sz="2800" dirty="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rlito"/>
                <a:cs typeface="Carlito"/>
              </a:rPr>
              <a:t>Wikipedia </a:t>
            </a:r>
            <a:r>
              <a:rPr sz="2400" spc="-10" dirty="0">
                <a:latin typeface="Carlito"/>
                <a:cs typeface="Carlito"/>
              </a:rPr>
              <a:t>page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 err="1">
                <a:latin typeface="Carlito"/>
                <a:cs typeface="Carlito"/>
              </a:rPr>
              <a:t>neighbourhoods</a:t>
            </a:r>
            <a:r>
              <a:rPr sz="2400" spc="-10" dirty="0">
                <a:latin typeface="Carlito"/>
                <a:cs typeface="Carlito"/>
              </a:rPr>
              <a:t>  (</a:t>
            </a:r>
            <a:r>
              <a:rPr lang="en-IN" sz="2400" dirty="0">
                <a:hlinkClick r:id="rId2"/>
              </a:rPr>
              <a:t>https://commons.wikimedia.org/wiki/Category:Suburbs_of_Hyderabad,_India</a:t>
            </a:r>
            <a:r>
              <a:rPr sz="2400" spc="-10" dirty="0">
                <a:latin typeface="Carlito"/>
                <a:cs typeface="Carlito"/>
              </a:rPr>
              <a:t>)</a:t>
            </a:r>
            <a:endParaRPr sz="2400" dirty="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rlito"/>
                <a:cs typeface="Carlito"/>
              </a:rPr>
              <a:t>Geocoder </a:t>
            </a:r>
            <a:r>
              <a:rPr sz="2400" spc="-10" dirty="0">
                <a:latin typeface="Carlito"/>
                <a:cs typeface="Carlito"/>
              </a:rPr>
              <a:t>package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latitude </a:t>
            </a:r>
            <a:r>
              <a:rPr sz="2400" dirty="0">
                <a:latin typeface="Carlito"/>
                <a:cs typeface="Carlito"/>
              </a:rPr>
              <a:t>and longitude</a:t>
            </a:r>
            <a:r>
              <a:rPr sz="2400" spc="-15" dirty="0">
                <a:latin typeface="Carlito"/>
                <a:cs typeface="Carlito"/>
              </a:rPr>
              <a:t> coordinates</a:t>
            </a:r>
            <a:endParaRPr sz="2400" dirty="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rlito"/>
                <a:cs typeface="Carlito"/>
              </a:rPr>
              <a:t>Foursquare </a:t>
            </a:r>
            <a:r>
              <a:rPr sz="2400" dirty="0">
                <a:latin typeface="Carlito"/>
                <a:cs typeface="Carlito"/>
              </a:rPr>
              <a:t>API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venue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994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35" dirty="0"/>
              <a:t>M</a:t>
            </a:r>
            <a:r>
              <a:rPr sz="4400" spc="-280" dirty="0"/>
              <a:t>e</a:t>
            </a:r>
            <a:r>
              <a:rPr sz="4400" spc="-325" dirty="0"/>
              <a:t>t</a:t>
            </a:r>
            <a:r>
              <a:rPr sz="4400" spc="-165" dirty="0"/>
              <a:t>h</a:t>
            </a:r>
            <a:r>
              <a:rPr sz="4400" spc="-110" dirty="0"/>
              <a:t>o</a:t>
            </a:r>
            <a:r>
              <a:rPr sz="4400" spc="-215" dirty="0"/>
              <a:t>d</a:t>
            </a:r>
            <a:r>
              <a:rPr sz="4400" spc="-120" dirty="0"/>
              <a:t>o</a:t>
            </a:r>
            <a:r>
              <a:rPr sz="4400" spc="-360" dirty="0"/>
              <a:t>l</a:t>
            </a:r>
            <a:r>
              <a:rPr sz="4400" spc="-110" dirty="0"/>
              <a:t>o</a:t>
            </a:r>
            <a:r>
              <a:rPr sz="4400" spc="-185" dirty="0"/>
              <a:t>g</a:t>
            </a:r>
            <a:r>
              <a:rPr sz="4400" spc="-229" dirty="0"/>
              <a:t>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rlito"/>
                <a:cs typeface="Carlito"/>
              </a:rPr>
              <a:t>Web </a:t>
            </a:r>
            <a:r>
              <a:rPr sz="2400" spc="-10" dirty="0">
                <a:latin typeface="Carlito"/>
                <a:cs typeface="Carlito"/>
              </a:rPr>
              <a:t>scraping </a:t>
            </a:r>
            <a:r>
              <a:rPr sz="2400" dirty="0">
                <a:latin typeface="Carlito"/>
                <a:cs typeface="Carlito"/>
              </a:rPr>
              <a:t>Wikipedia </a:t>
            </a:r>
            <a:r>
              <a:rPr sz="2400" spc="-10" dirty="0">
                <a:latin typeface="Carlito"/>
                <a:cs typeface="Carlito"/>
              </a:rPr>
              <a:t>page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neighbourhoods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list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Get latitude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longitude </a:t>
            </a:r>
            <a:r>
              <a:rPr sz="2400" spc="-15" dirty="0">
                <a:latin typeface="Carlito"/>
                <a:cs typeface="Carlito"/>
              </a:rPr>
              <a:t>coordinates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-10" dirty="0">
                <a:latin typeface="Carlito"/>
                <a:cs typeface="Carlito"/>
              </a:rPr>
              <a:t> Geocoder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5" dirty="0">
                <a:latin typeface="Carlito"/>
                <a:cs typeface="Carlito"/>
              </a:rPr>
              <a:t>Foursquare </a:t>
            </a:r>
            <a:r>
              <a:rPr sz="2400" dirty="0">
                <a:latin typeface="Carlito"/>
                <a:cs typeface="Carlito"/>
              </a:rPr>
              <a:t>API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get venue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Group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neighbourhood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taking </a:t>
            </a:r>
            <a:r>
              <a:rPr sz="2400">
                <a:latin typeface="Carlito"/>
                <a:cs typeface="Carlito"/>
              </a:rPr>
              <a:t>the </a:t>
            </a:r>
            <a:r>
              <a:rPr lang="en-US" sz="2400" dirty="0" smtClean="0">
                <a:latin typeface="Carlito"/>
                <a:cs typeface="Carlito"/>
              </a:rPr>
              <a:t>count</a:t>
            </a:r>
            <a:r>
              <a:rPr sz="2400" smtClean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frequency </a:t>
            </a:r>
            <a:r>
              <a:rPr sz="2400" spc="-5">
                <a:latin typeface="Carlito"/>
                <a:cs typeface="Carlito"/>
              </a:rPr>
              <a:t>of </a:t>
            </a:r>
            <a:r>
              <a:rPr sz="2400" spc="-5" smtClean="0">
                <a:latin typeface="Carlito"/>
                <a:cs typeface="Carlito"/>
              </a:rPr>
              <a:t>occurrence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10" dirty="0">
                <a:latin typeface="Carlito"/>
                <a:cs typeface="Carlito"/>
              </a:rPr>
              <a:t>venue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category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Filter </a:t>
            </a:r>
            <a:r>
              <a:rPr sz="2400" spc="-10" dirty="0">
                <a:latin typeface="Carlito"/>
                <a:cs typeface="Carlito"/>
              </a:rPr>
              <a:t>venue category </a:t>
            </a:r>
            <a:r>
              <a:rPr sz="2400" spc="-10">
                <a:latin typeface="Carlito"/>
                <a:cs typeface="Carlito"/>
              </a:rPr>
              <a:t>by </a:t>
            </a:r>
            <a:r>
              <a:rPr lang="en-US" sz="2400" spc="-5" dirty="0" smtClean="0">
                <a:latin typeface="Carlito"/>
                <a:cs typeface="Carlito"/>
              </a:rPr>
              <a:t>Food category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Perform </a:t>
            </a:r>
            <a:r>
              <a:rPr sz="2400" spc="-5" dirty="0">
                <a:latin typeface="Carlito"/>
                <a:cs typeface="Carlito"/>
              </a:rPr>
              <a:t>clustering 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k-means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clustering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Visualize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clusters </a:t>
            </a:r>
            <a:r>
              <a:rPr sz="2400" dirty="0">
                <a:latin typeface="Carlito"/>
                <a:cs typeface="Carlito"/>
              </a:rPr>
              <a:t>in a map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Folium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59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35" dirty="0"/>
              <a:t>Results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456753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rlito"/>
                <a:cs typeface="Carlito"/>
              </a:rPr>
              <a:t>Categorized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neighbourhoods  </a:t>
            </a:r>
            <a:r>
              <a:rPr sz="2400" spc="-15">
                <a:latin typeface="Carlito"/>
                <a:cs typeface="Carlito"/>
              </a:rPr>
              <a:t>into </a:t>
            </a:r>
            <a:r>
              <a:rPr lang="en-US" sz="2400" spc="-15" dirty="0" smtClean="0">
                <a:latin typeface="Carlito"/>
                <a:cs typeface="Carlito"/>
              </a:rPr>
              <a:t>8 </a:t>
            </a:r>
            <a:r>
              <a:rPr sz="2400" spc="-15" smtClean="0">
                <a:latin typeface="Carlito"/>
                <a:cs typeface="Carlito"/>
              </a:rPr>
              <a:t>clusters</a:t>
            </a:r>
            <a:r>
              <a:rPr sz="2400" spc="-50" smtClean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smtClean="0">
                <a:latin typeface="Carlito"/>
                <a:cs typeface="Carlito"/>
              </a:rPr>
              <a:t>Cluster </a:t>
            </a:r>
            <a:r>
              <a:rPr sz="2400" smtClean="0">
                <a:latin typeface="Carlito"/>
                <a:cs typeface="Carlito"/>
              </a:rPr>
              <a:t>0: </a:t>
            </a:r>
            <a:r>
              <a:rPr lang="en-US" sz="2400" dirty="0" smtClean="0"/>
              <a:t>Indian American. </a:t>
            </a:r>
            <a:endParaRPr sz="2400" smtClean="0">
              <a:latin typeface="Carlito"/>
              <a:cs typeface="Carlito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0" smtClean="0">
                <a:latin typeface="Carlito"/>
                <a:cs typeface="Carlito"/>
              </a:rPr>
              <a:t>Cluster </a:t>
            </a:r>
            <a:r>
              <a:rPr sz="2400" smtClean="0">
                <a:latin typeface="Carlito"/>
                <a:cs typeface="Carlito"/>
              </a:rPr>
              <a:t>1: </a:t>
            </a:r>
            <a:r>
              <a:rPr lang="en-US" sz="2400" dirty="0" smtClean="0"/>
              <a:t>Cafés</a:t>
            </a:r>
            <a:endParaRPr sz="2400" smtClean="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smtClean="0">
                <a:latin typeface="Carlito"/>
                <a:cs typeface="Carlito"/>
              </a:rPr>
              <a:t>Cluster </a:t>
            </a:r>
            <a:r>
              <a:rPr sz="2400" smtClean="0">
                <a:latin typeface="Carlito"/>
                <a:cs typeface="Carlito"/>
              </a:rPr>
              <a:t>2: </a:t>
            </a:r>
            <a:r>
              <a:rPr lang="en-US" sz="2400" dirty="0" smtClean="0"/>
              <a:t>Pizza</a:t>
            </a: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lang="en-US" sz="2400" dirty="0" smtClean="0">
                <a:latin typeface="Carlito"/>
                <a:cs typeface="Carlito"/>
              </a:rPr>
              <a:t>Cluster 3:</a:t>
            </a:r>
            <a:r>
              <a:rPr lang="en-US" sz="2400" dirty="0" smtClean="0"/>
              <a:t> Fast </a:t>
            </a:r>
            <a:r>
              <a:rPr lang="en-US" sz="2400" dirty="0" smtClean="0"/>
              <a:t>Food</a:t>
            </a: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lang="en-US" sz="2400" dirty="0" smtClean="0">
                <a:latin typeface="Carlito"/>
                <a:cs typeface="Carlito"/>
              </a:rPr>
              <a:t>C</a:t>
            </a:r>
            <a:r>
              <a:rPr lang="en-US" sz="2400" dirty="0" smtClean="0">
                <a:latin typeface="Carlito"/>
                <a:cs typeface="Carlito"/>
              </a:rPr>
              <a:t>luster 4: </a:t>
            </a:r>
            <a:r>
              <a:rPr lang="en-US" sz="2400" dirty="0" smtClean="0"/>
              <a:t>Mix of </a:t>
            </a:r>
            <a:r>
              <a:rPr lang="en-US" sz="2400" dirty="0" smtClean="0"/>
              <a:t>Cuisines</a:t>
            </a: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lang="en-US" sz="2400" dirty="0" smtClean="0">
                <a:latin typeface="Carlito"/>
                <a:cs typeface="Carlito"/>
              </a:rPr>
              <a:t>Cluster 5: </a:t>
            </a:r>
            <a:r>
              <a:rPr lang="en-US" sz="2400" dirty="0" smtClean="0"/>
              <a:t>Snack </a:t>
            </a:r>
            <a:r>
              <a:rPr lang="en-US" sz="2400" dirty="0" smtClean="0"/>
              <a:t>places</a:t>
            </a: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lang="en-US" sz="2400" dirty="0" smtClean="0">
                <a:latin typeface="Carlito"/>
                <a:cs typeface="Carlito"/>
              </a:rPr>
              <a:t>Cluster 6: </a:t>
            </a:r>
            <a:r>
              <a:rPr lang="en-US" sz="2400" dirty="0" smtClean="0"/>
              <a:t>Indian </a:t>
            </a:r>
            <a:r>
              <a:rPr lang="en-US" sz="2400" dirty="0" smtClean="0"/>
              <a:t>Restaurant</a:t>
            </a: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lang="en-US" sz="2400" dirty="0" smtClean="0">
                <a:latin typeface="Carlito"/>
                <a:cs typeface="Carlito"/>
              </a:rPr>
              <a:t>Cluster 7: </a:t>
            </a:r>
            <a:r>
              <a:rPr lang="en-US" sz="2400" dirty="0" smtClean="0"/>
              <a:t>Vegetarian/ Vegan </a:t>
            </a:r>
            <a:r>
              <a:rPr lang="en-US" sz="2400" dirty="0" smtClean="0"/>
              <a:t>					Restaurant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2FDACF-539C-40B2-AD15-86212A68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600200"/>
            <a:ext cx="6297861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30961"/>
            <a:ext cx="37312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175" dirty="0" smtClean="0"/>
              <a:t>Observation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674861" cy="2321147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Carlito"/>
              </a:rPr>
              <a:t>The neighborhoods of </a:t>
            </a:r>
            <a:r>
              <a:rPr lang="en-US" sz="2400" dirty="0" smtClean="0">
                <a:latin typeface="Carlito"/>
              </a:rPr>
              <a:t>Hyderabad </a:t>
            </a:r>
            <a:r>
              <a:rPr lang="en-US" sz="2400" dirty="0" smtClean="0">
                <a:latin typeface="Carlito"/>
              </a:rPr>
              <a:t>City were very briefly segmented into eight </a:t>
            </a:r>
            <a:r>
              <a:rPr lang="en-US" sz="2400" dirty="0" smtClean="0">
                <a:latin typeface="Carlito"/>
              </a:rPr>
              <a:t>clusters </a:t>
            </a:r>
            <a:r>
              <a:rPr lang="en-US" sz="2400" dirty="0" smtClean="0">
                <a:latin typeface="Carlito"/>
              </a:rPr>
              <a:t>and upon analysis, it was possible to rename them basis upon </a:t>
            </a:r>
            <a:r>
              <a:rPr lang="en-US" sz="2400" dirty="0" smtClean="0">
                <a:latin typeface="Carlito"/>
              </a:rPr>
              <a:t>the categories </a:t>
            </a:r>
            <a:r>
              <a:rPr lang="en-US" sz="2400" dirty="0" smtClean="0">
                <a:latin typeface="Carlito"/>
              </a:rPr>
              <a:t>of venues in and around that neighborhood</a:t>
            </a:r>
            <a:r>
              <a:rPr lang="en-US" sz="2400" dirty="0" smtClean="0">
                <a:latin typeface="Carlito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Carlito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Carlito"/>
              </a:rPr>
              <a:t>Along with American cuisine, </a:t>
            </a:r>
            <a:r>
              <a:rPr lang="en-US" sz="2400" dirty="0" smtClean="0">
                <a:latin typeface="Carlito"/>
              </a:rPr>
              <a:t>Italian(Pizza), Indian and </a:t>
            </a:r>
            <a:r>
              <a:rPr lang="en-US" sz="2400" dirty="0" smtClean="0">
                <a:latin typeface="Carlito"/>
              </a:rPr>
              <a:t>Chinese are very dominant in </a:t>
            </a:r>
            <a:r>
              <a:rPr lang="en-US" sz="2400" dirty="0" smtClean="0">
                <a:latin typeface="Carlito"/>
              </a:rPr>
              <a:t>Hyderabad </a:t>
            </a:r>
            <a:r>
              <a:rPr lang="en-US" sz="2400" dirty="0" smtClean="0">
                <a:latin typeface="Carlito"/>
              </a:rPr>
              <a:t>City and so is the diversity statistics.</a:t>
            </a:r>
            <a:endParaRPr lang="en-US" sz="2400" dirty="0">
              <a:latin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05130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 smtClean="0"/>
              <a:t>Limitations </a:t>
            </a:r>
            <a:r>
              <a:rPr lang="en-US" sz="4400" dirty="0" smtClean="0"/>
              <a:t>and Future Suggestions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741661" cy="315791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spc="-5" dirty="0" smtClean="0">
                <a:latin typeface="Carlito"/>
                <a:cs typeface="Carlito"/>
              </a:rPr>
              <a:t>The results of this project can be improved and made more inquisitive by using a current Hyderabad City’s dataset along with API platforms which are more interested in Food Venues (like Yelp, etc.) </a:t>
            </a:r>
            <a:endParaRPr lang="en-US" sz="2400" spc="-5" dirty="0" smtClean="0">
              <a:latin typeface="Carlito"/>
              <a:cs typeface="Carlito"/>
            </a:endParaRPr>
          </a:p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endParaRPr lang="en-US" sz="2400" spc="-5" dirty="0" smtClean="0">
              <a:latin typeface="Carlito"/>
              <a:cs typeface="Carlito"/>
            </a:endParaRPr>
          </a:p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spc="-5" dirty="0" smtClean="0">
                <a:latin typeface="Carlito"/>
                <a:cs typeface="Carlito"/>
              </a:rPr>
              <a:t>The </a:t>
            </a:r>
            <a:r>
              <a:rPr lang="en-US" sz="2400" spc="-5" dirty="0" smtClean="0">
                <a:latin typeface="Carlito"/>
                <a:cs typeface="Carlito"/>
              </a:rPr>
              <a:t>scope of this project can be expanded further to understand the dynamics of each </a:t>
            </a:r>
            <a:r>
              <a:rPr lang="en-US" sz="2400" spc="-5" dirty="0" err="1" smtClean="0">
                <a:latin typeface="Carlito"/>
                <a:cs typeface="Carlito"/>
              </a:rPr>
              <a:t>neighbourhood</a:t>
            </a:r>
            <a:r>
              <a:rPr lang="en-US" sz="2400" spc="-5" dirty="0" smtClean="0">
                <a:latin typeface="Carlito"/>
                <a:cs typeface="Carlito"/>
              </a:rPr>
              <a:t> and suggest a new vendor a profitable location to open his or her food place. Also, a government authority can utilize it to examine and study their city’s culture diversity better.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42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34913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spc="-10" dirty="0" smtClean="0">
                <a:latin typeface="Carlito"/>
                <a:cs typeface="Carlito"/>
              </a:rPr>
              <a:t>Hence, by looking at the results above, we can confidently state that Hyderabad city is a diverse place with multiple cuisines all blended within it and people inhabiting it are brimming with the rich, diverse culture brought about from their native lands to this </a:t>
            </a:r>
            <a:r>
              <a:rPr lang="en-US" sz="2400" spc="-10" dirty="0" smtClean="0">
                <a:latin typeface="Carlito"/>
                <a:cs typeface="Carlito"/>
              </a:rPr>
              <a:t>city.</a:t>
            </a:r>
          </a:p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endParaRPr lang="en-US" sz="2400" spc="-10" dirty="0" smtClean="0">
              <a:latin typeface="Carlito"/>
              <a:cs typeface="Carlito"/>
            </a:endParaRPr>
          </a:p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smtClean="0">
                <a:latin typeface="Carlito"/>
                <a:cs typeface="Carlito"/>
              </a:rPr>
              <a:t>Findings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>
                <a:latin typeface="Carlito"/>
                <a:cs typeface="Carlito"/>
              </a:rPr>
              <a:t>help </a:t>
            </a:r>
            <a:r>
              <a:rPr lang="en-US" sz="2400" spc="-5" dirty="0" smtClean="0">
                <a:latin typeface="Carlito"/>
                <a:cs typeface="Carlito"/>
              </a:rPr>
              <a:t>us </a:t>
            </a:r>
            <a:r>
              <a:rPr lang="en-US" sz="2400" dirty="0" smtClean="0">
                <a:latin typeface="Carlito"/>
                <a:cs typeface="Carlito"/>
              </a:rPr>
              <a:t>to </a:t>
            </a:r>
            <a:r>
              <a:rPr lang="en-US" sz="2400" dirty="0" smtClean="0">
                <a:latin typeface="Carlito"/>
                <a:cs typeface="Carlito"/>
              </a:rPr>
              <a:t>understand the distribution of different cultures and cuisines over Hyderabad City. Also, it can be utilized by a new food vendor who is willing to open his or her Restaurant or by a government authority to examine and study their city’s cultural diversity </a:t>
            </a:r>
            <a:r>
              <a:rPr lang="en-US" sz="2400" dirty="0" smtClean="0">
                <a:latin typeface="Carlito"/>
                <a:cs typeface="Carlito"/>
              </a:rPr>
              <a:t>better.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73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/>
              <a:t>Thank</a:t>
            </a:r>
            <a:r>
              <a:rPr sz="4400" spc="-520" dirty="0"/>
              <a:t> </a:t>
            </a:r>
            <a:r>
              <a:rPr sz="4400" spc="-190" dirty="0"/>
              <a:t>you!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75560" y="1671827"/>
            <a:ext cx="7040880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523</Words>
  <Application>Microsoft Office PowerPoint</Application>
  <PresentationFormat>Custom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Coursera Capstone IBM Applied Data Science Capstone</vt:lpstr>
      <vt:lpstr>Business Problem</vt:lpstr>
      <vt:lpstr>Data</vt:lpstr>
      <vt:lpstr>Methodology</vt:lpstr>
      <vt:lpstr>Results</vt:lpstr>
      <vt:lpstr>Observation</vt:lpstr>
      <vt:lpstr>Limitations and Future Suggestions</vt:lpstr>
      <vt:lpstr>Conclusion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chitananda murthy gundela</cp:lastModifiedBy>
  <cp:revision>7</cp:revision>
  <dcterms:created xsi:type="dcterms:W3CDTF">2020-05-04T16:19:45Z</dcterms:created>
  <dcterms:modified xsi:type="dcterms:W3CDTF">2020-06-17T16:49:21Z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2020-05-04T00:00:00Z</vt:filetime>
  </property>
</Properties>
</file>