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5899acecd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5899acecd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5899acecd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5899acecd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5899acecd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5899acecd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5899acecd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5899acecd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5899acecd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5899acecd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5899acecd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5899acecd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5899acecd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5899acecd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5899acecd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5899acecd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5899acecdc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5899acecd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5899acecd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5899acecd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5899acec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5899acec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5899acecd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5899acecd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5899acecdc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5899acecd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5899acecd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5899acecd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5899acecd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5899acecd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5899acecd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5899acecd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5899acecdc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5899acecdc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5899acecdc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5899acecdc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5899acecdc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5899acecdc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5899acecdc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5899acecdc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5899acecdc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5899acecdc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5899acecdc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5899acecdc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5899acecdc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5899acecdc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5899acecdc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5899acecdc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5899acecd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5899acecd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5899acecdc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5899acecdc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5899acecdc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5899acecdc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5899acecd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5899acecd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5899acecd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5899acecd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5899acecd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5899acecd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114000"/>
            <a:ext cx="8520600" cy="4793700"/>
          </a:xfrm>
          <a:prstGeom prst="rect">
            <a:avLst/>
          </a:prstGeom>
        </p:spPr>
        <p:txBody>
          <a:bodyPr anchorCtr="0" anchor="t" bIns="91425" lIns="91425" spcFirstLastPara="1" rIns="91425" wrap="square" tIns="91425">
            <a:noAutofit/>
          </a:bodyPr>
          <a:lstStyle/>
          <a:p>
            <a:pPr indent="0" lvl="0" marL="0" rtl="0" algn="just">
              <a:lnSpc>
                <a:spcPct val="90000"/>
              </a:lnSpc>
              <a:spcBef>
                <a:spcPts val="0"/>
              </a:spcBef>
              <a:spcAft>
                <a:spcPts val="0"/>
              </a:spcAft>
              <a:buSzPts val="852"/>
              <a:buNone/>
            </a:pPr>
            <a:r>
              <a:rPr lang="en-GB" sz="1313">
                <a:solidFill>
                  <a:srgbClr val="473F3F"/>
                </a:solidFill>
                <a:highlight>
                  <a:srgbClr val="FFFFFF"/>
                </a:highlight>
              </a:rPr>
              <a:t>The IEC 62443 was developed to secure industrial automation and control systems (IACS) throughout their lifecycle. It curren</a:t>
            </a:r>
            <a:r>
              <a:rPr lang="en-GB" sz="1313">
                <a:solidFill>
                  <a:srgbClr val="473F3F"/>
                </a:solidFill>
                <a:highlight>
                  <a:srgbClr val="FFFFFF"/>
                </a:highlight>
              </a:rPr>
              <a:t>tly </a:t>
            </a:r>
            <a:r>
              <a:rPr lang="en-GB" sz="1313">
                <a:solidFill>
                  <a:srgbClr val="473F3F"/>
                </a:solidFill>
                <a:highlight>
                  <a:srgbClr val="FFFFFF"/>
                </a:highlight>
              </a:rPr>
              <a:t>includes nine standards, technical reports (TR) and technical specifications (TS).</a:t>
            </a:r>
            <a:endParaRPr sz="1313">
              <a:solidFill>
                <a:srgbClr val="473F3F"/>
              </a:solidFill>
              <a:highlight>
                <a:srgbClr val="FFFFFF"/>
              </a:highlight>
            </a:endParaRPr>
          </a:p>
          <a:p>
            <a:pPr indent="0" lvl="0" marL="0" rtl="0" algn="just">
              <a:lnSpc>
                <a:spcPct val="90000"/>
              </a:lnSpc>
              <a:spcBef>
                <a:spcPts val="0"/>
              </a:spcBef>
              <a:spcAft>
                <a:spcPts val="0"/>
              </a:spcAft>
              <a:buSzPts val="852"/>
              <a:buNone/>
            </a:pPr>
            <a:r>
              <a:t/>
            </a:r>
            <a:endParaRPr b="1" sz="1313">
              <a:solidFill>
                <a:srgbClr val="473F3F"/>
              </a:solidFill>
              <a:highlight>
                <a:srgbClr val="FFFFFF"/>
              </a:highlight>
            </a:endParaRPr>
          </a:p>
          <a:p>
            <a:pPr indent="0" lvl="0" marL="0" rtl="0" algn="just">
              <a:lnSpc>
                <a:spcPct val="90000"/>
              </a:lnSpc>
              <a:spcBef>
                <a:spcPts val="0"/>
              </a:spcBef>
              <a:spcAft>
                <a:spcPts val="0"/>
              </a:spcAft>
              <a:buSzPts val="852"/>
              <a:buNone/>
            </a:pPr>
            <a:r>
              <a:rPr lang="en-GB" sz="1313">
                <a:solidFill>
                  <a:srgbClr val="473F3F"/>
                </a:solidFill>
                <a:highlight>
                  <a:srgbClr val="FFFFFF"/>
                </a:highlight>
              </a:rPr>
              <a:t>IEC 62443 was initially developed for the industrial process sector but IACS are found in an ever-expanding range of domains and industries, such as power and energy supply and distribution, and transport.</a:t>
            </a:r>
            <a:endParaRPr sz="1313">
              <a:solidFill>
                <a:srgbClr val="473F3F"/>
              </a:solidFill>
              <a:highlight>
                <a:srgbClr val="FFFFFF"/>
              </a:highlight>
            </a:endParaRPr>
          </a:p>
          <a:p>
            <a:pPr indent="0" lvl="0" marL="0" rtl="0" algn="just">
              <a:lnSpc>
                <a:spcPct val="90000"/>
              </a:lnSpc>
              <a:spcBef>
                <a:spcPts val="0"/>
              </a:spcBef>
              <a:spcAft>
                <a:spcPts val="0"/>
              </a:spcAft>
              <a:buSzPts val="852"/>
              <a:buNone/>
            </a:pPr>
            <a:r>
              <a:t/>
            </a:r>
            <a:endParaRPr sz="1313">
              <a:solidFill>
                <a:srgbClr val="473F3F"/>
              </a:solidFill>
              <a:highlight>
                <a:srgbClr val="FFFFFF"/>
              </a:highlight>
            </a:endParaRPr>
          </a:p>
          <a:p>
            <a:pPr indent="0" lvl="0" marL="0" rtl="0" algn="just">
              <a:lnSpc>
                <a:spcPct val="90000"/>
              </a:lnSpc>
              <a:spcBef>
                <a:spcPts val="0"/>
              </a:spcBef>
              <a:spcAft>
                <a:spcPts val="0"/>
              </a:spcAft>
              <a:buSzPts val="852"/>
              <a:buNone/>
            </a:pPr>
            <a:r>
              <a:rPr lang="en-GB" sz="1313">
                <a:solidFill>
                  <a:srgbClr val="473F3F"/>
                </a:solidFill>
                <a:highlight>
                  <a:srgbClr val="FFFFFF"/>
                </a:highlight>
              </a:rPr>
              <a:t>IEC 62443 addresses not only the technology that comprises a control system, but also the work processes, countermeasures, and employees. The standard takes a holistic approach because not all risks are technology-based: the staff responsible for an IACS must have the required training, knowledge and skills to ensure security.</a:t>
            </a:r>
            <a:endParaRPr sz="1313">
              <a:solidFill>
                <a:srgbClr val="473F3F"/>
              </a:solidFill>
              <a:highlight>
                <a:srgbClr val="FFFFFF"/>
              </a:highlight>
            </a:endParaRPr>
          </a:p>
          <a:p>
            <a:pPr indent="0" lvl="0" marL="0" rtl="0" algn="just">
              <a:lnSpc>
                <a:spcPct val="90000"/>
              </a:lnSpc>
              <a:spcBef>
                <a:spcPts val="0"/>
              </a:spcBef>
              <a:spcAft>
                <a:spcPts val="0"/>
              </a:spcAft>
              <a:buSzPts val="852"/>
              <a:buNone/>
            </a:pPr>
            <a:r>
              <a:t/>
            </a:r>
            <a:endParaRPr sz="1313">
              <a:solidFill>
                <a:srgbClr val="473F3F"/>
              </a:solidFill>
              <a:highlight>
                <a:srgbClr val="FFFFFF"/>
              </a:highlight>
            </a:endParaRPr>
          </a:p>
          <a:p>
            <a:pPr indent="0" lvl="0" marL="0" rtl="0" algn="just">
              <a:lnSpc>
                <a:spcPct val="105000"/>
              </a:lnSpc>
              <a:spcBef>
                <a:spcPts val="0"/>
              </a:spcBef>
              <a:spcAft>
                <a:spcPts val="0"/>
              </a:spcAft>
              <a:buClr>
                <a:schemeClr val="dk1"/>
              </a:buClr>
              <a:buSzPts val="852"/>
              <a:buFont typeface="Arial"/>
              <a:buNone/>
            </a:pPr>
            <a:r>
              <a:rPr lang="en-GB" sz="1313">
                <a:solidFill>
                  <a:srgbClr val="473F3F"/>
                </a:solidFill>
                <a:highlight>
                  <a:srgbClr val="FFFFFF"/>
                </a:highlight>
              </a:rPr>
              <a:t>The IEC 62443 series of standards is organized into four parts:</a:t>
            </a:r>
            <a:endParaRPr sz="1313">
              <a:solidFill>
                <a:srgbClr val="473F3F"/>
              </a:solidFill>
              <a:highlight>
                <a:srgbClr val="FFFFFF"/>
              </a:highlight>
            </a:endParaRPr>
          </a:p>
          <a:p>
            <a:pPr indent="0" lvl="0" marL="0" rtl="0" algn="just">
              <a:lnSpc>
                <a:spcPct val="105000"/>
              </a:lnSpc>
              <a:spcBef>
                <a:spcPts val="800"/>
              </a:spcBef>
              <a:spcAft>
                <a:spcPts val="0"/>
              </a:spcAft>
              <a:buClr>
                <a:schemeClr val="dk1"/>
              </a:buClr>
              <a:buSzPts val="852"/>
              <a:buFont typeface="Arial"/>
              <a:buNone/>
            </a:pPr>
            <a:r>
              <a:rPr b="1" lang="en-GB" sz="1313">
                <a:solidFill>
                  <a:srgbClr val="473F3F"/>
                </a:solidFill>
                <a:highlight>
                  <a:srgbClr val="FFFFFF"/>
                </a:highlight>
              </a:rPr>
              <a:t>General</a:t>
            </a:r>
            <a:endParaRPr b="1" sz="1313">
              <a:solidFill>
                <a:srgbClr val="473F3F"/>
              </a:solidFill>
              <a:highlight>
                <a:srgbClr val="FFFFFF"/>
              </a:highlight>
            </a:endParaRPr>
          </a:p>
          <a:p>
            <a:pPr indent="0" lvl="0" marL="0" rtl="0" algn="just">
              <a:lnSpc>
                <a:spcPct val="105000"/>
              </a:lnSpc>
              <a:spcBef>
                <a:spcPts val="800"/>
              </a:spcBef>
              <a:spcAft>
                <a:spcPts val="0"/>
              </a:spcAft>
              <a:buClr>
                <a:schemeClr val="dk1"/>
              </a:buClr>
              <a:buSzPts val="852"/>
              <a:buFont typeface="Arial"/>
              <a:buNone/>
            </a:pPr>
            <a:r>
              <a:rPr lang="en-GB" sz="1313">
                <a:solidFill>
                  <a:srgbClr val="473F3F"/>
                </a:solidFill>
                <a:highlight>
                  <a:srgbClr val="FFFFFF"/>
                </a:highlight>
              </a:rPr>
              <a:t>Part 1 covers topics that are common to the entire series:</a:t>
            </a:r>
            <a:endParaRPr sz="1313">
              <a:solidFill>
                <a:srgbClr val="473F3F"/>
              </a:solidFill>
              <a:highlight>
                <a:srgbClr val="FFFFFF"/>
              </a:highlight>
            </a:endParaRPr>
          </a:p>
          <a:p>
            <a:pPr indent="-312023" lvl="0" marL="457200" rtl="0" algn="just">
              <a:lnSpc>
                <a:spcPct val="105000"/>
              </a:lnSpc>
              <a:spcBef>
                <a:spcPts val="800"/>
              </a:spcBef>
              <a:spcAft>
                <a:spcPts val="0"/>
              </a:spcAft>
              <a:buClr>
                <a:srgbClr val="473F3F"/>
              </a:buClr>
              <a:buSzPts val="1314"/>
              <a:buFont typeface="Arial"/>
              <a:buChar char="●"/>
            </a:pPr>
            <a:r>
              <a:rPr lang="en-GB" sz="1313">
                <a:solidFill>
                  <a:srgbClr val="473F3F"/>
                </a:solidFill>
                <a:highlight>
                  <a:srgbClr val="FFFFFF"/>
                </a:highlight>
              </a:rPr>
              <a:t>1-1 (TS): Terminology, concepts and models</a:t>
            </a:r>
            <a:endParaRPr sz="1313">
              <a:solidFill>
                <a:srgbClr val="473F3F"/>
              </a:solidFill>
              <a:highlight>
                <a:srgbClr val="FFFFFF"/>
              </a:highlight>
            </a:endParaRPr>
          </a:p>
          <a:p>
            <a:pPr indent="0" lvl="0" marL="0" rtl="0" algn="just">
              <a:lnSpc>
                <a:spcPct val="105000"/>
              </a:lnSpc>
              <a:spcBef>
                <a:spcPts val="800"/>
              </a:spcBef>
              <a:spcAft>
                <a:spcPts val="0"/>
              </a:spcAft>
              <a:buClr>
                <a:schemeClr val="dk1"/>
              </a:buClr>
              <a:buSzPts val="852"/>
              <a:buFont typeface="Arial"/>
              <a:buNone/>
            </a:pPr>
            <a:r>
              <a:rPr b="1" lang="en-GB" sz="1313">
                <a:solidFill>
                  <a:srgbClr val="473F3F"/>
                </a:solidFill>
                <a:highlight>
                  <a:srgbClr val="FFFFFF"/>
                </a:highlight>
              </a:rPr>
              <a:t>Policies and procedures</a:t>
            </a:r>
            <a:endParaRPr b="1" sz="1313">
              <a:solidFill>
                <a:srgbClr val="473F3F"/>
              </a:solidFill>
              <a:highlight>
                <a:srgbClr val="FFFFFF"/>
              </a:highlight>
            </a:endParaRPr>
          </a:p>
          <a:p>
            <a:pPr indent="0" lvl="0" marL="0" rtl="0" algn="just">
              <a:lnSpc>
                <a:spcPct val="105000"/>
              </a:lnSpc>
              <a:spcBef>
                <a:spcPts val="800"/>
              </a:spcBef>
              <a:spcAft>
                <a:spcPts val="0"/>
              </a:spcAft>
              <a:buClr>
                <a:schemeClr val="dk1"/>
              </a:buClr>
              <a:buSzPts val="852"/>
              <a:buFont typeface="Arial"/>
              <a:buNone/>
            </a:pPr>
            <a:r>
              <a:rPr lang="en-GB" sz="1313">
                <a:solidFill>
                  <a:srgbClr val="473F3F"/>
                </a:solidFill>
                <a:highlight>
                  <a:srgbClr val="FFFFFF"/>
                </a:highlight>
              </a:rPr>
              <a:t>Part 2 focuses on methods and processes associated with IACS security:</a:t>
            </a:r>
            <a:endParaRPr sz="1313">
              <a:solidFill>
                <a:srgbClr val="473F3F"/>
              </a:solidFill>
              <a:highlight>
                <a:srgbClr val="FFFFFF"/>
              </a:highlight>
            </a:endParaRPr>
          </a:p>
          <a:p>
            <a:pPr indent="-312023" lvl="0" marL="457200" rtl="0" algn="just">
              <a:lnSpc>
                <a:spcPct val="105000"/>
              </a:lnSpc>
              <a:spcBef>
                <a:spcPts val="800"/>
              </a:spcBef>
              <a:spcAft>
                <a:spcPts val="0"/>
              </a:spcAft>
              <a:buClr>
                <a:srgbClr val="473F3F"/>
              </a:buClr>
              <a:buSzPts val="1314"/>
              <a:buFont typeface="Arial"/>
              <a:buChar char="●"/>
            </a:pPr>
            <a:r>
              <a:rPr lang="en-GB" sz="1313">
                <a:solidFill>
                  <a:srgbClr val="473F3F"/>
                </a:solidFill>
                <a:highlight>
                  <a:srgbClr val="FFFFFF"/>
                </a:highlight>
              </a:rPr>
              <a:t>2-1: Establishing an IACS security program</a:t>
            </a:r>
            <a:endParaRPr sz="1313">
              <a:solidFill>
                <a:srgbClr val="473F3F"/>
              </a:solidFill>
              <a:highlight>
                <a:srgbClr val="FFFFFF"/>
              </a:highlight>
            </a:endParaRPr>
          </a:p>
          <a:p>
            <a:pPr indent="-312023" lvl="0" marL="457200" rtl="0" algn="just">
              <a:lnSpc>
                <a:spcPct val="105000"/>
              </a:lnSpc>
              <a:spcBef>
                <a:spcPts val="0"/>
              </a:spcBef>
              <a:spcAft>
                <a:spcPts val="0"/>
              </a:spcAft>
              <a:buClr>
                <a:srgbClr val="473F3F"/>
              </a:buClr>
              <a:buSzPts val="1314"/>
              <a:buFont typeface="Roboto"/>
              <a:buChar char="●"/>
            </a:pPr>
            <a:r>
              <a:rPr lang="en-GB" sz="1313">
                <a:solidFill>
                  <a:srgbClr val="473F3F"/>
                </a:solidFill>
                <a:highlight>
                  <a:srgbClr val="FFFFFF"/>
                </a:highlight>
              </a:rPr>
              <a:t>2-2: Security Protection Rating. </a:t>
            </a:r>
            <a:endParaRPr sz="1313">
              <a:solidFill>
                <a:srgbClr val="473F3F"/>
              </a:solidFill>
              <a:highlight>
                <a:srgbClr val="FFFFFF"/>
              </a:highlight>
            </a:endParaRPr>
          </a:p>
          <a:p>
            <a:pPr indent="-312023" lvl="0" marL="457200" rtl="0" algn="just">
              <a:lnSpc>
                <a:spcPct val="105000"/>
              </a:lnSpc>
              <a:spcBef>
                <a:spcPts val="0"/>
              </a:spcBef>
              <a:spcAft>
                <a:spcPts val="0"/>
              </a:spcAft>
              <a:buClr>
                <a:srgbClr val="473F3F"/>
              </a:buClr>
              <a:buSzPts val="1314"/>
              <a:buFont typeface="Arial"/>
              <a:buChar char="●"/>
            </a:pPr>
            <a:r>
              <a:rPr lang="en-GB" sz="1313">
                <a:solidFill>
                  <a:srgbClr val="473F3F"/>
                </a:solidFill>
                <a:highlight>
                  <a:srgbClr val="FFFFFF"/>
                </a:highlight>
              </a:rPr>
              <a:t>2-3 (TR): Patch management in the IACS environment</a:t>
            </a:r>
            <a:endParaRPr sz="1313">
              <a:solidFill>
                <a:srgbClr val="473F3F"/>
              </a:solidFill>
              <a:highlight>
                <a:srgbClr val="FFFFFF"/>
              </a:highlight>
            </a:endParaRPr>
          </a:p>
          <a:p>
            <a:pPr indent="-312023" lvl="0" marL="457200" rtl="0" algn="just">
              <a:lnSpc>
                <a:spcPct val="105000"/>
              </a:lnSpc>
              <a:spcBef>
                <a:spcPts val="0"/>
              </a:spcBef>
              <a:spcAft>
                <a:spcPts val="0"/>
              </a:spcAft>
              <a:buClr>
                <a:srgbClr val="473F3F"/>
              </a:buClr>
              <a:buSzPts val="1314"/>
              <a:buFont typeface="Arial"/>
              <a:buChar char="●"/>
            </a:pPr>
            <a:r>
              <a:rPr lang="en-GB" sz="1313">
                <a:solidFill>
                  <a:srgbClr val="473F3F"/>
                </a:solidFill>
                <a:highlight>
                  <a:srgbClr val="FFFFFF"/>
                </a:highlight>
              </a:rPr>
              <a:t>2-4: Security program requirements for IACS service providers</a:t>
            </a:r>
            <a:endParaRPr sz="1313">
              <a:solidFill>
                <a:srgbClr val="473F3F"/>
              </a:solidFill>
              <a:highlight>
                <a:srgbClr val="FFFFFF"/>
              </a:highlight>
            </a:endParaRPr>
          </a:p>
          <a:p>
            <a:pPr indent="0" lvl="0" marL="0" rtl="0" algn="just">
              <a:lnSpc>
                <a:spcPct val="90000"/>
              </a:lnSpc>
              <a:spcBef>
                <a:spcPts val="800"/>
              </a:spcBef>
              <a:spcAft>
                <a:spcPts val="0"/>
              </a:spcAft>
              <a:buSzPts val="852"/>
              <a:buNone/>
            </a:pPr>
            <a:r>
              <a:t/>
            </a:r>
            <a:endParaRPr sz="1113">
              <a:solidFill>
                <a:srgbClr val="473F3F"/>
              </a:solidFill>
              <a:highlight>
                <a:srgbClr val="FFFFFF"/>
              </a:highlight>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22"/>
          <p:cNvPicPr preferRelativeResize="0"/>
          <p:nvPr/>
        </p:nvPicPr>
        <p:blipFill>
          <a:blip r:embed="rId3">
            <a:alphaModFix/>
          </a:blip>
          <a:stretch>
            <a:fillRect/>
          </a:stretch>
        </p:blipFill>
        <p:spPr>
          <a:xfrm>
            <a:off x="211325" y="104325"/>
            <a:ext cx="8776923" cy="45192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3"/>
          <p:cNvPicPr preferRelativeResize="0"/>
          <p:nvPr/>
        </p:nvPicPr>
        <p:blipFill>
          <a:blip r:embed="rId3">
            <a:alphaModFix/>
          </a:blip>
          <a:stretch>
            <a:fillRect/>
          </a:stretch>
        </p:blipFill>
        <p:spPr>
          <a:xfrm>
            <a:off x="182175" y="43275"/>
            <a:ext cx="8193774" cy="5016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4"/>
          <p:cNvSpPr txBox="1"/>
          <p:nvPr>
            <p:ph idx="1" type="body"/>
          </p:nvPr>
        </p:nvSpPr>
        <p:spPr>
          <a:xfrm>
            <a:off x="311700" y="487375"/>
            <a:ext cx="8520600" cy="4081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400"/>
              <a:t>The goal in the standards committee is to provide that bridge effectively here’s these foundational principles of industry of </a:t>
            </a:r>
            <a:r>
              <a:rPr lang="en-GB" sz="1400"/>
              <a:t>information</a:t>
            </a:r>
            <a:r>
              <a:rPr lang="en-GB" sz="1400"/>
              <a:t> security and information insurance and here’s a encapsulation of how you </a:t>
            </a:r>
            <a:r>
              <a:rPr lang="en-GB" sz="1400"/>
              <a:t>would</a:t>
            </a:r>
            <a:r>
              <a:rPr lang="en-GB" sz="1400"/>
              <a:t> apply those foundational principles to a </a:t>
            </a:r>
            <a:r>
              <a:rPr lang="en-GB" sz="1400"/>
              <a:t>specific</a:t>
            </a:r>
            <a:r>
              <a:rPr lang="en-GB" sz="1400"/>
              <a:t> </a:t>
            </a:r>
            <a:r>
              <a:rPr lang="en-GB" sz="1400"/>
              <a:t>industrial</a:t>
            </a:r>
            <a:r>
              <a:rPr lang="en-GB" sz="1400"/>
              <a:t> </a:t>
            </a:r>
            <a:r>
              <a:rPr lang="en-GB" sz="1400"/>
              <a:t>control</a:t>
            </a:r>
            <a:r>
              <a:rPr lang="en-GB" sz="1400"/>
              <a:t> system or railway system or anything. </a:t>
            </a:r>
            <a:endParaRPr sz="1400"/>
          </a:p>
          <a:p>
            <a:pPr indent="0" lvl="0" marL="0" rtl="0" algn="just">
              <a:spcBef>
                <a:spcPts val="1200"/>
              </a:spcBef>
              <a:spcAft>
                <a:spcPts val="0"/>
              </a:spcAft>
              <a:buNone/>
            </a:pPr>
            <a:r>
              <a:rPr lang="en-GB" sz="1400"/>
              <a:t>Standards leave room for two things to happen </a:t>
            </a:r>
            <a:endParaRPr sz="1400"/>
          </a:p>
          <a:p>
            <a:pPr indent="-317500" lvl="0" marL="457200" rtl="0" algn="just">
              <a:spcBef>
                <a:spcPts val="1200"/>
              </a:spcBef>
              <a:spcAft>
                <a:spcPts val="0"/>
              </a:spcAft>
              <a:buSzPts val="1400"/>
              <a:buAutoNum type="arabicPeriod"/>
            </a:pPr>
            <a:r>
              <a:rPr lang="en-GB" sz="1400"/>
              <a:t>Stating goals that are hopefully not going to change significantly over the course of </a:t>
            </a:r>
            <a:r>
              <a:rPr lang="en-GB" sz="1400"/>
              <a:t>at least</a:t>
            </a:r>
            <a:r>
              <a:rPr lang="en-GB" sz="1400"/>
              <a:t> a decade </a:t>
            </a:r>
            <a:endParaRPr sz="1400"/>
          </a:p>
          <a:p>
            <a:pPr indent="-317500" lvl="0" marL="457200" rtl="0" algn="just">
              <a:spcBef>
                <a:spcPts val="0"/>
              </a:spcBef>
              <a:spcAft>
                <a:spcPts val="0"/>
              </a:spcAft>
              <a:buSzPts val="1400"/>
              <a:buAutoNum type="arabicPeriod"/>
            </a:pPr>
            <a:r>
              <a:rPr lang="en-GB" sz="1400"/>
              <a:t>Leaving room for various product suppliers and asset owners to innovate in how they actually </a:t>
            </a:r>
            <a:r>
              <a:rPr lang="en-GB" sz="1400"/>
              <a:t>address</a:t>
            </a:r>
            <a:r>
              <a:rPr lang="en-GB" sz="1400"/>
              <a:t> the problems</a:t>
            </a:r>
            <a:endParaRPr sz="1400"/>
          </a:p>
          <a:p>
            <a:pPr indent="0" lvl="0" marL="0" rtl="0" algn="l">
              <a:spcBef>
                <a:spcPts val="1200"/>
              </a:spcBef>
              <a:spcAft>
                <a:spcPts val="1200"/>
              </a:spcAft>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5"/>
          <p:cNvSpPr txBox="1"/>
          <p:nvPr>
            <p:ph type="title"/>
          </p:nvPr>
        </p:nvSpPr>
        <p:spPr>
          <a:xfrm>
            <a:off x="311700" y="445025"/>
            <a:ext cx="8520600" cy="874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FR’s The 7 Foundational Requirements applied to endpoints </a:t>
            </a:r>
            <a:endParaRPr/>
          </a:p>
        </p:txBody>
      </p:sp>
      <p:sp>
        <p:nvSpPr>
          <p:cNvPr id="118" name="Google Shape;118;p25"/>
          <p:cNvSpPr txBox="1"/>
          <p:nvPr>
            <p:ph idx="1" type="body"/>
          </p:nvPr>
        </p:nvSpPr>
        <p:spPr>
          <a:xfrm>
            <a:off x="311700" y="1370950"/>
            <a:ext cx="8520600" cy="35121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688"/>
              <a:buNone/>
            </a:pPr>
            <a:r>
              <a:rPr lang="en-GB" sz="1325"/>
              <a:t>The IEC 62443 series provides detailed technical control system requirements (SRs) associated with the seven foundational requirements (FRs) described in IEC 62443-1-1 including defining the requirements for control system capability security levels, SL-C(control system). These requirements would be used by various members of the industrial automation and control system (IACS) community along with the defined zones and conduits for the system under </a:t>
            </a:r>
            <a:r>
              <a:rPr lang="en-GB" sz="1325"/>
              <a:t>consideration (SUC) while developing the appropriate control system target SL, SL-T(control system), for a specific asset. </a:t>
            </a:r>
            <a:r>
              <a:rPr lang="en-GB" sz="1325"/>
              <a:t> </a:t>
            </a:r>
            <a:endParaRPr sz="1325"/>
          </a:p>
          <a:p>
            <a:pPr indent="0" lvl="0" marL="0" rtl="0" algn="just">
              <a:lnSpc>
                <a:spcPct val="95000"/>
              </a:lnSpc>
              <a:spcBef>
                <a:spcPts val="1200"/>
              </a:spcBef>
              <a:spcAft>
                <a:spcPts val="0"/>
              </a:spcAft>
              <a:buSzPts val="688"/>
              <a:buNone/>
            </a:pPr>
            <a:r>
              <a:rPr b="1" lang="en-GB" sz="1325"/>
              <a:t>Identification and authentication control (IAC):</a:t>
            </a:r>
            <a:endParaRPr b="1" sz="1325"/>
          </a:p>
          <a:p>
            <a:pPr indent="0" lvl="0" marL="0" rtl="0" algn="just">
              <a:lnSpc>
                <a:spcPct val="95000"/>
              </a:lnSpc>
              <a:spcBef>
                <a:spcPts val="1200"/>
              </a:spcBef>
              <a:spcAft>
                <a:spcPts val="0"/>
              </a:spcAft>
              <a:buSzPts val="688"/>
              <a:buNone/>
            </a:pPr>
            <a:r>
              <a:rPr lang="en-GB" sz="1325"/>
              <a:t>Manage authorized users and accounts and access to the system </a:t>
            </a:r>
            <a:endParaRPr sz="1325"/>
          </a:p>
          <a:p>
            <a:pPr indent="0" lvl="0" marL="0" rtl="0" algn="just">
              <a:lnSpc>
                <a:spcPct val="95000"/>
              </a:lnSpc>
              <a:spcBef>
                <a:spcPts val="1200"/>
              </a:spcBef>
              <a:spcAft>
                <a:spcPts val="0"/>
              </a:spcAft>
              <a:buSzPts val="688"/>
              <a:buNone/>
            </a:pPr>
            <a:r>
              <a:rPr b="1" lang="en-GB" sz="1325"/>
              <a:t>Use control (UC):</a:t>
            </a:r>
            <a:endParaRPr b="1" sz="1325"/>
          </a:p>
          <a:p>
            <a:pPr indent="0" lvl="0" marL="0" rtl="0" algn="just">
              <a:lnSpc>
                <a:spcPct val="95000"/>
              </a:lnSpc>
              <a:spcBef>
                <a:spcPts val="1200"/>
              </a:spcBef>
              <a:spcAft>
                <a:spcPts val="0"/>
              </a:spcAft>
              <a:buSzPts val="688"/>
              <a:buNone/>
            </a:pPr>
            <a:r>
              <a:rPr lang="en-GB" sz="1325"/>
              <a:t>Enforce the assigned privileges of an authenticated user to perform the requested action on </a:t>
            </a:r>
            <a:r>
              <a:rPr lang="en-GB" sz="1325"/>
              <a:t>the</a:t>
            </a:r>
            <a:r>
              <a:rPr lang="en-GB" sz="1325"/>
              <a:t> IACS and monitor the use of these privileges </a:t>
            </a:r>
            <a:endParaRPr sz="1325"/>
          </a:p>
          <a:p>
            <a:pPr indent="0" lvl="0" marL="0" rtl="0" algn="just">
              <a:lnSpc>
                <a:spcPct val="95000"/>
              </a:lnSpc>
              <a:spcBef>
                <a:spcPts val="1200"/>
              </a:spcBef>
              <a:spcAft>
                <a:spcPts val="0"/>
              </a:spcAft>
              <a:buSzPts val="688"/>
              <a:buNone/>
            </a:pPr>
            <a:r>
              <a:rPr b="1" lang="en-GB" sz="1325"/>
              <a:t>System Integrity (SI):</a:t>
            </a:r>
            <a:endParaRPr b="1" sz="1325"/>
          </a:p>
          <a:p>
            <a:pPr indent="0" lvl="0" marL="0" rtl="0" algn="just">
              <a:lnSpc>
                <a:spcPct val="95000"/>
              </a:lnSpc>
              <a:spcBef>
                <a:spcPts val="1200"/>
              </a:spcBef>
              <a:spcAft>
                <a:spcPts val="1200"/>
              </a:spcAft>
              <a:buSzPts val="688"/>
              <a:buNone/>
            </a:pPr>
            <a:r>
              <a:rPr lang="en-GB" sz="1325"/>
              <a:t>Protect from malware, vulnerabilities, insecure code etc..</a:t>
            </a:r>
            <a:endParaRPr sz="1325"/>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6"/>
          <p:cNvSpPr txBox="1"/>
          <p:nvPr>
            <p:ph idx="1" type="body"/>
          </p:nvPr>
        </p:nvSpPr>
        <p:spPr>
          <a:xfrm>
            <a:off x="311700" y="307750"/>
            <a:ext cx="8520600" cy="4382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GB" sz="1300"/>
              <a:t>Data Confidentiality (DC): </a:t>
            </a:r>
            <a:endParaRPr b="1" sz="1300"/>
          </a:p>
          <a:p>
            <a:pPr indent="0" lvl="0" marL="0" rtl="0" algn="just">
              <a:spcBef>
                <a:spcPts val="1200"/>
              </a:spcBef>
              <a:spcAft>
                <a:spcPts val="0"/>
              </a:spcAft>
              <a:buNone/>
            </a:pPr>
            <a:r>
              <a:rPr lang="en-GB" sz="1300"/>
              <a:t>Ensure the confidentiality of information on communication channels and in data repositories to prevent unauthorized disclosure Application whitelisting, etc..</a:t>
            </a:r>
            <a:endParaRPr sz="1300"/>
          </a:p>
          <a:p>
            <a:pPr indent="0" lvl="0" marL="0" rtl="0" algn="just">
              <a:spcBef>
                <a:spcPts val="1200"/>
              </a:spcBef>
              <a:spcAft>
                <a:spcPts val="0"/>
              </a:spcAft>
              <a:buNone/>
            </a:pPr>
            <a:r>
              <a:rPr b="1" lang="en-GB" sz="1300"/>
              <a:t>Restricted data flow (RDF):</a:t>
            </a:r>
            <a:endParaRPr b="1" sz="1300"/>
          </a:p>
          <a:p>
            <a:pPr indent="0" lvl="0" marL="0" rtl="0" algn="just">
              <a:spcBef>
                <a:spcPts val="1200"/>
              </a:spcBef>
              <a:spcAft>
                <a:spcPts val="0"/>
              </a:spcAft>
              <a:buNone/>
            </a:pPr>
            <a:r>
              <a:rPr lang="en-GB" sz="1300"/>
              <a:t>Protect endpoints from insecure ports, services, and other communication paths </a:t>
            </a:r>
            <a:endParaRPr sz="1300"/>
          </a:p>
          <a:p>
            <a:pPr indent="0" lvl="0" marL="0" rtl="0" algn="just">
              <a:spcBef>
                <a:spcPts val="1200"/>
              </a:spcBef>
              <a:spcAft>
                <a:spcPts val="0"/>
              </a:spcAft>
              <a:buNone/>
            </a:pPr>
            <a:r>
              <a:rPr b="1" lang="en-GB" sz="1300"/>
              <a:t>Timely response to events (TRE):</a:t>
            </a:r>
            <a:endParaRPr b="1" sz="1300"/>
          </a:p>
          <a:p>
            <a:pPr indent="0" lvl="0" marL="0" rtl="0" algn="just">
              <a:spcBef>
                <a:spcPts val="1200"/>
              </a:spcBef>
              <a:spcAft>
                <a:spcPts val="0"/>
              </a:spcAft>
              <a:buNone/>
            </a:pPr>
            <a:r>
              <a:rPr lang="en-GB" sz="1300"/>
              <a:t>Monitor endpoints for security events (logs, user, behavior, performance, communications, file creation, etc. And respond quickly </a:t>
            </a:r>
            <a:endParaRPr sz="1300"/>
          </a:p>
          <a:p>
            <a:pPr indent="0" lvl="0" marL="0" rtl="0" algn="just">
              <a:spcBef>
                <a:spcPts val="1200"/>
              </a:spcBef>
              <a:spcAft>
                <a:spcPts val="0"/>
              </a:spcAft>
              <a:buNone/>
            </a:pPr>
            <a:r>
              <a:rPr b="1" lang="en-GB" sz="1300"/>
              <a:t>Resource availability (RA):</a:t>
            </a:r>
            <a:endParaRPr b="1" sz="1300"/>
          </a:p>
          <a:p>
            <a:pPr indent="0" lvl="0" marL="0" rtl="0" algn="just">
              <a:spcBef>
                <a:spcPts val="1200"/>
              </a:spcBef>
              <a:spcAft>
                <a:spcPts val="1200"/>
              </a:spcAft>
              <a:buNone/>
            </a:pPr>
            <a:r>
              <a:rPr lang="en-GB" sz="1300"/>
              <a:t>Ensure the availability of the control system (eg, backups, redundancy, securing </a:t>
            </a:r>
            <a:r>
              <a:rPr lang="en-GB" sz="1300"/>
              <a:t>availability</a:t>
            </a:r>
            <a:r>
              <a:rPr lang="en-GB" sz="1300"/>
              <a:t> risks and vulnerabilities etc. </a:t>
            </a:r>
            <a:endParaRPr sz="1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7"/>
          <p:cNvPicPr preferRelativeResize="0"/>
          <p:nvPr/>
        </p:nvPicPr>
        <p:blipFill>
          <a:blip r:embed="rId3">
            <a:alphaModFix/>
          </a:blip>
          <a:stretch>
            <a:fillRect/>
          </a:stretch>
        </p:blipFill>
        <p:spPr>
          <a:xfrm>
            <a:off x="152400" y="152400"/>
            <a:ext cx="8839200" cy="424448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8"/>
          <p:cNvSpPr txBox="1"/>
          <p:nvPr>
            <p:ph idx="1" type="body"/>
          </p:nvPr>
        </p:nvSpPr>
        <p:spPr>
          <a:xfrm>
            <a:off x="311700" y="117700"/>
            <a:ext cx="8520600" cy="4973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sz="1200">
                <a:solidFill>
                  <a:schemeClr val="dk1"/>
                </a:solidFill>
                <a:highlight>
                  <a:srgbClr val="FFFFFF"/>
                </a:highlight>
              </a:rPr>
              <a:t>Organizations may try to use pre-existing IT and business cyber security solutions to address security for IACS without understanding the consequences. While many of these solutions can be applied to IACS, they need to be applied in the correct way and with cognizance of their side-effects to eliminate or reduce inadvertent consequences.</a:t>
            </a:r>
            <a:endParaRPr sz="1200">
              <a:solidFill>
                <a:schemeClr val="dk1"/>
              </a:solidFill>
              <a:highlight>
                <a:srgbClr val="FFFFFF"/>
              </a:highlight>
            </a:endParaRPr>
          </a:p>
          <a:p>
            <a:pPr indent="0" lvl="0" marL="0" rtl="0" algn="l">
              <a:lnSpc>
                <a:spcPct val="100000"/>
              </a:lnSpc>
              <a:spcBef>
                <a:spcPts val="0"/>
              </a:spcBef>
              <a:spcAft>
                <a:spcPts val="0"/>
              </a:spcAft>
              <a:buNone/>
            </a:pPr>
            <a:r>
              <a:t/>
            </a:r>
            <a:endParaRPr sz="1200">
              <a:solidFill>
                <a:schemeClr val="dk1"/>
              </a:solidFill>
              <a:highlight>
                <a:srgbClr val="FFFFFF"/>
              </a:highlight>
            </a:endParaRPr>
          </a:p>
          <a:p>
            <a:pPr indent="0" lvl="0" marL="0" rtl="0" algn="l">
              <a:lnSpc>
                <a:spcPct val="100000"/>
              </a:lnSpc>
              <a:spcBef>
                <a:spcPts val="0"/>
              </a:spcBef>
              <a:spcAft>
                <a:spcPts val="0"/>
              </a:spcAft>
              <a:buNone/>
            </a:pPr>
            <a:r>
              <a:rPr lang="en-GB" sz="1200">
                <a:solidFill>
                  <a:schemeClr val="dk1"/>
                </a:solidFill>
                <a:highlight>
                  <a:srgbClr val="FFFFFF"/>
                </a:highlight>
              </a:rPr>
              <a:t>IEC 62443 Security Assurance Levels: </a:t>
            </a:r>
            <a:endParaRPr sz="1200">
              <a:solidFill>
                <a:schemeClr val="dk1"/>
              </a:solidFill>
              <a:highlight>
                <a:srgbClr val="FFFFFF"/>
              </a:highlight>
            </a:endParaRPr>
          </a:p>
          <a:p>
            <a:pPr indent="0" lvl="0" marL="0" rtl="0" algn="l">
              <a:lnSpc>
                <a:spcPct val="100000"/>
              </a:lnSpc>
              <a:spcBef>
                <a:spcPts val="0"/>
              </a:spcBef>
              <a:spcAft>
                <a:spcPts val="0"/>
              </a:spcAft>
              <a:buNone/>
            </a:pPr>
            <a:r>
              <a:t/>
            </a:r>
            <a:endParaRPr sz="1200">
              <a:solidFill>
                <a:schemeClr val="dk1"/>
              </a:solidFill>
              <a:highlight>
                <a:srgbClr val="FFFFFF"/>
              </a:highlight>
            </a:endParaRPr>
          </a:p>
          <a:p>
            <a:pPr indent="0" lvl="0" marL="0" rtl="0" algn="l">
              <a:lnSpc>
                <a:spcPct val="100000"/>
              </a:lnSpc>
              <a:spcBef>
                <a:spcPts val="0"/>
              </a:spcBef>
              <a:spcAft>
                <a:spcPts val="0"/>
              </a:spcAft>
              <a:buNone/>
            </a:pPr>
            <a:r>
              <a:rPr lang="en-GB" sz="1200">
                <a:solidFill>
                  <a:schemeClr val="dk1"/>
                </a:solidFill>
                <a:highlight>
                  <a:srgbClr val="FFFFFF"/>
                </a:highlight>
              </a:rPr>
              <a:t>Security levels define the cybersecure functions embedded in our products, it increase the product robustness and make it resistant to the cyber threats. </a:t>
            </a:r>
            <a:endParaRPr sz="1200">
              <a:solidFill>
                <a:schemeClr val="dk1"/>
              </a:solidFill>
              <a:highlight>
                <a:srgbClr val="FFFFFF"/>
              </a:highlight>
            </a:endParaRPr>
          </a:p>
          <a:p>
            <a:pPr indent="0" lvl="0" marL="0" rtl="0" algn="l">
              <a:lnSpc>
                <a:spcPct val="100000"/>
              </a:lnSpc>
              <a:spcBef>
                <a:spcPts val="0"/>
              </a:spcBef>
              <a:spcAft>
                <a:spcPts val="0"/>
              </a:spcAft>
              <a:buNone/>
            </a:pPr>
            <a:r>
              <a:t/>
            </a:r>
            <a:endParaRPr sz="1100">
              <a:solidFill>
                <a:schemeClr val="dk1"/>
              </a:solidFill>
              <a:highlight>
                <a:srgbClr val="FFFFFF"/>
              </a:highlight>
            </a:endParaRPr>
          </a:p>
          <a:p>
            <a:pPr indent="0" lvl="0" marL="0" rtl="0" algn="l">
              <a:lnSpc>
                <a:spcPct val="100000"/>
              </a:lnSpc>
              <a:spcBef>
                <a:spcPts val="0"/>
              </a:spcBef>
              <a:spcAft>
                <a:spcPts val="0"/>
              </a:spcAft>
              <a:buNone/>
            </a:pPr>
            <a:r>
              <a:t/>
            </a:r>
            <a:endParaRPr sz="1100">
              <a:solidFill>
                <a:schemeClr val="dk1"/>
              </a:solidFill>
              <a:highlight>
                <a:srgbClr val="FFFFFF"/>
              </a:highlight>
            </a:endParaRPr>
          </a:p>
          <a:p>
            <a:pPr indent="0" lvl="0" marL="0" rtl="0" algn="l">
              <a:lnSpc>
                <a:spcPct val="100000"/>
              </a:lnSpc>
              <a:spcBef>
                <a:spcPts val="0"/>
              </a:spcBef>
              <a:spcAft>
                <a:spcPts val="0"/>
              </a:spcAft>
              <a:buNone/>
            </a:pPr>
            <a:r>
              <a:t/>
            </a:r>
            <a:endParaRPr sz="110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lgn="l">
              <a:spcBef>
                <a:spcPts val="0"/>
              </a:spcBef>
              <a:spcAft>
                <a:spcPts val="1200"/>
              </a:spcAft>
              <a:buNone/>
            </a:pPr>
            <a:r>
              <a:t/>
            </a:r>
            <a:endParaRPr/>
          </a:p>
        </p:txBody>
      </p:sp>
      <p:pic>
        <p:nvPicPr>
          <p:cNvPr id="134" name="Google Shape;134;p28"/>
          <p:cNvPicPr preferRelativeResize="0"/>
          <p:nvPr/>
        </p:nvPicPr>
        <p:blipFill>
          <a:blip r:embed="rId3">
            <a:alphaModFix/>
          </a:blip>
          <a:stretch>
            <a:fillRect/>
          </a:stretch>
        </p:blipFill>
        <p:spPr>
          <a:xfrm>
            <a:off x="467350" y="1747475"/>
            <a:ext cx="7438249" cy="3343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Clr>
                <a:schemeClr val="dk1"/>
              </a:buClr>
              <a:buSzPct val="61111"/>
              <a:buFont typeface="Arial"/>
              <a:buNone/>
            </a:pPr>
            <a:r>
              <a:rPr lang="en-GB" sz="1800"/>
              <a:t>IEC 62443 principal roles</a:t>
            </a:r>
            <a:endParaRPr sz="1800"/>
          </a:p>
          <a:p>
            <a:pPr indent="0" lvl="0" marL="0" rtl="0" algn="l">
              <a:spcBef>
                <a:spcPts val="400"/>
              </a:spcBef>
              <a:spcAft>
                <a:spcPts val="0"/>
              </a:spcAft>
              <a:buNone/>
            </a:pPr>
            <a:r>
              <a:t/>
            </a:r>
            <a:endParaRPr/>
          </a:p>
        </p:txBody>
      </p:sp>
      <p:sp>
        <p:nvSpPr>
          <p:cNvPr id="140" name="Google Shape;14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Clr>
                <a:schemeClr val="dk1"/>
              </a:buClr>
              <a:buSzPts val="1100"/>
              <a:buFont typeface="Arial"/>
              <a:buNone/>
            </a:pPr>
            <a:r>
              <a:rPr lang="en-GB" sz="1300">
                <a:solidFill>
                  <a:srgbClr val="232323"/>
                </a:solidFill>
              </a:rPr>
              <a:t>the IEC 62443 standard identifies 3 different stakeholders involved in product security:</a:t>
            </a:r>
            <a:endParaRPr sz="1300">
              <a:solidFill>
                <a:srgbClr val="232323"/>
              </a:solidFill>
            </a:endParaRPr>
          </a:p>
          <a:p>
            <a:pPr indent="-311150" lvl="0" marL="457200" rtl="0" algn="just">
              <a:spcBef>
                <a:spcPts val="1200"/>
              </a:spcBef>
              <a:spcAft>
                <a:spcPts val="0"/>
              </a:spcAft>
              <a:buClr>
                <a:srgbClr val="232323"/>
              </a:buClr>
              <a:buSzPts val="1300"/>
              <a:buChar char="●"/>
            </a:pPr>
            <a:r>
              <a:rPr b="1" lang="en-GB" sz="1300">
                <a:solidFill>
                  <a:srgbClr val="232323"/>
                </a:solidFill>
              </a:rPr>
              <a:t>The asset owner</a:t>
            </a:r>
            <a:r>
              <a:rPr lang="en-GB" sz="1300">
                <a:solidFill>
                  <a:srgbClr val="232323"/>
                </a:solidFill>
              </a:rPr>
              <a:t> is the organization that is accountable and responsible for the IACS. The asset owner is also the operator of the IACS and the equipment under control (EUC).</a:t>
            </a:r>
            <a:endParaRPr sz="1300">
              <a:solidFill>
                <a:srgbClr val="232323"/>
              </a:solidFill>
            </a:endParaRPr>
          </a:p>
          <a:p>
            <a:pPr indent="-311150" lvl="0" marL="457200" rtl="0" algn="just">
              <a:spcBef>
                <a:spcPts val="0"/>
              </a:spcBef>
              <a:spcAft>
                <a:spcPts val="0"/>
              </a:spcAft>
              <a:buClr>
                <a:srgbClr val="232323"/>
              </a:buClr>
              <a:buSzPts val="1300"/>
              <a:buChar char="●"/>
            </a:pPr>
            <a:r>
              <a:rPr b="1" lang="en-GB" sz="1300">
                <a:solidFill>
                  <a:srgbClr val="232323"/>
                </a:solidFill>
              </a:rPr>
              <a:t>Integration</a:t>
            </a:r>
            <a:r>
              <a:rPr lang="en-GB" sz="1300">
                <a:solidFill>
                  <a:srgbClr val="232323"/>
                </a:solidFill>
              </a:rPr>
              <a:t> service provider is the organization that provides integration activities for an automation solution including design, installation, configuration, testing, commissioning and handover to the asset owner. The integration service provider may also facilitate the risk assessment.</a:t>
            </a:r>
            <a:endParaRPr sz="1300">
              <a:solidFill>
                <a:srgbClr val="232323"/>
              </a:solidFill>
            </a:endParaRPr>
          </a:p>
          <a:p>
            <a:pPr indent="-311150" lvl="0" marL="457200" rtl="0" algn="just">
              <a:spcBef>
                <a:spcPts val="0"/>
              </a:spcBef>
              <a:spcAft>
                <a:spcPts val="0"/>
              </a:spcAft>
              <a:buClr>
                <a:srgbClr val="232323"/>
              </a:buClr>
              <a:buSzPts val="1300"/>
              <a:buChar char="●"/>
            </a:pPr>
            <a:r>
              <a:rPr b="1" lang="en-GB" sz="1300">
                <a:solidFill>
                  <a:srgbClr val="232323"/>
                </a:solidFill>
              </a:rPr>
              <a:t>Product supplier</a:t>
            </a:r>
            <a:r>
              <a:rPr lang="en-GB" sz="1300">
                <a:solidFill>
                  <a:srgbClr val="232323"/>
                </a:solidFill>
              </a:rPr>
              <a:t> is the organization that manufactures and supports a hardware and/or software product. Products may include IACS systems and IACS components such as embedded devices, host devices, network devices and/or software applications.</a:t>
            </a:r>
            <a:endParaRPr sz="1300">
              <a:solidFill>
                <a:srgbClr val="232323"/>
              </a:solidFill>
            </a:endParaRPr>
          </a:p>
          <a:p>
            <a:pPr indent="0" lvl="0" marL="0" rtl="0" algn="l">
              <a:spcBef>
                <a:spcPts val="1100"/>
              </a:spcBef>
              <a:spcAft>
                <a:spcPts val="1200"/>
              </a:spcAft>
              <a:buNone/>
            </a:pPr>
            <a:r>
              <a:t/>
            </a:r>
            <a:endParaRPr sz="13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0"/>
          <p:cNvSpPr txBox="1"/>
          <p:nvPr>
            <p:ph idx="1" type="body"/>
          </p:nvPr>
        </p:nvSpPr>
        <p:spPr>
          <a:xfrm>
            <a:off x="311700" y="450875"/>
            <a:ext cx="8520600" cy="440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300">
                <a:solidFill>
                  <a:schemeClr val="dk1"/>
                </a:solidFill>
              </a:rPr>
              <a:t>The eventual risk </a:t>
            </a:r>
            <a:r>
              <a:rPr lang="en-GB" sz="1300">
                <a:solidFill>
                  <a:schemeClr val="dk1"/>
                </a:solidFill>
              </a:rPr>
              <a:t>score</a:t>
            </a:r>
            <a:r>
              <a:rPr lang="en-GB" sz="1300">
                <a:solidFill>
                  <a:schemeClr val="dk1"/>
                </a:solidFill>
              </a:rPr>
              <a:t> factors both the likelihood and the impact of a cyber attack. </a:t>
            </a:r>
            <a:br>
              <a:rPr lang="en-GB" sz="1200">
                <a:solidFill>
                  <a:schemeClr val="dk1"/>
                </a:solidFill>
              </a:rPr>
            </a:br>
            <a:br>
              <a:rPr lang="en-GB" sz="1200">
                <a:solidFill>
                  <a:schemeClr val="dk1"/>
                </a:solidFill>
              </a:rPr>
            </a:br>
            <a:br>
              <a:rPr lang="en-GB" sz="1200">
                <a:solidFill>
                  <a:schemeClr val="dk1"/>
                </a:solidFill>
              </a:rPr>
            </a:br>
            <a:br>
              <a:rPr lang="en-GB" sz="1200">
                <a:solidFill>
                  <a:schemeClr val="dk1"/>
                </a:solidFill>
              </a:rPr>
            </a:br>
            <a:br>
              <a:rPr lang="en-GB" sz="1200">
                <a:solidFill>
                  <a:schemeClr val="dk1"/>
                </a:solidFill>
              </a:rPr>
            </a:br>
            <a:br>
              <a:rPr lang="en-GB" sz="1200">
                <a:solidFill>
                  <a:schemeClr val="dk1"/>
                </a:solidFill>
              </a:rPr>
            </a:br>
            <a:br>
              <a:rPr lang="en-GB" sz="1200">
                <a:solidFill>
                  <a:schemeClr val="dk1"/>
                </a:solidFill>
              </a:rPr>
            </a:br>
            <a:br>
              <a:rPr lang="en-GB" sz="1200">
                <a:solidFill>
                  <a:schemeClr val="dk1"/>
                </a:solidFill>
              </a:rPr>
            </a:br>
            <a:br>
              <a:rPr lang="en-GB" sz="1200">
                <a:solidFill>
                  <a:schemeClr val="dk1"/>
                </a:solidFill>
              </a:rPr>
            </a:br>
            <a:br>
              <a:rPr lang="en-GB" sz="1200">
                <a:solidFill>
                  <a:schemeClr val="dk1"/>
                </a:solidFill>
              </a:rPr>
            </a:br>
            <a:br>
              <a:rPr lang="en-GB" sz="1200">
                <a:solidFill>
                  <a:schemeClr val="dk1"/>
                </a:solidFill>
              </a:rPr>
            </a:br>
            <a:r>
              <a:rPr b="1" lang="en-GB" sz="1300">
                <a:solidFill>
                  <a:schemeClr val="dk1"/>
                </a:solidFill>
              </a:rPr>
              <a:t>Automated cyber-risk management:</a:t>
            </a:r>
            <a:endParaRPr b="1" sz="1300">
              <a:solidFill>
                <a:schemeClr val="dk1"/>
              </a:solidFill>
            </a:endParaRPr>
          </a:p>
          <a:p>
            <a:pPr indent="0" lvl="0" marL="0" rtl="0" algn="l">
              <a:spcBef>
                <a:spcPts val="1200"/>
              </a:spcBef>
              <a:spcAft>
                <a:spcPts val="0"/>
              </a:spcAft>
              <a:buNone/>
            </a:pPr>
            <a:r>
              <a:rPr lang="en-GB" sz="1300">
                <a:solidFill>
                  <a:schemeClr val="dk1"/>
                </a:solidFill>
              </a:rPr>
              <a:t>Automated cyber-risk management incorporates multiple source for data on network topology, assets and vulnerabilities, adversaries and threat tactics, including:</a:t>
            </a:r>
            <a:endParaRPr sz="1300">
              <a:solidFill>
                <a:schemeClr val="dk1"/>
              </a:solidFill>
            </a:endParaRPr>
          </a:p>
          <a:p>
            <a:pPr indent="-311150" lvl="0" marL="457200" rtl="0" algn="l">
              <a:spcBef>
                <a:spcPts val="1200"/>
              </a:spcBef>
              <a:spcAft>
                <a:spcPts val="0"/>
              </a:spcAft>
              <a:buClr>
                <a:schemeClr val="dk1"/>
              </a:buClr>
              <a:buSzPts val="1300"/>
              <a:buAutoNum type="arabicPeriod"/>
            </a:pPr>
            <a:r>
              <a:rPr lang="en-GB" sz="1300">
                <a:solidFill>
                  <a:schemeClr val="dk1"/>
                </a:solidFill>
              </a:rPr>
              <a:t>Inventory mapping </a:t>
            </a:r>
            <a:endParaRPr sz="1300">
              <a:solidFill>
                <a:schemeClr val="dk1"/>
              </a:solidFill>
            </a:endParaRPr>
          </a:p>
          <a:p>
            <a:pPr indent="-311150" lvl="0" marL="457200" rtl="0" algn="l">
              <a:spcBef>
                <a:spcPts val="0"/>
              </a:spcBef>
              <a:spcAft>
                <a:spcPts val="0"/>
              </a:spcAft>
              <a:buClr>
                <a:schemeClr val="dk1"/>
              </a:buClr>
              <a:buSzPts val="1300"/>
              <a:buAutoNum type="arabicPeriod"/>
            </a:pPr>
            <a:r>
              <a:rPr lang="en-GB" sz="1300">
                <a:solidFill>
                  <a:schemeClr val="dk1"/>
                </a:solidFill>
              </a:rPr>
              <a:t>Vulnerability mapping for likelihood scoring </a:t>
            </a:r>
            <a:endParaRPr sz="1300">
              <a:solidFill>
                <a:schemeClr val="dk1"/>
              </a:solidFill>
            </a:endParaRPr>
          </a:p>
          <a:p>
            <a:pPr indent="-311150" lvl="0" marL="457200" rtl="0" algn="l">
              <a:spcBef>
                <a:spcPts val="0"/>
              </a:spcBef>
              <a:spcAft>
                <a:spcPts val="0"/>
              </a:spcAft>
              <a:buClr>
                <a:schemeClr val="dk1"/>
              </a:buClr>
              <a:buSzPts val="1300"/>
              <a:buAutoNum type="arabicPeriod"/>
            </a:pPr>
            <a:r>
              <a:rPr lang="en-GB" sz="1300">
                <a:solidFill>
                  <a:schemeClr val="dk1"/>
                </a:solidFill>
              </a:rPr>
              <a:t>Network and protocol diagrams </a:t>
            </a:r>
            <a:endParaRPr sz="1300">
              <a:solidFill>
                <a:schemeClr val="dk1"/>
              </a:solidFill>
            </a:endParaRPr>
          </a:p>
        </p:txBody>
      </p:sp>
      <p:pic>
        <p:nvPicPr>
          <p:cNvPr id="146" name="Google Shape;146;p30"/>
          <p:cNvPicPr preferRelativeResize="0"/>
          <p:nvPr/>
        </p:nvPicPr>
        <p:blipFill>
          <a:blip r:embed="rId3">
            <a:alphaModFix/>
          </a:blip>
          <a:stretch>
            <a:fillRect/>
          </a:stretch>
        </p:blipFill>
        <p:spPr>
          <a:xfrm>
            <a:off x="486750" y="961250"/>
            <a:ext cx="8570282" cy="1610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1"/>
          <p:cNvSpPr txBox="1"/>
          <p:nvPr>
            <p:ph idx="1" type="body"/>
          </p:nvPr>
        </p:nvSpPr>
        <p:spPr>
          <a:xfrm>
            <a:off x="311700" y="472975"/>
            <a:ext cx="8520600" cy="409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300">
                <a:solidFill>
                  <a:schemeClr val="dk1"/>
                </a:solidFill>
              </a:rPr>
              <a:t>4. </a:t>
            </a:r>
            <a:r>
              <a:rPr lang="en-GB" sz="1300">
                <a:solidFill>
                  <a:schemeClr val="dk1"/>
                </a:solidFill>
              </a:rPr>
              <a:t>User and system behavior analysis </a:t>
            </a:r>
            <a:endParaRPr sz="1300">
              <a:solidFill>
                <a:schemeClr val="dk1"/>
              </a:solidFill>
            </a:endParaRPr>
          </a:p>
          <a:p>
            <a:pPr indent="0" lvl="0" marL="0" rtl="0" algn="l">
              <a:spcBef>
                <a:spcPts val="1200"/>
              </a:spcBef>
              <a:spcAft>
                <a:spcPts val="0"/>
              </a:spcAft>
              <a:buNone/>
            </a:pPr>
            <a:r>
              <a:rPr lang="en-GB" sz="1300">
                <a:solidFill>
                  <a:schemeClr val="dk1"/>
                </a:solidFill>
              </a:rPr>
              <a:t>5. Peer Benchmarking </a:t>
            </a:r>
            <a:endParaRPr sz="1300">
              <a:solidFill>
                <a:schemeClr val="dk1"/>
              </a:solidFill>
            </a:endParaRPr>
          </a:p>
          <a:p>
            <a:pPr indent="0" lvl="0" marL="0" rtl="0" algn="l">
              <a:spcBef>
                <a:spcPts val="1200"/>
              </a:spcBef>
              <a:spcAft>
                <a:spcPts val="0"/>
              </a:spcAft>
              <a:buNone/>
            </a:pPr>
            <a:r>
              <a:rPr lang="en-GB" sz="1300">
                <a:solidFill>
                  <a:schemeClr val="dk1"/>
                </a:solidFill>
              </a:rPr>
              <a:t>6. Virtual penetration testing (MITRE-ICS simulations)</a:t>
            </a:r>
            <a:endParaRPr sz="1300">
              <a:solidFill>
                <a:schemeClr val="dk1"/>
              </a:solidFill>
            </a:endParaRPr>
          </a:p>
          <a:p>
            <a:pPr indent="0" lvl="0" marL="0" rtl="0" algn="l">
              <a:spcBef>
                <a:spcPts val="1200"/>
              </a:spcBef>
              <a:spcAft>
                <a:spcPts val="0"/>
              </a:spcAft>
              <a:buNone/>
            </a:pPr>
            <a:r>
              <a:t/>
            </a:r>
            <a:endParaRPr sz="1300">
              <a:solidFill>
                <a:schemeClr val="dk1"/>
              </a:solidFill>
            </a:endParaRPr>
          </a:p>
          <a:p>
            <a:pPr indent="0" lvl="0" marL="0" rtl="0" algn="l">
              <a:spcBef>
                <a:spcPts val="1200"/>
              </a:spcBef>
              <a:spcAft>
                <a:spcPts val="0"/>
              </a:spcAft>
              <a:buNone/>
            </a:pPr>
            <a:r>
              <a:rPr b="1" lang="en-GB" sz="1300">
                <a:solidFill>
                  <a:schemeClr val="dk1"/>
                </a:solidFill>
              </a:rPr>
              <a:t>Cyber Security Management System (CSMS):</a:t>
            </a:r>
            <a:endParaRPr b="1" sz="1300">
              <a:solidFill>
                <a:schemeClr val="dk1"/>
              </a:solidFill>
            </a:endParaRPr>
          </a:p>
          <a:p>
            <a:pPr indent="0" lvl="0" marL="0" rtl="0" algn="l">
              <a:spcBef>
                <a:spcPts val="1200"/>
              </a:spcBef>
              <a:spcAft>
                <a:spcPts val="0"/>
              </a:spcAft>
              <a:buNone/>
            </a:pPr>
            <a:r>
              <a:rPr lang="en-GB" sz="1300">
                <a:solidFill>
                  <a:schemeClr val="dk1"/>
                </a:solidFill>
              </a:rPr>
              <a:t>The five fundamental elements of a CSMS program are: </a:t>
            </a:r>
            <a:endParaRPr sz="1300">
              <a:solidFill>
                <a:schemeClr val="dk1"/>
              </a:solidFill>
            </a:endParaRPr>
          </a:p>
          <a:p>
            <a:pPr indent="-311150" lvl="0" marL="457200" rtl="0" algn="l">
              <a:spcBef>
                <a:spcPts val="1200"/>
              </a:spcBef>
              <a:spcAft>
                <a:spcPts val="0"/>
              </a:spcAft>
              <a:buClr>
                <a:schemeClr val="dk1"/>
              </a:buClr>
              <a:buSzPts val="1300"/>
              <a:buChar char="●"/>
            </a:pPr>
            <a:r>
              <a:rPr lang="en-GB" sz="1300">
                <a:solidFill>
                  <a:schemeClr val="dk1"/>
                </a:solidFill>
              </a:rPr>
              <a:t>High level risk assessment </a:t>
            </a:r>
            <a:endParaRPr sz="1300">
              <a:solidFill>
                <a:schemeClr val="dk1"/>
              </a:solidFill>
            </a:endParaRPr>
          </a:p>
          <a:p>
            <a:pPr indent="-311150" lvl="0" marL="457200" rtl="0" algn="l">
              <a:spcBef>
                <a:spcPts val="0"/>
              </a:spcBef>
              <a:spcAft>
                <a:spcPts val="0"/>
              </a:spcAft>
              <a:buClr>
                <a:schemeClr val="dk1"/>
              </a:buClr>
              <a:buSzPts val="1300"/>
              <a:buChar char="●"/>
            </a:pPr>
            <a:r>
              <a:rPr lang="en-GB" sz="1300">
                <a:solidFill>
                  <a:schemeClr val="dk1"/>
                </a:solidFill>
              </a:rPr>
              <a:t>Establish cyber security policy, awareness, and organization </a:t>
            </a:r>
            <a:endParaRPr sz="1300">
              <a:solidFill>
                <a:schemeClr val="dk1"/>
              </a:solidFill>
            </a:endParaRPr>
          </a:p>
          <a:p>
            <a:pPr indent="-311150" lvl="0" marL="457200" rtl="0" algn="l">
              <a:spcBef>
                <a:spcPts val="0"/>
              </a:spcBef>
              <a:spcAft>
                <a:spcPts val="0"/>
              </a:spcAft>
              <a:buClr>
                <a:schemeClr val="dk1"/>
              </a:buClr>
              <a:buSzPts val="1300"/>
              <a:buChar char="●"/>
            </a:pPr>
            <a:r>
              <a:rPr lang="en-GB" sz="1300">
                <a:solidFill>
                  <a:schemeClr val="dk1"/>
                </a:solidFill>
              </a:rPr>
              <a:t>Detailed risk assessment </a:t>
            </a:r>
            <a:endParaRPr sz="1300">
              <a:solidFill>
                <a:schemeClr val="dk1"/>
              </a:solidFill>
            </a:endParaRPr>
          </a:p>
          <a:p>
            <a:pPr indent="-311150" lvl="0" marL="457200" rtl="0" algn="l">
              <a:spcBef>
                <a:spcPts val="0"/>
              </a:spcBef>
              <a:spcAft>
                <a:spcPts val="0"/>
              </a:spcAft>
              <a:buClr>
                <a:schemeClr val="dk1"/>
              </a:buClr>
              <a:buSzPts val="1300"/>
              <a:buChar char="●"/>
            </a:pPr>
            <a:r>
              <a:rPr lang="en-GB" sz="1300">
                <a:solidFill>
                  <a:schemeClr val="dk1"/>
                </a:solidFill>
              </a:rPr>
              <a:t>Implement counter measures - mitigation controls </a:t>
            </a:r>
            <a:endParaRPr sz="1300">
              <a:solidFill>
                <a:schemeClr val="dk1"/>
              </a:solidFill>
            </a:endParaRPr>
          </a:p>
          <a:p>
            <a:pPr indent="-311150" lvl="0" marL="457200" rtl="0" algn="l">
              <a:spcBef>
                <a:spcPts val="0"/>
              </a:spcBef>
              <a:spcAft>
                <a:spcPts val="0"/>
              </a:spcAft>
              <a:buClr>
                <a:schemeClr val="dk1"/>
              </a:buClr>
              <a:buSzPts val="1300"/>
              <a:buChar char="●"/>
            </a:pPr>
            <a:r>
              <a:rPr lang="en-GB" sz="1300">
                <a:solidFill>
                  <a:schemeClr val="dk1"/>
                </a:solidFill>
              </a:rPr>
              <a:t>Continuously maintain and operate the CSMS program </a:t>
            </a:r>
            <a:endParaRPr sz="1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body"/>
          </p:nvPr>
        </p:nvSpPr>
        <p:spPr>
          <a:xfrm>
            <a:off x="311700" y="413200"/>
            <a:ext cx="8520600" cy="4155600"/>
          </a:xfrm>
          <a:prstGeom prst="rect">
            <a:avLst/>
          </a:prstGeom>
        </p:spPr>
        <p:txBody>
          <a:bodyPr anchorCtr="0" anchor="t" bIns="91425" lIns="91425" spcFirstLastPara="1" rIns="91425" wrap="square" tIns="91425">
            <a:normAutofit/>
          </a:bodyPr>
          <a:lstStyle/>
          <a:p>
            <a:pPr indent="0" lvl="0" marL="0" rtl="0" algn="just">
              <a:lnSpc>
                <a:spcPct val="105000"/>
              </a:lnSpc>
              <a:spcBef>
                <a:spcPts val="0"/>
              </a:spcBef>
              <a:spcAft>
                <a:spcPts val="0"/>
              </a:spcAft>
              <a:buClr>
                <a:schemeClr val="dk1"/>
              </a:buClr>
              <a:buSzPts val="852"/>
              <a:buFont typeface="Arial"/>
              <a:buNone/>
            </a:pPr>
            <a:r>
              <a:rPr b="1" lang="en-GB" sz="1300">
                <a:solidFill>
                  <a:srgbClr val="473F3F"/>
                </a:solidFill>
                <a:highlight>
                  <a:schemeClr val="lt1"/>
                </a:highlight>
              </a:rPr>
              <a:t>System</a:t>
            </a:r>
            <a:endParaRPr b="1" sz="1300">
              <a:solidFill>
                <a:srgbClr val="473F3F"/>
              </a:solidFill>
              <a:highlight>
                <a:schemeClr val="lt1"/>
              </a:highlight>
            </a:endParaRPr>
          </a:p>
          <a:p>
            <a:pPr indent="0" lvl="0" marL="0" rtl="0" algn="just">
              <a:lnSpc>
                <a:spcPct val="105000"/>
              </a:lnSpc>
              <a:spcBef>
                <a:spcPts val="800"/>
              </a:spcBef>
              <a:spcAft>
                <a:spcPts val="0"/>
              </a:spcAft>
              <a:buClr>
                <a:schemeClr val="dk1"/>
              </a:buClr>
              <a:buSzPts val="852"/>
              <a:buFont typeface="Arial"/>
              <a:buNone/>
            </a:pPr>
            <a:r>
              <a:rPr lang="en-GB" sz="1300">
                <a:solidFill>
                  <a:srgbClr val="473F3F"/>
                </a:solidFill>
                <a:highlight>
                  <a:schemeClr val="lt1"/>
                </a:highlight>
              </a:rPr>
              <a:t>Part 3 is about requirements at the system level:</a:t>
            </a:r>
            <a:endParaRPr sz="1300">
              <a:solidFill>
                <a:srgbClr val="473F3F"/>
              </a:solidFill>
              <a:highlight>
                <a:schemeClr val="lt1"/>
              </a:highlight>
            </a:endParaRPr>
          </a:p>
          <a:p>
            <a:pPr indent="-311150" lvl="0" marL="457200" rtl="0" algn="just">
              <a:lnSpc>
                <a:spcPct val="105000"/>
              </a:lnSpc>
              <a:spcBef>
                <a:spcPts val="800"/>
              </a:spcBef>
              <a:spcAft>
                <a:spcPts val="0"/>
              </a:spcAft>
              <a:buClr>
                <a:srgbClr val="473F3F"/>
              </a:buClr>
              <a:buSzPts val="1300"/>
              <a:buFont typeface="Arial"/>
              <a:buChar char="●"/>
            </a:pPr>
            <a:r>
              <a:rPr lang="en-GB" sz="1300">
                <a:solidFill>
                  <a:srgbClr val="473F3F"/>
                </a:solidFill>
                <a:highlight>
                  <a:schemeClr val="lt1"/>
                </a:highlight>
              </a:rPr>
              <a:t>3-1: Security technologies for IACS</a:t>
            </a:r>
            <a:endParaRPr sz="1300">
              <a:solidFill>
                <a:srgbClr val="473F3F"/>
              </a:solidFill>
              <a:highlight>
                <a:schemeClr val="lt1"/>
              </a:highlight>
            </a:endParaRPr>
          </a:p>
          <a:p>
            <a:pPr indent="-311150" lvl="0" marL="457200" rtl="0" algn="just">
              <a:lnSpc>
                <a:spcPct val="105000"/>
              </a:lnSpc>
              <a:spcBef>
                <a:spcPts val="0"/>
              </a:spcBef>
              <a:spcAft>
                <a:spcPts val="0"/>
              </a:spcAft>
              <a:buClr>
                <a:srgbClr val="473F3F"/>
              </a:buClr>
              <a:buSzPts val="1300"/>
              <a:buFont typeface="Arial"/>
              <a:buChar char="●"/>
            </a:pPr>
            <a:r>
              <a:rPr lang="en-GB" sz="1300">
                <a:solidFill>
                  <a:srgbClr val="473F3F"/>
                </a:solidFill>
                <a:highlight>
                  <a:schemeClr val="lt1"/>
                </a:highlight>
              </a:rPr>
              <a:t>3-2: Security risk assessment for system design</a:t>
            </a:r>
            <a:endParaRPr sz="1300">
              <a:solidFill>
                <a:srgbClr val="473F3F"/>
              </a:solidFill>
              <a:highlight>
                <a:schemeClr val="lt1"/>
              </a:highlight>
            </a:endParaRPr>
          </a:p>
          <a:p>
            <a:pPr indent="-311150" lvl="0" marL="457200" rtl="0" algn="just">
              <a:lnSpc>
                <a:spcPct val="105000"/>
              </a:lnSpc>
              <a:spcBef>
                <a:spcPts val="0"/>
              </a:spcBef>
              <a:spcAft>
                <a:spcPts val="0"/>
              </a:spcAft>
              <a:buClr>
                <a:srgbClr val="473F3F"/>
              </a:buClr>
              <a:buSzPts val="1300"/>
              <a:buFont typeface="Arial"/>
              <a:buChar char="●"/>
            </a:pPr>
            <a:r>
              <a:rPr lang="en-GB" sz="1300">
                <a:solidFill>
                  <a:srgbClr val="473F3F"/>
                </a:solidFill>
                <a:highlight>
                  <a:schemeClr val="lt1"/>
                </a:highlight>
              </a:rPr>
              <a:t>3-3: System security requirements and security levels</a:t>
            </a:r>
            <a:endParaRPr sz="1300">
              <a:solidFill>
                <a:srgbClr val="473F3F"/>
              </a:solidFill>
              <a:highlight>
                <a:schemeClr val="lt1"/>
              </a:highlight>
            </a:endParaRPr>
          </a:p>
          <a:p>
            <a:pPr indent="0" lvl="0" marL="0" rtl="0" algn="just">
              <a:spcBef>
                <a:spcPts val="800"/>
              </a:spcBef>
              <a:spcAft>
                <a:spcPts val="0"/>
              </a:spcAft>
              <a:buNone/>
            </a:pPr>
            <a:r>
              <a:t/>
            </a:r>
            <a:endParaRPr b="1" sz="1300">
              <a:solidFill>
                <a:srgbClr val="473F3F"/>
              </a:solidFill>
              <a:highlight>
                <a:srgbClr val="FFFFFF"/>
              </a:highlight>
            </a:endParaRPr>
          </a:p>
          <a:p>
            <a:pPr indent="0" lvl="0" marL="0" rtl="0" algn="just">
              <a:spcBef>
                <a:spcPts val="800"/>
              </a:spcBef>
              <a:spcAft>
                <a:spcPts val="0"/>
              </a:spcAft>
              <a:buClr>
                <a:schemeClr val="dk1"/>
              </a:buClr>
              <a:buSzPts val="1100"/>
              <a:buFont typeface="Arial"/>
              <a:buNone/>
            </a:pPr>
            <a:r>
              <a:rPr b="1" lang="en-GB" sz="1300">
                <a:solidFill>
                  <a:srgbClr val="473F3F"/>
                </a:solidFill>
                <a:highlight>
                  <a:srgbClr val="FFFFFF"/>
                </a:highlight>
              </a:rPr>
              <a:t>Components and requirements</a:t>
            </a:r>
            <a:endParaRPr b="1" sz="1300">
              <a:solidFill>
                <a:srgbClr val="473F3F"/>
              </a:solidFill>
              <a:highlight>
                <a:srgbClr val="FFFFFF"/>
              </a:highlight>
            </a:endParaRPr>
          </a:p>
          <a:p>
            <a:pPr indent="0" lvl="0" marL="0" rtl="0" algn="just">
              <a:spcBef>
                <a:spcPts val="800"/>
              </a:spcBef>
              <a:spcAft>
                <a:spcPts val="0"/>
              </a:spcAft>
              <a:buClr>
                <a:schemeClr val="dk1"/>
              </a:buClr>
              <a:buSzPts val="1100"/>
              <a:buFont typeface="Arial"/>
              <a:buNone/>
            </a:pPr>
            <a:r>
              <a:rPr lang="en-GB" sz="1300">
                <a:solidFill>
                  <a:srgbClr val="473F3F"/>
                </a:solidFill>
                <a:highlight>
                  <a:srgbClr val="FFFFFF"/>
                </a:highlight>
              </a:rPr>
              <a:t>Part 4 provides detailed requirements for IACS products:</a:t>
            </a:r>
            <a:endParaRPr sz="1300">
              <a:solidFill>
                <a:srgbClr val="473F3F"/>
              </a:solidFill>
              <a:highlight>
                <a:srgbClr val="FFFFFF"/>
              </a:highlight>
            </a:endParaRPr>
          </a:p>
          <a:p>
            <a:pPr indent="-311150" lvl="0" marL="457200" rtl="0" algn="just">
              <a:spcBef>
                <a:spcPts val="800"/>
              </a:spcBef>
              <a:spcAft>
                <a:spcPts val="0"/>
              </a:spcAft>
              <a:buClr>
                <a:srgbClr val="473F3F"/>
              </a:buClr>
              <a:buSzPts val="1300"/>
              <a:buFont typeface="Arial"/>
              <a:buChar char="●"/>
            </a:pPr>
            <a:r>
              <a:rPr lang="en-GB" sz="1300">
                <a:solidFill>
                  <a:srgbClr val="473F3F"/>
                </a:solidFill>
                <a:highlight>
                  <a:srgbClr val="FFFFFF"/>
                </a:highlight>
              </a:rPr>
              <a:t>4-1: Secure product development lifecycle requirements</a:t>
            </a:r>
            <a:endParaRPr sz="1300">
              <a:solidFill>
                <a:srgbClr val="473F3F"/>
              </a:solidFill>
              <a:highlight>
                <a:srgbClr val="FFFFFF"/>
              </a:highlight>
            </a:endParaRPr>
          </a:p>
          <a:p>
            <a:pPr indent="-311150" lvl="0" marL="457200" rtl="0" algn="just">
              <a:spcBef>
                <a:spcPts val="0"/>
              </a:spcBef>
              <a:spcAft>
                <a:spcPts val="0"/>
              </a:spcAft>
              <a:buClr>
                <a:srgbClr val="473F3F"/>
              </a:buClr>
              <a:buSzPts val="1300"/>
              <a:buFont typeface="Arial"/>
              <a:buChar char="●"/>
            </a:pPr>
            <a:r>
              <a:rPr lang="en-GB" sz="1300">
                <a:solidFill>
                  <a:srgbClr val="473F3F"/>
                </a:solidFill>
                <a:highlight>
                  <a:srgbClr val="FFFFFF"/>
                </a:highlight>
              </a:rPr>
              <a:t>4-2: Technical security requirements for IACS components</a:t>
            </a:r>
            <a:endParaRPr sz="13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Initial Risk Cyber Security Assessment (62443-3-2)</a:t>
            </a:r>
            <a:endParaRPr/>
          </a:p>
        </p:txBody>
      </p:sp>
      <p:sp>
        <p:nvSpPr>
          <p:cNvPr id="157" name="Google Shape;15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05000"/>
              </a:lnSpc>
              <a:spcBef>
                <a:spcPts val="0"/>
              </a:spcBef>
              <a:spcAft>
                <a:spcPts val="0"/>
              </a:spcAft>
              <a:buNone/>
            </a:pPr>
            <a:r>
              <a:rPr lang="en-GB" sz="1300">
                <a:solidFill>
                  <a:schemeClr val="dk1"/>
                </a:solidFill>
              </a:rPr>
              <a:t>IEC 62443 prescribes that users identify the worst case unmitigated cyber security risk that </a:t>
            </a:r>
            <a:r>
              <a:rPr lang="en-GB" sz="1300">
                <a:solidFill>
                  <a:schemeClr val="dk1"/>
                </a:solidFill>
              </a:rPr>
              <a:t>could</a:t>
            </a:r>
            <a:r>
              <a:rPr lang="en-GB" sz="1300">
                <a:solidFill>
                  <a:schemeClr val="dk1"/>
                </a:solidFill>
              </a:rPr>
              <a:t> result from </a:t>
            </a:r>
            <a:r>
              <a:rPr lang="en-GB" sz="1300">
                <a:solidFill>
                  <a:schemeClr val="dk1"/>
                </a:solidFill>
              </a:rPr>
              <a:t>the</a:t>
            </a:r>
            <a:r>
              <a:rPr lang="en-GB" sz="1300">
                <a:solidFill>
                  <a:schemeClr val="dk1"/>
                </a:solidFill>
              </a:rPr>
              <a:t> </a:t>
            </a:r>
            <a:r>
              <a:rPr lang="en-GB" sz="1300">
                <a:solidFill>
                  <a:schemeClr val="dk1"/>
                </a:solidFill>
              </a:rPr>
              <a:t>interference</a:t>
            </a:r>
            <a:r>
              <a:rPr lang="en-GB" sz="1300">
                <a:solidFill>
                  <a:schemeClr val="dk1"/>
                </a:solidFill>
              </a:rPr>
              <a:t> with breach or disruption of or disablement of mission critical IACS </a:t>
            </a:r>
            <a:r>
              <a:rPr lang="en-GB" sz="1300">
                <a:solidFill>
                  <a:schemeClr val="dk1"/>
                </a:solidFill>
              </a:rPr>
              <a:t>operations. </a:t>
            </a:r>
            <a:endParaRPr sz="1300">
              <a:solidFill>
                <a:schemeClr val="dk1"/>
              </a:solidFill>
            </a:endParaRPr>
          </a:p>
          <a:p>
            <a:pPr indent="0" lvl="0" marL="0" rtl="0" algn="just">
              <a:lnSpc>
                <a:spcPct val="105000"/>
              </a:lnSpc>
              <a:spcBef>
                <a:spcPts val="1200"/>
              </a:spcBef>
              <a:spcAft>
                <a:spcPts val="1200"/>
              </a:spcAft>
              <a:buNone/>
            </a:pPr>
            <a:r>
              <a:rPr lang="en-GB" sz="1300">
                <a:solidFill>
                  <a:schemeClr val="dk1"/>
                </a:solidFill>
              </a:rPr>
              <a:t>For potentially hazardous processes, the results of the process hazard analysis (PHA) and functional safety assessments (as defined in IEC 61511-2) should be referenced as part of the initial cyber security risk assessment to identify worst-case impacts. The outcome of the initial level risk assessment is a defined set of zones and conduits in relation to impact the defined “impact zones” are assigned a security level target (SLT) dictates the security requirements(SR) needed to meet the SLT. </a:t>
            </a:r>
            <a:endParaRPr sz="13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33"/>
          <p:cNvPicPr preferRelativeResize="0"/>
          <p:nvPr/>
        </p:nvPicPr>
        <p:blipFill>
          <a:blip r:embed="rId3">
            <a:alphaModFix/>
          </a:blip>
          <a:stretch>
            <a:fillRect/>
          </a:stretch>
        </p:blipFill>
        <p:spPr>
          <a:xfrm>
            <a:off x="-121475" y="-240900"/>
            <a:ext cx="9337476" cy="5625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34"/>
          <p:cNvPicPr preferRelativeResize="0"/>
          <p:nvPr/>
        </p:nvPicPr>
        <p:blipFill>
          <a:blip r:embed="rId3">
            <a:alphaModFix/>
          </a:blip>
          <a:stretch>
            <a:fillRect/>
          </a:stretch>
        </p:blipFill>
        <p:spPr>
          <a:xfrm>
            <a:off x="-101875" y="-466025"/>
            <a:ext cx="9359250" cy="5793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5"/>
          <p:cNvSpPr txBox="1"/>
          <p:nvPr>
            <p:ph type="title"/>
          </p:nvPr>
        </p:nvSpPr>
        <p:spPr>
          <a:xfrm>
            <a:off x="267525" y="237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IACS Taxonomy</a:t>
            </a:r>
            <a:endParaRPr/>
          </a:p>
        </p:txBody>
      </p:sp>
      <p:pic>
        <p:nvPicPr>
          <p:cNvPr id="173" name="Google Shape;173;p35"/>
          <p:cNvPicPr preferRelativeResize="0"/>
          <p:nvPr/>
        </p:nvPicPr>
        <p:blipFill>
          <a:blip r:embed="rId3">
            <a:alphaModFix/>
          </a:blip>
          <a:stretch>
            <a:fillRect/>
          </a:stretch>
        </p:blipFill>
        <p:spPr>
          <a:xfrm>
            <a:off x="126925" y="810274"/>
            <a:ext cx="8810176" cy="4234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6"/>
          <p:cNvSpPr txBox="1"/>
          <p:nvPr>
            <p:ph type="title"/>
          </p:nvPr>
        </p:nvSpPr>
        <p:spPr>
          <a:xfrm>
            <a:off x="311700" y="212825"/>
            <a:ext cx="8520600" cy="5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SilentDefense </a:t>
            </a:r>
            <a:endParaRPr/>
          </a:p>
        </p:txBody>
      </p:sp>
      <p:sp>
        <p:nvSpPr>
          <p:cNvPr id="179" name="Google Shape;179;p36"/>
          <p:cNvSpPr txBox="1"/>
          <p:nvPr>
            <p:ph idx="1" type="body"/>
          </p:nvPr>
        </p:nvSpPr>
        <p:spPr>
          <a:xfrm>
            <a:off x="311700" y="618400"/>
            <a:ext cx="8520600" cy="43245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Clr>
                <a:schemeClr val="dk1"/>
              </a:buClr>
              <a:buSzPts val="1100"/>
              <a:buFont typeface="Arial"/>
              <a:buNone/>
            </a:pPr>
            <a:r>
              <a:rPr lang="en-GB" sz="1300">
                <a:solidFill>
                  <a:srgbClr val="404040"/>
                </a:solidFill>
              </a:rPr>
              <a:t>SilentDefense is the most advanced and mature OT network monitoring and intelligence software. SilentDefense leverages the patented technology “Deep Protocol Behaviour Inspection” developed by SecurityMatters to passively analyses industrial network communications, provides rich information about network assets and alerts in real-time for any threat.</a:t>
            </a:r>
            <a:endParaRPr sz="1300">
              <a:solidFill>
                <a:srgbClr val="404040"/>
              </a:solidFill>
            </a:endParaRPr>
          </a:p>
          <a:p>
            <a:pPr indent="0" lvl="0" marL="0" rtl="0" algn="l">
              <a:lnSpc>
                <a:spcPct val="160000"/>
              </a:lnSpc>
              <a:spcBef>
                <a:spcPts val="1500"/>
              </a:spcBef>
              <a:spcAft>
                <a:spcPts val="0"/>
              </a:spcAft>
              <a:buClr>
                <a:schemeClr val="dk1"/>
              </a:buClr>
              <a:buSzPts val="1100"/>
              <a:buFont typeface="Arial"/>
              <a:buNone/>
            </a:pPr>
            <a:r>
              <a:rPr lang="en-GB" sz="1300">
                <a:solidFill>
                  <a:srgbClr val="404040"/>
                </a:solidFill>
              </a:rPr>
              <a:t>SilentDefense features several detection and analysis modules that allows end users to define the best analysis and detection strategy based on their requirements, including:</a:t>
            </a:r>
            <a:endParaRPr sz="1300">
              <a:solidFill>
                <a:srgbClr val="404040"/>
              </a:solidFill>
            </a:endParaRPr>
          </a:p>
          <a:p>
            <a:pPr indent="0" lvl="0" marL="0" rtl="0" algn="l">
              <a:lnSpc>
                <a:spcPct val="160000"/>
              </a:lnSpc>
              <a:spcBef>
                <a:spcPts val="1500"/>
              </a:spcBef>
              <a:spcAft>
                <a:spcPts val="0"/>
              </a:spcAft>
              <a:buClr>
                <a:schemeClr val="dk1"/>
              </a:buClr>
              <a:buSzPts val="1100"/>
              <a:buFont typeface="Arial"/>
              <a:buNone/>
            </a:pPr>
            <a:r>
              <a:rPr lang="en-GB" sz="1300">
                <a:solidFill>
                  <a:srgbClr val="404040"/>
                </a:solidFill>
              </a:rPr>
              <a:t>– Asset inventory and network map. Delivers full knowledge and awareness of your network through </a:t>
            </a:r>
            <a:r>
              <a:rPr lang="en-GB" sz="1300">
                <a:solidFill>
                  <a:srgbClr val="404040"/>
                </a:solidFill>
              </a:rPr>
              <a:t>Silent Defense's</a:t>
            </a:r>
            <a:r>
              <a:rPr lang="en-GB" sz="1300">
                <a:solidFill>
                  <a:srgbClr val="404040"/>
                </a:solidFill>
              </a:rPr>
              <a:t> automatic asset inventory and device fingerprinting features. Thanks to an advanced interactive network map users can understand device behavior, threats and vulnerabilities.</a:t>
            </a:r>
            <a:endParaRPr sz="1300">
              <a:solidFill>
                <a:srgbClr val="404040"/>
              </a:solidFill>
            </a:endParaRPr>
          </a:p>
          <a:p>
            <a:pPr indent="0" lvl="0" marL="0" rtl="0" algn="l">
              <a:lnSpc>
                <a:spcPct val="160000"/>
              </a:lnSpc>
              <a:spcBef>
                <a:spcPts val="1500"/>
              </a:spcBef>
              <a:spcAft>
                <a:spcPts val="0"/>
              </a:spcAft>
              <a:buClr>
                <a:schemeClr val="dk1"/>
              </a:buClr>
              <a:buSzPts val="1100"/>
              <a:buFont typeface="Arial"/>
              <a:buNone/>
            </a:pPr>
            <a:r>
              <a:rPr lang="en-GB" sz="1300">
                <a:solidFill>
                  <a:srgbClr val="404040"/>
                </a:solidFill>
              </a:rPr>
              <a:t>– Visual network analytics. End users can monitor in real-time network flows and industrial protocol operations through numerous graphs and widgets. End users can customize and filter views to analyze network activity and device behavior. It is possible to leverage historical data to perform visual forensic analysis.</a:t>
            </a:r>
            <a:endParaRPr sz="1300">
              <a:solidFill>
                <a:srgbClr val="404040"/>
              </a:solidFill>
            </a:endParaRPr>
          </a:p>
          <a:p>
            <a:pPr indent="0" lvl="0" marL="0" rtl="0" algn="l">
              <a:spcBef>
                <a:spcPts val="1500"/>
              </a:spcBef>
              <a:spcAft>
                <a:spcPts val="1200"/>
              </a:spcAft>
              <a:buNone/>
            </a:pPr>
            <a:r>
              <a:t/>
            </a:r>
            <a:endParaRPr sz="13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7"/>
          <p:cNvSpPr txBox="1"/>
          <p:nvPr>
            <p:ph idx="1" type="body"/>
          </p:nvPr>
        </p:nvSpPr>
        <p:spPr>
          <a:xfrm>
            <a:off x="311700" y="579600"/>
            <a:ext cx="8520600" cy="3989400"/>
          </a:xfrm>
          <a:prstGeom prst="rect">
            <a:avLst/>
          </a:prstGeom>
        </p:spPr>
        <p:txBody>
          <a:bodyPr anchorCtr="0" anchor="t" bIns="91425" lIns="91425" spcFirstLastPara="1" rIns="91425" wrap="square" tIns="91425">
            <a:normAutofit fontScale="32500" lnSpcReduction="10000"/>
          </a:bodyPr>
          <a:lstStyle/>
          <a:p>
            <a:pPr indent="0" lvl="0" marL="0" rtl="0" algn="l">
              <a:lnSpc>
                <a:spcPct val="160000"/>
              </a:lnSpc>
              <a:spcBef>
                <a:spcPts val="0"/>
              </a:spcBef>
              <a:spcAft>
                <a:spcPts val="0"/>
              </a:spcAft>
              <a:buClr>
                <a:schemeClr val="dk1"/>
              </a:buClr>
              <a:buSzPts val="358"/>
              <a:buFont typeface="Arial"/>
              <a:buNone/>
            </a:pPr>
            <a:r>
              <a:rPr lang="en-GB" sz="4800">
                <a:solidFill>
                  <a:srgbClr val="404040"/>
                </a:solidFill>
              </a:rPr>
              <a:t>– Network and protocol whitelists. This module automatically learns and validates network communication patterns and process operations with the most in-depth analysis of industrial protocols. It allows to identify rogue and malfunctioning devices, intrusions and attacks, and undesired configuration changes before they can affect the process. Unlike traditional machine learning algorithms, learned network models are fully editable and configurable</a:t>
            </a:r>
            <a:endParaRPr sz="4800">
              <a:solidFill>
                <a:srgbClr val="404040"/>
              </a:solidFill>
            </a:endParaRPr>
          </a:p>
          <a:p>
            <a:pPr indent="0" lvl="0" marL="0" rtl="0" algn="l">
              <a:lnSpc>
                <a:spcPct val="160000"/>
              </a:lnSpc>
              <a:spcBef>
                <a:spcPts val="1500"/>
              </a:spcBef>
              <a:spcAft>
                <a:spcPts val="0"/>
              </a:spcAft>
              <a:buClr>
                <a:schemeClr val="dk1"/>
              </a:buClr>
              <a:buSzPts val="358"/>
              <a:buFont typeface="Arial"/>
              <a:buNone/>
            </a:pPr>
            <a:r>
              <a:rPr lang="en-GB" sz="4800">
                <a:solidFill>
                  <a:srgbClr val="404040"/>
                </a:solidFill>
              </a:rPr>
              <a:t>– Industrial Threat Library. End users can benefit from the knowledge and experience gained by SecurityMatters during hundred of deployments, and integrated into SilentDefense’s Industrial Threat Library, to detect out of the box and with no configuration effort hundreds of industry specific threats.</a:t>
            </a:r>
            <a:endParaRPr sz="4800">
              <a:solidFill>
                <a:srgbClr val="404040"/>
              </a:solidFill>
            </a:endParaRPr>
          </a:p>
          <a:p>
            <a:pPr indent="0" lvl="0" marL="0" rtl="0" algn="l">
              <a:spcBef>
                <a:spcPts val="15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8"/>
          <p:cNvSpPr txBox="1"/>
          <p:nvPr>
            <p:ph idx="1" type="body"/>
          </p:nvPr>
        </p:nvSpPr>
        <p:spPr>
          <a:xfrm>
            <a:off x="311700" y="174900"/>
            <a:ext cx="8520600" cy="439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Change control and configuration management is </a:t>
            </a:r>
            <a:endParaRPr/>
          </a:p>
          <a:p>
            <a:pPr indent="0" lvl="0" marL="0" rtl="0" algn="l">
              <a:spcBef>
                <a:spcPts val="1200"/>
              </a:spcBef>
              <a:spcAft>
                <a:spcPts val="0"/>
              </a:spcAft>
              <a:buNone/>
            </a:pPr>
            <a:r>
              <a:rPr lang="en-GB"/>
              <a:t>                                        Particularly important to assuring the security integrity </a:t>
            </a:r>
            <a:endParaRPr/>
          </a:p>
          <a:p>
            <a:pPr indent="0" lvl="0" marL="0" rtl="0" algn="l">
              <a:spcBef>
                <a:spcPts val="1200"/>
              </a:spcBef>
              <a:spcAft>
                <a:spcPts val="0"/>
              </a:spcAft>
              <a:buNone/>
            </a:pPr>
            <a:r>
              <a:rPr lang="en-GB"/>
              <a:t>                                        Trust and confidence of the IACS. The seeming subtle </a:t>
            </a:r>
            <a:endParaRPr/>
          </a:p>
          <a:p>
            <a:pPr indent="0" lvl="0" marL="0" rtl="0" algn="l">
              <a:spcBef>
                <a:spcPts val="1200"/>
              </a:spcBef>
              <a:spcAft>
                <a:spcPts val="1200"/>
              </a:spcAft>
              <a:buNone/>
            </a:pPr>
            <a:r>
              <a:rPr lang="en-GB"/>
              <a:t>                                        Configuration changes </a:t>
            </a:r>
            <a:r>
              <a:rPr lang="en-GB"/>
              <a:t>within</a:t>
            </a:r>
            <a:r>
              <a:rPr lang="en-GB"/>
              <a:t> the control systems components could be excluded from change control </a:t>
            </a:r>
            <a:r>
              <a:rPr lang="en-GB"/>
              <a:t>processes</a:t>
            </a:r>
            <a:r>
              <a:rPr lang="en-GB"/>
              <a:t> because </a:t>
            </a:r>
            <a:r>
              <a:rPr lang="en-GB"/>
              <a:t>they are quick to perform and are assumed to have limited, controllable effects. However, these same changes can have drastic effects on the operability, reliability, and vulnerabilities associated with the IACS. Using the people-process-technology triad as a methodology to resolve this problem the following strategies and solutions could be applied </a:t>
            </a:r>
            <a:endParaRPr/>
          </a:p>
        </p:txBody>
      </p:sp>
      <p:pic>
        <p:nvPicPr>
          <p:cNvPr id="190" name="Google Shape;190;p38"/>
          <p:cNvPicPr preferRelativeResize="0"/>
          <p:nvPr/>
        </p:nvPicPr>
        <p:blipFill>
          <a:blip r:embed="rId3">
            <a:alphaModFix/>
          </a:blip>
          <a:stretch>
            <a:fillRect/>
          </a:stretch>
        </p:blipFill>
        <p:spPr>
          <a:xfrm>
            <a:off x="393450" y="291625"/>
            <a:ext cx="2495550" cy="1638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9"/>
          <p:cNvSpPr txBox="1"/>
          <p:nvPr>
            <p:ph type="title"/>
          </p:nvPr>
        </p:nvSpPr>
        <p:spPr>
          <a:xfrm>
            <a:off x="311700" y="445025"/>
            <a:ext cx="8520600" cy="95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Elements</a:t>
            </a:r>
            <a:r>
              <a:rPr lang="en-GB"/>
              <a:t> Applied to change control and configuration management </a:t>
            </a:r>
            <a:endParaRPr/>
          </a:p>
        </p:txBody>
      </p:sp>
      <p:sp>
        <p:nvSpPr>
          <p:cNvPr id="196" name="Google Shape;196;p39"/>
          <p:cNvSpPr txBox="1"/>
          <p:nvPr>
            <p:ph idx="1" type="body"/>
          </p:nvPr>
        </p:nvSpPr>
        <p:spPr>
          <a:xfrm>
            <a:off x="311700" y="1464925"/>
            <a:ext cx="8520600" cy="310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People : </a:t>
            </a:r>
            <a:endParaRPr/>
          </a:p>
          <a:p>
            <a:pPr indent="0" lvl="0" marL="0" rtl="0" algn="l">
              <a:spcBef>
                <a:spcPts val="1200"/>
              </a:spcBef>
              <a:spcAft>
                <a:spcPts val="0"/>
              </a:spcAft>
              <a:buNone/>
            </a:pPr>
            <a:r>
              <a:rPr lang="en-GB"/>
              <a:t>Its is </a:t>
            </a:r>
            <a:r>
              <a:rPr lang="en-GB"/>
              <a:t>recommended</a:t>
            </a:r>
            <a:r>
              <a:rPr lang="en-GB"/>
              <a:t> that this subject is started first to have the greatest success. </a:t>
            </a:r>
            <a:endParaRPr/>
          </a:p>
          <a:p>
            <a:pPr indent="-342900" lvl="0" marL="457200" rtl="0" algn="l">
              <a:spcBef>
                <a:spcPts val="1200"/>
              </a:spcBef>
              <a:spcAft>
                <a:spcPts val="0"/>
              </a:spcAft>
              <a:buSzPts val="1800"/>
              <a:buChar char="●"/>
            </a:pPr>
            <a:r>
              <a:rPr lang="en-GB"/>
              <a:t>Obtain senior management support that all IACS changes must be authorized and the adoption of security risk assessment into the change control process is required. </a:t>
            </a:r>
            <a:endParaRPr/>
          </a:p>
          <a:p>
            <a:pPr indent="-342900" lvl="0" marL="457200" rtl="0" algn="l">
              <a:spcBef>
                <a:spcPts val="0"/>
              </a:spcBef>
              <a:spcAft>
                <a:spcPts val="0"/>
              </a:spcAft>
              <a:buSzPts val="1800"/>
              <a:buChar char="●"/>
            </a:pPr>
            <a:r>
              <a:rPr lang="en-GB"/>
              <a:t>Identify those </a:t>
            </a:r>
            <a:r>
              <a:rPr lang="en-GB"/>
              <a:t>individuals</a:t>
            </a:r>
            <a:r>
              <a:rPr lang="en-GB"/>
              <a:t> in the organization </a:t>
            </a:r>
            <a:r>
              <a:rPr lang="en-GB"/>
              <a:t>who</a:t>
            </a:r>
            <a:r>
              <a:rPr lang="en-GB"/>
              <a:t> are accountable for ensuring </a:t>
            </a:r>
            <a:r>
              <a:rPr lang="en-GB"/>
              <a:t>their</a:t>
            </a:r>
            <a:r>
              <a:rPr lang="en-GB"/>
              <a:t> </a:t>
            </a:r>
            <a:r>
              <a:rPr lang="en-GB"/>
              <a:t>business</a:t>
            </a:r>
            <a:r>
              <a:rPr lang="en-GB"/>
              <a:t> unit address to the change control process.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40"/>
          <p:cNvSpPr txBox="1"/>
          <p:nvPr>
            <p:ph idx="1" type="body"/>
          </p:nvPr>
        </p:nvSpPr>
        <p:spPr>
          <a:xfrm>
            <a:off x="311700" y="389900"/>
            <a:ext cx="8520600" cy="417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Identify those responsible in the </a:t>
            </a:r>
            <a:r>
              <a:rPr lang="en-GB"/>
              <a:t>organization</a:t>
            </a:r>
            <a:r>
              <a:rPr lang="en-GB"/>
              <a:t> for supporting the change control process and </a:t>
            </a:r>
            <a:r>
              <a:rPr lang="en-GB"/>
              <a:t>their</a:t>
            </a:r>
            <a:r>
              <a:rPr lang="en-GB"/>
              <a:t> </a:t>
            </a:r>
            <a:r>
              <a:rPr lang="en-GB"/>
              <a:t>respective</a:t>
            </a:r>
            <a:r>
              <a:rPr lang="en-GB"/>
              <a:t> roles.</a:t>
            </a:r>
            <a:endParaRPr/>
          </a:p>
          <a:p>
            <a:pPr indent="-342900" lvl="0" marL="457200" rtl="0" algn="l">
              <a:spcBef>
                <a:spcPts val="0"/>
              </a:spcBef>
              <a:spcAft>
                <a:spcPts val="0"/>
              </a:spcAft>
              <a:buSzPts val="1800"/>
              <a:buChar char="●"/>
            </a:pPr>
            <a:r>
              <a:rPr lang="en-GB"/>
              <a:t>Communicate to and provide training to all participants of the </a:t>
            </a:r>
            <a:r>
              <a:rPr lang="en-GB"/>
              <a:t>change</a:t>
            </a:r>
            <a:r>
              <a:rPr lang="en-GB"/>
              <a:t> control process. </a:t>
            </a:r>
            <a:endParaRPr/>
          </a:p>
          <a:p>
            <a:pPr indent="0" lvl="0" marL="0" rtl="0" algn="l">
              <a:spcBef>
                <a:spcPts val="1200"/>
              </a:spcBef>
              <a:spcAft>
                <a:spcPts val="0"/>
              </a:spcAft>
              <a:buNone/>
            </a:pPr>
            <a:r>
              <a:rPr lang="en-GB"/>
              <a:t>Processes:</a:t>
            </a:r>
            <a:endParaRPr/>
          </a:p>
          <a:p>
            <a:pPr indent="0" lvl="0" marL="0" rtl="0" algn="l">
              <a:spcBef>
                <a:spcPts val="1200"/>
              </a:spcBef>
              <a:spcAft>
                <a:spcPts val="0"/>
              </a:spcAft>
              <a:buNone/>
            </a:pPr>
            <a:r>
              <a:rPr lang="en-GB"/>
              <a:t>This </a:t>
            </a:r>
            <a:r>
              <a:rPr lang="en-GB"/>
              <a:t>subject is started once strategies for “people” are in progress. </a:t>
            </a:r>
            <a:endParaRPr/>
          </a:p>
          <a:p>
            <a:pPr indent="-342900" lvl="0" marL="457200" rtl="0" algn="l">
              <a:spcBef>
                <a:spcPts val="1200"/>
              </a:spcBef>
              <a:spcAft>
                <a:spcPts val="0"/>
              </a:spcAft>
              <a:buSzPts val="1800"/>
              <a:buChar char="●"/>
            </a:pPr>
            <a:r>
              <a:rPr lang="en-GB"/>
              <a:t>Document the appropriate policy that all staff and contractors must follow change control standards and procedures. </a:t>
            </a:r>
            <a:endParaRPr/>
          </a:p>
          <a:p>
            <a:pPr indent="-342900" lvl="0" marL="457200" rtl="0" algn="l">
              <a:spcBef>
                <a:spcPts val="0"/>
              </a:spcBef>
              <a:spcAft>
                <a:spcPts val="0"/>
              </a:spcAft>
              <a:buSzPts val="1800"/>
              <a:buChar char="●"/>
            </a:pPr>
            <a:r>
              <a:rPr lang="en-GB"/>
              <a:t>Identify and update all existing change control processes to include review of all IACS changes and evaluation of its security risks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41"/>
          <p:cNvSpPr txBox="1"/>
          <p:nvPr>
            <p:ph idx="1" type="body"/>
          </p:nvPr>
        </p:nvSpPr>
        <p:spPr>
          <a:xfrm>
            <a:off x="311700" y="326650"/>
            <a:ext cx="8520600" cy="4242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Develop training programs and </a:t>
            </a:r>
            <a:r>
              <a:rPr lang="en-GB"/>
              <a:t>sessions</a:t>
            </a:r>
            <a:r>
              <a:rPr lang="en-GB"/>
              <a:t> on the new processes and procedures.</a:t>
            </a:r>
            <a:endParaRPr/>
          </a:p>
          <a:p>
            <a:pPr indent="-342900" lvl="0" marL="457200" rtl="0" algn="l">
              <a:spcBef>
                <a:spcPts val="0"/>
              </a:spcBef>
              <a:spcAft>
                <a:spcPts val="0"/>
              </a:spcAft>
              <a:buSzPts val="1800"/>
              <a:buChar char="●"/>
            </a:pPr>
            <a:r>
              <a:rPr lang="en-GB"/>
              <a:t>Monitor and audit the </a:t>
            </a:r>
            <a:r>
              <a:rPr lang="en-GB"/>
              <a:t>success</a:t>
            </a:r>
            <a:r>
              <a:rPr lang="en-GB"/>
              <a:t> the </a:t>
            </a:r>
            <a:r>
              <a:rPr lang="en-GB"/>
              <a:t>this</a:t>
            </a:r>
            <a:r>
              <a:rPr lang="en-GB"/>
              <a:t> new program and adjust as needed.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Technology:</a:t>
            </a:r>
            <a:endParaRPr/>
          </a:p>
          <a:p>
            <a:pPr indent="0" lvl="0" marL="0" rtl="0" algn="l">
              <a:spcBef>
                <a:spcPts val="1200"/>
              </a:spcBef>
              <a:spcAft>
                <a:spcPts val="0"/>
              </a:spcAft>
              <a:buNone/>
            </a:pPr>
            <a:r>
              <a:rPr lang="en-GB"/>
              <a:t>Technology may be considered to improve productivity, </a:t>
            </a:r>
            <a:r>
              <a:rPr lang="en-GB"/>
              <a:t>efficiency</a:t>
            </a:r>
            <a:r>
              <a:rPr lang="en-GB"/>
              <a:t> and process </a:t>
            </a:r>
            <a:r>
              <a:rPr lang="en-GB"/>
              <a:t>consistency. </a:t>
            </a:r>
            <a:endParaRPr/>
          </a:p>
          <a:p>
            <a:pPr indent="-342900" lvl="0" marL="457200" rtl="0" algn="l">
              <a:spcBef>
                <a:spcPts val="1200"/>
              </a:spcBef>
              <a:spcAft>
                <a:spcPts val="0"/>
              </a:spcAft>
              <a:buSzPts val="1800"/>
              <a:buChar char="●"/>
            </a:pPr>
            <a:r>
              <a:rPr lang="en-GB"/>
              <a:t>Develop technical requirements for the submission of change requests, evaluation, approval and evidence retention. </a:t>
            </a:r>
            <a:endParaRPr/>
          </a:p>
          <a:p>
            <a:pPr indent="-342900" lvl="0" marL="457200" rtl="0" algn="l">
              <a:spcBef>
                <a:spcPts val="0"/>
              </a:spcBef>
              <a:spcAft>
                <a:spcPts val="0"/>
              </a:spcAft>
              <a:buSzPts val="1800"/>
              <a:buChar char="●"/>
            </a:pPr>
            <a:r>
              <a:rPr lang="en-GB"/>
              <a:t>Migrate proven change control procedures and forms into the technology platform verify consistency with paper based methods.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idx="1" type="body"/>
          </p:nvPr>
        </p:nvSpPr>
        <p:spPr>
          <a:xfrm>
            <a:off x="311700" y="561575"/>
            <a:ext cx="8520600" cy="4007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300"/>
              <a:t>IEC 62443-1-1 presents the concepts and models of the series </a:t>
            </a:r>
            <a:endParaRPr sz="1300"/>
          </a:p>
          <a:p>
            <a:pPr indent="0" lvl="0" marL="0" rtl="0" algn="just">
              <a:spcBef>
                <a:spcPts val="1200"/>
              </a:spcBef>
              <a:spcAft>
                <a:spcPts val="0"/>
              </a:spcAft>
              <a:buNone/>
            </a:pPr>
            <a:r>
              <a:rPr lang="en-GB" sz="1300"/>
              <a:t>The technical report 62443-1-2 contains a glossary of terms and abbreviations used throughout the series. </a:t>
            </a:r>
            <a:endParaRPr sz="1300"/>
          </a:p>
          <a:p>
            <a:pPr indent="0" lvl="0" marL="0" rtl="0" algn="just">
              <a:spcBef>
                <a:spcPts val="1200"/>
              </a:spcBef>
              <a:spcAft>
                <a:spcPts val="0"/>
              </a:spcAft>
              <a:buNone/>
            </a:pPr>
            <a:r>
              <a:rPr lang="en-GB" sz="1300"/>
              <a:t>The standard 62443-1-3 describes a series of metrics derived from the basic requirements (FR) and system requirements (SR). </a:t>
            </a:r>
            <a:endParaRPr sz="1300"/>
          </a:p>
          <a:p>
            <a:pPr indent="0" lvl="0" marL="0" rtl="0" algn="just">
              <a:spcBef>
                <a:spcPts val="1200"/>
              </a:spcBef>
              <a:spcAft>
                <a:spcPts val="0"/>
              </a:spcAft>
              <a:buNone/>
            </a:pPr>
            <a:r>
              <a:rPr lang="en-GB" sz="1300"/>
              <a:t>IEC 62443-2-1 describes what is required to define and implement an effective IACS cyber security management system.</a:t>
            </a:r>
            <a:endParaRPr sz="1300"/>
          </a:p>
          <a:p>
            <a:pPr indent="0" lvl="0" marL="0" rtl="0" algn="just">
              <a:spcBef>
                <a:spcPts val="1200"/>
              </a:spcBef>
              <a:spcAft>
                <a:spcPts val="0"/>
              </a:spcAft>
              <a:buClr>
                <a:schemeClr val="dk1"/>
              </a:buClr>
              <a:buSzPts val="1100"/>
              <a:buFont typeface="Arial"/>
              <a:buNone/>
            </a:pPr>
            <a:r>
              <a:rPr lang="en-GB" sz="1300"/>
              <a:t>The standard 62443-2-2 provides specific guidance on what is required to operate an effective IACS cyber security management system. </a:t>
            </a:r>
            <a:endParaRPr sz="1300"/>
          </a:p>
          <a:p>
            <a:pPr indent="0" lvl="0" marL="0" rtl="0" algn="just">
              <a:spcBef>
                <a:spcPts val="1200"/>
              </a:spcBef>
              <a:spcAft>
                <a:spcPts val="0"/>
              </a:spcAft>
              <a:buClr>
                <a:schemeClr val="dk1"/>
              </a:buClr>
              <a:buSzPts val="1100"/>
              <a:buFont typeface="Arial"/>
              <a:buNone/>
            </a:pPr>
            <a:r>
              <a:rPr lang="en-GB" sz="1300"/>
              <a:t>Technical Report 62443-2-3 provides guidance on the specific topic of patch management for IACS. </a:t>
            </a:r>
            <a:endParaRPr sz="1300"/>
          </a:p>
          <a:p>
            <a:pPr indent="0" lvl="0" marL="0" rtl="0" algn="just">
              <a:spcBef>
                <a:spcPts val="1200"/>
              </a:spcBef>
              <a:spcAft>
                <a:spcPts val="0"/>
              </a:spcAft>
              <a:buClr>
                <a:schemeClr val="dk1"/>
              </a:buClr>
              <a:buSzPts val="1100"/>
              <a:buFont typeface="Arial"/>
              <a:buNone/>
            </a:pPr>
            <a:r>
              <a:rPr lang="en-GB" sz="1300"/>
              <a:t>Standard 62443-2-4 specifies requirements for suppliers of IACS</a:t>
            </a:r>
            <a:endParaRPr sz="1300"/>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2"/>
          <p:cNvSpPr txBox="1"/>
          <p:nvPr>
            <p:ph idx="1" type="body"/>
          </p:nvPr>
        </p:nvSpPr>
        <p:spPr>
          <a:xfrm>
            <a:off x="311700" y="149600"/>
            <a:ext cx="8520600" cy="441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Implement technology to identify and </a:t>
            </a:r>
            <a:r>
              <a:rPr lang="en-GB"/>
              <a:t>track</a:t>
            </a:r>
            <a:r>
              <a:rPr lang="en-GB"/>
              <a:t> </a:t>
            </a:r>
            <a:r>
              <a:rPr lang="en-GB"/>
              <a:t>configuration</a:t>
            </a:r>
            <a:r>
              <a:rPr lang="en-GB"/>
              <a:t> changes of all IACS components, </a:t>
            </a:r>
            <a:r>
              <a:rPr lang="en-GB"/>
              <a:t>hardware</a:t>
            </a:r>
            <a:r>
              <a:rPr lang="en-GB"/>
              <a:t> and software. </a:t>
            </a:r>
            <a:endParaRPr/>
          </a:p>
        </p:txBody>
      </p:sp>
      <p:pic>
        <p:nvPicPr>
          <p:cNvPr id="212" name="Google Shape;212;p42"/>
          <p:cNvPicPr preferRelativeResize="0"/>
          <p:nvPr/>
        </p:nvPicPr>
        <p:blipFill>
          <a:blip r:embed="rId3">
            <a:alphaModFix/>
          </a:blip>
          <a:stretch>
            <a:fillRect/>
          </a:stretch>
        </p:blipFill>
        <p:spPr>
          <a:xfrm>
            <a:off x="728075" y="955500"/>
            <a:ext cx="7464451" cy="40633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Consequence based criteria</a:t>
            </a:r>
            <a:endParaRPr/>
          </a:p>
        </p:txBody>
      </p:sp>
      <p:sp>
        <p:nvSpPr>
          <p:cNvPr id="218" name="Google Shape;218;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During all phases of the systems life </a:t>
            </a:r>
            <a:r>
              <a:rPr lang="en-GB"/>
              <a:t>cycle</a:t>
            </a:r>
            <a:r>
              <a:rPr lang="en-GB"/>
              <a:t> </a:t>
            </a:r>
            <a:r>
              <a:rPr lang="en-GB"/>
              <a:t>cybersecurity</a:t>
            </a:r>
            <a:r>
              <a:rPr lang="en-GB"/>
              <a:t> risk assessments shall </a:t>
            </a:r>
            <a:r>
              <a:rPr lang="en-GB"/>
              <a:t>include</a:t>
            </a:r>
            <a:r>
              <a:rPr lang="en-GB"/>
              <a:t> a determination of where and what could go wrong to disrupt IACS operations </a:t>
            </a:r>
            <a:r>
              <a:rPr lang="en-GB"/>
              <a:t>what</a:t>
            </a:r>
            <a:r>
              <a:rPr lang="en-GB"/>
              <a:t> is the </a:t>
            </a:r>
            <a:r>
              <a:rPr lang="en-GB"/>
              <a:t>likelihood</a:t>
            </a:r>
            <a:r>
              <a:rPr lang="en-GB"/>
              <a:t> that a cyber </a:t>
            </a:r>
            <a:r>
              <a:rPr lang="en-GB"/>
              <a:t>attack</a:t>
            </a:r>
            <a:r>
              <a:rPr lang="en-GB"/>
              <a:t> could initiate such a disruption and what are the consequences that could result. The output from this determination shall include sufficient information to help </a:t>
            </a:r>
            <a:r>
              <a:rPr lang="en-GB"/>
              <a:t>the</a:t>
            </a:r>
            <a:r>
              <a:rPr lang="en-GB"/>
              <a:t> </a:t>
            </a:r>
            <a:r>
              <a:rPr lang="en-GB"/>
              <a:t>ordinary</a:t>
            </a:r>
            <a:r>
              <a:rPr lang="en-GB"/>
              <a:t> user to </a:t>
            </a:r>
            <a:r>
              <a:rPr lang="en-GB"/>
              <a:t>identify</a:t>
            </a:r>
            <a:r>
              <a:rPr lang="en-GB"/>
              <a:t> and determine the relevant security </a:t>
            </a:r>
            <a:r>
              <a:rPr lang="en-GB"/>
              <a:t>properties. </a:t>
            </a:r>
            <a:endParaRPr/>
          </a:p>
          <a:p>
            <a:pPr indent="0" lvl="0" marL="0" rtl="0" algn="l">
              <a:spcBef>
                <a:spcPts val="1200"/>
              </a:spcBef>
              <a:spcAft>
                <a:spcPts val="1200"/>
              </a:spcAft>
              <a:buNone/>
            </a:pPr>
            <a:r>
              <a:rPr lang="en-GB"/>
              <a:t>The method determination shall include a decomposition of a system under consideration in accordance with the specifications in ISA 62443-3-2 and make visible the interaction between individual components. Functional relationships and the models used to translate the security strength of lower level components into aggregated measures shall be delineated to the degree necessary to determine the response action in accordance with the specifications in ISA 62443-1-3.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idx="1" type="body"/>
          </p:nvPr>
        </p:nvSpPr>
        <p:spPr>
          <a:xfrm>
            <a:off x="311700" y="462650"/>
            <a:ext cx="8520600" cy="41061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0"/>
              </a:spcBef>
              <a:spcAft>
                <a:spcPts val="0"/>
              </a:spcAft>
              <a:buClr>
                <a:schemeClr val="dk1"/>
              </a:buClr>
              <a:buSzPts val="275"/>
              <a:buFont typeface="Arial"/>
              <a:buNone/>
            </a:pPr>
            <a:r>
              <a:rPr lang="en-GB" sz="5314"/>
              <a:t>The technical report 62443-3-1 describes the application for different safety technologies to an IACS environment </a:t>
            </a:r>
            <a:endParaRPr sz="5314"/>
          </a:p>
          <a:p>
            <a:pPr indent="0" lvl="0" marL="0" rtl="0" algn="just">
              <a:spcBef>
                <a:spcPts val="1200"/>
              </a:spcBef>
              <a:spcAft>
                <a:spcPts val="0"/>
              </a:spcAft>
              <a:buNone/>
            </a:pPr>
            <a:r>
              <a:rPr lang="en-GB" sz="5314"/>
              <a:t>The standard 62443-3-2 addresses the risk assessment and the system design for IACS.  </a:t>
            </a:r>
            <a:endParaRPr sz="5314"/>
          </a:p>
          <a:p>
            <a:pPr indent="0" lvl="0" marL="0" rtl="0" algn="just">
              <a:spcBef>
                <a:spcPts val="1200"/>
              </a:spcBef>
              <a:spcAft>
                <a:spcPts val="0"/>
              </a:spcAft>
              <a:buNone/>
            </a:pPr>
            <a:r>
              <a:rPr lang="en-GB" sz="5314"/>
              <a:t>The IEC 62443-3-3 gives a series of technical </a:t>
            </a:r>
            <a:r>
              <a:rPr lang="en-GB" sz="5314"/>
              <a:t>controls</a:t>
            </a:r>
            <a:r>
              <a:rPr lang="en-GB" sz="5314"/>
              <a:t> that </a:t>
            </a:r>
            <a:r>
              <a:rPr lang="en-GB" sz="5314"/>
              <a:t>you</a:t>
            </a:r>
            <a:r>
              <a:rPr lang="en-GB" sz="5314"/>
              <a:t> should be able to implement inside your industrial control system to help protect that control system against the adversary that you are particularly worried about </a:t>
            </a:r>
            <a:endParaRPr sz="5314"/>
          </a:p>
          <a:p>
            <a:pPr indent="0" lvl="0" marL="0" rtl="0" algn="just">
              <a:spcBef>
                <a:spcPts val="1200"/>
              </a:spcBef>
              <a:spcAft>
                <a:spcPts val="0"/>
              </a:spcAft>
              <a:buNone/>
            </a:pPr>
            <a:r>
              <a:rPr lang="en-GB" sz="5314"/>
              <a:t>IEC 62443-4-1 is about processes that and procedures that organization need to follow as a creator of that control systems security to ensure that the security is effective and it does not have those sorts of vulnerabilities that can allow organization security to be bypassed secured design of a product or a system is an absolutely critical piece to the overall security puzzle.  </a:t>
            </a:r>
            <a:endParaRPr sz="5314"/>
          </a:p>
          <a:p>
            <a:pPr indent="0" lvl="0" marL="0" rtl="0" algn="just">
              <a:spcBef>
                <a:spcPts val="1200"/>
              </a:spcBef>
              <a:spcAft>
                <a:spcPts val="0"/>
              </a:spcAft>
              <a:buClr>
                <a:schemeClr val="dk1"/>
              </a:buClr>
              <a:buSzPts val="275"/>
              <a:buFont typeface="Arial"/>
              <a:buNone/>
            </a:pPr>
            <a:r>
              <a:rPr lang="en-GB" sz="5314"/>
              <a:t>IEC 62443-4-2 contains requirements, which allow a detailed mapping of the system requirements (SR) to subsystems and components of the system under scope. </a:t>
            </a:r>
            <a:endParaRPr sz="5314"/>
          </a:p>
          <a:p>
            <a:pPr indent="0" lvl="0" marL="0" rtl="0" algn="just">
              <a:spcBef>
                <a:spcPts val="1200"/>
              </a:spcBef>
              <a:spcAft>
                <a:spcPts val="0"/>
              </a:spcAft>
              <a:buClr>
                <a:schemeClr val="dk1"/>
              </a:buClr>
              <a:buSzPts val="275"/>
              <a:buFont typeface="Arial"/>
              <a:buNone/>
            </a:pPr>
            <a:r>
              <a:rPr lang="en-GB" sz="5314"/>
              <a:t>The probability of an impact looked into like means, motive and opportunity. Means and motive are things that are very hard for an asset owner to control but opportunities is something that the asset owner has a whole lot of control over and if we can suggest ways of mitigating the opportunity for somebody to perform an action that has a significant impact to the asset owner.  </a:t>
            </a:r>
            <a:endParaRPr sz="5314"/>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7"/>
          <p:cNvSpPr txBox="1"/>
          <p:nvPr>
            <p:ph type="title"/>
          </p:nvPr>
        </p:nvSpPr>
        <p:spPr>
          <a:xfrm>
            <a:off x="311700" y="225475"/>
            <a:ext cx="8520600" cy="518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Topics covered by P</a:t>
            </a:r>
            <a:r>
              <a:rPr lang="en-GB"/>
              <a:t>olicies</a:t>
            </a:r>
            <a:r>
              <a:rPr lang="en-GB"/>
              <a:t> and Procedures </a:t>
            </a:r>
            <a:endParaRPr/>
          </a:p>
        </p:txBody>
      </p:sp>
      <p:sp>
        <p:nvSpPr>
          <p:cNvPr id="75" name="Google Shape;75;p17"/>
          <p:cNvSpPr txBox="1"/>
          <p:nvPr>
            <p:ph idx="1" type="body"/>
          </p:nvPr>
        </p:nvSpPr>
        <p:spPr>
          <a:xfrm>
            <a:off x="311700" y="743875"/>
            <a:ext cx="8520600" cy="405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There are several topics that policies and procedures can cover. Every </a:t>
            </a:r>
            <a:r>
              <a:rPr lang="en-GB"/>
              <a:t>organization</a:t>
            </a:r>
            <a:r>
              <a:rPr lang="en-GB"/>
              <a:t> its different and should determine the appropriate </a:t>
            </a:r>
            <a:r>
              <a:rPr lang="en-GB"/>
              <a:t>policies</a:t>
            </a:r>
            <a:r>
              <a:rPr lang="en-GB"/>
              <a:t> and procedures that are </a:t>
            </a:r>
            <a:r>
              <a:rPr lang="en-GB"/>
              <a:t>applicable</a:t>
            </a:r>
            <a:r>
              <a:rPr lang="en-GB"/>
              <a:t> for its </a:t>
            </a:r>
            <a:r>
              <a:rPr lang="en-GB"/>
              <a:t>industrial</a:t>
            </a:r>
            <a:r>
              <a:rPr lang="en-GB"/>
              <a:t> automation and </a:t>
            </a:r>
            <a:r>
              <a:rPr lang="en-GB"/>
              <a:t>control</a:t>
            </a:r>
            <a:r>
              <a:rPr lang="en-GB"/>
              <a:t> systems. Possible topics include: </a:t>
            </a:r>
            <a:endParaRPr/>
          </a:p>
          <a:p>
            <a:pPr indent="-342900" lvl="0" marL="457200" rtl="0" algn="l">
              <a:spcBef>
                <a:spcPts val="1200"/>
              </a:spcBef>
              <a:spcAft>
                <a:spcPts val="0"/>
              </a:spcAft>
              <a:buSzPts val="1800"/>
              <a:buChar char="●"/>
            </a:pPr>
            <a:r>
              <a:rPr lang="en-GB"/>
              <a:t>Risk Management </a:t>
            </a:r>
            <a:endParaRPr/>
          </a:p>
          <a:p>
            <a:pPr indent="-342900" lvl="0" marL="457200" rtl="0" algn="l">
              <a:spcBef>
                <a:spcPts val="0"/>
              </a:spcBef>
              <a:spcAft>
                <a:spcPts val="0"/>
              </a:spcAft>
              <a:buSzPts val="1800"/>
              <a:buChar char="●"/>
            </a:pPr>
            <a:r>
              <a:rPr lang="en-GB"/>
              <a:t>Access Management </a:t>
            </a:r>
            <a:endParaRPr/>
          </a:p>
          <a:p>
            <a:pPr indent="-342900" lvl="0" marL="457200" rtl="0" algn="l">
              <a:spcBef>
                <a:spcPts val="0"/>
              </a:spcBef>
              <a:spcAft>
                <a:spcPts val="0"/>
              </a:spcAft>
              <a:buSzPts val="1800"/>
              <a:buChar char="●"/>
            </a:pPr>
            <a:r>
              <a:rPr lang="en-GB"/>
              <a:t>Availability</a:t>
            </a:r>
            <a:r>
              <a:rPr lang="en-GB"/>
              <a:t> and </a:t>
            </a:r>
            <a:r>
              <a:rPr lang="en-GB"/>
              <a:t>Continuity</a:t>
            </a:r>
            <a:r>
              <a:rPr lang="en-GB"/>
              <a:t> planning </a:t>
            </a:r>
            <a:endParaRPr/>
          </a:p>
          <a:p>
            <a:pPr indent="-342900" lvl="0" marL="457200" rtl="0" algn="l">
              <a:spcBef>
                <a:spcPts val="0"/>
              </a:spcBef>
              <a:spcAft>
                <a:spcPts val="0"/>
              </a:spcAft>
              <a:buSzPts val="1800"/>
              <a:buChar char="●"/>
            </a:pPr>
            <a:r>
              <a:rPr lang="en-GB"/>
              <a:t>Physical Security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8"/>
          <p:cNvSpPr txBox="1"/>
          <p:nvPr>
            <p:ph idx="1" type="body"/>
          </p:nvPr>
        </p:nvSpPr>
        <p:spPr>
          <a:xfrm>
            <a:off x="311700" y="579600"/>
            <a:ext cx="8520600" cy="3989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GB"/>
              <a:t>Architecture</a:t>
            </a:r>
            <a:r>
              <a:rPr lang="en-GB"/>
              <a:t> that includes secure configurations of control systems including such issues as : </a:t>
            </a:r>
            <a:endParaRPr/>
          </a:p>
          <a:p>
            <a:pPr indent="0" lvl="0" marL="0" rtl="0" algn="l">
              <a:spcBef>
                <a:spcPts val="1200"/>
              </a:spcBef>
              <a:spcAft>
                <a:spcPts val="0"/>
              </a:spcAft>
              <a:buNone/>
            </a:pPr>
            <a:r>
              <a:rPr lang="en-GB"/>
              <a:t>Recommended network designs, recommended firewall configuration, user authorization and authentication, interconnecting different process control networks, use of wireless communications, domains and trust relationships, patch management, anti-virus management, access to external networks and appropriate use of email.</a:t>
            </a:r>
            <a:endParaRPr/>
          </a:p>
          <a:p>
            <a:pPr indent="-334327" lvl="0" marL="457200" rtl="0" algn="l">
              <a:spcBef>
                <a:spcPts val="1200"/>
              </a:spcBef>
              <a:spcAft>
                <a:spcPts val="0"/>
              </a:spcAft>
              <a:buSzPct val="100000"/>
              <a:buChar char="●"/>
            </a:pPr>
            <a:r>
              <a:rPr lang="en-GB"/>
              <a:t>Portable Devices </a:t>
            </a:r>
            <a:endParaRPr/>
          </a:p>
          <a:p>
            <a:pPr indent="-334327" lvl="0" marL="457200" rtl="0" algn="l">
              <a:spcBef>
                <a:spcPts val="0"/>
              </a:spcBef>
              <a:spcAft>
                <a:spcPts val="0"/>
              </a:spcAft>
              <a:buSzPct val="100000"/>
              <a:buChar char="●"/>
            </a:pPr>
            <a:r>
              <a:rPr lang="en-GB"/>
              <a:t>Wireless Devices and Sensors  </a:t>
            </a:r>
            <a:endParaRPr/>
          </a:p>
          <a:p>
            <a:pPr indent="-334327" lvl="0" marL="457200" rtl="0" algn="l">
              <a:spcBef>
                <a:spcPts val="0"/>
              </a:spcBef>
              <a:spcAft>
                <a:spcPts val="0"/>
              </a:spcAft>
              <a:buSzPct val="100000"/>
              <a:buChar char="●"/>
            </a:pPr>
            <a:r>
              <a:rPr lang="en-GB"/>
              <a:t>Remote Access </a:t>
            </a:r>
            <a:endParaRPr/>
          </a:p>
          <a:p>
            <a:pPr indent="-334327" lvl="0" marL="457200" rtl="0" algn="l">
              <a:spcBef>
                <a:spcPts val="0"/>
              </a:spcBef>
              <a:spcAft>
                <a:spcPts val="0"/>
              </a:spcAft>
              <a:buSzPct val="100000"/>
              <a:buChar char="●"/>
            </a:pPr>
            <a:r>
              <a:rPr lang="en-GB"/>
              <a:t>Personnel </a:t>
            </a:r>
            <a:endParaRPr/>
          </a:p>
          <a:p>
            <a:pPr indent="-334327" lvl="0" marL="457200" rtl="0" algn="l">
              <a:spcBef>
                <a:spcPts val="0"/>
              </a:spcBef>
              <a:spcAft>
                <a:spcPts val="0"/>
              </a:spcAft>
              <a:buSzPct val="100000"/>
              <a:buChar char="●"/>
            </a:pPr>
            <a:r>
              <a:rPr lang="en-GB"/>
              <a:t>Subcontractor Policy </a:t>
            </a:r>
            <a:endParaRPr/>
          </a:p>
          <a:p>
            <a:pPr indent="-334327" lvl="0" marL="457200" rtl="0" algn="l">
              <a:spcBef>
                <a:spcPts val="0"/>
              </a:spcBef>
              <a:spcAft>
                <a:spcPts val="0"/>
              </a:spcAft>
              <a:buSzPct val="100000"/>
              <a:buChar char="●"/>
            </a:pPr>
            <a:r>
              <a:rPr lang="en-GB"/>
              <a:t>Auditing </a:t>
            </a:r>
            <a:endParaRPr/>
          </a:p>
          <a:p>
            <a:pPr indent="-334327" lvl="0" marL="457200" rtl="0" algn="l">
              <a:spcBef>
                <a:spcPts val="0"/>
              </a:spcBef>
              <a:spcAft>
                <a:spcPts val="0"/>
              </a:spcAft>
              <a:buSzPct val="100000"/>
              <a:buChar char="●"/>
            </a:pPr>
            <a:r>
              <a:rPr lang="en-GB"/>
              <a:t>Security Policy updating </a:t>
            </a:r>
            <a:endParaRPr/>
          </a:p>
          <a:p>
            <a:pPr indent="-334327" lvl="0" marL="457200" rtl="0" algn="l">
              <a:spcBef>
                <a:spcPts val="0"/>
              </a:spcBef>
              <a:spcAft>
                <a:spcPts val="0"/>
              </a:spcAft>
              <a:buSzPct val="100000"/>
              <a:buChar char="●"/>
            </a:pPr>
            <a:r>
              <a:rPr lang="en-GB"/>
              <a:t>Training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9"/>
          <p:cNvPicPr preferRelativeResize="0"/>
          <p:nvPr/>
        </p:nvPicPr>
        <p:blipFill>
          <a:blip r:embed="rId3">
            <a:alphaModFix/>
          </a:blip>
          <a:stretch>
            <a:fillRect/>
          </a:stretch>
        </p:blipFill>
        <p:spPr>
          <a:xfrm>
            <a:off x="152400" y="105850"/>
            <a:ext cx="8130799" cy="4819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Standards Benefits</a:t>
            </a:r>
            <a:endParaRPr/>
          </a:p>
        </p:txBody>
      </p:sp>
      <p:sp>
        <p:nvSpPr>
          <p:cNvPr id="91" name="Google Shape;9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500"/>
              <a:t>Easy to define a target security level </a:t>
            </a:r>
            <a:endParaRPr sz="1500"/>
          </a:p>
          <a:p>
            <a:pPr indent="0" lvl="0" marL="0" rtl="0" algn="just">
              <a:spcBef>
                <a:spcPts val="1200"/>
              </a:spcBef>
              <a:spcAft>
                <a:spcPts val="0"/>
              </a:spcAft>
              <a:buNone/>
            </a:pPr>
            <a:r>
              <a:rPr lang="en-GB" sz="1500"/>
              <a:t>Offers a frame of reference to evaluate existing security </a:t>
            </a:r>
            <a:endParaRPr sz="1500"/>
          </a:p>
          <a:p>
            <a:pPr indent="0" lvl="0" marL="0" rtl="0" algn="just">
              <a:spcBef>
                <a:spcPts val="1200"/>
              </a:spcBef>
              <a:spcAft>
                <a:spcPts val="0"/>
              </a:spcAft>
              <a:buNone/>
            </a:pPr>
            <a:r>
              <a:rPr lang="en-GB" sz="1500"/>
              <a:t>Clear </a:t>
            </a:r>
            <a:r>
              <a:rPr lang="en-GB" sz="1500"/>
              <a:t>understanding</a:t>
            </a:r>
            <a:r>
              <a:rPr lang="en-GB" sz="1500"/>
              <a:t> of security requirements </a:t>
            </a:r>
            <a:endParaRPr sz="1500"/>
          </a:p>
          <a:p>
            <a:pPr indent="0" lvl="0" marL="0" rtl="0" algn="just">
              <a:spcBef>
                <a:spcPts val="1200"/>
              </a:spcBef>
              <a:spcAft>
                <a:spcPts val="0"/>
              </a:spcAft>
              <a:buNone/>
            </a:pPr>
            <a:r>
              <a:rPr lang="en-GB" sz="1500"/>
              <a:t>Simple to define a system security capability </a:t>
            </a:r>
            <a:endParaRPr sz="1500"/>
          </a:p>
          <a:p>
            <a:pPr indent="0" lvl="0" marL="0" rtl="0" algn="just">
              <a:spcBef>
                <a:spcPts val="1200"/>
              </a:spcBef>
              <a:spcAft>
                <a:spcPts val="0"/>
              </a:spcAft>
              <a:buNone/>
            </a:pPr>
            <a:r>
              <a:rPr lang="en-GB" sz="1500"/>
              <a:t>Simple to define a product security </a:t>
            </a:r>
            <a:r>
              <a:rPr lang="en-GB" sz="1500"/>
              <a:t>capability</a:t>
            </a:r>
            <a:r>
              <a:rPr lang="en-GB" sz="1500"/>
              <a:t> </a:t>
            </a:r>
            <a:endParaRPr sz="1500"/>
          </a:p>
          <a:p>
            <a:pPr indent="0" lvl="0" marL="0" rtl="0" algn="just">
              <a:spcBef>
                <a:spcPts val="1200"/>
              </a:spcBef>
              <a:spcAft>
                <a:spcPts val="0"/>
              </a:spcAft>
              <a:buNone/>
            </a:pPr>
            <a:r>
              <a:rPr lang="en-GB" sz="1500"/>
              <a:t>Easy to differentiate from competitors </a:t>
            </a:r>
            <a:endParaRPr sz="1500"/>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Security</a:t>
            </a:r>
            <a:r>
              <a:rPr lang="en-GB"/>
              <a:t> practices </a:t>
            </a:r>
            <a:r>
              <a:rPr lang="en-GB"/>
              <a:t>documented</a:t>
            </a:r>
            <a:r>
              <a:rPr lang="en-GB"/>
              <a:t> in standards </a:t>
            </a:r>
            <a:endParaRPr/>
          </a:p>
        </p:txBody>
      </p:sp>
      <p:sp>
        <p:nvSpPr>
          <p:cNvPr id="97" name="Google Shape;9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95000"/>
              </a:lnSpc>
              <a:spcBef>
                <a:spcPts val="0"/>
              </a:spcBef>
              <a:spcAft>
                <a:spcPts val="0"/>
              </a:spcAft>
              <a:buNone/>
            </a:pPr>
            <a:r>
              <a:rPr lang="en-GB" sz="1500"/>
              <a:t>Security Management (SM)</a:t>
            </a:r>
            <a:endParaRPr sz="1500"/>
          </a:p>
          <a:p>
            <a:pPr indent="0" lvl="0" marL="0" rtl="0" algn="just">
              <a:lnSpc>
                <a:spcPct val="95000"/>
              </a:lnSpc>
              <a:spcBef>
                <a:spcPts val="1200"/>
              </a:spcBef>
              <a:spcAft>
                <a:spcPts val="0"/>
              </a:spcAft>
              <a:buNone/>
            </a:pPr>
            <a:r>
              <a:rPr lang="en-GB" sz="1500"/>
              <a:t>Specification of Security Requirements (SR)</a:t>
            </a:r>
            <a:endParaRPr sz="1500"/>
          </a:p>
          <a:p>
            <a:pPr indent="0" lvl="0" marL="0" rtl="0" algn="just">
              <a:lnSpc>
                <a:spcPct val="95000"/>
              </a:lnSpc>
              <a:spcBef>
                <a:spcPts val="1200"/>
              </a:spcBef>
              <a:spcAft>
                <a:spcPts val="0"/>
              </a:spcAft>
              <a:buNone/>
            </a:pPr>
            <a:r>
              <a:rPr lang="en-GB" sz="1500"/>
              <a:t>Secure by Design (SD)</a:t>
            </a:r>
            <a:endParaRPr sz="1500"/>
          </a:p>
          <a:p>
            <a:pPr indent="0" lvl="0" marL="0" rtl="0" algn="just">
              <a:lnSpc>
                <a:spcPct val="95000"/>
              </a:lnSpc>
              <a:spcBef>
                <a:spcPts val="1200"/>
              </a:spcBef>
              <a:spcAft>
                <a:spcPts val="0"/>
              </a:spcAft>
              <a:buNone/>
            </a:pPr>
            <a:r>
              <a:rPr lang="en-GB" sz="1500"/>
              <a:t>Secure Implementation (SI)</a:t>
            </a:r>
            <a:endParaRPr sz="1500"/>
          </a:p>
          <a:p>
            <a:pPr indent="0" lvl="0" marL="0" rtl="0" algn="just">
              <a:lnSpc>
                <a:spcPct val="95000"/>
              </a:lnSpc>
              <a:spcBef>
                <a:spcPts val="1200"/>
              </a:spcBef>
              <a:spcAft>
                <a:spcPts val="0"/>
              </a:spcAft>
              <a:buNone/>
            </a:pPr>
            <a:r>
              <a:rPr lang="en-GB" sz="1500"/>
              <a:t>Security verification and validation testing (SVV)</a:t>
            </a:r>
            <a:endParaRPr sz="1500"/>
          </a:p>
          <a:p>
            <a:pPr indent="0" lvl="0" marL="0" rtl="0" algn="just">
              <a:lnSpc>
                <a:spcPct val="95000"/>
              </a:lnSpc>
              <a:spcBef>
                <a:spcPts val="1200"/>
              </a:spcBef>
              <a:spcAft>
                <a:spcPts val="0"/>
              </a:spcAft>
              <a:buNone/>
            </a:pPr>
            <a:r>
              <a:rPr lang="en-GB" sz="1500"/>
              <a:t>Management of security related issues (DM)</a:t>
            </a:r>
            <a:endParaRPr sz="1500"/>
          </a:p>
          <a:p>
            <a:pPr indent="0" lvl="0" marL="0" rtl="0" algn="just">
              <a:lnSpc>
                <a:spcPct val="95000"/>
              </a:lnSpc>
              <a:spcBef>
                <a:spcPts val="1200"/>
              </a:spcBef>
              <a:spcAft>
                <a:spcPts val="0"/>
              </a:spcAft>
              <a:buNone/>
            </a:pPr>
            <a:r>
              <a:rPr lang="en-GB" sz="1500"/>
              <a:t>Security update </a:t>
            </a:r>
            <a:r>
              <a:rPr lang="en-GB" sz="1500"/>
              <a:t>management</a:t>
            </a:r>
            <a:r>
              <a:rPr lang="en-GB" sz="1500"/>
              <a:t> (SUM)</a:t>
            </a:r>
            <a:endParaRPr sz="1500"/>
          </a:p>
          <a:p>
            <a:pPr indent="0" lvl="0" marL="0" rtl="0" algn="just">
              <a:lnSpc>
                <a:spcPct val="95000"/>
              </a:lnSpc>
              <a:spcBef>
                <a:spcPts val="1200"/>
              </a:spcBef>
              <a:spcAft>
                <a:spcPts val="1200"/>
              </a:spcAft>
              <a:buNone/>
            </a:pPr>
            <a:r>
              <a:rPr lang="en-GB" sz="1500"/>
              <a:t>Security Guidelines (SG)</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