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497cca03a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497cca03a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499206e11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499206e11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499206e11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499206e11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499206e11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499206e11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499206e11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499206e11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499206e11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499206e11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499206e11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499206e11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499206e11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499206e11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499206e11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499206e11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499206e11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499206e11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497cca03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497cca03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499206e11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499206e11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499206e11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499206e11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499206e11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499206e11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499206e117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499206e117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499206e117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499206e117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499206e11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499206e11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499206e117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499206e11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499206e11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499206e11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499206e117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499206e11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499206e117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499206e117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499206e117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499206e117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499206e117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499206e117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497cca03a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497cca03a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499206e117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499206e117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499206e117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499206e117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497cca03a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497cca03a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97cca03a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497cca03a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497cca03a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497cca03a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200900" y="88600"/>
            <a:ext cx="7037700" cy="3909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GB" sz="1100">
                <a:solidFill>
                  <a:schemeClr val="dk1"/>
                </a:solidFill>
              </a:rPr>
              <a:t>Paper-1 : IMPLEMENTING AN ISA/IEC-62443 AND ISO/IEC-27001 OT CYBER SECURITY MANAGEMENT SYSTEM AT DUTCH DSO ENEXIS </a:t>
            </a:r>
            <a:endParaRPr b="1" sz="1100">
              <a:solidFill>
                <a:schemeClr val="dk1"/>
              </a:solidFill>
            </a:endParaRPr>
          </a:p>
          <a:p>
            <a:pPr indent="0" lvl="0" marL="0" rtl="0" algn="just">
              <a:spcBef>
                <a:spcPts val="0"/>
              </a:spcBef>
              <a:spcAft>
                <a:spcPts val="0"/>
              </a:spcAft>
              <a:buNone/>
            </a:pPr>
            <a:r>
              <a:t/>
            </a:r>
            <a:endParaRPr sz="1100">
              <a:solidFill>
                <a:schemeClr val="dk1"/>
              </a:solidFill>
            </a:endParaRPr>
          </a:p>
          <a:p>
            <a:pPr indent="0" lvl="0" marL="0" rtl="0" algn="just">
              <a:spcBef>
                <a:spcPts val="0"/>
              </a:spcBef>
              <a:spcAft>
                <a:spcPts val="0"/>
              </a:spcAft>
              <a:buNone/>
            </a:pPr>
            <a:r>
              <a:t/>
            </a:r>
            <a:endParaRPr sz="1100">
              <a:solidFill>
                <a:schemeClr val="dk1"/>
              </a:solidFill>
            </a:endParaRPr>
          </a:p>
          <a:p>
            <a:pPr indent="0" lvl="0" marL="0" rtl="0" algn="just">
              <a:spcBef>
                <a:spcPts val="0"/>
              </a:spcBef>
              <a:spcAft>
                <a:spcPts val="0"/>
              </a:spcAft>
              <a:buNone/>
            </a:pPr>
            <a:r>
              <a:rPr lang="en-GB" sz="1100">
                <a:solidFill>
                  <a:schemeClr val="dk1"/>
                </a:solidFill>
              </a:rPr>
              <a:t>Enexis is a leading DSO when it comes to applying ICS/ Scada and station distribution automation for its grid management related tasks. Enexis is using these technologies for monitoring and remote switching of HV/MV and strategic distribution stations </a:t>
            </a:r>
            <a:endParaRPr sz="1100">
              <a:solidFill>
                <a:schemeClr val="dk1"/>
              </a:solidFill>
            </a:endParaRPr>
          </a:p>
          <a:p>
            <a:pPr indent="0" lvl="0" marL="0" rtl="0" algn="just">
              <a:spcBef>
                <a:spcPts val="0"/>
              </a:spcBef>
              <a:spcAft>
                <a:spcPts val="0"/>
              </a:spcAft>
              <a:buNone/>
            </a:pPr>
            <a:r>
              <a:t/>
            </a:r>
            <a:endParaRPr sz="1100">
              <a:solidFill>
                <a:schemeClr val="dk1"/>
              </a:solidFill>
            </a:endParaRPr>
          </a:p>
          <a:p>
            <a:pPr indent="0" lvl="0" marL="0" rtl="0" algn="just">
              <a:spcBef>
                <a:spcPts val="0"/>
              </a:spcBef>
              <a:spcAft>
                <a:spcPts val="0"/>
              </a:spcAft>
              <a:buNone/>
            </a:pPr>
            <a:r>
              <a:rPr lang="en-GB" sz="1100">
                <a:solidFill>
                  <a:schemeClr val="dk1"/>
                </a:solidFill>
                <a:highlight>
                  <a:schemeClr val="accent6"/>
                </a:highlight>
              </a:rPr>
              <a:t>This paper presents a real-life implementation of a Cyber Security Management System (CSMS) at Dutch DSO Enexis. The CSMS is based on the international standards ISA/IEC-62443 and ISO/IEC-27001. The combination of these international cyber security standards offers a structured approach for managing cyber security related risks in industrial environments of critical infrastructures like DSOs. </a:t>
            </a:r>
            <a:endParaRPr sz="1100">
              <a:solidFill>
                <a:schemeClr val="dk1"/>
              </a:solidFill>
              <a:highlight>
                <a:schemeClr val="accent6"/>
              </a:highlight>
            </a:endParaRPr>
          </a:p>
          <a:p>
            <a:pPr indent="0" lvl="0" marL="0" rtl="0" algn="just">
              <a:spcBef>
                <a:spcPts val="0"/>
              </a:spcBef>
              <a:spcAft>
                <a:spcPts val="0"/>
              </a:spcAft>
              <a:buNone/>
            </a:pPr>
            <a:r>
              <a:t/>
            </a:r>
            <a:endParaRPr sz="1100">
              <a:solidFill>
                <a:schemeClr val="dk1"/>
              </a:solidFill>
            </a:endParaRPr>
          </a:p>
          <a:p>
            <a:pPr indent="0" lvl="0" marL="0" rtl="0" algn="just">
              <a:spcBef>
                <a:spcPts val="0"/>
              </a:spcBef>
              <a:spcAft>
                <a:spcPts val="0"/>
              </a:spcAft>
              <a:buNone/>
            </a:pPr>
            <a:r>
              <a:rPr lang="en-GB" sz="1100">
                <a:solidFill>
                  <a:schemeClr val="dk1"/>
                </a:solidFill>
              </a:rPr>
              <a:t>The existing risk management approaches at DSO Enexis did not cover risk management for cyber security related risks sufficiently. Therefore, an ISA/IEC-62443 and ISO/IEC-27001 based OT CSMS was implemented and integrated into the existing risk management framework of Dutch DSO Enexis. This activity started in 2016 and step by step the OT security maturity increased, resulting in a fully operational cyber security management system in 2018. </a:t>
            </a:r>
            <a:endParaRPr sz="1100">
              <a:solidFill>
                <a:schemeClr val="dk1"/>
              </a:solidFill>
            </a:endParaRPr>
          </a:p>
          <a:p>
            <a:pPr indent="0" lvl="0" marL="0" rtl="0" algn="just">
              <a:spcBef>
                <a:spcPts val="0"/>
              </a:spcBef>
              <a:spcAft>
                <a:spcPts val="0"/>
              </a:spcAft>
              <a:buNone/>
            </a:pPr>
            <a:r>
              <a:t/>
            </a:r>
            <a:endParaRPr sz="1100">
              <a:solidFill>
                <a:schemeClr val="dk1"/>
              </a:solidFill>
            </a:endParaRPr>
          </a:p>
          <a:p>
            <a:pPr indent="0" lvl="0" marL="0" rtl="0" algn="just">
              <a:spcBef>
                <a:spcPts val="0"/>
              </a:spcBef>
              <a:spcAft>
                <a:spcPts val="0"/>
              </a:spcAft>
              <a:buClr>
                <a:schemeClr val="dk1"/>
              </a:buClr>
              <a:buSzPts val="1100"/>
              <a:buFont typeface="Arial"/>
              <a:buNone/>
            </a:pPr>
            <a:r>
              <a:rPr lang="en-GB" sz="1100">
                <a:solidFill>
                  <a:schemeClr val="dk1"/>
                </a:solidFill>
                <a:highlight>
                  <a:schemeClr val="accent6"/>
                </a:highlight>
              </a:rPr>
              <a:t>Implementing a CSMS is a continuous process that consists of 6 high-level activities [2]: Initiate CSMS program, High-level risk assessment, Detailed risk assessment, Establishing policy, organization and awareness, Select and implement countermeasures and Maintain the CSMS.</a:t>
            </a:r>
            <a:endParaRPr sz="1100">
              <a:solidFill>
                <a:schemeClr val="dk1"/>
              </a:solidFill>
              <a:highlight>
                <a:schemeClr val="accent6"/>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2"/>
          <p:cNvSpPr txBox="1"/>
          <p:nvPr>
            <p:ph idx="1" type="body"/>
          </p:nvPr>
        </p:nvSpPr>
        <p:spPr>
          <a:xfrm>
            <a:off x="311700" y="197500"/>
            <a:ext cx="8520600" cy="4391100"/>
          </a:xfrm>
          <a:prstGeom prst="rect">
            <a:avLst/>
          </a:prstGeom>
        </p:spPr>
        <p:txBody>
          <a:bodyPr anchorCtr="0" anchor="t" bIns="91425" lIns="91425" spcFirstLastPara="1" rIns="91425" wrap="square" tIns="91425">
            <a:normAutofit fontScale="25000"/>
          </a:bodyPr>
          <a:lstStyle/>
          <a:p>
            <a:pPr indent="0" lvl="0" marL="0" rtl="0" algn="just">
              <a:spcBef>
                <a:spcPts val="0"/>
              </a:spcBef>
              <a:spcAft>
                <a:spcPts val="0"/>
              </a:spcAft>
              <a:buNone/>
            </a:pPr>
            <a:r>
              <a:rPr lang="en-GB" sz="4515">
                <a:solidFill>
                  <a:schemeClr val="dk1"/>
                </a:solidFill>
                <a:highlight>
                  <a:schemeClr val="accent6"/>
                </a:highlight>
              </a:rPr>
              <a:t>The very first security practice in the secure development lifecycle is threat analysis (corresponds to Practice 2 ). Threat analysis is used to identify the system's assets, its security objectives, threats to it, and associated risks. Using these results of the threat analysis a secure design can be created (corresponds to Practice 3 ), </a:t>
            </a:r>
            <a:r>
              <a:rPr lang="en-GB" sz="4515">
                <a:solidFill>
                  <a:schemeClr val="dk1"/>
                </a:solidFill>
              </a:rPr>
              <a:t>which specifically targets the identified threats with appropriate countermeasures on an architectural level. This ensures that the risk of the threats is reduced to an acceptable level and the product design is secure.</a:t>
            </a:r>
            <a:endParaRPr sz="4515">
              <a:solidFill>
                <a:schemeClr val="dk1"/>
              </a:solidFill>
            </a:endParaRPr>
          </a:p>
          <a:p>
            <a:pPr indent="0" lvl="0" marL="0" rtl="0" algn="just">
              <a:spcBef>
                <a:spcPts val="0"/>
              </a:spcBef>
              <a:spcAft>
                <a:spcPts val="0"/>
              </a:spcAft>
              <a:buClr>
                <a:schemeClr val="dk1"/>
              </a:buClr>
              <a:buSzPts val="275"/>
              <a:buFont typeface="Arial"/>
              <a:buNone/>
            </a:pPr>
            <a:r>
              <a:t/>
            </a:r>
            <a:endParaRPr sz="4515">
              <a:solidFill>
                <a:schemeClr val="dk1"/>
              </a:solidFill>
            </a:endParaRPr>
          </a:p>
          <a:p>
            <a:pPr indent="0" lvl="0" marL="0" rtl="0" algn="just">
              <a:spcBef>
                <a:spcPts val="0"/>
              </a:spcBef>
              <a:spcAft>
                <a:spcPts val="0"/>
              </a:spcAft>
              <a:buClr>
                <a:schemeClr val="dk1"/>
              </a:buClr>
              <a:buSzPts val="275"/>
              <a:buFont typeface="Arial"/>
              <a:buNone/>
            </a:pPr>
            <a:r>
              <a:rPr lang="en-GB" sz="4515">
                <a:solidFill>
                  <a:schemeClr val="dk1"/>
                </a:solidFill>
                <a:highlight>
                  <a:schemeClr val="accent6"/>
                </a:highlight>
              </a:rPr>
              <a:t>The next security practice is code analysis (Practice 4 ). The realization of secure design can introduce new vulnerabilities, e.g., due to aws in the code like buffer overflows. Thus, code analysis is applied to find and fix flaws possibly present in the code. Afterwards, security tests and penetration tests should be performed(Practice 5 ). </a:t>
            </a:r>
            <a:r>
              <a:rPr lang="en-GB" sz="4515">
                <a:solidFill>
                  <a:schemeClr val="dk1"/>
                </a:solidFill>
              </a:rPr>
              <a:t>Security tests validate that appropriate mitigations for each threat are in place as test cases are defined and executed for each identified threat. In contrast, </a:t>
            </a:r>
            <a:r>
              <a:rPr lang="en-GB" sz="4515">
                <a:solidFill>
                  <a:schemeClr val="dk1"/>
                </a:solidFill>
                <a:highlight>
                  <a:schemeClr val="accent6"/>
                </a:highlight>
              </a:rPr>
              <a:t>the penetration test is used to exploratory test and ensure that there are no other possible ways to break into the developed product. </a:t>
            </a:r>
            <a:r>
              <a:rPr lang="en-GB" sz="4515">
                <a:solidFill>
                  <a:schemeClr val="dk1"/>
                </a:solidFill>
              </a:rPr>
              <a:t>When setting</a:t>
            </a:r>
            <a:endParaRPr sz="4515">
              <a:solidFill>
                <a:schemeClr val="dk1"/>
              </a:solidFill>
            </a:endParaRPr>
          </a:p>
          <a:p>
            <a:pPr indent="0" lvl="0" marL="0" rtl="0" algn="just">
              <a:spcBef>
                <a:spcPts val="0"/>
              </a:spcBef>
              <a:spcAft>
                <a:spcPts val="0"/>
              </a:spcAft>
              <a:buClr>
                <a:schemeClr val="dk1"/>
              </a:buClr>
              <a:buSzPts val="275"/>
              <a:buFont typeface="Arial"/>
              <a:buNone/>
            </a:pPr>
            <a:r>
              <a:rPr lang="en-GB" sz="4515">
                <a:solidFill>
                  <a:schemeClr val="dk1"/>
                </a:solidFill>
              </a:rPr>
              <a:t>up products in the field, the process demands hardening, as well as continued secure operation (Practice 8 ). This security practice is important, as many vulnerabilities are caused by faulty deployments or arise through misconfiguration or reconfiguration during operation. </a:t>
            </a:r>
            <a:r>
              <a:rPr lang="en-GB" sz="4515">
                <a:solidFill>
                  <a:schemeClr val="dk1"/>
                </a:solidFill>
                <a:highlight>
                  <a:schemeClr val="accent6"/>
                </a:highlight>
              </a:rPr>
              <a:t>The update management (Practice 6 &amp; 7 ) is needed, as the product is usually used over an extended period of time. In</a:t>
            </a:r>
            <a:endParaRPr sz="4515">
              <a:solidFill>
                <a:schemeClr val="dk1"/>
              </a:solidFill>
              <a:highlight>
                <a:schemeClr val="accent6"/>
              </a:highlight>
            </a:endParaRPr>
          </a:p>
          <a:p>
            <a:pPr indent="0" lvl="0" marL="0" rtl="0" algn="just">
              <a:spcBef>
                <a:spcPts val="0"/>
              </a:spcBef>
              <a:spcAft>
                <a:spcPts val="0"/>
              </a:spcAft>
              <a:buClr>
                <a:schemeClr val="dk1"/>
              </a:buClr>
              <a:buSzPts val="275"/>
              <a:buFont typeface="Arial"/>
              <a:buNone/>
            </a:pPr>
            <a:r>
              <a:rPr lang="en-GB" sz="4515">
                <a:solidFill>
                  <a:schemeClr val="dk1"/>
                </a:solidFill>
                <a:highlight>
                  <a:schemeClr val="accent6"/>
                </a:highlight>
              </a:rPr>
              <a:t>this way, the process also covers the long-term security of the created product. Its purpose is to be able to quickly fix vulnerabilities after the product has been released in order to restore its security. </a:t>
            </a:r>
            <a:r>
              <a:rPr lang="en-GB" sz="4515">
                <a:solidFill>
                  <a:schemeClr val="dk1"/>
                </a:solidFill>
              </a:rPr>
              <a:t>As these updates need to be developed securely as well, they need to run through all the described security practices.</a:t>
            </a:r>
            <a:endParaRPr sz="4515">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3"/>
          <p:cNvSpPr txBox="1"/>
          <p:nvPr>
            <p:ph idx="1" type="body"/>
          </p:nvPr>
        </p:nvSpPr>
        <p:spPr>
          <a:xfrm>
            <a:off x="311700" y="148125"/>
            <a:ext cx="8520600" cy="4995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500">
                <a:solidFill>
                  <a:schemeClr val="dk1"/>
                </a:solidFill>
              </a:rPr>
              <a:t>Initial model: </a:t>
            </a:r>
            <a:endParaRPr sz="1500">
              <a:solidFill>
                <a:schemeClr val="dk1"/>
              </a:solidFill>
            </a:endParaRPr>
          </a:p>
          <a:p>
            <a:pPr indent="0" lvl="0" marL="0" rtl="0" algn="just">
              <a:spcBef>
                <a:spcPts val="0"/>
              </a:spcBef>
              <a:spcAft>
                <a:spcPts val="0"/>
              </a:spcAft>
              <a:buNone/>
            </a:pPr>
            <a:r>
              <a:rPr lang="en-GB" sz="1100">
                <a:solidFill>
                  <a:schemeClr val="dk1"/>
                </a:solidFill>
                <a:highlight>
                  <a:schemeClr val="accent6"/>
                </a:highlight>
              </a:rPr>
              <a:t>Their overall V-model process covers the whole interdisciplinary development, starting from the product idea it covers requirements, development, testing, and finally the continued support. Phoenix Contact uses the application </a:t>
            </a:r>
            <a:r>
              <a:rPr lang="en-GB" sz="1100">
                <a:solidFill>
                  <a:schemeClr val="dk1"/>
                </a:solidFill>
                <a:highlight>
                  <a:schemeClr val="accent6"/>
                </a:highlight>
              </a:rPr>
              <a:t>lifecycle</a:t>
            </a:r>
            <a:r>
              <a:rPr lang="en-GB" sz="1100">
                <a:solidFill>
                  <a:schemeClr val="dk1"/>
                </a:solidFill>
                <a:highlight>
                  <a:schemeClr val="accent6"/>
                </a:highlight>
              </a:rPr>
              <a:t> management (ALM) tool Polarion4.</a:t>
            </a:r>
            <a:r>
              <a:rPr lang="en-GB" sz="1100">
                <a:solidFill>
                  <a:schemeClr val="dk1"/>
                </a:solidFill>
              </a:rPr>
              <a:t> </a:t>
            </a:r>
            <a:endParaRPr sz="1100">
              <a:solidFill>
                <a:schemeClr val="dk1"/>
              </a:solidFill>
            </a:endParaRPr>
          </a:p>
          <a:p>
            <a:pPr indent="0" lvl="0" marL="0" rtl="0" algn="just">
              <a:spcBef>
                <a:spcPts val="0"/>
              </a:spcBef>
              <a:spcAft>
                <a:spcPts val="0"/>
              </a:spcAft>
              <a:buClr>
                <a:schemeClr val="dk1"/>
              </a:buClr>
              <a:buSzPts val="1100"/>
              <a:buFont typeface="Arial"/>
              <a:buNone/>
            </a:pPr>
            <a:r>
              <a:rPr lang="en-GB" sz="1100">
                <a:solidFill>
                  <a:schemeClr val="dk1"/>
                </a:solidFill>
              </a:rPr>
              <a:t>It is used to specify work items for requirements, design specifications, development tasks, test cases, and defects (cf. Fig. 3). </a:t>
            </a:r>
            <a:r>
              <a:rPr lang="en-GB" sz="1100">
                <a:solidFill>
                  <a:schemeClr val="dk1"/>
                </a:solidFill>
                <a:highlight>
                  <a:schemeClr val="accent6"/>
                </a:highlight>
              </a:rPr>
              <a:t>A crucial role of Polarion is ensuring the traceability throughout the whole process</a:t>
            </a:r>
            <a:r>
              <a:rPr lang="en-GB" sz="1100">
                <a:solidFill>
                  <a:schemeClr val="dk1"/>
                </a:solidFill>
              </a:rPr>
              <a:t>. Each aforementioned work item is traced to its ancestor work item. Therefore, it is well documented which specification, task, or test case impacts which requirement.</a:t>
            </a:r>
            <a:endParaRPr sz="1100">
              <a:solidFill>
                <a:schemeClr val="dk1"/>
              </a:solidFill>
            </a:endParaRPr>
          </a:p>
          <a:p>
            <a:pPr indent="0" lvl="0" marL="0" rtl="0" algn="l">
              <a:spcBef>
                <a:spcPts val="0"/>
              </a:spcBef>
              <a:spcAft>
                <a:spcPts val="1200"/>
              </a:spcAft>
              <a:buNone/>
            </a:pPr>
            <a:r>
              <a:t/>
            </a:r>
            <a:endParaRPr/>
          </a:p>
        </p:txBody>
      </p:sp>
      <p:pic>
        <p:nvPicPr>
          <p:cNvPr id="108" name="Google Shape;108;p23"/>
          <p:cNvPicPr preferRelativeResize="0"/>
          <p:nvPr/>
        </p:nvPicPr>
        <p:blipFill>
          <a:blip r:embed="rId3">
            <a:alphaModFix/>
          </a:blip>
          <a:stretch>
            <a:fillRect/>
          </a:stretch>
        </p:blipFill>
        <p:spPr>
          <a:xfrm>
            <a:off x="1690125" y="1766075"/>
            <a:ext cx="5539725" cy="3204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4"/>
          <p:cNvSpPr txBox="1"/>
          <p:nvPr>
            <p:ph idx="1" type="body"/>
          </p:nvPr>
        </p:nvSpPr>
        <p:spPr>
          <a:xfrm>
            <a:off x="262325" y="187625"/>
            <a:ext cx="8520600" cy="48681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0"/>
              </a:spcBef>
              <a:spcAft>
                <a:spcPts val="0"/>
              </a:spcAft>
              <a:buClr>
                <a:schemeClr val="dk1"/>
              </a:buClr>
              <a:buSzPts val="275"/>
              <a:buFont typeface="Arial"/>
              <a:buNone/>
            </a:pPr>
            <a:r>
              <a:rPr lang="en-GB" sz="4615">
                <a:solidFill>
                  <a:schemeClr val="dk1"/>
                </a:solidFill>
                <a:highlight>
                  <a:schemeClr val="accent6"/>
                </a:highlight>
              </a:rPr>
              <a:t>It was important that the designed threat analysis supports an iterative and repeated execution, so that it its well with the existing V-model and agile process. In order to implement the threat analysis, it was necessary to adapt</a:t>
            </a:r>
            <a:endParaRPr sz="4615">
              <a:solidFill>
                <a:schemeClr val="dk1"/>
              </a:solidFill>
              <a:highlight>
                <a:schemeClr val="accent6"/>
              </a:highlight>
            </a:endParaRPr>
          </a:p>
          <a:p>
            <a:pPr indent="0" lvl="0" marL="0" rtl="0" algn="just">
              <a:spcBef>
                <a:spcPts val="0"/>
              </a:spcBef>
              <a:spcAft>
                <a:spcPts val="0"/>
              </a:spcAft>
              <a:buNone/>
            </a:pPr>
            <a:r>
              <a:rPr lang="en-GB" sz="4615">
                <a:solidFill>
                  <a:schemeClr val="dk1"/>
                </a:solidFill>
                <a:highlight>
                  <a:schemeClr val="accent6"/>
                </a:highlight>
              </a:rPr>
              <a:t>the process, but also the tools. The goal being that they are well integrated with Polarion, while </a:t>
            </a:r>
            <a:r>
              <a:rPr lang="en-GB" sz="4615">
                <a:solidFill>
                  <a:schemeClr val="dk1"/>
                </a:solidFill>
                <a:highlight>
                  <a:schemeClr val="accent6"/>
                </a:highlight>
              </a:rPr>
              <a:t>fulfilling</a:t>
            </a:r>
            <a:r>
              <a:rPr lang="en-GB" sz="4615">
                <a:solidFill>
                  <a:schemeClr val="dk1"/>
                </a:solidFill>
                <a:highlight>
                  <a:schemeClr val="accent6"/>
                </a:highlight>
              </a:rPr>
              <a:t> organizational and standard-driven requirements as listed in the following section.</a:t>
            </a:r>
            <a:endParaRPr sz="4615">
              <a:solidFill>
                <a:schemeClr val="dk1"/>
              </a:solidFill>
              <a:highlight>
                <a:schemeClr val="accent6"/>
              </a:highlight>
            </a:endParaRPr>
          </a:p>
          <a:p>
            <a:pPr indent="0" lvl="0" marL="0" rtl="0" algn="just">
              <a:spcBef>
                <a:spcPts val="0"/>
              </a:spcBef>
              <a:spcAft>
                <a:spcPts val="0"/>
              </a:spcAft>
              <a:buNone/>
            </a:pPr>
            <a:r>
              <a:t/>
            </a:r>
            <a:endParaRPr sz="4615">
              <a:solidFill>
                <a:schemeClr val="dk1"/>
              </a:solidFill>
            </a:endParaRPr>
          </a:p>
          <a:p>
            <a:pPr indent="0" lvl="0" marL="0" rtl="0" algn="just">
              <a:spcBef>
                <a:spcPts val="0"/>
              </a:spcBef>
              <a:spcAft>
                <a:spcPts val="0"/>
              </a:spcAft>
              <a:buNone/>
            </a:pPr>
            <a:r>
              <a:rPr lang="en-GB" sz="4615">
                <a:solidFill>
                  <a:schemeClr val="dk1"/>
                </a:solidFill>
              </a:rPr>
              <a:t>Threat Analysis Requirements: </a:t>
            </a:r>
            <a:endParaRPr sz="4615">
              <a:solidFill>
                <a:schemeClr val="dk1"/>
              </a:solidFill>
            </a:endParaRPr>
          </a:p>
          <a:p>
            <a:pPr indent="0" lvl="0" marL="0" rtl="0" algn="just">
              <a:spcBef>
                <a:spcPts val="0"/>
              </a:spcBef>
              <a:spcAft>
                <a:spcPts val="0"/>
              </a:spcAft>
              <a:buNone/>
            </a:pPr>
            <a:r>
              <a:t/>
            </a:r>
            <a:endParaRPr sz="4615">
              <a:solidFill>
                <a:schemeClr val="dk1"/>
              </a:solidFill>
            </a:endParaRPr>
          </a:p>
          <a:p>
            <a:pPr indent="0" lvl="0" marL="0" rtl="0" algn="just">
              <a:spcBef>
                <a:spcPts val="0"/>
              </a:spcBef>
              <a:spcAft>
                <a:spcPts val="0"/>
              </a:spcAft>
              <a:buNone/>
            </a:pPr>
            <a:r>
              <a:rPr lang="en-GB" sz="4615">
                <a:solidFill>
                  <a:schemeClr val="dk1"/>
                </a:solidFill>
              </a:rPr>
              <a:t>The process for threat analysis that was integrated into the existing Phoenix Contact development process, had to meet requirements prescribed by the standard IEC 62443 [3, 4] and requirements posed by the organization.</a:t>
            </a:r>
            <a:endParaRPr sz="4615">
              <a:solidFill>
                <a:schemeClr val="dk1"/>
              </a:solidFill>
            </a:endParaRPr>
          </a:p>
          <a:p>
            <a:pPr indent="0" lvl="0" marL="0" rtl="0" algn="just">
              <a:spcBef>
                <a:spcPts val="0"/>
              </a:spcBef>
              <a:spcAft>
                <a:spcPts val="0"/>
              </a:spcAft>
              <a:buNone/>
            </a:pPr>
            <a:r>
              <a:rPr lang="en-GB" sz="4615">
                <a:solidFill>
                  <a:schemeClr val="dk1"/>
                </a:solidFill>
              </a:rPr>
              <a:t>The IEC 62443 poses the following requirements [3]:</a:t>
            </a:r>
            <a:endParaRPr sz="4615">
              <a:solidFill>
                <a:schemeClr val="dk1"/>
              </a:solidFill>
            </a:endParaRPr>
          </a:p>
          <a:p>
            <a:pPr indent="0" lvl="0" marL="0" rtl="0" algn="just">
              <a:spcBef>
                <a:spcPts val="0"/>
              </a:spcBef>
              <a:spcAft>
                <a:spcPts val="0"/>
              </a:spcAft>
              <a:buNone/>
            </a:pPr>
            <a:r>
              <a:t/>
            </a:r>
            <a:endParaRPr sz="4615">
              <a:solidFill>
                <a:schemeClr val="dk1"/>
              </a:solidFill>
            </a:endParaRPr>
          </a:p>
          <a:p>
            <a:pPr indent="0" lvl="0" marL="0" rtl="0" algn="just">
              <a:spcBef>
                <a:spcPts val="0"/>
              </a:spcBef>
              <a:spcAft>
                <a:spcPts val="0"/>
              </a:spcAft>
              <a:buNone/>
            </a:pPr>
            <a:r>
              <a:rPr lang="en-GB" sz="4615">
                <a:solidFill>
                  <a:schemeClr val="dk1"/>
                </a:solidFill>
              </a:rPr>
              <a:t>(1) A threat model with the system's architectural elements, assets, security</a:t>
            </a:r>
            <a:endParaRPr sz="4615">
              <a:solidFill>
                <a:schemeClr val="dk1"/>
              </a:solidFill>
            </a:endParaRPr>
          </a:p>
          <a:p>
            <a:pPr indent="0" lvl="0" marL="0" rtl="0" algn="just">
              <a:spcBef>
                <a:spcPts val="0"/>
              </a:spcBef>
              <a:spcAft>
                <a:spcPts val="0"/>
              </a:spcAft>
              <a:buNone/>
            </a:pPr>
            <a:r>
              <a:rPr lang="en-GB" sz="4615">
                <a:solidFill>
                  <a:schemeClr val="dk1"/>
                </a:solidFill>
              </a:rPr>
              <a:t>context, attack vectors, and trust boundaries shall be specified.</a:t>
            </a:r>
            <a:endParaRPr sz="4615">
              <a:solidFill>
                <a:schemeClr val="dk1"/>
              </a:solidFill>
            </a:endParaRPr>
          </a:p>
          <a:p>
            <a:pPr indent="0" lvl="0" marL="0" rtl="0" algn="just">
              <a:spcBef>
                <a:spcPts val="0"/>
              </a:spcBef>
              <a:spcAft>
                <a:spcPts val="0"/>
              </a:spcAft>
              <a:buNone/>
            </a:pPr>
            <a:r>
              <a:rPr lang="en-GB" sz="4615">
                <a:solidFill>
                  <a:schemeClr val="dk1"/>
                </a:solidFill>
              </a:rPr>
              <a:t>(2) Threats shall be identified, including the assessment of their unmitigated</a:t>
            </a:r>
            <a:endParaRPr sz="4615">
              <a:solidFill>
                <a:schemeClr val="dk1"/>
              </a:solidFill>
            </a:endParaRPr>
          </a:p>
          <a:p>
            <a:pPr indent="0" lvl="0" marL="0" rtl="0" algn="just">
              <a:spcBef>
                <a:spcPts val="0"/>
              </a:spcBef>
              <a:spcAft>
                <a:spcPts val="0"/>
              </a:spcAft>
              <a:buNone/>
            </a:pPr>
            <a:r>
              <a:rPr lang="en-GB" sz="4615">
                <a:solidFill>
                  <a:schemeClr val="dk1"/>
                </a:solidFill>
              </a:rPr>
              <a:t>and residual risk.</a:t>
            </a:r>
            <a:endParaRPr sz="4615">
              <a:solidFill>
                <a:schemeClr val="dk1"/>
              </a:solidFill>
            </a:endParaRPr>
          </a:p>
          <a:p>
            <a:pPr indent="0" lvl="0" marL="0" rtl="0" algn="just">
              <a:spcBef>
                <a:spcPts val="0"/>
              </a:spcBef>
              <a:spcAft>
                <a:spcPts val="0"/>
              </a:spcAft>
              <a:buNone/>
            </a:pPr>
            <a:r>
              <a:rPr lang="en-GB" sz="4615">
                <a:solidFill>
                  <a:schemeClr val="dk1"/>
                </a:solidFill>
              </a:rPr>
              <a:t>(3) Countermeasures shall be defined that contribute to the CRs and CR-REs.</a:t>
            </a:r>
            <a:endParaRPr sz="4615">
              <a:solidFill>
                <a:schemeClr val="dk1"/>
              </a:solidFill>
            </a:endParaRPr>
          </a:p>
          <a:p>
            <a:pPr indent="0" lvl="0" marL="0" rtl="0" algn="just">
              <a:spcBef>
                <a:spcPts val="0"/>
              </a:spcBef>
              <a:spcAft>
                <a:spcPts val="0"/>
              </a:spcAft>
              <a:buNone/>
            </a:pPr>
            <a:r>
              <a:rPr lang="en-GB" sz="4615">
                <a:solidFill>
                  <a:schemeClr val="dk1"/>
                </a:solidFill>
              </a:rPr>
              <a:t>(4) The traceability of work products, from threats to countermeasure requirements</a:t>
            </a:r>
            <a:endParaRPr sz="4615">
              <a:solidFill>
                <a:schemeClr val="dk1"/>
              </a:solidFill>
            </a:endParaRPr>
          </a:p>
          <a:p>
            <a:pPr indent="0" lvl="0" marL="0" rtl="0" algn="just">
              <a:spcBef>
                <a:spcPts val="0"/>
              </a:spcBef>
              <a:spcAft>
                <a:spcPts val="0"/>
              </a:spcAft>
              <a:buNone/>
            </a:pPr>
            <a:r>
              <a:rPr lang="en-GB" sz="4615">
                <a:solidFill>
                  <a:schemeClr val="dk1"/>
                </a:solidFill>
              </a:rPr>
              <a:t>and test cases shall be ensured.</a:t>
            </a:r>
            <a:endParaRPr sz="4615">
              <a:solidFill>
                <a:schemeClr val="dk1"/>
              </a:solidFill>
            </a:endParaRPr>
          </a:p>
          <a:p>
            <a:pPr indent="0" lvl="0" marL="0" rtl="0" algn="just">
              <a:spcBef>
                <a:spcPts val="0"/>
              </a:spcBef>
              <a:spcAft>
                <a:spcPts val="0"/>
              </a:spcAft>
              <a:buNone/>
            </a:pPr>
            <a:r>
              <a:rPr lang="en-GB" sz="4615">
                <a:solidFill>
                  <a:schemeClr val="dk1"/>
                </a:solidFill>
              </a:rPr>
              <a:t>In addition to the requirements prescribed by the standard, we also elicited</a:t>
            </a:r>
            <a:endParaRPr sz="4615">
              <a:solidFill>
                <a:schemeClr val="dk1"/>
              </a:solidFill>
            </a:endParaRPr>
          </a:p>
          <a:p>
            <a:pPr indent="0" lvl="0" marL="0" rtl="0" algn="just">
              <a:spcBef>
                <a:spcPts val="0"/>
              </a:spcBef>
              <a:spcAft>
                <a:spcPts val="0"/>
              </a:spcAft>
              <a:buNone/>
            </a:pPr>
            <a:r>
              <a:rPr lang="en-GB" sz="4615">
                <a:solidFill>
                  <a:schemeClr val="dk1"/>
                </a:solidFill>
              </a:rPr>
              <a:t>requirements stemming from existing processes, tools, and people:</a:t>
            </a:r>
            <a:endParaRPr sz="4615">
              <a:solidFill>
                <a:schemeClr val="dk1"/>
              </a:solidFill>
            </a:endParaRPr>
          </a:p>
          <a:p>
            <a:pPr indent="0" lvl="0" marL="0" rtl="0" algn="just">
              <a:spcBef>
                <a:spcPts val="0"/>
              </a:spcBef>
              <a:spcAft>
                <a:spcPts val="0"/>
              </a:spcAft>
              <a:buNone/>
            </a:pPr>
            <a:r>
              <a:rPr lang="en-GB" sz="4615">
                <a:solidFill>
                  <a:schemeClr val="dk1"/>
                </a:solidFill>
              </a:rPr>
              <a:t>(5) The threat analysis process shall integrate into the existing hybrid development</a:t>
            </a:r>
            <a:endParaRPr sz="4615">
              <a:solidFill>
                <a:schemeClr val="dk1"/>
              </a:solidFill>
            </a:endParaRPr>
          </a:p>
          <a:p>
            <a:pPr indent="0" lvl="0" marL="0" rtl="0" algn="just">
              <a:spcBef>
                <a:spcPts val="0"/>
              </a:spcBef>
              <a:spcAft>
                <a:spcPts val="0"/>
              </a:spcAft>
              <a:buNone/>
            </a:pPr>
            <a:r>
              <a:rPr lang="en-GB" sz="4615">
                <a:solidFill>
                  <a:schemeClr val="dk1"/>
                </a:solidFill>
              </a:rPr>
              <a:t>process and be applicable in the V-model and agile approach.</a:t>
            </a:r>
            <a:endParaRPr sz="4615">
              <a:solidFill>
                <a:schemeClr val="dk1"/>
              </a:solidFill>
            </a:endParaRPr>
          </a:p>
          <a:p>
            <a:pPr indent="0" lvl="0" marL="0" rtl="0" algn="just">
              <a:spcBef>
                <a:spcPts val="0"/>
              </a:spcBef>
              <a:spcAft>
                <a:spcPts val="0"/>
              </a:spcAft>
              <a:buNone/>
            </a:pPr>
            <a:r>
              <a:rPr lang="en-GB" sz="4615">
                <a:solidFill>
                  <a:schemeClr val="dk1"/>
                </a:solidFill>
              </a:rPr>
              <a:t>(6) The effort for threat analysis during product development shall be as low as</a:t>
            </a:r>
            <a:endParaRPr sz="4615">
              <a:solidFill>
                <a:schemeClr val="dk1"/>
              </a:solidFill>
            </a:endParaRPr>
          </a:p>
          <a:p>
            <a:pPr indent="0" lvl="0" marL="0" rtl="0" algn="just">
              <a:spcBef>
                <a:spcPts val="0"/>
              </a:spcBef>
              <a:spcAft>
                <a:spcPts val="0"/>
              </a:spcAft>
              <a:buNone/>
            </a:pPr>
            <a:r>
              <a:rPr lang="en-GB" sz="4615">
                <a:solidFill>
                  <a:schemeClr val="dk1"/>
                </a:solidFill>
              </a:rPr>
              <a:t>possible (reasonable and manageable).</a:t>
            </a:r>
            <a:endParaRPr sz="4615">
              <a:solidFill>
                <a:schemeClr val="dk1"/>
              </a:solidFill>
            </a:endParaRPr>
          </a:p>
          <a:p>
            <a:pPr indent="0" lvl="0" marL="0" rtl="0" algn="just">
              <a:spcBef>
                <a:spcPts val="0"/>
              </a:spcBef>
              <a:spcAft>
                <a:spcPts val="0"/>
              </a:spcAft>
              <a:buNone/>
            </a:pPr>
            <a:r>
              <a:rPr lang="en-GB" sz="4615">
                <a:solidFill>
                  <a:schemeClr val="dk1"/>
                </a:solidFill>
              </a:rPr>
              <a:t>(7) The threat analysis process shall be accepted by all stakeholders.</a:t>
            </a:r>
            <a:endParaRPr sz="4615">
              <a:solidFill>
                <a:schemeClr val="dk1"/>
              </a:solidFill>
            </a:endParaRPr>
          </a:p>
          <a:p>
            <a:pPr indent="0" lvl="0" marL="0" rtl="0" algn="just">
              <a:spcBef>
                <a:spcPts val="0"/>
              </a:spcBef>
              <a:spcAft>
                <a:spcPts val="0"/>
              </a:spcAft>
              <a:buNone/>
            </a:pPr>
            <a:r>
              <a:rPr lang="en-GB" sz="4615">
                <a:solidFill>
                  <a:schemeClr val="dk1"/>
                </a:solidFill>
              </a:rPr>
              <a:t>(8) Hence, the stakeholders shall be supported by tools that guide the analysis and automate tedious, recurring, and error-prone tasks.</a:t>
            </a:r>
            <a:endParaRPr sz="4615">
              <a:solidFill>
                <a:schemeClr val="dk1"/>
              </a:solidFill>
            </a:endParaRPr>
          </a:p>
          <a:p>
            <a:pPr indent="0" lvl="0" marL="0" rtl="0" algn="just">
              <a:spcBef>
                <a:spcPts val="0"/>
              </a:spcBef>
              <a:spcAft>
                <a:spcPts val="0"/>
              </a:spcAft>
              <a:buNone/>
            </a:pPr>
            <a:r>
              <a:rPr lang="en-GB" sz="4615">
                <a:solidFill>
                  <a:schemeClr val="dk1"/>
                </a:solidFill>
              </a:rPr>
              <a:t>(9) These tools shall integrate with the existing development tool-chain.</a:t>
            </a:r>
            <a:endParaRPr sz="4615">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Clr>
                <a:schemeClr val="dk1"/>
              </a:buClr>
              <a:buSzPct val="146666"/>
              <a:buFont typeface="Arial"/>
              <a:buNone/>
            </a:pPr>
            <a:r>
              <a:t/>
            </a:r>
            <a:endParaRPr i="1" sz="75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5"/>
          <p:cNvSpPr txBox="1"/>
          <p:nvPr>
            <p:ph idx="1" type="body"/>
          </p:nvPr>
        </p:nvSpPr>
        <p:spPr>
          <a:xfrm>
            <a:off x="311700" y="207375"/>
            <a:ext cx="8520600" cy="469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i="1" sz="1222">
              <a:solidFill>
                <a:schemeClr val="dk1"/>
              </a:solidFill>
            </a:endParaRPr>
          </a:p>
          <a:p>
            <a:pPr indent="0" lvl="0" marL="0" rtl="0" algn="l">
              <a:spcBef>
                <a:spcPts val="0"/>
              </a:spcBef>
              <a:spcAft>
                <a:spcPts val="0"/>
              </a:spcAft>
              <a:buNone/>
            </a:pPr>
            <a:r>
              <a:rPr lang="en-GB" sz="1222">
                <a:solidFill>
                  <a:schemeClr val="dk1"/>
                </a:solidFill>
                <a:highlight>
                  <a:schemeClr val="accent6"/>
                </a:highlight>
              </a:rPr>
              <a:t>Describing steps 1-4:</a:t>
            </a:r>
            <a:endParaRPr sz="1222">
              <a:solidFill>
                <a:schemeClr val="dk1"/>
              </a:solidFill>
              <a:highlight>
                <a:schemeClr val="accent6"/>
              </a:highlight>
            </a:endParaRPr>
          </a:p>
          <a:p>
            <a:pPr indent="0" lvl="0" marL="0" rtl="0" algn="just">
              <a:spcBef>
                <a:spcPts val="0"/>
              </a:spcBef>
              <a:spcAft>
                <a:spcPts val="0"/>
              </a:spcAft>
              <a:buNone/>
            </a:pPr>
            <a:r>
              <a:rPr lang="en-GB" sz="1222">
                <a:solidFill>
                  <a:schemeClr val="dk1"/>
                </a:solidFill>
                <a:highlight>
                  <a:schemeClr val="accent6"/>
                </a:highlight>
              </a:rPr>
              <a:t>The Steps 1 to 4 are executed by a team consisting of product managers, product owners, software architects, developers, and security experts</a:t>
            </a:r>
            <a:r>
              <a:rPr lang="en-GB" sz="1222">
                <a:solidFill>
                  <a:schemeClr val="dk1"/>
                </a:solidFill>
              </a:rPr>
              <a:t>. Typically, each step is executed in form of a workshop with approx five participants from the mentioned roles and moderated by a security expert. Step 5 represents the default development process and, hence, is executed by software architects and developers.</a:t>
            </a:r>
            <a:endParaRPr sz="1222">
              <a:solidFill>
                <a:schemeClr val="dk1"/>
              </a:solidFill>
            </a:endParaRPr>
          </a:p>
          <a:p>
            <a:pPr indent="0" lvl="0" marL="0" rtl="0" algn="just">
              <a:spcBef>
                <a:spcPts val="0"/>
              </a:spcBef>
              <a:spcAft>
                <a:spcPts val="0"/>
              </a:spcAft>
              <a:buClr>
                <a:schemeClr val="dk1"/>
              </a:buClr>
              <a:buSzPts val="1100"/>
              <a:buFont typeface="Arial"/>
              <a:buNone/>
            </a:pPr>
            <a:r>
              <a:t/>
            </a:r>
            <a:endParaRPr sz="1222">
              <a:solidFill>
                <a:schemeClr val="dk1"/>
              </a:solidFill>
            </a:endParaRPr>
          </a:p>
          <a:p>
            <a:pPr indent="0" lvl="0" marL="0" rtl="0" algn="just">
              <a:spcBef>
                <a:spcPts val="0"/>
              </a:spcBef>
              <a:spcAft>
                <a:spcPts val="0"/>
              </a:spcAft>
              <a:buNone/>
            </a:pPr>
            <a:r>
              <a:rPr lang="en-GB" sz="1222">
                <a:solidFill>
                  <a:schemeClr val="dk1"/>
                </a:solidFill>
                <a:highlight>
                  <a:schemeClr val="accent6"/>
                </a:highlight>
              </a:rPr>
              <a:t>Step 1 In the first step, the system architecture and its security context is specified in a threat model. The system architecture is specified as a data flow diagram that contains the components that interact with the system's environment, their assets, their interaction path, and the used communication technologies. </a:t>
            </a:r>
            <a:r>
              <a:rPr lang="en-GB" sz="1222">
                <a:solidFill>
                  <a:schemeClr val="dk1"/>
                </a:solidFill>
              </a:rPr>
              <a:t>In addition, trust boundaries are </a:t>
            </a:r>
            <a:r>
              <a:rPr lang="en-GB" sz="1222">
                <a:solidFill>
                  <a:schemeClr val="dk1"/>
                </a:solidFill>
              </a:rPr>
              <a:t>specifi</a:t>
            </a:r>
            <a:r>
              <a:rPr lang="en-GB" sz="1222">
                <a:solidFill>
                  <a:schemeClr val="dk1"/>
                </a:solidFill>
              </a:rPr>
              <a:t>ed to identify different zones of trust. </a:t>
            </a:r>
            <a:endParaRPr sz="1222">
              <a:solidFill>
                <a:schemeClr val="dk1"/>
              </a:solidFill>
            </a:endParaRPr>
          </a:p>
          <a:p>
            <a:pPr indent="0" lvl="0" marL="0" rtl="0" algn="just">
              <a:spcBef>
                <a:spcPts val="0"/>
              </a:spcBef>
              <a:spcAft>
                <a:spcPts val="0"/>
              </a:spcAft>
              <a:buNone/>
            </a:pPr>
            <a:r>
              <a:t/>
            </a:r>
            <a:endParaRPr sz="1222">
              <a:solidFill>
                <a:schemeClr val="dk1"/>
              </a:solidFill>
            </a:endParaRPr>
          </a:p>
          <a:p>
            <a:pPr indent="0" lvl="0" marL="0" rtl="0" algn="just">
              <a:spcBef>
                <a:spcPts val="0"/>
              </a:spcBef>
              <a:spcAft>
                <a:spcPts val="0"/>
              </a:spcAft>
              <a:buClr>
                <a:schemeClr val="dk1"/>
              </a:buClr>
              <a:buSzPts val="1100"/>
              <a:buFont typeface="Arial"/>
              <a:buNone/>
            </a:pPr>
            <a:r>
              <a:rPr lang="en-GB" sz="1222">
                <a:solidFill>
                  <a:schemeClr val="dk1"/>
                </a:solidFill>
              </a:rPr>
              <a:t>Together with the system architecture, the system's security context is defined. It specifies the assumptions about security measures in the environment of the system, e.g.,precautions taken by the customer.</a:t>
            </a:r>
            <a:endParaRPr sz="1222">
              <a:solidFill>
                <a:schemeClr val="dk1"/>
              </a:solidFill>
            </a:endParaRPr>
          </a:p>
          <a:p>
            <a:pPr indent="0" lvl="0" marL="0" rtl="0" algn="just">
              <a:spcBef>
                <a:spcPts val="0"/>
              </a:spcBef>
              <a:spcAft>
                <a:spcPts val="0"/>
              </a:spcAft>
              <a:buClr>
                <a:schemeClr val="dk1"/>
              </a:buClr>
              <a:buSzPts val="1100"/>
              <a:buFont typeface="Arial"/>
              <a:buNone/>
            </a:pPr>
            <a:r>
              <a:rPr lang="en-GB" sz="1222">
                <a:solidFill>
                  <a:schemeClr val="dk1"/>
                </a:solidFill>
                <a:highlight>
                  <a:schemeClr val="accent6"/>
                </a:highlight>
              </a:rPr>
              <a:t>The threat model is specified using the Microsoft Threat Modeling Tool(TMT) which is available free of charge. It supports threat analysis by providing a so-called threat model template that defines the usable types of model elements. For compliance with IEC 62443, we tailored the template to the industrial automation domain to account for the domain-specific taxonomy, technologies, and threats. By using TMT to document the information described above,the threat model contains all details required by IEC 62443</a:t>
            </a:r>
            <a:endParaRPr sz="1222">
              <a:solidFill>
                <a:schemeClr val="dk1"/>
              </a:solidFill>
              <a:highlight>
                <a:schemeClr val="accent6"/>
              </a:highlight>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GB" sz="1100">
                <a:solidFill>
                  <a:schemeClr val="dk1"/>
                </a:solidFill>
                <a:highlight>
                  <a:schemeClr val="accent6"/>
                </a:highlight>
              </a:rPr>
              <a:t>Step 2 In this step, threats to the system specified in Step 1 are identified using the STRIDE approach [9] and analyzed. For each identified threat, the risk of exploitation is assessed, if no countermeasures are taken (i.e., the unmitigated risk). Based on the specified threat model and the threat model template, TMT generates threat candidates for each STRIDE category. The team has to analyze</a:t>
            </a:r>
            <a:endParaRPr sz="1100">
              <a:solidFill>
                <a:schemeClr val="dk1"/>
              </a:solidFill>
              <a:highlight>
                <a:schemeClr val="accent6"/>
              </a:highlight>
            </a:endParaRPr>
          </a:p>
          <a:p>
            <a:pPr indent="0" lvl="0" marL="0" rtl="0" algn="just">
              <a:spcBef>
                <a:spcPts val="0"/>
              </a:spcBef>
              <a:spcAft>
                <a:spcPts val="0"/>
              </a:spcAft>
              <a:buClr>
                <a:schemeClr val="dk1"/>
              </a:buClr>
              <a:buSzPts val="1100"/>
              <a:buFont typeface="Arial"/>
              <a:buNone/>
            </a:pPr>
            <a:r>
              <a:rPr lang="en-GB" sz="1100">
                <a:solidFill>
                  <a:schemeClr val="dk1"/>
                </a:solidFill>
                <a:highlight>
                  <a:schemeClr val="accent6"/>
                </a:highlight>
              </a:rPr>
              <a:t>those threat candidates for applicability. In addition to the generated threat candidates, further threats have to be identified by creative thinking.</a:t>
            </a:r>
            <a:endParaRPr sz="1100">
              <a:solidFill>
                <a:schemeClr val="dk1"/>
              </a:solidFill>
              <a:highlight>
                <a:schemeClr val="accent6"/>
              </a:highlight>
            </a:endParaRPr>
          </a:p>
          <a:p>
            <a:pPr indent="0" lvl="0" marL="0" rtl="0" algn="just">
              <a:spcBef>
                <a:spcPts val="0"/>
              </a:spcBef>
              <a:spcAft>
                <a:spcPts val="0"/>
              </a:spcAft>
              <a:buClr>
                <a:schemeClr val="dk1"/>
              </a:buClr>
              <a:buSzPts val="1100"/>
              <a:buFont typeface="Arial"/>
              <a:buNone/>
            </a:pPr>
            <a:r>
              <a:rPr lang="en-GB" sz="1100">
                <a:solidFill>
                  <a:schemeClr val="dk1"/>
                </a:solidFill>
              </a:rPr>
              <a:t>Our Bug Bar has five severity levels (from negligible to catastrophic). Separately for each STRIDE category, it defines what consequences map to what level (concerning just the PLC, not the system it may be used in). E.g., a tampering threat is considered</a:t>
            </a:r>
            <a:endParaRPr sz="1100">
              <a:solidFill>
                <a:schemeClr val="dk1"/>
              </a:solidFill>
            </a:endParaRPr>
          </a:p>
          <a:p>
            <a:pPr indent="0" lvl="0" marL="0" rtl="0" algn="just">
              <a:spcBef>
                <a:spcPts val="0"/>
              </a:spcBef>
              <a:spcAft>
                <a:spcPts val="0"/>
              </a:spcAft>
              <a:buClr>
                <a:schemeClr val="dk1"/>
              </a:buClr>
              <a:buSzPts val="1100"/>
              <a:buFont typeface="Arial"/>
              <a:buNone/>
            </a:pPr>
            <a:r>
              <a:rPr lang="en-GB" sz="1100">
                <a:solidFill>
                  <a:schemeClr val="dk1"/>
                </a:solidFill>
              </a:rPr>
              <a:t>catastrophic if it gives the attacker full control of the PLC. This allows the team to easily read on  the standardized severity for every STRIDE threat in the context of PLCs.</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7"/>
          <p:cNvSpPr txBox="1"/>
          <p:nvPr>
            <p:ph idx="1" type="body"/>
          </p:nvPr>
        </p:nvSpPr>
        <p:spPr>
          <a:xfrm>
            <a:off x="311700" y="1152475"/>
            <a:ext cx="8520600" cy="33516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852"/>
              <a:buNone/>
            </a:pPr>
            <a:r>
              <a:rPr lang="en-GB" sz="1100">
                <a:solidFill>
                  <a:schemeClr val="dk1"/>
                </a:solidFill>
                <a:highlight>
                  <a:schemeClr val="accent6"/>
                </a:highlight>
              </a:rPr>
              <a:t>In the third step, countermeasures are defined that mitigate the threats identified in Step 2. The countermeasures are specified as requirement work items in Polarion. For traceability, each countermeasure requirement is linked to the threats it mitigates (cf. Fig. 3) and the IEC 62443 CRs and CR-REs that it contributes to (cf. Fig. 2).</a:t>
            </a:r>
            <a:r>
              <a:rPr lang="en-GB" sz="1100">
                <a:solidFill>
                  <a:schemeClr val="dk1"/>
                </a:solidFill>
              </a:rPr>
              <a:t> In addition, these requirements are linked to architecture design specifications and acceptance test cases as defined in the existing Phoenix Contact development process</a:t>
            </a:r>
            <a:endParaRPr sz="1100">
              <a:solidFill>
                <a:schemeClr val="dk1"/>
              </a:solidFill>
            </a:endParaRPr>
          </a:p>
          <a:p>
            <a:pPr indent="0" lvl="0" marL="0" rtl="0" algn="just">
              <a:lnSpc>
                <a:spcPct val="95000"/>
              </a:lnSpc>
              <a:spcBef>
                <a:spcPts val="0"/>
              </a:spcBef>
              <a:spcAft>
                <a:spcPts val="0"/>
              </a:spcAft>
              <a:buClr>
                <a:schemeClr val="dk1"/>
              </a:buClr>
              <a:buSzPts val="852"/>
              <a:buFont typeface="Arial"/>
              <a:buNone/>
            </a:pPr>
            <a:r>
              <a:t/>
            </a:r>
            <a:endParaRPr sz="1100">
              <a:solidFill>
                <a:schemeClr val="dk1"/>
              </a:solidFill>
            </a:endParaRPr>
          </a:p>
          <a:p>
            <a:pPr indent="0" lvl="0" marL="0" rtl="0" algn="just">
              <a:lnSpc>
                <a:spcPct val="95000"/>
              </a:lnSpc>
              <a:spcBef>
                <a:spcPts val="0"/>
              </a:spcBef>
              <a:spcAft>
                <a:spcPts val="0"/>
              </a:spcAft>
              <a:buSzPts val="852"/>
              <a:buNone/>
            </a:pPr>
            <a:r>
              <a:rPr lang="en-GB" sz="1100">
                <a:solidFill>
                  <a:schemeClr val="dk1"/>
                </a:solidFill>
                <a:highlight>
                  <a:schemeClr val="accent6"/>
                </a:highlight>
              </a:rPr>
              <a:t>Step 4 In this step, the risk of each threat is determined that remains after the defined countermeasures are in place (i.e., the residual risk). This risk is determined using the same assessment approach as for the unmitigated risk in Step 2, i.e., using the adapted bug bar and likelihood metrics and the custom risk calculation tool. If the residual risk is considered too high (not acceptable), additional countermeasures have to be defined by returning to Step 3.</a:t>
            </a:r>
            <a:r>
              <a:rPr lang="en-GB" sz="1100">
                <a:solidFill>
                  <a:schemeClr val="dk1"/>
                </a:solidFill>
              </a:rPr>
              <a:t> The result of Step 4 is a list of threats with their residual risk as required by IEC 62443 (cf. Req. 2 in Sec. 3.2).</a:t>
            </a:r>
            <a:endParaRPr sz="1100">
              <a:solidFill>
                <a:schemeClr val="dk1"/>
              </a:solidFill>
            </a:endParaRPr>
          </a:p>
          <a:p>
            <a:pPr indent="0" lvl="0" marL="0" rtl="0" algn="just">
              <a:lnSpc>
                <a:spcPct val="95000"/>
              </a:lnSpc>
              <a:spcBef>
                <a:spcPts val="0"/>
              </a:spcBef>
              <a:spcAft>
                <a:spcPts val="0"/>
              </a:spcAft>
              <a:buClr>
                <a:schemeClr val="dk1"/>
              </a:buClr>
              <a:buSzPts val="852"/>
              <a:buFont typeface="Arial"/>
              <a:buNone/>
            </a:pPr>
            <a:r>
              <a:t/>
            </a:r>
            <a:endParaRPr sz="1100">
              <a:solidFill>
                <a:schemeClr val="dk1"/>
              </a:solidFill>
            </a:endParaRPr>
          </a:p>
          <a:p>
            <a:pPr indent="0" lvl="0" marL="0" rtl="0" algn="just">
              <a:lnSpc>
                <a:spcPct val="95000"/>
              </a:lnSpc>
              <a:spcBef>
                <a:spcPts val="0"/>
              </a:spcBef>
              <a:spcAft>
                <a:spcPts val="0"/>
              </a:spcAft>
              <a:buSzPts val="852"/>
              <a:buNone/>
            </a:pPr>
            <a:r>
              <a:rPr lang="en-GB" sz="1100">
                <a:solidFill>
                  <a:schemeClr val="dk1"/>
                </a:solidFill>
                <a:highlight>
                  <a:schemeClr val="accent6"/>
                </a:highlight>
              </a:rPr>
              <a:t>After Step 4, the results are a list of threats with unmitigated and residual risk (specified as threat work items in Polarion) and a list of countermeasures mitigating those threats and contributing to the standard's CRs/CR-REs (specified as requirement work items in Polarion).</a:t>
            </a:r>
            <a:endParaRPr sz="1100">
              <a:solidFill>
                <a:schemeClr val="dk1"/>
              </a:solidFill>
              <a:highlight>
                <a:schemeClr val="accent6"/>
              </a:highlight>
            </a:endParaRPr>
          </a:p>
          <a:p>
            <a:pPr indent="0" lvl="0" marL="0" rtl="0" algn="just">
              <a:lnSpc>
                <a:spcPct val="95000"/>
              </a:lnSpc>
              <a:spcBef>
                <a:spcPts val="0"/>
              </a:spcBef>
              <a:spcAft>
                <a:spcPts val="0"/>
              </a:spcAft>
              <a:buClr>
                <a:schemeClr val="dk1"/>
              </a:buClr>
              <a:buSzPts val="852"/>
              <a:buFont typeface="Arial"/>
              <a:buNone/>
            </a:pPr>
            <a:r>
              <a:t/>
            </a:r>
            <a:endParaRPr sz="1100">
              <a:solidFill>
                <a:schemeClr val="dk1"/>
              </a:solidFill>
              <a:highlight>
                <a:schemeClr val="accent6"/>
              </a:highlight>
            </a:endParaRPr>
          </a:p>
          <a:p>
            <a:pPr indent="0" lvl="0" marL="0" rtl="0" algn="just">
              <a:lnSpc>
                <a:spcPct val="95000"/>
              </a:lnSpc>
              <a:spcBef>
                <a:spcPts val="0"/>
              </a:spcBef>
              <a:spcAft>
                <a:spcPts val="0"/>
              </a:spcAft>
              <a:buSzPts val="852"/>
              <a:buNone/>
            </a:pPr>
            <a:r>
              <a:rPr lang="en-GB" sz="1100">
                <a:solidFill>
                  <a:schemeClr val="dk1"/>
                </a:solidFill>
                <a:highlight>
                  <a:schemeClr val="accent6"/>
                </a:highlight>
              </a:rPr>
              <a:t>Step 5  Once all countermeasure requirements are specified and all residual risk is accepted, the countermeasures have to be designed and implemented in accordance with the existing development process. </a:t>
            </a:r>
            <a:endParaRPr sz="1100">
              <a:solidFill>
                <a:schemeClr val="dk1"/>
              </a:solidFill>
              <a:highlight>
                <a:schemeClr val="accent6"/>
              </a:highlight>
            </a:endParaRPr>
          </a:p>
          <a:p>
            <a:pPr indent="0" lvl="0" marL="0" rtl="0" algn="l">
              <a:lnSpc>
                <a:spcPct val="95000"/>
              </a:lnSpc>
              <a:spcBef>
                <a:spcPts val="0"/>
              </a:spcBef>
              <a:spcAft>
                <a:spcPts val="0"/>
              </a:spcAft>
              <a:buSzPts val="852"/>
              <a:buNone/>
            </a:pPr>
            <a:r>
              <a:t/>
            </a:r>
            <a:endParaRPr b="1" i="1" sz="1181">
              <a:solidFill>
                <a:schemeClr val="dk1"/>
              </a:solidFill>
            </a:endParaRPr>
          </a:p>
          <a:p>
            <a:pPr indent="0" lvl="0" marL="0" rtl="0" algn="l">
              <a:lnSpc>
                <a:spcPct val="95000"/>
              </a:lnSpc>
              <a:spcBef>
                <a:spcPts val="0"/>
              </a:spcBef>
              <a:spcAft>
                <a:spcPts val="1200"/>
              </a:spcAft>
              <a:buSzPts val="852"/>
              <a:buNone/>
            </a:pPr>
            <a:r>
              <a:t/>
            </a:r>
            <a:endParaRPr b="1" sz="1395"/>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8"/>
          <p:cNvPicPr preferRelativeResize="0"/>
          <p:nvPr/>
        </p:nvPicPr>
        <p:blipFill>
          <a:blip r:embed="rId3">
            <a:alphaModFix/>
          </a:blip>
          <a:stretch>
            <a:fillRect/>
          </a:stretch>
        </p:blipFill>
        <p:spPr>
          <a:xfrm>
            <a:off x="2494000" y="319750"/>
            <a:ext cx="5146575" cy="47822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95000"/>
              </a:lnSpc>
              <a:spcBef>
                <a:spcPts val="0"/>
              </a:spcBef>
              <a:spcAft>
                <a:spcPts val="0"/>
              </a:spcAft>
              <a:buClr>
                <a:schemeClr val="dk1"/>
              </a:buClr>
              <a:buSzPts val="852"/>
              <a:buFont typeface="Arial"/>
              <a:buNone/>
            </a:pPr>
            <a:r>
              <a:rPr lang="en-GB" sz="1100">
                <a:solidFill>
                  <a:schemeClr val="dk1"/>
                </a:solidFill>
                <a:highlight>
                  <a:schemeClr val="accent6"/>
                </a:highlight>
              </a:rPr>
              <a:t>After Step 5, whenever the system is changed such that the threat model is no longer in sync with the development state (e.g., at start of a new sprint), the threat analysis process is repeated from Step 1.</a:t>
            </a:r>
            <a:r>
              <a:rPr lang="en-GB" sz="1100">
                <a:solidFill>
                  <a:schemeClr val="dk1"/>
                </a:solidFill>
              </a:rPr>
              <a:t> The threat model is updated to</a:t>
            </a:r>
            <a:endParaRPr sz="1100">
              <a:solidFill>
                <a:schemeClr val="dk1"/>
              </a:solidFill>
            </a:endParaRPr>
          </a:p>
          <a:p>
            <a:pPr indent="0" lvl="0" marL="0" rtl="0" algn="just">
              <a:lnSpc>
                <a:spcPct val="95000"/>
              </a:lnSpc>
              <a:spcBef>
                <a:spcPts val="0"/>
              </a:spcBef>
              <a:spcAft>
                <a:spcPts val="0"/>
              </a:spcAft>
              <a:buNone/>
            </a:pPr>
            <a:r>
              <a:rPr lang="en-GB" sz="1100">
                <a:solidFill>
                  <a:schemeClr val="dk1"/>
                </a:solidFill>
              </a:rPr>
              <a:t>reflect the system changes, newly introduced threats are analyzed, countermeasure requirements are revised/added, and the risks are updated.</a:t>
            </a:r>
            <a:endParaRPr sz="1100">
              <a:solidFill>
                <a:schemeClr val="dk1"/>
              </a:solidFill>
            </a:endParaRPr>
          </a:p>
          <a:p>
            <a:pPr indent="0" lvl="0" marL="0" rtl="0" algn="just">
              <a:lnSpc>
                <a:spcPct val="95000"/>
              </a:lnSpc>
              <a:spcBef>
                <a:spcPts val="0"/>
              </a:spcBef>
              <a:spcAft>
                <a:spcPts val="0"/>
              </a:spcAft>
              <a:buNone/>
            </a:pPr>
            <a:r>
              <a:t/>
            </a:r>
            <a:endParaRPr sz="1100">
              <a:solidFill>
                <a:schemeClr val="dk1"/>
              </a:solidFill>
            </a:endParaRPr>
          </a:p>
          <a:p>
            <a:pPr indent="0" lvl="0" marL="0" rtl="0" algn="just">
              <a:spcBef>
                <a:spcPts val="0"/>
              </a:spcBef>
              <a:spcAft>
                <a:spcPts val="0"/>
              </a:spcAft>
              <a:buClr>
                <a:schemeClr val="dk1"/>
              </a:buClr>
              <a:buSzPts val="1100"/>
              <a:buFont typeface="Arial"/>
              <a:buNone/>
            </a:pPr>
            <a:r>
              <a:rPr lang="en-GB" sz="1100">
                <a:solidFill>
                  <a:schemeClr val="dk1"/>
                </a:solidFill>
              </a:rPr>
              <a:t>Lessons Learned</a:t>
            </a:r>
            <a:endParaRPr sz="1100">
              <a:solidFill>
                <a:schemeClr val="dk1"/>
              </a:solidFill>
            </a:endParaRPr>
          </a:p>
          <a:p>
            <a:pPr indent="0" lvl="0" marL="0" rtl="0" algn="just">
              <a:spcBef>
                <a:spcPts val="0"/>
              </a:spcBef>
              <a:spcAft>
                <a:spcPts val="0"/>
              </a:spcAft>
              <a:buClr>
                <a:schemeClr val="dk1"/>
              </a:buClr>
              <a:buSzPts val="1100"/>
              <a:buFont typeface="Arial"/>
              <a:buNone/>
            </a:pPr>
            <a:r>
              <a:rPr lang="en-GB" sz="1100">
                <a:solidFill>
                  <a:schemeClr val="dk1"/>
                </a:solidFill>
              </a:rPr>
              <a:t>During the design and integration of an IEC 62443 compliant threat analysis in the existing development process, we made several key findings which we present in the following. The findings can be categorized in findings concerning the process and its usage, as well as concerning the threat analysis itself.</a:t>
            </a:r>
            <a:endParaRPr sz="1100">
              <a:solidFill>
                <a:schemeClr val="dk1"/>
              </a:solidFill>
            </a:endParaRPr>
          </a:p>
          <a:p>
            <a:pPr indent="0" lvl="0" marL="0" rtl="0" algn="just">
              <a:lnSpc>
                <a:spcPct val="95000"/>
              </a:lnSpc>
              <a:spcBef>
                <a:spcPts val="0"/>
              </a:spcBef>
              <a:spcAft>
                <a:spcPts val="0"/>
              </a:spcAft>
              <a:buNone/>
            </a:pPr>
            <a:r>
              <a:t/>
            </a:r>
            <a:endParaRPr sz="1100">
              <a:solidFill>
                <a:schemeClr val="dk1"/>
              </a:solidFill>
            </a:endParaRPr>
          </a:p>
          <a:p>
            <a:pPr indent="0" lvl="0" marL="0" rtl="0" algn="just">
              <a:lnSpc>
                <a:spcPct val="95000"/>
              </a:lnSpc>
              <a:spcBef>
                <a:spcPts val="0"/>
              </a:spcBef>
              <a:spcAft>
                <a:spcPts val="0"/>
              </a:spcAft>
              <a:buClr>
                <a:schemeClr val="dk1"/>
              </a:buClr>
              <a:buSzPts val="852"/>
              <a:buFont typeface="Arial"/>
              <a:buNone/>
            </a:pPr>
            <a:r>
              <a:rPr lang="en-GB" sz="1100">
                <a:solidFill>
                  <a:schemeClr val="dk1"/>
                </a:solidFill>
              </a:rPr>
              <a:t>File_name= Desktop/ICS_notes/paper_researchGate.pdf</a:t>
            </a:r>
            <a:endParaRPr sz="1100">
              <a:solidFill>
                <a:schemeClr val="dk1"/>
              </a:solidFill>
            </a:endParaRPr>
          </a:p>
          <a:p>
            <a:pPr indent="0" lvl="0" marL="0" rtl="0" algn="l">
              <a:lnSpc>
                <a:spcPct val="95000"/>
              </a:lnSpc>
              <a:spcBef>
                <a:spcPts val="0"/>
              </a:spcBef>
              <a:spcAft>
                <a:spcPts val="0"/>
              </a:spcAft>
              <a:buClr>
                <a:schemeClr val="dk1"/>
              </a:buClr>
              <a:buSzPts val="852"/>
              <a:buFont typeface="Arial"/>
              <a:buNone/>
            </a:pPr>
            <a:r>
              <a:t/>
            </a:r>
            <a:endParaRPr i="1" sz="1395"/>
          </a:p>
          <a:p>
            <a:pPr indent="0" lvl="0" marL="0" rtl="0" algn="l">
              <a:spcBef>
                <a:spcPts val="1200"/>
              </a:spcBef>
              <a:spcAft>
                <a:spcPts val="1200"/>
              </a:spcAft>
              <a:buNone/>
            </a:pPr>
            <a:r>
              <a:t/>
            </a:r>
            <a:endParaRPr i="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Paper-3 Managing ICS Security with IEC 62443</a:t>
            </a:r>
            <a:endParaRPr/>
          </a:p>
        </p:txBody>
      </p:sp>
      <p:sp>
        <p:nvSpPr>
          <p:cNvPr id="144" name="Google Shape;14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just">
              <a:spcBef>
                <a:spcPts val="0"/>
              </a:spcBef>
              <a:spcAft>
                <a:spcPts val="0"/>
              </a:spcAft>
              <a:buNone/>
            </a:pPr>
            <a:r>
              <a:rPr lang="en-GB"/>
              <a:t>In a companion whitepaper, “Effective ICS Cybersecurity Using the IEC 62443 Standard,” </a:t>
            </a:r>
            <a:r>
              <a:rPr lang="en-GB">
                <a:highlight>
                  <a:schemeClr val="accent6"/>
                </a:highlight>
              </a:rPr>
              <a:t>we looked at the structure and purpose of IEC 62443 and how Fortinet products can assist in implementing the security requirements stated within the Standard. </a:t>
            </a:r>
            <a:r>
              <a:rPr lang="en-GB"/>
              <a:t>In this paper, we examine how to use the Standard to strategically reduce your ICS cybersecurity risk.</a:t>
            </a:r>
            <a:endParaRPr/>
          </a:p>
          <a:p>
            <a:pPr indent="0" lvl="0" marL="0" rtl="0" algn="just">
              <a:spcBef>
                <a:spcPts val="1200"/>
              </a:spcBef>
              <a:spcAft>
                <a:spcPts val="0"/>
              </a:spcAft>
              <a:buNone/>
            </a:pPr>
            <a:r>
              <a:t/>
            </a:r>
            <a:endParaRPr/>
          </a:p>
          <a:p>
            <a:pPr indent="0" lvl="0" marL="0" rtl="0" algn="just">
              <a:spcBef>
                <a:spcPts val="1200"/>
              </a:spcBef>
              <a:spcAft>
                <a:spcPts val="1200"/>
              </a:spcAft>
              <a:buNone/>
            </a:pPr>
            <a:r>
              <a:rPr lang="en-GB">
                <a:highlight>
                  <a:schemeClr val="accent6"/>
                </a:highlight>
              </a:rPr>
              <a:t>Without using the Standard, any organization attempting to implement a set of common cybersecurity controls throughout the entire ICS will have varying degrees of success with each of those controls. Some controls may be extremely costly. Some organizations may discover that the technology does not support the control. Some controls will fail to align well with business operations.</a:t>
            </a:r>
            <a:r>
              <a:rPr lang="en-GB"/>
              <a:t> For those improvements driven by policy, the unachievable controls (such as systems in violation) will fall into several documented policy exceptions.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300">
                <a:highlight>
                  <a:schemeClr val="accent6"/>
                </a:highlight>
              </a:rPr>
              <a:t>Meeting and maintaining the implementation of the Standard is the responsibility of everyone involved in the ICS cybersecurity risk to the organization. This group includes product suppliers or manufacturers (such as vendors) intended to be used in industrial control systems.</a:t>
            </a:r>
            <a:r>
              <a:rPr lang="en-GB" sz="1300"/>
              <a:t> All control systems rely heavily on many different technologies developed by many different product manufacturers, all of which rely on the integration of multiple systems to ensure reliable and safe operations</a:t>
            </a:r>
            <a:endParaRPr sz="1300"/>
          </a:p>
          <a:p>
            <a:pPr indent="0" lvl="0" marL="0" rtl="0" algn="l">
              <a:spcBef>
                <a:spcPts val="1200"/>
              </a:spcBef>
              <a:spcAft>
                <a:spcPts val="1200"/>
              </a:spcAft>
              <a:buClr>
                <a:schemeClr val="dk1"/>
              </a:buClr>
              <a:buSzPts val="1100"/>
              <a:buFont typeface="Arial"/>
              <a:buNone/>
            </a:pPr>
            <a:r>
              <a:rPr lang="en-GB" sz="1300"/>
              <a:t>In addition to the traditional corporate risk managers, security managers and other IT roles, other critical roles needed for success will include some or all of the following: operations managers, plant managers, automation engineers, instrumentation engineers, process engineers, mechanical engineers, health safety and environment managers, ICS vendors, ICS OEMs and ICS systems integrators. The actual job titles, roles and responsibilities will vary by organization and sector. </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859250" y="986438"/>
            <a:ext cx="7981950" cy="3590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2"/>
          <p:cNvSpPr txBox="1"/>
          <p:nvPr>
            <p:ph idx="1" type="body"/>
          </p:nvPr>
        </p:nvSpPr>
        <p:spPr>
          <a:xfrm>
            <a:off x="311700" y="133500"/>
            <a:ext cx="8520600" cy="485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Each phase is covered in the IEC 62443 standards documents and should be thoroughly reviewed and implemented to meet the cybersecurity needs of the ICS</a:t>
            </a:r>
            <a:endParaRPr/>
          </a:p>
        </p:txBody>
      </p:sp>
      <p:pic>
        <p:nvPicPr>
          <p:cNvPr id="155" name="Google Shape;155;p32"/>
          <p:cNvPicPr preferRelativeResize="0"/>
          <p:nvPr/>
        </p:nvPicPr>
        <p:blipFill>
          <a:blip r:embed="rId3">
            <a:alphaModFix/>
          </a:blip>
          <a:stretch>
            <a:fillRect/>
          </a:stretch>
        </p:blipFill>
        <p:spPr>
          <a:xfrm>
            <a:off x="1111550" y="1052275"/>
            <a:ext cx="7063899" cy="36999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Value of a Perimeter Control</a:t>
            </a:r>
            <a:endParaRPr/>
          </a:p>
        </p:txBody>
      </p:sp>
      <p:sp>
        <p:nvSpPr>
          <p:cNvPr id="161" name="Google Shape;16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a:highlight>
                  <a:schemeClr val="accent6"/>
                </a:highlight>
              </a:rPr>
              <a:t>Having a distinct perimeter between the control systems environment and the rest of the organization and external world provides a significant advantage and, for most, is the best starting point for addressing ICS risk and improving security posture. This perimeter defines clear business boundaries</a:t>
            </a:r>
            <a:endParaRPr>
              <a:highlight>
                <a:schemeClr val="accent6"/>
              </a:highlight>
            </a:endParaRPr>
          </a:p>
          <a:p>
            <a:pPr indent="0" lvl="0" marL="0" rtl="0" algn="just">
              <a:spcBef>
                <a:spcPts val="1200"/>
              </a:spcBef>
              <a:spcAft>
                <a:spcPts val="0"/>
              </a:spcAft>
              <a:buNone/>
            </a:pPr>
            <a:r>
              <a:t/>
            </a:r>
            <a:endParaRPr/>
          </a:p>
          <a:p>
            <a:pPr indent="0" lvl="0" marL="0" rtl="0" algn="just">
              <a:spcBef>
                <a:spcPts val="1200"/>
              </a:spcBef>
              <a:spcAft>
                <a:spcPts val="1200"/>
              </a:spcAft>
              <a:buNone/>
            </a:pPr>
            <a:r>
              <a:rPr lang="en-GB"/>
              <a:t>With an established ICS perimeter, it is more difficult to refine and build upon a more refined security posture. A more refined risk assessment analysis process provides guidance into focused risk management of internal ICS operations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4"/>
          <p:cNvSpPr txBox="1"/>
          <p:nvPr>
            <p:ph idx="1" type="body"/>
          </p:nvPr>
        </p:nvSpPr>
        <p:spPr>
          <a:xfrm>
            <a:off x="311700" y="266975"/>
            <a:ext cx="8520600" cy="43020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GB">
                <a:highlight>
                  <a:schemeClr val="accent6"/>
                </a:highlight>
              </a:rPr>
              <a:t>IEC 62443-3-2 is a guide that covers a process of assessing ICS risk that incorporates the risk factors and mitigations that are unique to an enterprise network. Consider the following when deciding where to begin and where to end. </a:t>
            </a:r>
            <a:endParaRPr>
              <a:highlight>
                <a:schemeClr val="accent6"/>
              </a:highlight>
            </a:endParaRPr>
          </a:p>
          <a:p>
            <a:pPr indent="0" lvl="0" marL="0" rtl="0" algn="just">
              <a:spcBef>
                <a:spcPts val="1200"/>
              </a:spcBef>
              <a:spcAft>
                <a:spcPts val="0"/>
              </a:spcAft>
              <a:buNone/>
            </a:pPr>
            <a:r>
              <a:rPr lang="en-GB">
                <a:highlight>
                  <a:schemeClr val="accent6"/>
                </a:highlight>
              </a:rPr>
              <a:t>• Although countermeasures may seem easier to implement at security level 1, changes in security zones at security level 4 typically result in more benefit to an organization. </a:t>
            </a:r>
            <a:endParaRPr>
              <a:highlight>
                <a:schemeClr val="accent6"/>
              </a:highlight>
            </a:endParaRPr>
          </a:p>
          <a:p>
            <a:pPr indent="0" lvl="0" marL="0" rtl="0" algn="just">
              <a:spcBef>
                <a:spcPts val="1200"/>
              </a:spcBef>
              <a:spcAft>
                <a:spcPts val="0"/>
              </a:spcAft>
              <a:buNone/>
            </a:pPr>
            <a:r>
              <a:rPr lang="en-GB">
                <a:highlight>
                  <a:schemeClr val="accent6"/>
                </a:highlight>
              </a:rPr>
              <a:t>• ICS operations typically contain multiple security zones, but this does not mean they operate in isolation of each other. </a:t>
            </a:r>
            <a:endParaRPr>
              <a:highlight>
                <a:schemeClr val="accent6"/>
              </a:highlight>
            </a:endParaRPr>
          </a:p>
          <a:p>
            <a:pPr indent="0" lvl="0" marL="0" rtl="0" algn="just">
              <a:spcBef>
                <a:spcPts val="1200"/>
              </a:spcBef>
              <a:spcAft>
                <a:spcPts val="0"/>
              </a:spcAft>
              <a:buNone/>
            </a:pPr>
            <a:r>
              <a:rPr lang="en-GB">
                <a:highlight>
                  <a:schemeClr val="accent6"/>
                </a:highlight>
              </a:rPr>
              <a:t>• Inter-zone operational dependencies, communications and information exchange (referred to as “conduits” in the Standard) will exist and will need to be analyzed for risk.</a:t>
            </a:r>
            <a:endParaRPr>
              <a:highlight>
                <a:schemeClr val="accent6"/>
              </a:highlight>
            </a:endParaRPr>
          </a:p>
          <a:p>
            <a:pPr indent="0" lvl="0" marL="0" rtl="0" algn="just">
              <a:spcBef>
                <a:spcPts val="1200"/>
              </a:spcBef>
              <a:spcAft>
                <a:spcPts val="1200"/>
              </a:spcAft>
              <a:buNone/>
            </a:pPr>
            <a:r>
              <a:rPr lang="en-GB">
                <a:highlight>
                  <a:schemeClr val="accent6"/>
                </a:highlight>
              </a:rPr>
              <a:t> • Establishing the target security level needed to reduce risk establishes justification to implement. </a:t>
            </a:r>
            <a:endParaRPr>
              <a:highlight>
                <a:schemeClr val="accent6"/>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5"/>
          <p:cNvSpPr txBox="1"/>
          <p:nvPr>
            <p:ph idx="1" type="body"/>
          </p:nvPr>
        </p:nvSpPr>
        <p:spPr>
          <a:xfrm>
            <a:off x="311700" y="213575"/>
            <a:ext cx="8520600" cy="4355400"/>
          </a:xfrm>
          <a:prstGeom prst="rect">
            <a:avLst/>
          </a:prstGeom>
        </p:spPr>
        <p:txBody>
          <a:bodyPr anchorCtr="0" anchor="t" bIns="91425" lIns="91425" spcFirstLastPara="1" rIns="91425" wrap="square" tIns="91425">
            <a:normAutofit fontScale="85000"/>
          </a:bodyPr>
          <a:lstStyle/>
          <a:p>
            <a:pPr indent="0" lvl="0" marL="0" rtl="0" algn="just">
              <a:spcBef>
                <a:spcPts val="0"/>
              </a:spcBef>
              <a:spcAft>
                <a:spcPts val="0"/>
              </a:spcAft>
              <a:buNone/>
            </a:pPr>
            <a:r>
              <a:rPr lang="en-GB">
                <a:highlight>
                  <a:schemeClr val="accent6"/>
                </a:highlight>
              </a:rPr>
              <a:t>An assessment may identify a list of recommended countermeasures. Each countermeasure will have an associated cost to implement and maintain. Many organizations would prefer to limit the number of security products and features introduced into their environment, and it’s important to realize that not all countermeasures must be in the form of security products and features. </a:t>
            </a:r>
            <a:r>
              <a:rPr lang="en-GB"/>
              <a:t>Because industrial control systems are engineered systems, they may be designed in alternative ways, with some more expensive to implement and operate than others. Seeking subtle opportunities, such as a change in communication path or segmenting a server application, can reduce the risk of a zone or conduit, thereby potentially lowering the security level or limiting the investment required to implement and maintain countermeasures. A</a:t>
            </a:r>
            <a:r>
              <a:rPr lang="en-GB">
                <a:highlight>
                  <a:schemeClr val="accent6"/>
                </a:highlight>
              </a:rPr>
              <a:t>dditionally, re-architecting aspects of an environment will help build in a layered defense model and reduce the exposure of higher-risk zones. Simply having a countermeasure is not enough. The countermeasure must be managed appropriately over the course of its lifetime to ensure effectiveness</a:t>
            </a:r>
            <a:endParaRPr>
              <a:highlight>
                <a:schemeClr val="accent6"/>
              </a:highlight>
            </a:endParaRPr>
          </a:p>
          <a:p>
            <a:pPr indent="0" lvl="0" marL="0" rtl="0" algn="just">
              <a:spcBef>
                <a:spcPts val="1200"/>
              </a:spcBef>
              <a:spcAft>
                <a:spcPts val="1200"/>
              </a:spcAft>
              <a:buNone/>
            </a:pPr>
            <a:r>
              <a:rPr lang="en-GB">
                <a:highlight>
                  <a:schemeClr val="accent6"/>
                </a:highlight>
              </a:rPr>
              <a:t>Three primary functions should be considered when selecting and implementing countermeasures that support security monitoring and response activities: visibility, control and actionable response.</a:t>
            </a:r>
            <a:endParaRPr>
              <a:highlight>
                <a:schemeClr val="accent6"/>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6"/>
          <p:cNvSpPr txBox="1"/>
          <p:nvPr>
            <p:ph idx="1" type="body"/>
          </p:nvPr>
        </p:nvSpPr>
        <p:spPr>
          <a:xfrm>
            <a:off x="311700" y="120250"/>
            <a:ext cx="8520600" cy="44487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en-GB"/>
              <a:t>Visibility. Visibility means having strategic sight of the underlying current state of the control systems build, the current state of operations and the interactions of a control system. Properties can include, but are not limited to: </a:t>
            </a:r>
            <a:endParaRPr/>
          </a:p>
          <a:p>
            <a:pPr indent="0" lvl="0" marL="0" rtl="0" algn="just">
              <a:spcBef>
                <a:spcPts val="1200"/>
              </a:spcBef>
              <a:spcAft>
                <a:spcPts val="0"/>
              </a:spcAft>
              <a:buNone/>
            </a:pPr>
            <a:r>
              <a:rPr lang="en-GB"/>
              <a:t>• Cyber asset inventories </a:t>
            </a:r>
            <a:endParaRPr/>
          </a:p>
          <a:p>
            <a:pPr indent="0" lvl="0" marL="0" rtl="0" algn="just">
              <a:spcBef>
                <a:spcPts val="1200"/>
              </a:spcBef>
              <a:spcAft>
                <a:spcPts val="0"/>
              </a:spcAft>
              <a:buNone/>
            </a:pPr>
            <a:r>
              <a:rPr lang="en-GB"/>
              <a:t>• Network traffic </a:t>
            </a:r>
            <a:endParaRPr/>
          </a:p>
          <a:p>
            <a:pPr indent="0" lvl="0" marL="0" rtl="0" algn="just">
              <a:spcBef>
                <a:spcPts val="1200"/>
              </a:spcBef>
              <a:spcAft>
                <a:spcPts val="0"/>
              </a:spcAft>
              <a:buNone/>
            </a:pPr>
            <a:r>
              <a:rPr lang="en-GB"/>
              <a:t>• CPU processes </a:t>
            </a:r>
            <a:endParaRPr/>
          </a:p>
          <a:p>
            <a:pPr indent="0" lvl="0" marL="0" rtl="0" algn="just">
              <a:spcBef>
                <a:spcPts val="1200"/>
              </a:spcBef>
              <a:spcAft>
                <a:spcPts val="0"/>
              </a:spcAft>
              <a:buNone/>
            </a:pPr>
            <a:r>
              <a:rPr lang="en-GB"/>
              <a:t>• Auditable login logs </a:t>
            </a:r>
            <a:endParaRPr/>
          </a:p>
          <a:p>
            <a:pPr indent="0" lvl="0" marL="0" rtl="0" algn="just">
              <a:spcBef>
                <a:spcPts val="1200"/>
              </a:spcBef>
              <a:spcAft>
                <a:spcPts val="0"/>
              </a:spcAft>
              <a:buNone/>
            </a:pPr>
            <a:r>
              <a:rPr lang="en-GB"/>
              <a:t>• System event logs </a:t>
            </a:r>
            <a:endParaRPr/>
          </a:p>
          <a:p>
            <a:pPr indent="0" lvl="0" marL="0" rtl="0" algn="just">
              <a:spcBef>
                <a:spcPts val="1200"/>
              </a:spcBef>
              <a:spcAft>
                <a:spcPts val="0"/>
              </a:spcAft>
              <a:buNone/>
            </a:pPr>
            <a:r>
              <a:rPr lang="en-GB"/>
              <a:t>• System documents/drawings </a:t>
            </a:r>
            <a:endParaRPr/>
          </a:p>
          <a:p>
            <a:pPr indent="0" lvl="0" marL="0" rtl="0" algn="just">
              <a:spcBef>
                <a:spcPts val="1200"/>
              </a:spcBef>
              <a:spcAft>
                <a:spcPts val="0"/>
              </a:spcAft>
              <a:buNone/>
            </a:pPr>
            <a:r>
              <a:rPr lang="en-GB"/>
              <a:t>• Available security features </a:t>
            </a:r>
            <a:endParaRPr/>
          </a:p>
          <a:p>
            <a:pPr indent="0" lvl="0" marL="0" rtl="0" algn="just">
              <a:spcBef>
                <a:spcPts val="1200"/>
              </a:spcBef>
              <a:spcAft>
                <a:spcPts val="0"/>
              </a:spcAft>
              <a:buNone/>
            </a:pPr>
            <a:r>
              <a:rPr lang="en-GB"/>
              <a:t>• Implemented security controls </a:t>
            </a:r>
            <a:endParaRPr/>
          </a:p>
          <a:p>
            <a:pPr indent="0" lvl="0" marL="0" rtl="0" algn="just">
              <a:spcBef>
                <a:spcPts val="1200"/>
              </a:spcBef>
              <a:spcAft>
                <a:spcPts val="1200"/>
              </a:spcAft>
              <a:buNone/>
            </a:pPr>
            <a:r>
              <a:rPr lang="en-GB"/>
              <a:t>• Contextual understanding of operations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7"/>
          <p:cNvSpPr txBox="1"/>
          <p:nvPr>
            <p:ph idx="1" type="body"/>
          </p:nvPr>
        </p:nvSpPr>
        <p:spPr>
          <a:xfrm>
            <a:off x="311700" y="157275"/>
            <a:ext cx="8520600" cy="4796100"/>
          </a:xfrm>
          <a:prstGeom prst="rect">
            <a:avLst/>
          </a:prstGeom>
        </p:spPr>
        <p:txBody>
          <a:bodyPr anchorCtr="0" anchor="t" bIns="91425" lIns="91425" spcFirstLastPara="1" rIns="91425" wrap="square" tIns="91425">
            <a:normAutofit fontScale="77500" lnSpcReduction="10000"/>
          </a:bodyPr>
          <a:lstStyle/>
          <a:p>
            <a:pPr indent="0" lvl="0" marL="0" rtl="0" algn="just">
              <a:spcBef>
                <a:spcPts val="0"/>
              </a:spcBef>
              <a:spcAft>
                <a:spcPts val="0"/>
              </a:spcAft>
              <a:buNone/>
            </a:pPr>
            <a:r>
              <a:rPr b="1" lang="en-GB"/>
              <a:t>Security controls.</a:t>
            </a:r>
            <a:r>
              <a:rPr lang="en-GB"/>
              <a:t> Security controls are safeguards or countermeasures strategically selected and implemented to: </a:t>
            </a:r>
            <a:endParaRPr/>
          </a:p>
          <a:p>
            <a:pPr indent="0" lvl="0" marL="0" rtl="0" algn="just">
              <a:spcBef>
                <a:spcPts val="1200"/>
              </a:spcBef>
              <a:spcAft>
                <a:spcPts val="0"/>
              </a:spcAft>
              <a:buNone/>
            </a:pPr>
            <a:r>
              <a:rPr lang="en-GB"/>
              <a:t>• Strategically align to and implement sophistication of threats </a:t>
            </a:r>
            <a:endParaRPr/>
          </a:p>
          <a:p>
            <a:pPr indent="0" lvl="0" marL="0" rtl="0" algn="just">
              <a:spcBef>
                <a:spcPts val="1200"/>
              </a:spcBef>
              <a:spcAft>
                <a:spcPts val="0"/>
              </a:spcAft>
              <a:buNone/>
            </a:pPr>
            <a:r>
              <a:rPr lang="en-GB"/>
              <a:t>• Reduce or minimize the risk, or effect, of a cyber-related event </a:t>
            </a:r>
            <a:endParaRPr/>
          </a:p>
          <a:p>
            <a:pPr indent="0" lvl="0" marL="0" rtl="0" algn="just">
              <a:spcBef>
                <a:spcPts val="1200"/>
              </a:spcBef>
              <a:spcAft>
                <a:spcPts val="0"/>
              </a:spcAft>
              <a:buNone/>
            </a:pPr>
            <a:r>
              <a:rPr lang="en-GB"/>
              <a:t>• Support the reliability and safety of operations </a:t>
            </a:r>
            <a:endParaRPr/>
          </a:p>
          <a:p>
            <a:pPr indent="0" lvl="0" marL="0" rtl="0" algn="just">
              <a:spcBef>
                <a:spcPts val="1200"/>
              </a:spcBef>
              <a:spcAft>
                <a:spcPts val="0"/>
              </a:spcAft>
              <a:buNone/>
            </a:pPr>
            <a:r>
              <a:rPr lang="en-GB"/>
              <a:t>• Provide detection and incident response capabilities Actionable response. </a:t>
            </a:r>
            <a:endParaRPr/>
          </a:p>
          <a:p>
            <a:pPr indent="0" lvl="0" marL="0" rtl="0" algn="just">
              <a:spcBef>
                <a:spcPts val="1200"/>
              </a:spcBef>
              <a:spcAft>
                <a:spcPts val="0"/>
              </a:spcAft>
              <a:buNone/>
            </a:pPr>
            <a:r>
              <a:rPr b="1" lang="en-GB"/>
              <a:t>Actionable response</a:t>
            </a:r>
            <a:r>
              <a:rPr lang="en-GB"/>
              <a:t> is the capability to execute predefined processes, or playbooks, in response to ICS cybersecurity-related events and incidents. This capability includes, but is not limited to: </a:t>
            </a:r>
            <a:endParaRPr/>
          </a:p>
          <a:p>
            <a:pPr indent="0" lvl="0" marL="0" rtl="0" algn="just">
              <a:spcBef>
                <a:spcPts val="1200"/>
              </a:spcBef>
              <a:spcAft>
                <a:spcPts val="0"/>
              </a:spcAft>
              <a:buNone/>
            </a:pPr>
            <a:r>
              <a:rPr lang="en-GB"/>
              <a:t>• Identifying and classifying the criticality of cyber-related events and incidents </a:t>
            </a:r>
            <a:endParaRPr/>
          </a:p>
          <a:p>
            <a:pPr indent="0" lvl="0" marL="0" rtl="0" algn="just">
              <a:spcBef>
                <a:spcPts val="1200"/>
              </a:spcBef>
              <a:spcAft>
                <a:spcPts val="0"/>
              </a:spcAft>
              <a:buNone/>
            </a:pPr>
            <a:r>
              <a:rPr lang="en-GB"/>
              <a:t>• Notifying and communicating structure during an incident (including regulatory obligations) </a:t>
            </a:r>
            <a:endParaRPr/>
          </a:p>
          <a:p>
            <a:pPr indent="0" lvl="0" marL="0" rtl="0" algn="just">
              <a:spcBef>
                <a:spcPts val="1200"/>
              </a:spcBef>
              <a:spcAft>
                <a:spcPts val="0"/>
              </a:spcAft>
              <a:buNone/>
            </a:pPr>
            <a:r>
              <a:rPr lang="en-GB"/>
              <a:t>• Performing an appropriate level of incident response aligned to the criticality of an incident </a:t>
            </a:r>
            <a:endParaRPr/>
          </a:p>
          <a:p>
            <a:pPr indent="0" lvl="0" marL="0" rtl="0" algn="just">
              <a:spcBef>
                <a:spcPts val="1200"/>
              </a:spcBef>
              <a:spcAft>
                <a:spcPts val="1200"/>
              </a:spcAft>
              <a:buNone/>
            </a:pPr>
            <a:r>
              <a:rPr lang="en-GB"/>
              <a:t>• Enabling or manipulating security controls, as appropriate, to isolate or contain the security zone from hostility during an incident response, managing the reliability and safety of an ICS during any cyber-related incident or activity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GB">
                <a:highlight>
                  <a:schemeClr val="accent6"/>
                </a:highlight>
              </a:rPr>
              <a:t>Because many industrial control systems were not designed with today’s knowledge of ICS security requirements, organizations that have them may face challenges to implement technologies to improve security</a:t>
            </a:r>
            <a:endParaRPr>
              <a:highlight>
                <a:schemeClr val="accent6"/>
              </a:highlight>
            </a:endParaRPr>
          </a:p>
          <a:p>
            <a:pPr indent="0" lvl="0" marL="0" rtl="0" algn="just">
              <a:spcBef>
                <a:spcPts val="1200"/>
              </a:spcBef>
              <a:spcAft>
                <a:spcPts val="1200"/>
              </a:spcAft>
              <a:buNone/>
            </a:pPr>
            <a:r>
              <a:rPr lang="en-GB">
                <a:highlight>
                  <a:schemeClr val="accent6"/>
                </a:highlight>
              </a:rPr>
              <a:t>Fortinet provides coordinated coverage across a variety of security controls, including three of the most common challenges: boundary (zone and conduit) security, wireless security and remote access.</a:t>
            </a:r>
            <a:r>
              <a:rPr lang="en-GB"/>
              <a:t> Additionally, as a vendor that provides solutions for IT and ICS systems, </a:t>
            </a:r>
            <a:r>
              <a:rPr lang="en-GB">
                <a:highlight>
                  <a:schemeClr val="accent6"/>
                </a:highlight>
              </a:rPr>
              <a:t>Fortinet brings together capabilities to address advanced security requirements in demand for IIoT and cloud services such as micro-segmentation, application control and intrusion prevention/ detection systems</a:t>
            </a:r>
            <a:endParaRPr>
              <a:highlight>
                <a:schemeClr val="accent6"/>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9"/>
          <p:cNvPicPr preferRelativeResize="0"/>
          <p:nvPr/>
        </p:nvPicPr>
        <p:blipFill>
          <a:blip r:embed="rId3">
            <a:alphaModFix/>
          </a:blip>
          <a:stretch>
            <a:fillRect/>
          </a:stretch>
        </p:blipFill>
        <p:spPr>
          <a:xfrm>
            <a:off x="0" y="-127575"/>
            <a:ext cx="9035601" cy="52710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197" name="Google Shape;197;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a:t>Through the relationships of the models provided in IEC 62443, implementation of this standard can help increase the security posture of an organization and ICS as a strategic, affordable and effective security program. Utilizing solutions such as the ones offered by </a:t>
            </a:r>
            <a:r>
              <a:rPr lang="en-GB">
                <a:highlight>
                  <a:schemeClr val="accent6"/>
                </a:highlight>
              </a:rPr>
              <a:t>Fortinet may improve the effectiveness of collaborating visibility, security controls and actionable response. Prevention, monitoring and response allow an organization to improve ICS security to align with the Standard and strengthen security operations.</a:t>
            </a:r>
            <a:endParaRPr>
              <a:highlight>
                <a:schemeClr val="accent6"/>
              </a:highlight>
            </a:endParaRPr>
          </a:p>
          <a:p>
            <a:pPr indent="0" lvl="0" marL="0" rtl="0" algn="just">
              <a:spcBef>
                <a:spcPts val="1200"/>
              </a:spcBef>
              <a:spcAft>
                <a:spcPts val="1200"/>
              </a:spcAft>
              <a:buNone/>
            </a:pPr>
            <a:r>
              <a:rPr lang="en-GB">
                <a:highlight>
                  <a:schemeClr val="lt1"/>
                </a:highlight>
              </a:rPr>
              <a:t>Filename: Desktop/ICS_notes/SANS-Managing-ICS-Security-IEC-62443.pdf</a:t>
            </a:r>
            <a:endParaRPr>
              <a:highlight>
                <a:schemeClr val="lt1"/>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41"/>
          <p:cNvSpPr txBox="1"/>
          <p:nvPr>
            <p:ph type="title"/>
          </p:nvPr>
        </p:nvSpPr>
        <p:spPr>
          <a:xfrm>
            <a:off x="157300" y="445025"/>
            <a:ext cx="8675100" cy="5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b="1" lang="en-GB" sz="1388"/>
              <a:t>Paper-4: DEVELOPMENT OF INDUSTRIAL CYBER SECURITY STANDARDS: IEC 62443 FOR SCADA AND INDUSTRIAL CONTROL SYSTEM SECURITY</a:t>
            </a:r>
            <a:endParaRPr b="1" sz="1388"/>
          </a:p>
        </p:txBody>
      </p:sp>
      <p:sp>
        <p:nvSpPr>
          <p:cNvPr id="203" name="Google Shape;203;p41"/>
          <p:cNvSpPr txBox="1"/>
          <p:nvPr>
            <p:ph idx="1" type="body"/>
          </p:nvPr>
        </p:nvSpPr>
        <p:spPr>
          <a:xfrm>
            <a:off x="157300" y="1047875"/>
            <a:ext cx="8520600" cy="3937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a:t>This paper examines the development of standards for Industrial Control Systems (ICS) and Supervisory Control and Data Acquisition) SCADA security. Good practice and standards are reviewed, with a discussion on their future direction.</a:t>
            </a:r>
            <a:endParaRPr/>
          </a:p>
          <a:p>
            <a:pPr indent="0" lvl="0" marL="0" rtl="0" algn="just">
              <a:spcBef>
                <a:spcPts val="1200"/>
              </a:spcBef>
              <a:spcAft>
                <a:spcPts val="0"/>
              </a:spcAft>
              <a:buNone/>
            </a:pPr>
            <a:r>
              <a:rPr lang="en-GB">
                <a:highlight>
                  <a:schemeClr val="accent6"/>
                </a:highlight>
              </a:rPr>
              <a:t>The paper provides an overview of these documents and the concepts they establish for process control systems and how these have been integrated into IEC 62443.</a:t>
            </a:r>
            <a:endParaRPr>
              <a:highlight>
                <a:schemeClr val="accent6"/>
              </a:highlight>
            </a:endParaRPr>
          </a:p>
          <a:p>
            <a:pPr indent="0" lvl="0" marL="0" rtl="0" algn="just">
              <a:spcBef>
                <a:spcPts val="1200"/>
              </a:spcBef>
              <a:spcAft>
                <a:spcPts val="1200"/>
              </a:spcAft>
              <a:buNone/>
            </a:pPr>
            <a:r>
              <a:t/>
            </a:r>
            <a:endParaRPr>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idx="1" type="body"/>
          </p:nvPr>
        </p:nvSpPr>
        <p:spPr>
          <a:xfrm>
            <a:off x="311700" y="134475"/>
            <a:ext cx="8520600" cy="49020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GB" sz="1100">
                <a:solidFill>
                  <a:schemeClr val="dk1"/>
                </a:solidFill>
              </a:rPr>
              <a:t>As these activities consist of many tasks requiring specific and new skills, Enexis invested in training internal staff on ISA/IEC-62443 knowledge and contracting external staff where necessary. </a:t>
            </a:r>
            <a:endParaRPr sz="1100">
              <a:solidFill>
                <a:schemeClr val="dk1"/>
              </a:solidFill>
            </a:endParaRPr>
          </a:p>
          <a:p>
            <a:pPr indent="0" lvl="0" marL="0" rtl="0" algn="just">
              <a:spcBef>
                <a:spcPts val="0"/>
              </a:spcBef>
              <a:spcAft>
                <a:spcPts val="0"/>
              </a:spcAft>
              <a:buClr>
                <a:schemeClr val="dk1"/>
              </a:buClr>
              <a:buSzPts val="1100"/>
              <a:buFont typeface="Arial"/>
              <a:buNone/>
            </a:pPr>
            <a:r>
              <a:t/>
            </a:r>
            <a:endParaRPr sz="1100">
              <a:solidFill>
                <a:schemeClr val="dk1"/>
              </a:solidFill>
            </a:endParaRPr>
          </a:p>
          <a:p>
            <a:pPr indent="0" lvl="0" marL="0" rtl="0" algn="just">
              <a:spcBef>
                <a:spcPts val="0"/>
              </a:spcBef>
              <a:spcAft>
                <a:spcPts val="0"/>
              </a:spcAft>
              <a:buNone/>
            </a:pPr>
            <a:r>
              <a:rPr lang="en-GB" sz="1100">
                <a:solidFill>
                  <a:schemeClr val="dk1"/>
                </a:solidFill>
                <a:highlight>
                  <a:schemeClr val="accent6"/>
                </a:highlight>
              </a:rPr>
              <a:t>Depending on the size of the organization and the number of assets involved it can take either months or several years. Therefore, it is very important to invest effort and time in the initiation phase. </a:t>
            </a:r>
            <a:r>
              <a:rPr lang="en-GB" sz="1100">
                <a:solidFill>
                  <a:schemeClr val="dk1"/>
                </a:solidFill>
              </a:rPr>
              <a:t>Commitment of important stakeholders (e.g. formal and informal leaders) is important. Cyber security has proven to be a topic that is not tangible and well understood. Therefore, an interactive artist impression of the process of setting up the CSMS was developed. </a:t>
            </a:r>
            <a:endParaRPr sz="1100">
              <a:solidFill>
                <a:schemeClr val="dk1"/>
              </a:solidFill>
            </a:endParaRPr>
          </a:p>
          <a:p>
            <a:pPr indent="0" lvl="0" marL="0" rtl="0" algn="just">
              <a:spcBef>
                <a:spcPts val="0"/>
              </a:spcBef>
              <a:spcAft>
                <a:spcPts val="0"/>
              </a:spcAft>
              <a:buClr>
                <a:schemeClr val="dk1"/>
              </a:buClr>
              <a:buSzPts val="1100"/>
              <a:buFont typeface="Arial"/>
              <a:buNone/>
            </a:pPr>
            <a:r>
              <a:t/>
            </a:r>
            <a:endParaRPr sz="1100">
              <a:solidFill>
                <a:schemeClr val="dk1"/>
              </a:solidFill>
            </a:endParaRPr>
          </a:p>
          <a:p>
            <a:pPr indent="0" lvl="0" marL="0" rtl="0" algn="just">
              <a:spcBef>
                <a:spcPts val="0"/>
              </a:spcBef>
              <a:spcAft>
                <a:spcPts val="0"/>
              </a:spcAft>
              <a:buClr>
                <a:schemeClr val="dk1"/>
              </a:buClr>
              <a:buSzPts val="1100"/>
              <a:buFont typeface="Arial"/>
              <a:buNone/>
            </a:pPr>
            <a:r>
              <a:rPr lang="en-GB" sz="1100">
                <a:solidFill>
                  <a:schemeClr val="dk1"/>
                </a:solidFill>
                <a:highlight>
                  <a:schemeClr val="accent6"/>
                </a:highlight>
              </a:rPr>
              <a:t>it is very important to invest effort and time in the initiation phase </a:t>
            </a:r>
            <a:endParaRPr sz="1100">
              <a:solidFill>
                <a:schemeClr val="dk1"/>
              </a:solidFill>
              <a:highlight>
                <a:schemeClr val="accent6"/>
              </a:highlight>
            </a:endParaRPr>
          </a:p>
          <a:p>
            <a:pPr indent="0" lvl="0" marL="0" rtl="0" algn="just">
              <a:spcBef>
                <a:spcPts val="0"/>
              </a:spcBef>
              <a:spcAft>
                <a:spcPts val="0"/>
              </a:spcAft>
              <a:buNone/>
            </a:pPr>
            <a:r>
              <a:rPr lang="en-GB" sz="1100">
                <a:solidFill>
                  <a:schemeClr val="dk1"/>
                </a:solidFill>
                <a:highlight>
                  <a:schemeClr val="accent6"/>
                </a:highlight>
              </a:rPr>
              <a:t>Enexis chose to have an initial scope where the highest OT security risks were included. Therefore, the entire Asset Management business unit and the central Scada / Control Centre, the central OT data centre, all HV/MV stations and all related processes within the internal Service Provider INFRA were included in the initial scope </a:t>
            </a:r>
            <a:endParaRPr sz="1100">
              <a:solidFill>
                <a:schemeClr val="dk1"/>
              </a:solidFill>
              <a:highlight>
                <a:schemeClr val="accent6"/>
              </a:highlight>
            </a:endParaRPr>
          </a:p>
          <a:p>
            <a:pPr indent="0" lvl="0" marL="0" rtl="0" algn="just">
              <a:spcBef>
                <a:spcPts val="0"/>
              </a:spcBef>
              <a:spcAft>
                <a:spcPts val="0"/>
              </a:spcAft>
              <a:buNone/>
            </a:pPr>
            <a:r>
              <a:t/>
            </a:r>
            <a:endParaRPr sz="1100">
              <a:solidFill>
                <a:schemeClr val="dk1"/>
              </a:solidFill>
            </a:endParaRPr>
          </a:p>
          <a:p>
            <a:pPr indent="0" lvl="0" marL="0" rtl="0" algn="just">
              <a:spcBef>
                <a:spcPts val="0"/>
              </a:spcBef>
              <a:spcAft>
                <a:spcPts val="0"/>
              </a:spcAft>
              <a:buNone/>
            </a:pPr>
            <a:r>
              <a:t/>
            </a:r>
            <a:endParaRPr sz="1100">
              <a:solidFill>
                <a:schemeClr val="dk1"/>
              </a:solidFill>
            </a:endParaRPr>
          </a:p>
          <a:p>
            <a:pPr indent="0" lvl="0" marL="0" rtl="0" algn="just">
              <a:spcBef>
                <a:spcPts val="0"/>
              </a:spcBef>
              <a:spcAft>
                <a:spcPts val="0"/>
              </a:spcAft>
              <a:buNone/>
            </a:pPr>
            <a:r>
              <a:rPr lang="en-GB" sz="1100">
                <a:solidFill>
                  <a:schemeClr val="dk1"/>
                </a:solidFill>
              </a:rPr>
              <a:t>During the high-level risk assessment, a methodology for identifying and assessing the priority of cyber security related risks needed to be defined. At DSO Enexis the choice was made to use the bowtie method [4]. A </a:t>
            </a:r>
            <a:r>
              <a:rPr lang="en-GB" sz="1100">
                <a:solidFill>
                  <a:schemeClr val="dk1"/>
                </a:solidFill>
                <a:highlight>
                  <a:schemeClr val="accent6"/>
                </a:highlight>
              </a:rPr>
              <a:t>bowtie diagram</a:t>
            </a:r>
            <a:r>
              <a:rPr lang="en-GB" sz="1100">
                <a:solidFill>
                  <a:schemeClr val="dk1"/>
                </a:solidFill>
              </a:rPr>
              <a:t> visualizes the cyber security risk you are dealing with in one understandable picture. The diagram is shaped like a bowtie, creating a clear differentiation between the proactive and reactive side of risk management. The bowtie method is a qualitative risk analysis method that is used at Enexis for all kinds of risks related to electricity and gas grid management. It has proven to serve very well for analysing OT cyber security related risks </a:t>
            </a:r>
            <a:endParaRPr sz="1100">
              <a:solidFill>
                <a:schemeClr val="dk1"/>
              </a:solidFill>
            </a:endParaRPr>
          </a:p>
          <a:p>
            <a:pPr indent="0" lvl="0" marL="0" rtl="0" algn="just">
              <a:spcBef>
                <a:spcPts val="0"/>
              </a:spcBef>
              <a:spcAft>
                <a:spcPts val="0"/>
              </a:spcAft>
              <a:buClr>
                <a:schemeClr val="dk1"/>
              </a:buClr>
              <a:buSzPts val="1100"/>
              <a:buFont typeface="Arial"/>
              <a:buNone/>
            </a:pPr>
            <a:r>
              <a:t/>
            </a:r>
            <a:endParaRPr sz="1100">
              <a:solidFill>
                <a:schemeClr val="dk1"/>
              </a:solidFill>
            </a:endParaRPr>
          </a:p>
          <a:p>
            <a:pPr indent="0" lvl="0" marL="0" rtl="0" algn="just">
              <a:spcBef>
                <a:spcPts val="0"/>
              </a:spcBef>
              <a:spcAft>
                <a:spcPts val="0"/>
              </a:spcAft>
              <a:buClr>
                <a:schemeClr val="dk1"/>
              </a:buClr>
              <a:buSzPts val="1100"/>
              <a:buFont typeface="Arial"/>
              <a:buNone/>
            </a:pPr>
            <a:r>
              <a:rPr lang="en-GB" sz="1100">
                <a:solidFill>
                  <a:schemeClr val="dk1"/>
                </a:solidFill>
              </a:rPr>
              <a:t>As Enexis is an organization with more than 100 years of history, formed after several mergers, many generations of different OT systems exist. Therefore, an extensive cyber security assessment lasting over 9 months was performed on multiple HV/MV substations. Contracted ethical hackers, cyber security specialists from ENCS and OT (cyber security) experts from Enexis jointly analysed the OT cyber security risks in detail to be able to perform an accurate detailed risk assessment and formulate adequate measures. </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2"/>
          <p:cNvSpPr txBox="1"/>
          <p:nvPr>
            <p:ph idx="1" type="body"/>
          </p:nvPr>
        </p:nvSpPr>
        <p:spPr>
          <a:xfrm>
            <a:off x="311700" y="192050"/>
            <a:ext cx="8520600" cy="4376700"/>
          </a:xfrm>
          <a:prstGeom prst="rect">
            <a:avLst/>
          </a:prstGeom>
        </p:spPr>
        <p:txBody>
          <a:bodyPr anchorCtr="0" anchor="t" bIns="91425" lIns="91425" spcFirstLastPara="1" rIns="91425" wrap="square" tIns="91425">
            <a:normAutofit fontScale="92500" lnSpcReduction="10000"/>
          </a:bodyPr>
          <a:lstStyle/>
          <a:p>
            <a:pPr indent="0" lvl="0" marL="0" rtl="0" algn="just">
              <a:spcBef>
                <a:spcPts val="0"/>
              </a:spcBef>
              <a:spcAft>
                <a:spcPts val="0"/>
              </a:spcAft>
              <a:buNone/>
            </a:pPr>
            <a:r>
              <a:rPr lang="en-GB"/>
              <a:t>the National Institute of Standards and Technology (NIST) and the Department of Homeland Security (DHS), both of which collaborate with CPNI. Work to date by both US organisations incorporates good practice developed by CPNI. CPNI guidance also refers to documentation from both of these sources. The CPNI guidelines offer a generic approach to plant control and process information system security. The methodology provides a holistic framework, which incorporates all elements that should be considered when implementing a security programme. It is high level in nature and leaves the implementation decisions and detail to the organisation concerned.</a:t>
            </a:r>
            <a:endParaRPr/>
          </a:p>
          <a:p>
            <a:pPr indent="0" lvl="0" marL="0" rtl="0" algn="just">
              <a:spcBef>
                <a:spcPts val="1200"/>
              </a:spcBef>
              <a:spcAft>
                <a:spcPts val="0"/>
              </a:spcAft>
              <a:buNone/>
            </a:pPr>
            <a:r>
              <a:t/>
            </a:r>
            <a:endParaRPr/>
          </a:p>
          <a:p>
            <a:pPr indent="0" lvl="0" marL="0" rtl="0" algn="just">
              <a:spcBef>
                <a:spcPts val="1200"/>
              </a:spcBef>
              <a:spcAft>
                <a:spcPts val="0"/>
              </a:spcAft>
              <a:buClr>
                <a:schemeClr val="dk1"/>
              </a:buClr>
              <a:buSzPct val="61111"/>
              <a:buFont typeface="Arial"/>
              <a:buNone/>
            </a:pPr>
            <a:r>
              <a:rPr lang="en-GB">
                <a:highlight>
                  <a:schemeClr val="lt1"/>
                </a:highlight>
              </a:rPr>
              <a:t>To be continued ….</a:t>
            </a:r>
            <a:endParaRPr/>
          </a:p>
          <a:p>
            <a:pPr indent="0" lvl="0" marL="0" rtl="0" algn="just">
              <a:spcBef>
                <a:spcPts val="1200"/>
              </a:spcBef>
              <a:spcAft>
                <a:spcPts val="0"/>
              </a:spcAft>
              <a:buNone/>
            </a:pPr>
            <a:r>
              <a:rPr lang="en-GB"/>
              <a:t>Filename: Desktop/ICS_notes/IEC 62443 FOR SCADA AND INDUSTRIAL CONTROL SYSTEM SECURITY</a:t>
            </a:r>
            <a:endParaRPr/>
          </a:p>
          <a:p>
            <a:pPr indent="0" lvl="0" marL="0" rtl="0" algn="just">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idx="1" type="body"/>
          </p:nvPr>
        </p:nvSpPr>
        <p:spPr>
          <a:xfrm>
            <a:off x="311700" y="0"/>
            <a:ext cx="8520600" cy="5058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GB" sz="1100">
                <a:solidFill>
                  <a:schemeClr val="dk1"/>
                </a:solidFill>
              </a:rPr>
              <a:t>The outcome of the high-level risk assessment has served Enexis in choosing which risks to analyse in more detail first as it is a resource </a:t>
            </a:r>
            <a:r>
              <a:rPr lang="en-GB" sz="1100">
                <a:solidFill>
                  <a:schemeClr val="dk1"/>
                </a:solidFill>
              </a:rPr>
              <a:t>intensive</a:t>
            </a:r>
            <a:r>
              <a:rPr lang="en-GB" sz="1100">
                <a:solidFill>
                  <a:schemeClr val="dk1"/>
                </a:solidFill>
              </a:rPr>
              <a:t> task. So, the execution of the risk analysis has also had a risk based approach. The highest risks have been analysed in detail and treated with a higher priority. Below image shows the workflow defined by parts ISA/IEC-62443-3-2 and 3-3 of the standard. It offers a practical step-by-step approach and has given Enexis a formalized approach for assessing and treating OT cyber security related risks. </a:t>
            </a:r>
            <a:endParaRPr sz="1100">
              <a:solidFill>
                <a:schemeClr val="dk1"/>
              </a:solidFill>
            </a:endParaRPr>
          </a:p>
          <a:p>
            <a:pPr indent="0" lvl="0" marL="0" rtl="0" algn="l">
              <a:spcBef>
                <a:spcPts val="0"/>
              </a:spcBef>
              <a:spcAft>
                <a:spcPts val="1200"/>
              </a:spcAft>
              <a:buNone/>
            </a:pPr>
            <a:r>
              <a:t/>
            </a:r>
            <a:endParaRPr/>
          </a:p>
        </p:txBody>
      </p:sp>
      <p:pic>
        <p:nvPicPr>
          <p:cNvPr id="70" name="Google Shape;70;p16"/>
          <p:cNvPicPr preferRelativeResize="0"/>
          <p:nvPr/>
        </p:nvPicPr>
        <p:blipFill>
          <a:blip r:embed="rId3">
            <a:alphaModFix/>
          </a:blip>
          <a:stretch>
            <a:fillRect/>
          </a:stretch>
        </p:blipFill>
        <p:spPr>
          <a:xfrm>
            <a:off x="1824225" y="1203600"/>
            <a:ext cx="4839975" cy="3723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idx="1" type="body"/>
          </p:nvPr>
        </p:nvSpPr>
        <p:spPr>
          <a:xfrm>
            <a:off x="311700" y="141575"/>
            <a:ext cx="8520600" cy="4935900"/>
          </a:xfrm>
          <a:prstGeom prst="rect">
            <a:avLst/>
          </a:prstGeom>
        </p:spPr>
        <p:txBody>
          <a:bodyPr anchorCtr="0" anchor="t" bIns="91425" lIns="91425" spcFirstLastPara="1" rIns="91425" wrap="square" tIns="91425">
            <a:normAutofit fontScale="55000" lnSpcReduction="20000"/>
          </a:bodyPr>
          <a:lstStyle/>
          <a:p>
            <a:pPr indent="0" lvl="0" marL="0" rtl="0" algn="just">
              <a:spcBef>
                <a:spcPts val="0"/>
              </a:spcBef>
              <a:spcAft>
                <a:spcPts val="0"/>
              </a:spcAft>
              <a:buClr>
                <a:schemeClr val="dk1"/>
              </a:buClr>
              <a:buSzPct val="100000"/>
              <a:buFont typeface="Arial"/>
              <a:buNone/>
            </a:pPr>
            <a:r>
              <a:t/>
            </a:r>
            <a:endParaRPr sz="1100">
              <a:solidFill>
                <a:schemeClr val="dk1"/>
              </a:solidFill>
            </a:endParaRPr>
          </a:p>
          <a:p>
            <a:pPr indent="0" lvl="0" marL="0" rtl="0" algn="just">
              <a:spcBef>
                <a:spcPts val="0"/>
              </a:spcBef>
              <a:spcAft>
                <a:spcPts val="0"/>
              </a:spcAft>
              <a:buClr>
                <a:schemeClr val="dk1"/>
              </a:buClr>
              <a:buSzPct val="58365"/>
              <a:buFont typeface="Arial"/>
              <a:buNone/>
            </a:pPr>
            <a:r>
              <a:rPr b="1" lang="en-GB" sz="1884">
                <a:solidFill>
                  <a:schemeClr val="dk1"/>
                </a:solidFill>
              </a:rPr>
              <a:t>Establishing policy, organization and awareness </a:t>
            </a:r>
            <a:endParaRPr b="1" sz="1884">
              <a:solidFill>
                <a:schemeClr val="dk1"/>
              </a:solidFill>
            </a:endParaRPr>
          </a:p>
          <a:p>
            <a:pPr indent="0" lvl="0" marL="0" rtl="0" algn="just">
              <a:spcBef>
                <a:spcPts val="0"/>
              </a:spcBef>
              <a:spcAft>
                <a:spcPts val="0"/>
              </a:spcAft>
              <a:buNone/>
            </a:pPr>
            <a:r>
              <a:rPr lang="en-GB" sz="1884">
                <a:solidFill>
                  <a:schemeClr val="dk1"/>
                </a:solidFill>
              </a:rPr>
              <a:t>When Enexis started implementing ISA/IEC-62443-2-1 no mature OT security practice existed. As a result, most of the policies demanded by the standard for a professional treatment of OT cyber security risks needed to be implemented. Figure 6 shows all the elements of the CSMS and for all elements policies were written. For example for “Personnel security” a policy was written related to screening of internal and contracted personnel and for “Incident planning and response” on how to deal with OT security incidents. </a:t>
            </a:r>
            <a:endParaRPr sz="1884">
              <a:solidFill>
                <a:schemeClr val="dk1"/>
              </a:solidFill>
            </a:endParaRPr>
          </a:p>
          <a:p>
            <a:pPr indent="0" lvl="0" marL="0" rtl="0" algn="just">
              <a:spcBef>
                <a:spcPts val="0"/>
              </a:spcBef>
              <a:spcAft>
                <a:spcPts val="0"/>
              </a:spcAft>
              <a:buClr>
                <a:schemeClr val="dk1"/>
              </a:buClr>
              <a:buSzPct val="58365"/>
              <a:buFont typeface="Arial"/>
              <a:buNone/>
            </a:pPr>
            <a:r>
              <a:t/>
            </a:r>
            <a:endParaRPr sz="1884">
              <a:solidFill>
                <a:schemeClr val="dk1"/>
              </a:solidFill>
            </a:endParaRPr>
          </a:p>
          <a:p>
            <a:pPr indent="0" lvl="0" marL="0" rtl="0" algn="just">
              <a:spcBef>
                <a:spcPts val="0"/>
              </a:spcBef>
              <a:spcAft>
                <a:spcPts val="0"/>
              </a:spcAft>
              <a:buNone/>
            </a:pPr>
            <a:r>
              <a:rPr lang="en-GB" sz="1884">
                <a:solidFill>
                  <a:schemeClr val="dk1"/>
                </a:solidFill>
              </a:rPr>
              <a:t>Besides policies, effort was put into creating appropriate awareness. This was done through formal training at ISA, internal awareness campaigns using artist impressions, informal meetings, more formal presentations at management team meetings, Red Team / Blue Team trainings, etc. </a:t>
            </a:r>
            <a:endParaRPr sz="1884">
              <a:solidFill>
                <a:schemeClr val="dk1"/>
              </a:solidFill>
            </a:endParaRPr>
          </a:p>
          <a:p>
            <a:pPr indent="0" lvl="0" marL="0" rtl="0" algn="just">
              <a:spcBef>
                <a:spcPts val="0"/>
              </a:spcBef>
              <a:spcAft>
                <a:spcPts val="0"/>
              </a:spcAft>
              <a:buClr>
                <a:schemeClr val="dk1"/>
              </a:buClr>
              <a:buSzPct val="58365"/>
              <a:buFont typeface="Arial"/>
              <a:buNone/>
            </a:pPr>
            <a:r>
              <a:t/>
            </a:r>
            <a:endParaRPr sz="1884">
              <a:solidFill>
                <a:schemeClr val="dk1"/>
              </a:solidFill>
            </a:endParaRPr>
          </a:p>
          <a:p>
            <a:pPr indent="0" lvl="0" marL="0" rtl="0" algn="just">
              <a:spcBef>
                <a:spcPts val="0"/>
              </a:spcBef>
              <a:spcAft>
                <a:spcPts val="0"/>
              </a:spcAft>
              <a:buClr>
                <a:schemeClr val="dk1"/>
              </a:buClr>
              <a:buSzPct val="58365"/>
              <a:buFont typeface="Arial"/>
              <a:buNone/>
            </a:pPr>
            <a:r>
              <a:rPr b="1" lang="en-GB" sz="1884">
                <a:solidFill>
                  <a:schemeClr val="dk1"/>
                </a:solidFill>
              </a:rPr>
              <a:t>Select and implement countermeasures </a:t>
            </a:r>
            <a:endParaRPr b="1" sz="1884">
              <a:solidFill>
                <a:schemeClr val="dk1"/>
              </a:solidFill>
            </a:endParaRPr>
          </a:p>
          <a:p>
            <a:pPr indent="0" lvl="0" marL="0" rtl="0" algn="just">
              <a:spcBef>
                <a:spcPts val="0"/>
              </a:spcBef>
              <a:spcAft>
                <a:spcPts val="0"/>
              </a:spcAft>
              <a:buClr>
                <a:schemeClr val="dk1"/>
              </a:buClr>
              <a:buSzPct val="58365"/>
              <a:buFont typeface="Arial"/>
              <a:buNone/>
            </a:pPr>
            <a:r>
              <a:rPr lang="en-GB" sz="1884">
                <a:solidFill>
                  <a:schemeClr val="dk1"/>
                </a:solidFill>
              </a:rPr>
              <a:t>By following the process described in the ISA/IEC-62443 standards and tailoring it for Enexis, a large number of countermeasures were implemented effectively. Some of these measures are: </a:t>
            </a:r>
            <a:endParaRPr sz="1884">
              <a:solidFill>
                <a:schemeClr val="dk1"/>
              </a:solidFill>
            </a:endParaRPr>
          </a:p>
          <a:p>
            <a:pPr indent="-294422" lvl="0" marL="457200" rtl="0" algn="just">
              <a:spcBef>
                <a:spcPts val="1500"/>
              </a:spcBef>
              <a:spcAft>
                <a:spcPts val="0"/>
              </a:spcAft>
              <a:buClr>
                <a:schemeClr val="dk1"/>
              </a:buClr>
              <a:buSzPct val="100000"/>
              <a:buChar char="●"/>
            </a:pPr>
            <a:r>
              <a:rPr lang="en-GB" sz="1884">
                <a:solidFill>
                  <a:schemeClr val="dk1"/>
                </a:solidFill>
              </a:rPr>
              <a:t>Defining &amp; implementing policies for firmware patching and OT security incident planning and response </a:t>
            </a:r>
            <a:endParaRPr sz="1884">
              <a:solidFill>
                <a:schemeClr val="dk1"/>
              </a:solidFill>
            </a:endParaRPr>
          </a:p>
          <a:p>
            <a:pPr indent="-294422" lvl="0" marL="457200" rtl="0" algn="just">
              <a:spcBef>
                <a:spcPts val="0"/>
              </a:spcBef>
              <a:spcAft>
                <a:spcPts val="0"/>
              </a:spcAft>
              <a:buClr>
                <a:schemeClr val="dk1"/>
              </a:buClr>
              <a:buSzPct val="100000"/>
              <a:buChar char="●"/>
            </a:pPr>
            <a:r>
              <a:rPr lang="en-GB" sz="1884">
                <a:solidFill>
                  <a:schemeClr val="dk1"/>
                </a:solidFill>
              </a:rPr>
              <a:t>Implementation of an advanced Intrusion Detection System to detect anomalies in the OT network traffic </a:t>
            </a:r>
            <a:endParaRPr sz="1884">
              <a:solidFill>
                <a:schemeClr val="dk1"/>
              </a:solidFill>
            </a:endParaRPr>
          </a:p>
          <a:p>
            <a:pPr indent="-294422" lvl="0" marL="457200" rtl="0" algn="just">
              <a:spcBef>
                <a:spcPts val="0"/>
              </a:spcBef>
              <a:spcAft>
                <a:spcPts val="0"/>
              </a:spcAft>
              <a:buClr>
                <a:schemeClr val="dk1"/>
              </a:buClr>
              <a:buSzPct val="100000"/>
              <a:buChar char="●"/>
            </a:pPr>
            <a:r>
              <a:rPr lang="en-GB" sz="1884">
                <a:solidFill>
                  <a:schemeClr val="dk1"/>
                </a:solidFill>
              </a:rPr>
              <a:t>Training and awareness for all relevant stakeholders </a:t>
            </a:r>
            <a:endParaRPr sz="1884">
              <a:solidFill>
                <a:schemeClr val="dk1"/>
              </a:solidFill>
            </a:endParaRPr>
          </a:p>
          <a:p>
            <a:pPr indent="-294422" lvl="0" marL="457200" rtl="0" algn="just">
              <a:spcBef>
                <a:spcPts val="0"/>
              </a:spcBef>
              <a:spcAft>
                <a:spcPts val="0"/>
              </a:spcAft>
              <a:buClr>
                <a:schemeClr val="dk1"/>
              </a:buClr>
              <a:buSzPct val="100000"/>
              <a:buChar char="●"/>
            </a:pPr>
            <a:r>
              <a:rPr lang="en-GB" sz="1884">
                <a:solidFill>
                  <a:schemeClr val="dk1"/>
                </a:solidFill>
              </a:rPr>
              <a:t>Advanced firewalls between the OT and IT environment </a:t>
            </a:r>
            <a:endParaRPr sz="1884">
              <a:solidFill>
                <a:schemeClr val="dk1"/>
              </a:solidFill>
            </a:endParaRPr>
          </a:p>
          <a:p>
            <a:pPr indent="-294422" lvl="0" marL="457200" rtl="0" algn="just">
              <a:spcBef>
                <a:spcPts val="0"/>
              </a:spcBef>
              <a:spcAft>
                <a:spcPts val="0"/>
              </a:spcAft>
              <a:buClr>
                <a:schemeClr val="dk1"/>
              </a:buClr>
              <a:buSzPct val="100000"/>
              <a:buChar char="●"/>
            </a:pPr>
            <a:r>
              <a:rPr lang="en-GB" sz="1884">
                <a:solidFill>
                  <a:schemeClr val="dk1"/>
                </a:solidFill>
              </a:rPr>
              <a:t>Advanced IEC-60870-5 protocol proxies for enforced one-way 104 traffic in critical points of the architecture </a:t>
            </a:r>
            <a:endParaRPr sz="1884">
              <a:solidFill>
                <a:schemeClr val="dk1"/>
              </a:solidFill>
            </a:endParaRPr>
          </a:p>
          <a:p>
            <a:pPr indent="0" lvl="0" marL="0" rtl="0" algn="just">
              <a:spcBef>
                <a:spcPts val="1500"/>
              </a:spcBef>
              <a:spcAft>
                <a:spcPts val="0"/>
              </a:spcAft>
              <a:buNone/>
            </a:pPr>
            <a:r>
              <a:rPr b="1" lang="en-GB" sz="1884">
                <a:solidFill>
                  <a:schemeClr val="dk1"/>
                </a:solidFill>
              </a:rPr>
              <a:t>Maintain the CSMS </a:t>
            </a:r>
            <a:endParaRPr b="1" sz="1884">
              <a:solidFill>
                <a:schemeClr val="dk1"/>
              </a:solidFill>
            </a:endParaRPr>
          </a:p>
          <a:p>
            <a:pPr indent="0" lvl="0" marL="0" rtl="0" algn="just">
              <a:spcBef>
                <a:spcPts val="0"/>
              </a:spcBef>
              <a:spcAft>
                <a:spcPts val="0"/>
              </a:spcAft>
              <a:buNone/>
            </a:pPr>
            <a:r>
              <a:rPr lang="en-GB" sz="1884">
                <a:solidFill>
                  <a:schemeClr val="dk1"/>
                </a:solidFill>
              </a:rPr>
              <a:t>Every month a meeting takes place to evaluate the progress and the performance of the CSMS. The OT Security Officers from Asset Management will define actions if necessary, based on the evaluation in collaboration with the OT Security Manager and Operational OT Security Officer from the internal service provider INFRA. Furthermore, formal internal audits are executed to verify if OT security adheres to established policies and procedures. Via ENCS and OT and IT Security Officers of Enexis that participate in meetings organized by the National Cyber Security Center of The Netherlands, new OT security trends are monitored as well as changes in the legal or regulatory framework. This enables Enexis to react on relevant developments and adapt the CSMS accordingly. </a:t>
            </a:r>
            <a:endParaRPr sz="1884">
              <a:solidFill>
                <a:schemeClr val="dk1"/>
              </a:solidFill>
            </a:endParaRPr>
          </a:p>
          <a:p>
            <a:pPr indent="0" lvl="0" marL="0" rtl="0" algn="just">
              <a:spcBef>
                <a:spcPts val="0"/>
              </a:spcBef>
              <a:spcAft>
                <a:spcPts val="0"/>
              </a:spcAft>
              <a:buNone/>
            </a:pPr>
            <a:r>
              <a:t/>
            </a:r>
            <a:endParaRPr sz="1884">
              <a:solidFill>
                <a:schemeClr val="dk1"/>
              </a:solidFill>
            </a:endParaRPr>
          </a:p>
          <a:p>
            <a:pPr indent="0" lvl="0" marL="0" rtl="0" algn="just">
              <a:spcBef>
                <a:spcPts val="0"/>
              </a:spcBef>
              <a:spcAft>
                <a:spcPts val="0"/>
              </a:spcAft>
              <a:buNone/>
            </a:pPr>
            <a:r>
              <a:rPr lang="en-GB" sz="1884">
                <a:solidFill>
                  <a:schemeClr val="dk1"/>
                </a:solidFill>
              </a:rPr>
              <a:t>FilePath= Desktop/ICS_notes/CIRED 2019-117.pdf</a:t>
            </a:r>
            <a:endParaRPr sz="1884">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ph idx="1" type="body"/>
          </p:nvPr>
        </p:nvSpPr>
        <p:spPr>
          <a:xfrm>
            <a:off x="311700" y="169875"/>
            <a:ext cx="8520600" cy="478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1" name="Google Shape;81;p18"/>
          <p:cNvPicPr preferRelativeResize="0"/>
          <p:nvPr/>
        </p:nvPicPr>
        <p:blipFill>
          <a:blip r:embed="rId3">
            <a:alphaModFix/>
          </a:blip>
          <a:stretch>
            <a:fillRect/>
          </a:stretch>
        </p:blipFill>
        <p:spPr>
          <a:xfrm>
            <a:off x="0" y="-33375"/>
            <a:ext cx="9144000" cy="5269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1311"/>
              <a:t>Paper-2:</a:t>
            </a:r>
            <a:r>
              <a:rPr b="1" i="1" lang="en-GB" sz="1311"/>
              <a:t>Designing and Integrating IEC 62443 Compliant Threat Analysis</a:t>
            </a:r>
            <a:endParaRPr b="1" i="1" sz="1311"/>
          </a:p>
          <a:p>
            <a:pPr indent="0" lvl="0" marL="0" rtl="0" algn="l">
              <a:spcBef>
                <a:spcPts val="0"/>
              </a:spcBef>
              <a:spcAft>
                <a:spcPts val="0"/>
              </a:spcAft>
              <a:buNone/>
            </a:pPr>
            <a:r>
              <a:t/>
            </a:r>
            <a:endParaRPr/>
          </a:p>
        </p:txBody>
      </p:sp>
      <p:sp>
        <p:nvSpPr>
          <p:cNvPr id="87" name="Google Shape;87;p19"/>
          <p:cNvSpPr txBox="1"/>
          <p:nvPr>
            <p:ph idx="1" type="body"/>
          </p:nvPr>
        </p:nvSpPr>
        <p:spPr>
          <a:xfrm>
            <a:off x="311700" y="816950"/>
            <a:ext cx="8520600" cy="3751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300">
                <a:solidFill>
                  <a:schemeClr val="dk1"/>
                </a:solidFill>
              </a:rPr>
              <a:t>The novel standard IEC 62443 prescribes security practices throughout the development lifecycle that improve the security of the resulting product. </a:t>
            </a:r>
            <a:r>
              <a:rPr lang="en-GB" sz="1300">
                <a:solidFill>
                  <a:schemeClr val="dk1"/>
                </a:solidFill>
                <a:highlight>
                  <a:schemeClr val="accent6"/>
                </a:highlight>
              </a:rPr>
              <a:t>However, implementing and integrating concrete security practices into the existing development processes is challenging,</a:t>
            </a:r>
            <a:r>
              <a:rPr lang="en-GB" sz="1300">
                <a:solidFill>
                  <a:schemeClr val="dk1"/>
                </a:solidFill>
              </a:rPr>
              <a:t> as best practices for the automation domain are still missing. Hence, in this paper we present our implementation of a standard compliant threat analysis for the development process of the industrial control systems manufacturer Phoenix Contact. Phoenix Contact was successfully certified for its compliance with IEC 62443. We illustrate the requirements of the standard, the resulting threat analysis process, and its tight integration into the existing development process and its tools.</a:t>
            </a:r>
            <a:endParaRPr sz="1300">
              <a:solidFill>
                <a:schemeClr val="dk1"/>
              </a:solidFill>
            </a:endParaRPr>
          </a:p>
          <a:p>
            <a:pPr indent="0" lvl="0" marL="0" rtl="0" algn="just">
              <a:spcBef>
                <a:spcPts val="0"/>
              </a:spcBef>
              <a:spcAft>
                <a:spcPts val="0"/>
              </a:spcAft>
              <a:buNone/>
            </a:pPr>
            <a:r>
              <a:t/>
            </a:r>
            <a:endParaRPr sz="1300">
              <a:solidFill>
                <a:schemeClr val="dk1"/>
              </a:solidFill>
            </a:endParaRPr>
          </a:p>
          <a:p>
            <a:pPr indent="0" lvl="0" marL="0" rtl="0" algn="just">
              <a:spcBef>
                <a:spcPts val="0"/>
              </a:spcBef>
              <a:spcAft>
                <a:spcPts val="0"/>
              </a:spcAft>
              <a:buNone/>
            </a:pPr>
            <a:r>
              <a:rPr lang="en-GB" sz="1300">
                <a:solidFill>
                  <a:schemeClr val="dk1"/>
                </a:solidFill>
                <a:highlight>
                  <a:schemeClr val="accent6"/>
                </a:highlight>
              </a:rPr>
              <a:t>However, the standard is implementation-agnostic and describes what needs to be implemented, but not how. Therefore, organizations have to come up with concrete security practices that conform to the standard. </a:t>
            </a:r>
            <a:r>
              <a:rPr lang="en-GB" sz="1300">
                <a:solidFill>
                  <a:schemeClr val="dk1"/>
                </a:solidFill>
              </a:rPr>
              <a:t>However, as it is a novel standard, there are no established best practices for the industrial automation domain. Thus, companies struggle with implementing concrete security practices into their existing development processes such that it meets the requirements of the standard and that they can get certified for compliance with IEC 62443.</a:t>
            </a:r>
            <a:endParaRPr sz="1300">
              <a:solidFill>
                <a:schemeClr val="dk1"/>
              </a:solidFill>
            </a:endParaRPr>
          </a:p>
          <a:p>
            <a:pPr indent="0" lvl="0" marL="0" rtl="0" algn="just">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idx="1" type="body"/>
          </p:nvPr>
        </p:nvSpPr>
        <p:spPr>
          <a:xfrm>
            <a:off x="311700" y="452775"/>
            <a:ext cx="8520600" cy="4116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i="1" sz="1300">
              <a:solidFill>
                <a:schemeClr val="dk1"/>
              </a:solidFill>
            </a:endParaRPr>
          </a:p>
          <a:p>
            <a:pPr indent="0" lvl="0" marL="0" rtl="0" algn="just">
              <a:spcBef>
                <a:spcPts val="0"/>
              </a:spcBef>
              <a:spcAft>
                <a:spcPts val="0"/>
              </a:spcAft>
              <a:buNone/>
            </a:pPr>
            <a:r>
              <a:rPr lang="en-GB" sz="1300">
                <a:solidFill>
                  <a:schemeClr val="dk1"/>
                </a:solidFill>
                <a:highlight>
                  <a:schemeClr val="accent6"/>
                </a:highlight>
              </a:rPr>
              <a:t>Phoenix Contact, headquartered in Blomberg, Ostwestfalen-Lippe, Germany, is a manufacturer of industrial automation, interconnection, and interface solutions. The company develops terminal blocks, relays, connectors, signal conditioners, power supplies, controllers &amp; PLCs, I/O systems, Industrial Ethernet, controller system cabling, PCB terminal blocks &amp; connectors, and surge suppression.</a:t>
            </a:r>
            <a:r>
              <a:rPr lang="en-GB" sz="1300">
                <a:solidFill>
                  <a:schemeClr val="dk1"/>
                </a:solidFill>
              </a:rPr>
              <a:t>[1] In addition, Phoenix Contact manufactures products for use with Modbus, DeviceNet, EtherNet/IP, CANopen, PROFIBUS and PROFINET networks.</a:t>
            </a:r>
            <a:endParaRPr sz="1300">
              <a:solidFill>
                <a:schemeClr val="dk1"/>
              </a:solidFill>
            </a:endParaRPr>
          </a:p>
          <a:p>
            <a:pPr indent="0" lvl="0" marL="0" rtl="0" algn="just">
              <a:spcBef>
                <a:spcPts val="0"/>
              </a:spcBef>
              <a:spcAft>
                <a:spcPts val="0"/>
              </a:spcAft>
              <a:buNone/>
            </a:pPr>
            <a:r>
              <a:t/>
            </a:r>
            <a:endParaRPr sz="1300">
              <a:solidFill>
                <a:schemeClr val="dk1"/>
              </a:solidFill>
            </a:endParaRPr>
          </a:p>
          <a:p>
            <a:pPr indent="0" lvl="0" marL="0" rtl="0" algn="just">
              <a:spcBef>
                <a:spcPts val="0"/>
              </a:spcBef>
              <a:spcAft>
                <a:spcPts val="0"/>
              </a:spcAft>
              <a:buNone/>
            </a:pPr>
            <a:r>
              <a:t/>
            </a:r>
            <a:endParaRPr sz="1300">
              <a:solidFill>
                <a:schemeClr val="dk1"/>
              </a:solidFill>
            </a:endParaRPr>
          </a:p>
          <a:p>
            <a:pPr indent="0" lvl="0" marL="0" rtl="0" algn="just">
              <a:spcBef>
                <a:spcPts val="0"/>
              </a:spcBef>
              <a:spcAft>
                <a:spcPts val="0"/>
              </a:spcAft>
              <a:buClr>
                <a:schemeClr val="dk1"/>
              </a:buClr>
              <a:buSzPts val="1100"/>
              <a:buFont typeface="Arial"/>
              <a:buNone/>
            </a:pPr>
            <a:r>
              <a:rPr lang="en-GB" sz="1300">
                <a:solidFill>
                  <a:schemeClr val="dk1"/>
                </a:solidFill>
              </a:rPr>
              <a:t>Phoenix Contact is one of the companies that faced this challenge. The company is a manufacturer of industrial automation, interconnection, and interface solutions. Among other products, the company produces programmable logic controllers (PLC) that are a core component of industrial control systems within</a:t>
            </a:r>
            <a:endParaRPr sz="1300">
              <a:solidFill>
                <a:schemeClr val="dk1"/>
              </a:solidFill>
            </a:endParaRPr>
          </a:p>
          <a:p>
            <a:pPr indent="0" lvl="0" marL="0" rtl="0" algn="just">
              <a:spcBef>
                <a:spcPts val="0"/>
              </a:spcBef>
              <a:spcAft>
                <a:spcPts val="0"/>
              </a:spcAft>
              <a:buNone/>
            </a:pPr>
            <a:r>
              <a:rPr lang="en-GB" sz="1300">
                <a:solidFill>
                  <a:schemeClr val="dk1"/>
                </a:solidFill>
              </a:rPr>
              <a:t>the industrial automation domain. </a:t>
            </a:r>
            <a:r>
              <a:rPr lang="en-GB" sz="1300">
                <a:solidFill>
                  <a:schemeClr val="dk1"/>
                </a:solidFill>
                <a:highlight>
                  <a:schemeClr val="accent6"/>
                </a:highlight>
              </a:rPr>
              <a:t>The company is now among the first ones that is certified with respect to the standard IEC 62443. In this paper, we focus on threat analysis as a security practice early in the development lifecycle. Using threat analysis as an example, we illustrate, how we designed IEC 62443 compliant security practices and how we implemented them into the existing development processes for PLCs at Phoenix Contact.</a:t>
            </a:r>
            <a:endParaRPr sz="1300">
              <a:solidFill>
                <a:schemeClr val="dk1"/>
              </a:solidFill>
              <a:highlight>
                <a:schemeClr val="accent6"/>
              </a:highlight>
            </a:endParaRPr>
          </a:p>
          <a:p>
            <a:pPr indent="0" lvl="0" marL="0" rtl="0" algn="l">
              <a:spcBef>
                <a:spcPts val="0"/>
              </a:spcBef>
              <a:spcAft>
                <a:spcPts val="0"/>
              </a:spcAft>
              <a:buNone/>
            </a:pPr>
            <a:r>
              <a:t/>
            </a:r>
            <a:endParaRPr i="1" sz="1300">
              <a:solidFill>
                <a:schemeClr val="dk1"/>
              </a:solidFill>
            </a:endParaRPr>
          </a:p>
          <a:p>
            <a:pPr indent="0" lvl="0" marL="0" rtl="0" algn="l">
              <a:spcBef>
                <a:spcPts val="0"/>
              </a:spcBef>
              <a:spcAft>
                <a:spcPts val="0"/>
              </a:spcAft>
              <a:buClr>
                <a:schemeClr val="dk1"/>
              </a:buClr>
              <a:buSzPts val="1100"/>
              <a:buFont typeface="Arial"/>
              <a:buNone/>
            </a:pPr>
            <a:r>
              <a:t/>
            </a:r>
            <a:endParaRPr i="1" sz="13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21"/>
          <p:cNvPicPr preferRelativeResize="0"/>
          <p:nvPr/>
        </p:nvPicPr>
        <p:blipFill>
          <a:blip r:embed="rId3">
            <a:alphaModFix/>
          </a:blip>
          <a:stretch>
            <a:fillRect/>
          </a:stretch>
        </p:blipFill>
        <p:spPr>
          <a:xfrm>
            <a:off x="1081000" y="319750"/>
            <a:ext cx="6982001" cy="3970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