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2" r:id="rId2"/>
    <p:sldId id="262" r:id="rId3"/>
    <p:sldId id="263" r:id="rId4"/>
    <p:sldId id="264" r:id="rId5"/>
    <p:sldId id="285" r:id="rId6"/>
    <p:sldId id="277" r:id="rId7"/>
    <p:sldId id="272" r:id="rId8"/>
    <p:sldId id="284" r:id="rId9"/>
    <p:sldId id="278" r:id="rId10"/>
    <p:sldId id="279" r:id="rId11"/>
    <p:sldId id="280" r:id="rId12"/>
    <p:sldId id="276" r:id="rId13"/>
    <p:sldId id="273" r:id="rId14"/>
    <p:sldId id="274" r:id="rId15"/>
    <p:sldId id="265" r:id="rId16"/>
    <p:sldId id="266" r:id="rId17"/>
    <p:sldId id="271"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16CE8-FDFF-4ACD-80DE-1721FB81FBB9}" type="datetimeFigureOut">
              <a:rPr lang="en-IN" smtClean="0"/>
              <a:pPr/>
              <a:t>01-06-2025</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35A71E-A4A1-47E3-BE87-7993FD637A40}" type="slidenum">
              <a:rPr lang="en-IN" smtClean="0"/>
              <a:pPr/>
              <a:t>‹#›</a:t>
            </a:fld>
            <a:endParaRPr lang="en-IN"/>
          </a:p>
        </p:txBody>
      </p:sp>
    </p:spTree>
    <p:extLst>
      <p:ext uri="{BB962C8B-B14F-4D97-AF65-F5344CB8AC3E}">
        <p14:creationId xmlns:p14="http://schemas.microsoft.com/office/powerpoint/2010/main" val="12530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35A71E-A4A1-47E3-BE87-7993FD637A40}" type="slidenum">
              <a:rPr lang="en-IN" smtClean="0"/>
              <a:pPr/>
              <a:t>1</a:t>
            </a:fld>
            <a:endParaRPr lang="en-IN"/>
          </a:p>
        </p:txBody>
      </p:sp>
    </p:spTree>
    <p:extLst>
      <p:ext uri="{BB962C8B-B14F-4D97-AF65-F5344CB8AC3E}">
        <p14:creationId xmlns:p14="http://schemas.microsoft.com/office/powerpoint/2010/main" val="99983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7333-01C7-4B28-8BC2-D0E374846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5820F1-D1F3-4476-9977-2BF03102C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61A0CA-3648-4BBC-A3C1-9E94DE3337CC}"/>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B1D5ED53-9DF2-487F-AAA6-3CEF23780B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B8118C-3D76-4167-A280-7C9D550CFAEE}"/>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184527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7243-F124-4BDF-8062-705438AC09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895E3-01EE-47F3-9678-1D7FDA02F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40639-19E3-42C9-B505-F174A163C699}"/>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AB89F1CF-E886-44E0-8286-98BC7226C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35ED97-FA95-47EE-A440-127227E374DD}"/>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250754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997CB-40AC-4B0C-8077-4A242F848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F9874A-5D66-4BD9-BEFA-22020EB29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D04BB-FA77-4412-BB02-57C7A253619A}"/>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CB7AE255-FC09-4F2D-B28A-21568BF77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1B39B-4C15-4016-AF28-224608F0889A}"/>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20200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5DE1-367A-49ED-A15C-50248AB5CE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B9D818-59A8-4AC3-8598-88FF69E024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14126-08E1-47EE-8215-9EC8118DBDC9}"/>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59E9D507-4B21-41E6-837F-0A4C1F17D3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FE0A1-2325-48C9-BC5E-78878536FE0C}"/>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146844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EA02-3E98-4AF7-8E4A-452A7E616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695A3E-91A7-4D96-AB75-7047BAFE72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79B90-A208-47D1-88FD-9C44FAD81BED}"/>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AC387A72-18BD-49DA-9E80-A9E023356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197F36-BDD4-4441-826F-852737724E4E}"/>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156608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2D52-BBAF-4BF0-8F2C-754972BC4D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5EBEA3-E0BD-4D7D-836F-1782CA4C7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366067-ABEE-452B-9C46-3C91D43CD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13B71B-5E06-48AC-8F58-FBB5B8ADCC3D}"/>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6" name="Footer Placeholder 5">
            <a:extLst>
              <a:ext uri="{FF2B5EF4-FFF2-40B4-BE49-F238E27FC236}">
                <a16:creationId xmlns:a16="http://schemas.microsoft.com/office/drawing/2014/main" id="{0D2DAA23-7310-42E1-A7EF-98E12B59C0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494E0A-7CA2-4498-8DF2-A37C8766791D}"/>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315080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A0A1-D723-4916-BCB7-38F998E3D7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1DB597-250E-4817-80FE-A0813B955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18431B-88B5-4EEC-9DA5-4206B7DE4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747F5B-DE21-49EB-A3EA-E061A11BB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A1BADB-FACC-457F-89C7-1296E20979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526161-CD00-478B-BB58-679ADF71F29D}"/>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8" name="Footer Placeholder 7">
            <a:extLst>
              <a:ext uri="{FF2B5EF4-FFF2-40B4-BE49-F238E27FC236}">
                <a16:creationId xmlns:a16="http://schemas.microsoft.com/office/drawing/2014/main" id="{B808A2A4-18E6-4917-A975-C29680B28C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74FC36-AD6C-4A43-8001-AFFC5522CA63}"/>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246955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5700-1272-41BE-A3C9-46E992474B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428F89-95BF-47F8-AF6D-5367EBDEF333}"/>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4" name="Footer Placeholder 3">
            <a:extLst>
              <a:ext uri="{FF2B5EF4-FFF2-40B4-BE49-F238E27FC236}">
                <a16:creationId xmlns:a16="http://schemas.microsoft.com/office/drawing/2014/main" id="{1507CA52-4186-4781-A6F0-9CFF7C4EFA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28C9DA-1A17-4B12-97AC-FAAFB2715DD8}"/>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40409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DEA596-8727-4EA8-930F-889FE766507D}"/>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3" name="Footer Placeholder 2">
            <a:extLst>
              <a:ext uri="{FF2B5EF4-FFF2-40B4-BE49-F238E27FC236}">
                <a16:creationId xmlns:a16="http://schemas.microsoft.com/office/drawing/2014/main" id="{AA554185-9000-41D8-A862-A500E1E73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781B20-A1C0-4A09-B271-2846BA6670C9}"/>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308137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754F-9A90-48CA-9609-3458BD419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20BFB7-D205-40E0-A99C-DAE0AD7E8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0F4465-9F22-4858-B8B7-F478C2C37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9C047-589C-4B23-8B7D-42E6C1DFFC0A}"/>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6" name="Footer Placeholder 5">
            <a:extLst>
              <a:ext uri="{FF2B5EF4-FFF2-40B4-BE49-F238E27FC236}">
                <a16:creationId xmlns:a16="http://schemas.microsoft.com/office/drawing/2014/main" id="{54497241-4F85-41A2-ADB7-FD5360CA0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CA37E3-EE1B-4C60-982F-FDCDE6650645}"/>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141214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F87E-F5D4-486F-83E3-EC6B84C4C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2FAF07-95D2-41D5-BF0A-C7DC02ABA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61E40D-E271-45C3-B63B-3FDED8F5A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9AFD0-87FC-4D44-8F0A-9F118666424B}"/>
              </a:ext>
            </a:extLst>
          </p:cNvPr>
          <p:cNvSpPr>
            <a:spLocks noGrp="1"/>
          </p:cNvSpPr>
          <p:nvPr>
            <p:ph type="dt" sz="half" idx="10"/>
          </p:nvPr>
        </p:nvSpPr>
        <p:spPr/>
        <p:txBody>
          <a:bodyPr/>
          <a:lstStyle/>
          <a:p>
            <a:fld id="{DD4ACE02-BD92-495B-A2A3-DB07DD955FEC}" type="datetimeFigureOut">
              <a:rPr lang="en-IN" smtClean="0"/>
              <a:pPr/>
              <a:t>01-06-2025</a:t>
            </a:fld>
            <a:endParaRPr lang="en-IN"/>
          </a:p>
        </p:txBody>
      </p:sp>
      <p:sp>
        <p:nvSpPr>
          <p:cNvPr id="6" name="Footer Placeholder 5">
            <a:extLst>
              <a:ext uri="{FF2B5EF4-FFF2-40B4-BE49-F238E27FC236}">
                <a16:creationId xmlns:a16="http://schemas.microsoft.com/office/drawing/2014/main" id="{4AA68E35-EFC7-447A-8028-58790795A2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284C2C-F2DF-4ECF-B157-DAFECE0F40DE}"/>
              </a:ext>
            </a:extLst>
          </p:cNvPr>
          <p:cNvSpPr>
            <a:spLocks noGrp="1"/>
          </p:cNvSpPr>
          <p:nvPr>
            <p:ph type="sldNum" sz="quarter" idx="12"/>
          </p:nvPr>
        </p:nvSpPr>
        <p:spPr/>
        <p:txBody>
          <a:bodyPr/>
          <a:lstStyle/>
          <a:p>
            <a:fld id="{22E1F8B9-BE30-4EDE-95AA-EBF33BA6FF2C}" type="slidenum">
              <a:rPr lang="en-IN" smtClean="0"/>
              <a:pPr/>
              <a:t>‹#›</a:t>
            </a:fld>
            <a:endParaRPr lang="en-IN"/>
          </a:p>
        </p:txBody>
      </p:sp>
    </p:spTree>
    <p:extLst>
      <p:ext uri="{BB962C8B-B14F-4D97-AF65-F5344CB8AC3E}">
        <p14:creationId xmlns:p14="http://schemas.microsoft.com/office/powerpoint/2010/main" val="380825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C99ED-0B33-46A4-882D-3DCCF3339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194A2E-73C5-49A1-BBCA-063FB0B82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FA672-807A-4C1C-9E70-4F19FFF07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ACE02-BD92-495B-A2A3-DB07DD955FEC}" type="datetimeFigureOut">
              <a:rPr lang="en-IN" smtClean="0"/>
              <a:pPr/>
              <a:t>01-06-2025</a:t>
            </a:fld>
            <a:endParaRPr lang="en-IN"/>
          </a:p>
        </p:txBody>
      </p:sp>
      <p:sp>
        <p:nvSpPr>
          <p:cNvPr id="5" name="Footer Placeholder 4">
            <a:extLst>
              <a:ext uri="{FF2B5EF4-FFF2-40B4-BE49-F238E27FC236}">
                <a16:creationId xmlns:a16="http://schemas.microsoft.com/office/drawing/2014/main" id="{4DACE484-F8B9-490B-8EA0-83B5514266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0B1594-703F-410F-A7AF-A4D508DBF2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1F8B9-BE30-4EDE-95AA-EBF33BA6FF2C}" type="slidenum">
              <a:rPr lang="en-IN" smtClean="0"/>
              <a:pPr/>
              <a:t>‹#›</a:t>
            </a:fld>
            <a:endParaRPr lang="en-IN"/>
          </a:p>
        </p:txBody>
      </p:sp>
    </p:spTree>
    <p:extLst>
      <p:ext uri="{BB962C8B-B14F-4D97-AF65-F5344CB8AC3E}">
        <p14:creationId xmlns:p14="http://schemas.microsoft.com/office/powerpoint/2010/main" val="2675057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6899" y="2641884"/>
            <a:ext cx="8551101" cy="1115562"/>
          </a:xfrm>
          <a:prstGeom prst="rect">
            <a:avLst/>
          </a:prstGeom>
        </p:spPr>
        <p:txBody>
          <a:bodyPr vert="horz" wrap="square" lIns="0" tIns="18415" rIns="0" bIns="0" rtlCol="0" anchor="ctr">
            <a:spAutoFit/>
          </a:bodyPr>
          <a:lstStyle/>
          <a:p>
            <a:pPr marL="12065" marR="5080">
              <a:lnSpc>
                <a:spcPct val="98900"/>
              </a:lnSpc>
              <a:spcBef>
                <a:spcPts val="145"/>
              </a:spcBef>
            </a:pPr>
            <a:r>
              <a:rPr lang="en-US" sz="3600" b="1" dirty="0">
                <a:latin typeface="Times New Roman" pitchFamily="18" charset="0"/>
                <a:cs typeface="Times New Roman" pitchFamily="18" charset="0"/>
              </a:rPr>
              <a:t>Solar Powered Automated Multitasking Agricultural Robot Using IOT</a:t>
            </a:r>
            <a:endParaRPr sz="3600" b="1" spc="-20" dirty="0">
              <a:latin typeface="Times New Roman" pitchFamily="18" charset="0"/>
              <a:cs typeface="Times New Roman" pitchFamily="18" charset="0"/>
            </a:endParaRPr>
          </a:p>
        </p:txBody>
      </p:sp>
      <p:sp>
        <p:nvSpPr>
          <p:cNvPr id="5" name="TextBox 4"/>
          <p:cNvSpPr txBox="1"/>
          <p:nvPr/>
        </p:nvSpPr>
        <p:spPr>
          <a:xfrm>
            <a:off x="1875692" y="4356498"/>
            <a:ext cx="2554906"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Guide</a:t>
            </a:r>
            <a:r>
              <a:rPr lang="en-US" sz="2400" b="1" dirty="0"/>
              <a:t>:</a:t>
            </a:r>
          </a:p>
          <a:p>
            <a:r>
              <a:rPr lang="en-US" sz="2400" dirty="0">
                <a:latin typeface="Times New Roman" panose="02020603050405020304" pitchFamily="18" charset="0"/>
                <a:cs typeface="Times New Roman" panose="02020603050405020304" pitchFamily="18" charset="0"/>
              </a:rPr>
              <a:t>Kiranamyee</a:t>
            </a:r>
          </a:p>
          <a:p>
            <a:r>
              <a:rPr lang="en-US" sz="2400" dirty="0">
                <a:latin typeface="Times New Roman" panose="02020603050405020304" pitchFamily="18" charset="0"/>
                <a:cs typeface="Times New Roman" panose="02020603050405020304" pitchFamily="18" charset="0"/>
              </a:rPr>
              <a:t>M.Tech</a:t>
            </a:r>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875692" y="2035264"/>
            <a:ext cx="88392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Department of  Electronics  and  Communication  Engineering </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FF85A6D-1027-4F8B-9FBB-88AACA9AB257}"/>
              </a:ext>
            </a:extLst>
          </p:cNvPr>
          <p:cNvSpPr txBox="1"/>
          <p:nvPr/>
        </p:nvSpPr>
        <p:spPr>
          <a:xfrm>
            <a:off x="4619134" y="4343972"/>
            <a:ext cx="609575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p>
          <a:p>
            <a:r>
              <a:rPr lang="en-US" sz="2400" dirty="0">
                <a:latin typeface="Times New Roman" panose="02020603050405020304" pitchFamily="18" charset="0"/>
                <a:cs typeface="Times New Roman" panose="02020603050405020304" pitchFamily="18" charset="0"/>
              </a:rPr>
              <a:t>Yashwanth Reddy Kantareddy    (17K81A04E9)</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Laharika Anumalla                    (17K81A04C4)</a:t>
            </a:r>
          </a:p>
        </p:txBody>
      </p:sp>
      <p:graphicFrame>
        <p:nvGraphicFramePr>
          <p:cNvPr id="11" name="Table 10">
            <a:extLst>
              <a:ext uri="{FF2B5EF4-FFF2-40B4-BE49-F238E27FC236}">
                <a16:creationId xmlns:a16="http://schemas.microsoft.com/office/drawing/2014/main" id="{BBD62892-5A6E-49F1-AA6B-34723F37B580}"/>
              </a:ext>
            </a:extLst>
          </p:cNvPr>
          <p:cNvGraphicFramePr>
            <a:graphicFrameLocks noGrp="1"/>
          </p:cNvGraphicFramePr>
          <p:nvPr>
            <p:extLst>
              <p:ext uri="{D42A27DB-BD31-4B8C-83A1-F6EECF244321}">
                <p14:modId xmlns:p14="http://schemas.microsoft.com/office/powerpoint/2010/main" val="2097375856"/>
              </p:ext>
            </p:extLst>
          </p:nvPr>
        </p:nvGraphicFramePr>
        <p:xfrm>
          <a:off x="2851235" y="139509"/>
          <a:ext cx="6138545" cy="1483107"/>
        </p:xfrm>
        <a:graphic>
          <a:graphicData uri="http://schemas.openxmlformats.org/drawingml/2006/table">
            <a:tbl>
              <a:tblPr firstRow="1" firstCol="1" bandRow="1">
                <a:tableStyleId>{5C22544A-7EE6-4342-B048-85BDC9FD1C3A}</a:tableStyleId>
              </a:tblPr>
              <a:tblGrid>
                <a:gridCol w="6138545">
                  <a:extLst>
                    <a:ext uri="{9D8B030D-6E8A-4147-A177-3AD203B41FA5}">
                      <a16:colId xmlns:a16="http://schemas.microsoft.com/office/drawing/2014/main" val="827532862"/>
                    </a:ext>
                  </a:extLst>
                </a:gridCol>
              </a:tblGrid>
              <a:tr h="268605">
                <a:tc>
                  <a:txBody>
                    <a:bodyPr/>
                    <a:lstStyle/>
                    <a:p>
                      <a:pPr marL="0" marR="0" algn="ctr">
                        <a:lnSpc>
                          <a:spcPct val="115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ST. MARTIN'S ENGINEERING COLLEGE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414535684"/>
                  </a:ext>
                </a:extLst>
              </a:tr>
              <a:tr h="211455">
                <a:tc>
                  <a:txBody>
                    <a:bodyPr/>
                    <a:lstStyle/>
                    <a:p>
                      <a:pPr marL="0" marR="0" algn="ctr">
                        <a:lnSpc>
                          <a:spcPct val="115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(An UGC Autonomous Institute)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607669221"/>
                  </a:ext>
                </a:extLst>
              </a:tr>
              <a:tr h="172720">
                <a:tc>
                  <a:txBody>
                    <a:bodyPr/>
                    <a:lstStyle/>
                    <a:p>
                      <a:pPr marL="0" marR="0" algn="ctr">
                        <a:lnSpc>
                          <a:spcPct val="115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Dhulapally, Secunderabad-500100</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958943574"/>
                  </a:ext>
                </a:extLst>
              </a:tr>
              <a:tr h="154305">
                <a:tc>
                  <a:txBody>
                    <a:bodyPr/>
                    <a:lstStyle/>
                    <a:p>
                      <a:pPr marL="0" marR="0" algn="ctr">
                        <a:lnSpc>
                          <a:spcPct val="115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NBA &amp; NAAC A+ Accredited</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91894265"/>
                  </a:ext>
                </a:extLst>
              </a:tr>
              <a:tr h="43180">
                <a:tc>
                  <a:txBody>
                    <a:bodyPr/>
                    <a:lstStyle/>
                    <a:p>
                      <a:pPr marL="0" marR="0" algn="ctr">
                        <a:lnSpc>
                          <a:spcPct val="115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www.smec.ac.in</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677166802"/>
                  </a:ext>
                </a:extLst>
              </a:tr>
            </a:tbl>
          </a:graphicData>
        </a:graphic>
      </p:graphicFrame>
      <p:pic>
        <p:nvPicPr>
          <p:cNvPr id="12" name="Picture 11">
            <a:extLst>
              <a:ext uri="{FF2B5EF4-FFF2-40B4-BE49-F238E27FC236}">
                <a16:creationId xmlns:a16="http://schemas.microsoft.com/office/drawing/2014/main" id="{FF37AA46-EA85-4910-BB0D-780EBD6E757C}"/>
              </a:ext>
            </a:extLst>
          </p:cNvPr>
          <p:cNvPicPr>
            <a:picLocks noChangeAspect="1"/>
          </p:cNvPicPr>
          <p:nvPr/>
        </p:nvPicPr>
        <p:blipFill>
          <a:blip r:embed="rId3"/>
          <a:stretch>
            <a:fillRect/>
          </a:stretch>
        </p:blipFill>
        <p:spPr>
          <a:xfrm>
            <a:off x="1543320" y="31656"/>
            <a:ext cx="1358359" cy="1483107"/>
          </a:xfrm>
          <a:prstGeom prst="rect">
            <a:avLst/>
          </a:prstGeom>
        </p:spPr>
      </p:pic>
      <p:pic>
        <p:nvPicPr>
          <p:cNvPr id="13" name="Picture 12">
            <a:extLst>
              <a:ext uri="{FF2B5EF4-FFF2-40B4-BE49-F238E27FC236}">
                <a16:creationId xmlns:a16="http://schemas.microsoft.com/office/drawing/2014/main" id="{CEECE3C3-3F4C-4E77-8259-F31262CB0D71}"/>
              </a:ext>
            </a:extLst>
          </p:cNvPr>
          <p:cNvPicPr>
            <a:picLocks noChangeAspect="1"/>
          </p:cNvPicPr>
          <p:nvPr/>
        </p:nvPicPr>
        <p:blipFill>
          <a:blip r:embed="rId4"/>
          <a:stretch>
            <a:fillRect/>
          </a:stretch>
        </p:blipFill>
        <p:spPr>
          <a:xfrm>
            <a:off x="8989780" y="139509"/>
            <a:ext cx="1392470" cy="1357886"/>
          </a:xfrm>
          <a:prstGeom prst="rect">
            <a:avLst/>
          </a:prstGeom>
        </p:spPr>
      </p:pic>
    </p:spTree>
    <p:extLst>
      <p:ext uri="{BB962C8B-B14F-4D97-AF65-F5344CB8AC3E}">
        <p14:creationId xmlns:p14="http://schemas.microsoft.com/office/powerpoint/2010/main" val="191933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57200"/>
            <a:ext cx="12192000" cy="807929"/>
          </a:xfrm>
        </p:spPr>
        <p:txBody>
          <a:bodyPr>
            <a:normAutofit/>
          </a:bodyPr>
          <a:lstStyle/>
          <a:p>
            <a:r>
              <a:rPr lang="en-IN" sz="4400" b="1" dirty="0">
                <a:latin typeface="Times New Roman" panose="02020603050405020304" pitchFamily="18" charset="0"/>
                <a:cs typeface="Times New Roman" panose="02020603050405020304" pitchFamily="18" charset="0"/>
              </a:rPr>
              <a:t>                             Soil sensor  </a:t>
            </a:r>
          </a:p>
        </p:txBody>
      </p:sp>
      <p:sp>
        <p:nvSpPr>
          <p:cNvPr id="6" name="Text Placeholder 5"/>
          <p:cNvSpPr>
            <a:spLocks noGrp="1"/>
          </p:cNvSpPr>
          <p:nvPr>
            <p:ph type="body" sz="half" idx="2"/>
          </p:nvPr>
        </p:nvSpPr>
        <p:spPr>
          <a:xfrm>
            <a:off x="162838" y="1215025"/>
            <a:ext cx="5912285" cy="5498926"/>
          </a:xfrm>
        </p:spPr>
        <p:txBody>
          <a:bodyPr>
            <a:no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Soil sensors measure the volumetric water content in soil. </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Since the direct gravimetric measurement of free soil moisture requires removing, drying, and weighing of a sample, soil moisture sensors measure the volumetric water content indirectly by using some other property of the soil, such as electrical resistance, dielectric constant, or interaction with neutrons, as a proxy for the moisture content.</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relation between the measured property and soil moisture must be calibrated and may vary depending on environmental factors such as soil type, temperature, or electric conductivity.</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5122" name="Picture 2" descr="C:\Users\faraaz.mohammed\Desktop\51CEr20GRd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6894" y="1966586"/>
            <a:ext cx="4083484" cy="355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34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57200"/>
            <a:ext cx="12087616" cy="1058449"/>
          </a:xfrm>
        </p:spPr>
        <p:txBody>
          <a:bodyPr>
            <a:normAutofit/>
          </a:bodyPr>
          <a:lstStyle/>
          <a:p>
            <a:r>
              <a:rPr lang="en-IN" sz="4400" b="1" dirty="0">
                <a:latin typeface="Times New Roman" panose="02020603050405020304" pitchFamily="18" charset="0"/>
                <a:cs typeface="Times New Roman" panose="02020603050405020304" pitchFamily="18" charset="0"/>
              </a:rPr>
              <a:t>                            Solar </a:t>
            </a:r>
            <a:r>
              <a:rPr lang="en-IN" sz="4400" b="1" dirty="0" err="1">
                <a:latin typeface="Times New Roman" panose="02020603050405020304" pitchFamily="18" charset="0"/>
                <a:cs typeface="Times New Roman" panose="02020603050405020304" pitchFamily="18" charset="0"/>
              </a:rPr>
              <a:t>Pannel</a:t>
            </a:r>
            <a:endParaRPr lang="en-IN" sz="4400" b="1"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563671" y="1728592"/>
            <a:ext cx="6025019" cy="4897676"/>
          </a:xfrm>
        </p:spPr>
        <p:txBody>
          <a:bodyPr>
            <a:norm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solar panel</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or photo-voltaic(PV) module, is an assembly of photo-voltaic cells mounted in a framework for installation.</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Solar panels use sunlight as a source of energy and generate direct current electricity.</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 collection of PV modules is called a PV panel, and a system of panels is an array. Arrays of a photovoltaic system supply solar electricity to electrical equipment.</a:t>
            </a:r>
          </a:p>
        </p:txBody>
      </p:sp>
      <p:pic>
        <p:nvPicPr>
          <p:cNvPr id="6146" name="Picture 2" descr="C:\Users\faraaz.mohammed\Desktop\download (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52779" y="1878904"/>
            <a:ext cx="4045906" cy="264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6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57200"/>
            <a:ext cx="12192000" cy="1108553"/>
          </a:xfrm>
        </p:spPr>
        <p:txBody>
          <a:bodyPr>
            <a:normAutofit/>
          </a:bodyPr>
          <a:lstStyle/>
          <a:p>
            <a:r>
              <a:rPr lang="en-IN" sz="4400" b="1" dirty="0">
                <a:latin typeface="Times New Roman" panose="02020603050405020304" pitchFamily="18" charset="0"/>
                <a:cs typeface="Times New Roman" panose="02020603050405020304" pitchFamily="18" charset="0"/>
              </a:rPr>
              <a:t>                               Relay </a:t>
            </a:r>
          </a:p>
        </p:txBody>
      </p:sp>
      <p:sp>
        <p:nvSpPr>
          <p:cNvPr id="6" name="Text Placeholder 5"/>
          <p:cNvSpPr>
            <a:spLocks noGrp="1"/>
          </p:cNvSpPr>
          <p:nvPr>
            <p:ph type="body" sz="half" idx="2"/>
          </p:nvPr>
        </p:nvSpPr>
        <p:spPr>
          <a:xfrm>
            <a:off x="375781" y="1540701"/>
            <a:ext cx="5999967" cy="5022937"/>
          </a:xfrm>
        </p:spPr>
        <p:txBody>
          <a:bodyPr>
            <a:norm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relay is an electrically operated switch.</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It consists of a set of input terminals for a single or multiple control signals, and a set of operating contact terminals. </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switch may have any number of contacts in multiple contact forms, such as make contacts, break contacts, or combinations thereof.</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Relays are used where it is necessary to control a circuit by an independent low-power signal, or where several circuits must be controlled by one signal</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2050" name="Picture 2" descr="C:\Users\faraaz.mohammed\Desktop\61pQwZf6H4L._AC_SX355_.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2050" y="2128837"/>
            <a:ext cx="3945698" cy="303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93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50522"/>
            <a:ext cx="10508793" cy="801664"/>
          </a:xfrm>
        </p:spPr>
        <p:txBody>
          <a:bodyPr>
            <a:normAutofit/>
          </a:bodyPr>
          <a:lstStyle/>
          <a:p>
            <a:r>
              <a:rPr lang="en-IN" sz="4400" b="1" dirty="0">
                <a:latin typeface="Times New Roman" panose="02020603050405020304" pitchFamily="18" charset="0"/>
                <a:cs typeface="Times New Roman" panose="02020603050405020304" pitchFamily="18" charset="0"/>
              </a:rPr>
              <a:t>                       Proteus   </a:t>
            </a:r>
          </a:p>
        </p:txBody>
      </p:sp>
      <p:sp>
        <p:nvSpPr>
          <p:cNvPr id="4" name="Text Placeholder 3"/>
          <p:cNvSpPr>
            <a:spLocks noGrp="1"/>
          </p:cNvSpPr>
          <p:nvPr>
            <p:ph type="body" sz="half" idx="2"/>
          </p:nvPr>
        </p:nvSpPr>
        <p:spPr>
          <a:xfrm>
            <a:off x="400833" y="901874"/>
            <a:ext cx="4885151" cy="5956125"/>
          </a:xfrm>
        </p:spPr>
        <p:txBody>
          <a:bodyPr>
            <a:normAutofit lnSpcReduction="10000"/>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Proteus Design Suite is a Windows application for schematic capture, simulation, and PCB (Printed Circuit Board) layout design. It can be purchased in many configurations, depending on the size of designs being produced and the requirements for microcontroller simulation. All PCB Design products include an </a:t>
            </a:r>
            <a:r>
              <a:rPr lang="en-IN" sz="2400" dirty="0" err="1">
                <a:latin typeface="Times New Roman" panose="02020603050405020304" pitchFamily="18" charset="0"/>
                <a:cs typeface="Times New Roman" panose="02020603050405020304" pitchFamily="18" charset="0"/>
              </a:rPr>
              <a:t>autorouter</a:t>
            </a:r>
            <a:r>
              <a:rPr lang="en-IN" sz="2400" dirty="0">
                <a:latin typeface="Times New Roman" panose="02020603050405020304" pitchFamily="18" charset="0"/>
                <a:cs typeface="Times New Roman" panose="02020603050405020304" pitchFamily="18" charset="0"/>
              </a:rPr>
              <a:t> and basic mixed mode SPICE simulation capabilities.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Schematic capture in the Proteus Design Suite is used for both the simulation of designs and as the design phase of a PCB layout project. It is therefore a core component and is included with all product configurations.</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38585" y="1640910"/>
            <a:ext cx="3832965" cy="3695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865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032804" cy="958241"/>
          </a:xfrm>
        </p:spPr>
        <p:txBody>
          <a:bodyPr>
            <a:normAutofit/>
          </a:bodyPr>
          <a:lstStyle/>
          <a:p>
            <a:r>
              <a:rPr lang="en-IN" sz="4400" b="1" dirty="0">
                <a:latin typeface="Times New Roman" panose="02020603050405020304" pitchFamily="18" charset="0"/>
                <a:cs typeface="Times New Roman" panose="02020603050405020304" pitchFamily="18" charset="0"/>
              </a:rPr>
              <a:t>                Arduino IDE</a:t>
            </a:r>
          </a:p>
        </p:txBody>
      </p:sp>
      <p:sp>
        <p:nvSpPr>
          <p:cNvPr id="4" name="Text Placeholder 3"/>
          <p:cNvSpPr>
            <a:spLocks noGrp="1"/>
          </p:cNvSpPr>
          <p:nvPr>
            <p:ph type="body" sz="half" idx="2"/>
          </p:nvPr>
        </p:nvSpPr>
        <p:spPr>
          <a:xfrm>
            <a:off x="363256" y="1540701"/>
            <a:ext cx="5711868" cy="5135671"/>
          </a:xfrm>
        </p:spPr>
        <p:txBody>
          <a:bodyPr>
            <a:norm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Arduino Integrated Development Environment is a cross-platform application that is written in functions from C and C++.</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It is used to write and upload programs to Arduino compatible boards, but also, with the help of third-party cores, other vendor development boards.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employs the program </a:t>
            </a:r>
            <a:r>
              <a:rPr lang="en-IN" sz="2400" dirty="0" err="1">
                <a:latin typeface="Times New Roman" pitchFamily="18" charset="0"/>
                <a:cs typeface="Times New Roman" pitchFamily="18" charset="0"/>
              </a:rPr>
              <a:t>avrdude</a:t>
            </a:r>
            <a:r>
              <a:rPr lang="en-IN" sz="2400" dirty="0">
                <a:latin typeface="Times New Roman" pitchFamily="18" charset="0"/>
                <a:cs typeface="Times New Roman" pitchFamily="18" charset="0"/>
              </a:rPr>
              <a:t> to convert the executable code into a text file in hexadecimal encoding that is loaded into the Arduino board by a loader program in the board's firmware.</a:t>
            </a:r>
            <a:endParaRPr lang="en-US" sz="24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5413" y="2993568"/>
            <a:ext cx="5260975" cy="2228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728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Components</a:t>
            </a:r>
          </a:p>
        </p:txBody>
      </p:sp>
      <p:sp>
        <p:nvSpPr>
          <p:cNvPr id="3" name="Content Placeholder 2"/>
          <p:cNvSpPr>
            <a:spLocks noGrp="1"/>
          </p:cNvSpPr>
          <p:nvPr>
            <p:ph sz="half" idx="1"/>
          </p:nvPr>
        </p:nvSpPr>
        <p:spPr/>
        <p:txBody>
          <a:bodyPr>
            <a:noAutofit/>
          </a:bodyPr>
          <a:lstStyle/>
          <a:p>
            <a:pPr>
              <a:buNone/>
            </a:pPr>
            <a:r>
              <a:rPr lang="en-US" sz="2400" b="1" dirty="0">
                <a:latin typeface="Times New Roman" panose="02020603050405020304" pitchFamily="18" charset="0"/>
                <a:cs typeface="Times New Roman" panose="02020603050405020304" pitchFamily="18" charset="0"/>
              </a:rPr>
              <a:t>Hardware Specification: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Battery</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LCD</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L293D</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Motors</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Soil sensor</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Arduino </a:t>
            </a:r>
            <a:r>
              <a:rPr lang="en-US" sz="2400" dirty="0" err="1">
                <a:latin typeface="Times New Roman" panose="02020603050405020304" pitchFamily="18" charset="0"/>
                <a:cs typeface="Times New Roman" panose="02020603050405020304" pitchFamily="18" charset="0"/>
              </a:rPr>
              <a:t>uno</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Relay</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Submersible Motor</a:t>
            </a:r>
            <a:endParaRPr lang="en-IN" sz="2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buNone/>
            </a:pPr>
            <a:r>
              <a:rPr lang="en-US" sz="2400" b="1" dirty="0">
                <a:latin typeface="Times New Roman" panose="02020603050405020304" pitchFamily="18" charset="0"/>
                <a:cs typeface="Times New Roman" panose="02020603050405020304" pitchFamily="18" charset="0"/>
              </a:rPr>
              <a:t>Software specification:</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Arduino IDE(Integrated Development Environment)</a:t>
            </a:r>
          </a:p>
          <a:p>
            <a:pPr lvl="0"/>
            <a:r>
              <a:rPr lang="en-US" sz="2400" dirty="0">
                <a:latin typeface="Times New Roman" panose="02020603050405020304" pitchFamily="18" charset="0"/>
                <a:cs typeface="Times New Roman" panose="02020603050405020304" pitchFamily="18" charset="0"/>
              </a:rPr>
              <a:t>IOT(Internet Of Things)</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18865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endParaRPr lang="en-IN" b="1" dirty="0"/>
          </a:p>
        </p:txBody>
      </p:sp>
      <p:sp>
        <p:nvSpPr>
          <p:cNvPr id="6" name="Content Placeholder 5"/>
          <p:cNvSpPr>
            <a:spLocks noGrp="1"/>
          </p:cNvSpPr>
          <p:nvPr>
            <p:ph idx="1"/>
          </p:nvPr>
        </p:nvSpPr>
        <p:spPr>
          <a:xfrm>
            <a:off x="838200" y="1465545"/>
            <a:ext cx="10515600" cy="4711418"/>
          </a:xfrm>
        </p:spPr>
        <p:txBody>
          <a:bodyPr>
            <a:normAutofit/>
          </a:bodyPr>
          <a:lstStyle/>
          <a:p>
            <a:pPr algn="just"/>
            <a:r>
              <a:rPr lang="en-IN" sz="2400" dirty="0">
                <a:latin typeface="Times New Roman" panose="02020603050405020304" pitchFamily="18" charset="0"/>
                <a:cs typeface="Times New Roman" panose="02020603050405020304" pitchFamily="18" charset="0"/>
              </a:rPr>
              <a:t>Multi-tasking agriculture robot has successfully implemented and tested for various functions. It was developed for integrating agricultural robot using programming. The advantages of  Multi-tasking agricultural robots are reducing human effort, ensuring proper irrigation and efficient utilization of all resources. The proposed system is mainly used solar power supply for working for plant care and selective harvesting. In future, it can be extended by using soil monitoring and cameras for performing the same operations without human operator for measuring the various parameters like soil condition.</a:t>
            </a:r>
          </a:p>
        </p:txBody>
      </p:sp>
    </p:spTree>
    <p:extLst>
      <p:ext uri="{BB962C8B-B14F-4D97-AF65-F5344CB8AC3E}">
        <p14:creationId xmlns:p14="http://schemas.microsoft.com/office/powerpoint/2010/main" val="5818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a:xfrm>
            <a:off x="838200" y="1691014"/>
            <a:ext cx="10515600" cy="4485949"/>
          </a:xfrm>
        </p:spPr>
        <p:txBody>
          <a:bodyPr>
            <a:normAutofit/>
          </a:bodyPr>
          <a:lstStyle/>
          <a:p>
            <a:pPr algn="just"/>
            <a:r>
              <a:rPr lang="en-IN" sz="2400" dirty="0">
                <a:latin typeface="Times New Roman" panose="02020603050405020304" pitchFamily="18" charset="0"/>
                <a:cs typeface="Times New Roman" panose="02020603050405020304" pitchFamily="18" charset="0"/>
              </a:rPr>
              <a:t> Apart from seeding, irrigation, fertilization and fruit picking, harvesting, weeding, monitoring etc. can also be implemented in this robot. And one or more system can be, monitoring through the image processing and GSM system. Then it also includes weeding and harvesting in this system.</a:t>
            </a:r>
          </a:p>
        </p:txBody>
      </p:sp>
    </p:spTree>
    <p:extLst>
      <p:ext uri="{BB962C8B-B14F-4D97-AF65-F5344CB8AC3E}">
        <p14:creationId xmlns:p14="http://schemas.microsoft.com/office/powerpoint/2010/main" val="289895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a:xfrm>
            <a:off x="788096" y="1662788"/>
            <a:ext cx="10515600" cy="4351338"/>
          </a:xfrm>
        </p:spPr>
        <p:txBody>
          <a:bodyPr>
            <a:normAutofit fontScale="85000" lnSpcReduction="10000"/>
          </a:bodyPr>
          <a:lstStyle/>
          <a:p>
            <a:pPr algn="just"/>
            <a:r>
              <a:rPr lang="en-IN" dirty="0">
                <a:latin typeface="Times New Roman" panose="02020603050405020304" pitchFamily="18" charset="0"/>
                <a:cs typeface="Times New Roman" panose="02020603050405020304" pitchFamily="18" charset="0"/>
              </a:rPr>
              <a:t>[1] Shivprasad B S, Ravishankara M N, B N Shoba” Design and Implementation of Seeding and Fertilizing Agriculture Robot.” International Journal of Application or Innovation in Engineering &amp;Management(IJAIEM), Volume 3, Issue6, June 2014.</a:t>
            </a:r>
          </a:p>
          <a:p>
            <a:pPr algn="just"/>
            <a:r>
              <a:rPr lang="en-IN" dirty="0">
                <a:latin typeface="Times New Roman" panose="02020603050405020304" pitchFamily="18" charset="0"/>
                <a:cs typeface="Times New Roman" panose="02020603050405020304" pitchFamily="18" charset="0"/>
              </a:rPr>
              <a:t> [2] Swati D.Sambare, S.S.Belsare “Seed Sowing Using Robotics Technology.” International Journal of scientific research and management (IJSRM) Volume- 3,Issue5,Pages 2889-2892-2015.</a:t>
            </a:r>
          </a:p>
          <a:p>
            <a:pPr algn="just"/>
            <a:r>
              <a:rPr lang="en-IN" dirty="0">
                <a:latin typeface="Times New Roman" panose="02020603050405020304" pitchFamily="18" charset="0"/>
                <a:cs typeface="Times New Roman" panose="02020603050405020304" pitchFamily="18" charset="0"/>
              </a:rPr>
              <a:t> [3] Nitin Kumar Mishra, Shashwat Khare, Sumit Singh, Mithun Dabur.” Multi-Purpose Agriculture Machine” International Journal of Advances in Science Engineering and Technology, ISSN: 2321-9009, Vol-5, Iss-1, Spl. Issue-2 Feb.-2017 </a:t>
            </a:r>
          </a:p>
          <a:p>
            <a:pPr algn="just"/>
            <a:r>
              <a:rPr lang="en-IN" dirty="0">
                <a:latin typeface="Times New Roman" panose="02020603050405020304" pitchFamily="18" charset="0"/>
                <a:cs typeface="Times New Roman" panose="02020603050405020304" pitchFamily="18" charset="0"/>
              </a:rPr>
              <a:t>[4] Mahesh R. Pundkar “Performance of Seeding, Plowing and Plant Cutting Devices by Using Image Processing Algorithm Using Flash Magic”. </a:t>
            </a:r>
          </a:p>
        </p:txBody>
      </p:sp>
    </p:spTree>
    <p:extLst>
      <p:ext uri="{BB962C8B-B14F-4D97-AF65-F5344CB8AC3E}">
        <p14:creationId xmlns:p14="http://schemas.microsoft.com/office/powerpoint/2010/main" val="3693659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603332"/>
            <a:ext cx="10515600" cy="4897675"/>
          </a:xfrm>
        </p:spPr>
        <p:txBody>
          <a:bodyPr>
            <a:noAutofit/>
          </a:bodyPr>
          <a:lstStyle/>
          <a:p>
            <a:pPr algn="just"/>
            <a:r>
              <a:rPr lang="en-IN" sz="2400" dirty="0">
                <a:latin typeface="Times New Roman" panose="02020603050405020304" pitchFamily="18" charset="0"/>
                <a:cs typeface="Times New Roman" panose="02020603050405020304" pitchFamily="18" charset="0"/>
              </a:rPr>
              <a:t>[5] Adyta kawadaskar “Seed Sowing Machine Using CAD”.</a:t>
            </a:r>
          </a:p>
          <a:p>
            <a:pPr algn="just"/>
            <a:r>
              <a:rPr lang="en-IN" sz="2400" dirty="0">
                <a:latin typeface="Times New Roman" panose="02020603050405020304" pitchFamily="18" charset="0"/>
                <a:cs typeface="Times New Roman" panose="02020603050405020304" pitchFamily="18" charset="0"/>
              </a:rPr>
              <a:t> [6] Joginder Singh “ The Effect of Farm Mechanization on Indian Economy”.</a:t>
            </a:r>
          </a:p>
          <a:p>
            <a:pPr algn="just"/>
            <a:r>
              <a:rPr lang="en-IN" sz="2400" dirty="0">
                <a:latin typeface="Times New Roman" panose="02020603050405020304" pitchFamily="18" charset="0"/>
                <a:cs typeface="Times New Roman" panose="02020603050405020304" pitchFamily="18" charset="0"/>
              </a:rPr>
              <a:t> [7] P.Vijay1, K.V.N.Rakesh2, B.Varun.” Design of A Multi-Purpose Seed Sower Cum Plougher.” International Journal Of Emerging Technology and Advanced Engineering,(ISSN 2250-2459, ISO 9001:2008 Certified Journal ,Volume 3, Issue 4, April 2013). </a:t>
            </a:r>
          </a:p>
          <a:p>
            <a:pPr algn="just"/>
            <a:r>
              <a:rPr lang="en-IN" sz="2400" dirty="0">
                <a:latin typeface="Times New Roman" panose="02020603050405020304" pitchFamily="18" charset="0"/>
                <a:cs typeface="Times New Roman" panose="02020603050405020304" pitchFamily="18" charset="0"/>
              </a:rPr>
              <a:t>[8] Akshatha.T, Bharathi Malakreddy A, Harinath K “Street Light Automation using IoT” International Journal of Scientific Research and Engineering Trends, in volume 04, Issue 02, Mar-Apr 2018,Page 301-303.</a:t>
            </a:r>
          </a:p>
          <a:p>
            <a:pPr algn="just"/>
            <a:r>
              <a:rPr lang="en-IN" sz="2400" dirty="0">
                <a:latin typeface="Times New Roman" panose="02020603050405020304" pitchFamily="18" charset="0"/>
                <a:cs typeface="Times New Roman" panose="02020603050405020304" pitchFamily="18" charset="0"/>
              </a:rPr>
              <a:t>[9] Sarika C G, Bharathi Malakreddy A, Harinath K “IoT Based Smart Login using Biometrics” International Conference on Computer Networks and Inventive Communication Technologies, April 2018.</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58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Abstract</a:t>
            </a:r>
            <a:r>
              <a:rPr lang="en-IN" sz="36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838200" y="1515649"/>
            <a:ext cx="10515600" cy="4661314"/>
          </a:xfrm>
        </p:spPr>
        <p:txBody>
          <a:bodyPr>
            <a:normAutofit/>
          </a:bodyPr>
          <a:lstStyle/>
          <a:p>
            <a:pPr algn="just"/>
            <a:r>
              <a:rPr lang="en-IN" sz="2400" dirty="0">
                <a:latin typeface="Times New Roman" panose="02020603050405020304" pitchFamily="18" charset="0"/>
                <a:cs typeface="Times New Roman" panose="02020603050405020304" pitchFamily="18" charset="0"/>
              </a:rPr>
              <a:t>Agriculture plays a vital role in socio-economic development of India.   Agriculture is the cultivation of animals, plants, fungi, and other life forms for food, fiber, biofuel, medicinal and other products used to sustain and enhance human life.</a:t>
            </a:r>
          </a:p>
          <a:p>
            <a:pPr algn="just"/>
            <a:r>
              <a:rPr lang="en-IN" sz="2400" dirty="0">
                <a:latin typeface="Times New Roman" panose="02020603050405020304" pitchFamily="18" charset="0"/>
                <a:cs typeface="Times New Roman" panose="02020603050405020304" pitchFamily="18" charset="0"/>
              </a:rPr>
              <a:t> Agriculture is the most essential and foremost economic activity of all times.</a:t>
            </a:r>
          </a:p>
          <a:p>
            <a:pPr algn="just"/>
            <a:r>
              <a:rPr lang="en-IN" sz="2400" dirty="0">
                <a:latin typeface="Times New Roman" panose="02020603050405020304" pitchFamily="18" charset="0"/>
                <a:cs typeface="Times New Roman" panose="02020603050405020304" pitchFamily="18" charset="0"/>
              </a:rPr>
              <a:t> Pre-industrial agriculture was typically subsistence agriculture/self- sufficiency in which farmers raised most of their crops for their own consumption instead of cash crops for trade.</a:t>
            </a:r>
          </a:p>
          <a:p>
            <a:pPr algn="just"/>
            <a:r>
              <a:rPr lang="en-IN" sz="2400" dirty="0">
                <a:latin typeface="Times New Roman" panose="02020603050405020304" pitchFamily="18" charset="0"/>
                <a:cs typeface="Times New Roman" panose="02020603050405020304" pitchFamily="18" charset="0"/>
              </a:rPr>
              <a:t>The growth rate of agricultural output is gradually declining in the recent years due to labour scarcity and more expensive.</a:t>
            </a:r>
          </a:p>
          <a:p>
            <a:pPr algn="just"/>
            <a:r>
              <a:rPr lang="en-IN" sz="2400" dirty="0">
                <a:latin typeface="Times New Roman" panose="02020603050405020304" pitchFamily="18" charset="0"/>
                <a:cs typeface="Times New Roman" panose="02020603050405020304" pitchFamily="18" charset="0"/>
              </a:rPr>
              <a:t>The recent survey shows that the world should double their agriculture productivity to feed the entire booming population by 2050.</a:t>
            </a:r>
          </a:p>
        </p:txBody>
      </p:sp>
    </p:spTree>
    <p:extLst>
      <p:ext uri="{BB962C8B-B14F-4D97-AF65-F5344CB8AC3E}">
        <p14:creationId xmlns:p14="http://schemas.microsoft.com/office/powerpoint/2010/main" val="172288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140" y="365125"/>
            <a:ext cx="10564660" cy="1325563"/>
          </a:xfrm>
        </p:spPr>
        <p:txBody>
          <a:bodyPr/>
          <a:lstStyle/>
          <a:p>
            <a:r>
              <a:rPr lang="en-IN" b="1"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838200" y="1615858"/>
            <a:ext cx="10515600" cy="4561105"/>
          </a:xfrm>
        </p:spPr>
        <p:txBody>
          <a:bodyPr>
            <a:noAutofit/>
          </a:bodyPr>
          <a:lstStyle/>
          <a:p>
            <a:pPr algn="just"/>
            <a:r>
              <a:rPr lang="en-IN" sz="2400" dirty="0">
                <a:latin typeface="Times New Roman" panose="02020603050405020304" pitchFamily="18" charset="0"/>
                <a:cs typeface="Times New Roman" panose="02020603050405020304" pitchFamily="18" charset="0"/>
              </a:rPr>
              <a:t>The primary occupation in a developing country like India is agriculture. But nowadays the number of people involved in agricultural sector is declining due to various reasons.</a:t>
            </a:r>
          </a:p>
          <a:p>
            <a:pPr algn="just"/>
            <a:r>
              <a:rPr lang="en-IN" sz="2400" dirty="0">
                <a:latin typeface="Times New Roman" panose="02020603050405020304" pitchFamily="18" charset="0"/>
                <a:cs typeface="Times New Roman" panose="02020603050405020304" pitchFamily="18" charset="0"/>
              </a:rPr>
              <a:t>It is essential to improve the efficiency and productivity of agriculture. By using this project, we can perform various tasks for agricultural purposes.</a:t>
            </a:r>
          </a:p>
          <a:p>
            <a:pPr algn="just"/>
            <a:r>
              <a:rPr lang="en-IN" sz="2400" dirty="0">
                <a:latin typeface="Times New Roman" panose="02020603050405020304" pitchFamily="18" charset="0"/>
                <a:cs typeface="Times New Roman" panose="02020603050405020304" pitchFamily="18" charset="0"/>
              </a:rPr>
              <a:t> Despite large-scale mechanization in agricultural field in some parts of the country, most of the agricultural operations in large number of parts are carried on by humans by using simple tools and implements like wooden plough, sickle, etc. </a:t>
            </a:r>
          </a:p>
          <a:p>
            <a:pPr algn="just"/>
            <a:r>
              <a:rPr lang="en-IN" sz="2400" dirty="0">
                <a:latin typeface="Times New Roman" panose="02020603050405020304" pitchFamily="18" charset="0"/>
                <a:cs typeface="Times New Roman" panose="02020603050405020304" pitchFamily="18" charset="0"/>
              </a:rPr>
              <a:t>This is specially the case with small and marginal farmers. It results in huge wastage of men power and in lower yields per capita labour force. So, we must mechanise the agricultural operations so that wastage of labour force is avoided, and farming is made convenient and efficient. </a:t>
            </a:r>
          </a:p>
        </p:txBody>
      </p:sp>
    </p:spTree>
    <p:extLst>
      <p:ext uri="{BB962C8B-B14F-4D97-AF65-F5344CB8AC3E}">
        <p14:creationId xmlns:p14="http://schemas.microsoft.com/office/powerpoint/2010/main" val="177012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t>Current agricultural practices in India are neither economically nor sustainable and India’s yield for many agricultural commodities are low.</a:t>
            </a:r>
          </a:p>
          <a:p>
            <a:pPr algn="just"/>
            <a:r>
              <a:rPr lang="en-IN" dirty="0"/>
              <a:t> The main factors are poorly maintained irrigation systems and almost universal lack of good extension services. So, this project is also meant for control the irrigation activities. </a:t>
            </a:r>
          </a:p>
          <a:p>
            <a:pPr algn="just"/>
            <a:r>
              <a:rPr lang="en-IN" dirty="0"/>
              <a:t>Increase the yields which not only alleviated the level of hunger, but simultaneously released the human population from the nutritional obstacle to further growth. So continued growth demands even more agricultural improvements.</a:t>
            </a:r>
          </a:p>
          <a:p>
            <a:pPr algn="just"/>
            <a:r>
              <a:rPr lang="en-IN" dirty="0"/>
              <a:t>Through this design the required water supply is automatically monitored and used whenever needed. Some farmers are unaware of the technological developments in farming.</a:t>
            </a:r>
          </a:p>
          <a:p>
            <a:pPr algn="just"/>
            <a:r>
              <a:rPr lang="en-IN" dirty="0"/>
              <a:t>Now our country is self-sufficient in food-grains. It is now able to export surplus food-grains and some other agricultural products to other countries. </a:t>
            </a:r>
          </a:p>
          <a:p>
            <a:pPr algn="just"/>
            <a:endParaRPr lang="en-IN" dirty="0"/>
          </a:p>
          <a:p>
            <a:endParaRPr lang="en-IN" dirty="0"/>
          </a:p>
        </p:txBody>
      </p:sp>
    </p:spTree>
    <p:extLst>
      <p:ext uri="{BB962C8B-B14F-4D97-AF65-F5344CB8AC3E}">
        <p14:creationId xmlns:p14="http://schemas.microsoft.com/office/powerpoint/2010/main" val="278735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rmAutofit/>
          </a:bodyPr>
          <a:lstStyle/>
          <a:p>
            <a:pPr algn="just"/>
            <a:r>
              <a:rPr lang="en-US" sz="2400" dirty="0"/>
              <a:t>The main reason behind automation of farming processes are saving the time and energy required for performing repetitive farming tasks and increasing the productivity of yield by treating every crop individually using precision farming concept. </a:t>
            </a:r>
          </a:p>
          <a:p>
            <a:pPr algn="just"/>
            <a:r>
              <a:rPr lang="en-US" sz="2400" dirty="0"/>
              <a:t>Designing of such robots is modeled based on particular approach and certain considerations of agriculture environment in which it is going to work. </a:t>
            </a:r>
          </a:p>
          <a:p>
            <a:pPr algn="just"/>
            <a:r>
              <a:rPr lang="en-US" sz="2400" dirty="0"/>
              <a:t>These considerations and different approaches are discussed in this paper. Also, prototype of an autonomous Agriculture Robot is presented which is specifically designed for seed sowing task only.</a:t>
            </a:r>
          </a:p>
          <a:p>
            <a:pPr algn="just"/>
            <a:r>
              <a:rPr lang="en-US" sz="2400" dirty="0"/>
              <a:t> It is a four wheeled vehicle which is controlled by  LPC2148  microcontroller.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457200"/>
            <a:ext cx="11352212" cy="908137"/>
          </a:xfrm>
        </p:spPr>
        <p:txBody>
          <a:bodyPr>
            <a:normAutofit/>
          </a:bodyPr>
          <a:lstStyle/>
          <a:p>
            <a:r>
              <a:rPr lang="en-IN" sz="4400" b="1" dirty="0">
                <a:latin typeface="Times New Roman" panose="02020603050405020304" pitchFamily="18" charset="0"/>
                <a:cs typeface="Times New Roman" panose="02020603050405020304" pitchFamily="18" charset="0"/>
              </a:rPr>
              <a:t>              System requirements</a:t>
            </a:r>
          </a:p>
        </p:txBody>
      </p:sp>
      <p:sp>
        <p:nvSpPr>
          <p:cNvPr id="7" name="Text Placeholder 6"/>
          <p:cNvSpPr>
            <a:spLocks noGrp="1"/>
          </p:cNvSpPr>
          <p:nvPr>
            <p:ph type="body" sz="half" idx="2"/>
          </p:nvPr>
        </p:nvSpPr>
        <p:spPr>
          <a:xfrm>
            <a:off x="250521" y="1390389"/>
            <a:ext cx="5711867" cy="5010411"/>
          </a:xfrm>
        </p:spPr>
        <p:txBody>
          <a:bodyPr>
            <a:normAutofit/>
          </a:bodyPr>
          <a:lstStyle/>
          <a:p>
            <a:pPr marL="285750" indent="-285750" algn="just">
              <a:buFont typeface="Arial" panose="020B0604020202020204" pitchFamily="34" charset="0"/>
              <a:buChar char="•"/>
            </a:pPr>
            <a:r>
              <a:rPr lang="en-US" sz="2400" dirty="0">
                <a:latin typeface="Times New Roman" pitchFamily="18" charset="0"/>
                <a:cs typeface="Times New Roman" pitchFamily="18" charset="0"/>
              </a:rPr>
              <a:t>In this project we need two softwares to be installed in the PC.</a:t>
            </a:r>
          </a:p>
          <a:p>
            <a:pPr marL="285750" indent="-285750" algn="just">
              <a:buFont typeface="Arial" panose="020B0604020202020204" pitchFamily="34" charset="0"/>
              <a:buChar char="•"/>
            </a:pPr>
            <a:r>
              <a:rPr lang="en-US" sz="2400" dirty="0">
                <a:latin typeface="Times New Roman" pitchFamily="18" charset="0"/>
                <a:cs typeface="Times New Roman" pitchFamily="18" charset="0"/>
              </a:rPr>
              <a:t>Firstly, we need to install a software called PROTEUS, in which we can check the project virtually whether the embedded project would work on not before going on to the hands-on process.</a:t>
            </a:r>
          </a:p>
          <a:p>
            <a:pPr marL="285750" indent="-285750" algn="just">
              <a:buFont typeface="Arial" panose="020B0604020202020204" pitchFamily="34" charset="0"/>
              <a:buChar char="•"/>
            </a:pPr>
            <a:r>
              <a:rPr lang="en-US" sz="2400" dirty="0">
                <a:latin typeface="Times New Roman" pitchFamily="18" charset="0"/>
                <a:cs typeface="Times New Roman" pitchFamily="18" charset="0"/>
              </a:rPr>
              <a:t>The second one is the ARDUINO IDE software, which is required to execute the code section of the project and dump the code into the microcontroller i.e., Arduino. Later a programming language will be dumped in to the system which provides commands to the system to work. </a:t>
            </a:r>
          </a:p>
          <a:p>
            <a:pPr marL="285750" indent="-285750" algn="just">
              <a:buFont typeface="Arial" panose="020B0604020202020204" pitchFamily="34" charset="0"/>
              <a:buChar char="•"/>
            </a:pPr>
            <a:endParaRPr lang="en-IN" sz="2400"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170591" y="2029216"/>
            <a:ext cx="3527719" cy="3620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661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411" y="225468"/>
            <a:ext cx="10809962" cy="951979"/>
          </a:xfrm>
        </p:spPr>
        <p:txBody>
          <a:bodyPr/>
          <a:lstStyle/>
          <a:p>
            <a:pPr algn="just"/>
            <a:r>
              <a:rPr lang="en-IN"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Arduino</a:t>
            </a:r>
          </a:p>
        </p:txBody>
      </p:sp>
      <p:sp>
        <p:nvSpPr>
          <p:cNvPr id="7" name="Text Placeholder 6"/>
          <p:cNvSpPr>
            <a:spLocks noGrp="1"/>
          </p:cNvSpPr>
          <p:nvPr>
            <p:ph type="body" sz="half" idx="2"/>
          </p:nvPr>
        </p:nvSpPr>
        <p:spPr>
          <a:xfrm>
            <a:off x="839788" y="1440493"/>
            <a:ext cx="5473330" cy="4428495"/>
          </a:xfrm>
        </p:spPr>
        <p:txBody>
          <a:bodyPr>
            <a:no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is an open-source electronics platform based on easy-to-use hardware and software.</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board designs use a variety of microprocessors and controllers. The boards are equipped with sets of digital and analog input/output (I/O) pins that may be interfaced to various expansion boards ('shields') or breadboards (for prototyping) and other circuits. The boards feature serial communications interfaces, including Universal Serial Bus (USB) on some models</a:t>
            </a:r>
          </a:p>
        </p:txBody>
      </p:sp>
      <p:pic>
        <p:nvPicPr>
          <p:cNvPr id="8"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0724" y="2191352"/>
            <a:ext cx="3248478" cy="2743583"/>
          </a:xfrm>
          <a:prstGeom prst="rect">
            <a:avLst/>
          </a:prstGeom>
        </p:spPr>
      </p:pic>
    </p:spTree>
    <p:extLst>
      <p:ext uri="{BB962C8B-B14F-4D97-AF65-F5344CB8AC3E}">
        <p14:creationId xmlns:p14="http://schemas.microsoft.com/office/powerpoint/2010/main" val="167400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57200"/>
            <a:ext cx="12192000" cy="895611"/>
          </a:xfrm>
        </p:spPr>
        <p:txBody>
          <a:bodyPr>
            <a:normAutofit/>
          </a:bodyPr>
          <a:lstStyle/>
          <a:p>
            <a:r>
              <a:rPr lang="en-IN" sz="4400" b="1" dirty="0">
                <a:latin typeface="Times New Roman" panose="02020603050405020304" pitchFamily="18" charset="0"/>
                <a:cs typeface="Times New Roman" panose="02020603050405020304" pitchFamily="18" charset="0"/>
              </a:rPr>
              <a:t>                            L293D </a:t>
            </a:r>
          </a:p>
        </p:txBody>
      </p:sp>
      <p:sp>
        <p:nvSpPr>
          <p:cNvPr id="9" name="Text Placeholder 8"/>
          <p:cNvSpPr>
            <a:spLocks noGrp="1"/>
          </p:cNvSpPr>
          <p:nvPr>
            <p:ph type="body" sz="half" idx="2"/>
          </p:nvPr>
        </p:nvSpPr>
        <p:spPr>
          <a:xfrm>
            <a:off x="350729" y="1553227"/>
            <a:ext cx="6037545" cy="4997885"/>
          </a:xfrm>
        </p:spPr>
        <p:txBody>
          <a:bodyPr>
            <a:norm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L293D is a popular 16-Pin Motor Driver IC. As the name suggests it is mainly used to drive motors. </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single L293D IC is capable of running two DC motors at the same time; also the direction of these two motors can be controlled independently.</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So if you have motors which has operating voltage less than 36V and operating current less than 600mA, which are to be controlled by digital circuits like Op-Amp, 555 timers, digital gates or even Micron rollers like Arduino, PIC, ARM etc..</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9013" y="2292263"/>
            <a:ext cx="3190875" cy="341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70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Block diagram</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5753" y="1825625"/>
            <a:ext cx="9331891"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545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1836</Words>
  <Application>Microsoft Office PowerPoint</Application>
  <PresentationFormat>Widescreen</PresentationFormat>
  <Paragraphs>96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Solar Powered Automated Multitasking Agricultural Robot Using IOT</vt:lpstr>
      <vt:lpstr> Abstract </vt:lpstr>
      <vt:lpstr> Introduction</vt:lpstr>
      <vt:lpstr>Contd…..</vt:lpstr>
      <vt:lpstr>Existing System</vt:lpstr>
      <vt:lpstr>              System requirements</vt:lpstr>
      <vt:lpstr>                                 Arduino</vt:lpstr>
      <vt:lpstr>                            L293D </vt:lpstr>
      <vt:lpstr>                     Block diagram</vt:lpstr>
      <vt:lpstr>                             Soil sensor  </vt:lpstr>
      <vt:lpstr>                            Solar Pannel</vt:lpstr>
      <vt:lpstr>                               Relay </vt:lpstr>
      <vt:lpstr>                       Proteus   </vt:lpstr>
      <vt:lpstr>                Arduino IDE</vt:lpstr>
      <vt:lpstr>Components</vt:lpstr>
      <vt:lpstr>Conclusion</vt:lpstr>
      <vt:lpstr>Future scope</vt:lpstr>
      <vt:lpstr>References</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OWN PERSONAL ASSISTANT</dc:title>
  <dc:creator>naga kollipara</dc:creator>
  <cp:lastModifiedBy>Yashwanth Reddy</cp:lastModifiedBy>
  <cp:revision>73</cp:revision>
  <dcterms:created xsi:type="dcterms:W3CDTF">2021-05-18T09:22:13Z</dcterms:created>
  <dcterms:modified xsi:type="dcterms:W3CDTF">2025-06-01T20:50:56Z</dcterms:modified>
</cp:coreProperties>
</file>