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2" r:id="rId6"/>
    <p:sldId id="261" r:id="rId7"/>
    <p:sldId id="263" r:id="rId8"/>
    <p:sldId id="264" r:id="rId9"/>
    <p:sldId id="265" r:id="rId10"/>
    <p:sldId id="266" r:id="rId11"/>
    <p:sldId id="267" r:id="rId12"/>
    <p:sldId id="268" r:id="rId13"/>
    <p:sldId id="269" r:id="rId14"/>
    <p:sldId id="270" r:id="rId15"/>
    <p:sldId id="271" r:id="rId16"/>
    <p:sldId id="272" r:id="rId17"/>
    <p:sldId id="273"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134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35" autoAdjust="0"/>
    <p:restoredTop sz="94660"/>
  </p:normalViewPr>
  <p:slideViewPr>
    <p:cSldViewPr snapToGrid="0">
      <p:cViewPr varScale="1">
        <p:scale>
          <a:sx n="74" d="100"/>
          <a:sy n="74" d="100"/>
        </p:scale>
        <p:origin x="34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954D254-2617-4C62-BF32-4EAEDEE6E24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1599857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4D254-2617-4C62-BF32-4EAEDEE6E24A}"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2275495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54D254-2617-4C62-BF32-4EAEDEE6E24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20974604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54D254-2617-4C62-BF32-4EAEDEE6E24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44385-3227-4CE5-8B70-9B673806B50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884093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54D254-2617-4C62-BF32-4EAEDEE6E24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20674151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54D254-2617-4C62-BF32-4EAEDEE6E24A}" type="datetimeFigureOut">
              <a:rPr lang="en-IN" smtClean="0"/>
              <a:t>04-04-2025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7510391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954D254-2617-4C62-BF32-4EAEDEE6E24A}" type="datetimeFigureOut">
              <a:rPr lang="en-IN" smtClean="0"/>
              <a:t>04-04-2025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37904651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54D254-2617-4C62-BF32-4EAEDEE6E24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38155067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54D254-2617-4C62-BF32-4EAEDEE6E24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101864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954D254-2617-4C62-BF32-4EAEDEE6E24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14427432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954D254-2617-4C62-BF32-4EAEDEE6E24A}" type="datetimeFigureOut">
              <a:rPr lang="en-IN" smtClean="0"/>
              <a:t>04-04-2025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1671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954D254-2617-4C62-BF32-4EAEDEE6E24A}"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7363348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954D254-2617-4C62-BF32-4EAEDEE6E24A}" type="datetimeFigureOut">
              <a:rPr lang="en-IN" smtClean="0"/>
              <a:t>04-04-2025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23963805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954D254-2617-4C62-BF32-4EAEDEE6E24A}" type="datetimeFigureOut">
              <a:rPr lang="en-IN" smtClean="0"/>
              <a:t>04-04-2025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17705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54D254-2617-4C62-BF32-4EAEDEE6E24A}" type="datetimeFigureOut">
              <a:rPr lang="en-IN" smtClean="0"/>
              <a:t>04-04-2025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659925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954D254-2617-4C62-BF32-4EAEDEE6E24A}" type="datetimeFigureOut">
              <a:rPr lang="en-IN" smtClean="0"/>
              <a:t>04-04-2025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508084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54D254-2617-4C62-BF32-4EAEDEE6E24A}" type="datetimeFigureOut">
              <a:rPr lang="en-IN" smtClean="0"/>
              <a:t>04-04-2025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CA44385-3227-4CE5-8B70-9B673806B506}" type="slidenum">
              <a:rPr lang="en-IN" smtClean="0"/>
              <a:t>‹#›</a:t>
            </a:fld>
            <a:endParaRPr lang="en-IN"/>
          </a:p>
        </p:txBody>
      </p:sp>
    </p:spTree>
    <p:extLst>
      <p:ext uri="{BB962C8B-B14F-4D97-AF65-F5344CB8AC3E}">
        <p14:creationId xmlns:p14="http://schemas.microsoft.com/office/powerpoint/2010/main" val="3002434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954D254-2617-4C62-BF32-4EAEDEE6E24A}" type="datetimeFigureOut">
              <a:rPr lang="en-IN" smtClean="0"/>
              <a:t>04-04-2025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CA44385-3227-4CE5-8B70-9B673806B506}" type="slidenum">
              <a:rPr lang="en-IN" smtClean="0"/>
              <a:t>‹#›</a:t>
            </a:fld>
            <a:endParaRPr lang="en-IN"/>
          </a:p>
        </p:txBody>
      </p:sp>
    </p:spTree>
    <p:extLst>
      <p:ext uri="{BB962C8B-B14F-4D97-AF65-F5344CB8AC3E}">
        <p14:creationId xmlns:p14="http://schemas.microsoft.com/office/powerpoint/2010/main" val="2459667901"/>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32114"/>
            <a:ext cx="12186998" cy="4517146"/>
          </a:xfrm>
          <a:prstGeom prst="rect">
            <a:avLst/>
          </a:prstGeom>
        </p:spPr>
      </p:pic>
      <p:sp>
        <p:nvSpPr>
          <p:cNvPr id="8" name="TextBox 7"/>
          <p:cNvSpPr txBox="1"/>
          <p:nvPr/>
        </p:nvSpPr>
        <p:spPr>
          <a:xfrm>
            <a:off x="1893194" y="3342451"/>
            <a:ext cx="9903853" cy="830997"/>
          </a:xfrm>
          <a:prstGeom prst="rect">
            <a:avLst/>
          </a:prstGeom>
          <a:noFill/>
        </p:spPr>
        <p:txBody>
          <a:bodyPr wrap="square" rtlCol="0">
            <a:spAutoFit/>
          </a:bodyPr>
          <a:lstStyle/>
          <a:p>
            <a:r>
              <a:rPr lang="en-US" sz="4800" b="1" dirty="0" smtClean="0">
                <a:solidFill>
                  <a:srgbClr val="001343"/>
                </a:solidFill>
                <a:latin typeface="Times New Roman" panose="02020603050405020304" pitchFamily="18" charset="0"/>
                <a:cs typeface="Times New Roman" panose="02020603050405020304" pitchFamily="18" charset="0"/>
              </a:rPr>
              <a:t> Airline Reservation System</a:t>
            </a:r>
            <a:endParaRPr lang="en-IN" sz="4800" dirty="0">
              <a:solidFill>
                <a:srgbClr val="001343"/>
              </a:solidFill>
            </a:endParaRPr>
          </a:p>
        </p:txBody>
      </p:sp>
    </p:spTree>
    <p:extLst>
      <p:ext uri="{BB962C8B-B14F-4D97-AF65-F5344CB8AC3E}">
        <p14:creationId xmlns:p14="http://schemas.microsoft.com/office/powerpoint/2010/main" val="2047577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74388" y="633045"/>
            <a:ext cx="7476446" cy="1220201"/>
          </a:xfrm>
        </p:spPr>
        <p:txBody>
          <a:bodyPr/>
          <a:lstStyle/>
          <a:p>
            <a:pPr algn="ctr"/>
            <a:r>
              <a:rPr lang="en-US" sz="4400" b="1" dirty="0">
                <a:latin typeface="Times New Roman" panose="02020603050405020304" pitchFamily="18" charset="0"/>
                <a:cs typeface="Times New Roman" panose="02020603050405020304" pitchFamily="18" charset="0"/>
              </a:rPr>
              <a:t> </a:t>
            </a:r>
            <a:r>
              <a:rPr lang="en-US" sz="4400" b="1" dirty="0">
                <a:solidFill>
                  <a:schemeClr val="bg2">
                    <a:lumMod val="40000"/>
                    <a:lumOff val="60000"/>
                  </a:schemeClr>
                </a:solidFill>
                <a:latin typeface="Times New Roman" panose="02020603050405020304" pitchFamily="18" charset="0"/>
                <a:cs typeface="Times New Roman" panose="02020603050405020304" pitchFamily="18" charset="0"/>
              </a:rPr>
              <a:t>SYSTEM ARCHITECTURE</a:t>
            </a:r>
            <a:endParaRPr lang="en-IN" dirty="0">
              <a:solidFill>
                <a:schemeClr val="bg2">
                  <a:lumMod val="40000"/>
                  <a:lumOff val="60000"/>
                </a:schemeClr>
              </a:solidFill>
            </a:endParaRPr>
          </a:p>
        </p:txBody>
      </p:sp>
      <p:pic>
        <p:nvPicPr>
          <p:cNvPr id="4" name="Content Placeholder 4">
            <a:extLst>
              <a:ext uri="{FF2B5EF4-FFF2-40B4-BE49-F238E27FC236}">
                <a16:creationId xmlns:lc="http://schemas.openxmlformats.org/drawingml/2006/lockedCanvas" xmlns:a16="http://schemas.microsoft.com/office/drawing/2014/main" xmlns="" id="{50518C4E-C957-47BF-BB14-F47329C2E15A}"/>
              </a:ext>
            </a:extLst>
          </p:cNvPr>
          <p:cNvPicPr>
            <a:picLocks noGrp="1" noChangeAspect="1"/>
          </p:cNvPicPr>
          <p:nvPr>
            <p:ph idx="1"/>
          </p:nvPr>
        </p:nvPicPr>
        <p:blipFill>
          <a:blip r:embed="rId2"/>
          <a:stretch>
            <a:fillRect/>
          </a:stretch>
        </p:blipFill>
        <p:spPr>
          <a:xfrm>
            <a:off x="3265713" y="1652529"/>
            <a:ext cx="6037943" cy="4893413"/>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376994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4571" y="452718"/>
            <a:ext cx="7946263" cy="1400530"/>
          </a:xfrm>
        </p:spPr>
        <p:txBody>
          <a:bodyPr/>
          <a:lstStyle/>
          <a:p>
            <a:pPr algn="ctr"/>
            <a:r>
              <a:rPr lang="en-US" sz="4400" b="1" dirty="0">
                <a:solidFill>
                  <a:schemeClr val="bg2">
                    <a:lumMod val="40000"/>
                    <a:lumOff val="60000"/>
                  </a:schemeClr>
                </a:solidFill>
                <a:latin typeface="Times New Roman" panose="02020603050405020304" pitchFamily="18" charset="0"/>
                <a:cs typeface="Times New Roman" panose="02020603050405020304" pitchFamily="18" charset="0"/>
              </a:rPr>
              <a:t>SYSTEM MODULE</a:t>
            </a:r>
            <a:endParaRPr lang="en-IN" dirty="0">
              <a:solidFill>
                <a:schemeClr val="bg2">
                  <a:lumMod val="40000"/>
                  <a:lumOff val="60000"/>
                </a:schemeClr>
              </a:solidFill>
            </a:endParaRPr>
          </a:p>
        </p:txBody>
      </p:sp>
      <p:sp>
        <p:nvSpPr>
          <p:cNvPr id="3" name="Content Placeholder 2"/>
          <p:cNvSpPr>
            <a:spLocks noGrp="1"/>
          </p:cNvSpPr>
          <p:nvPr>
            <p:ph idx="1"/>
          </p:nvPr>
        </p:nvSpPr>
        <p:spPr>
          <a:xfrm>
            <a:off x="740454" y="1853248"/>
            <a:ext cx="8946541" cy="4195481"/>
          </a:xfrm>
        </p:spPr>
        <p:txBody>
          <a:bodyPr/>
          <a:lstStyle/>
          <a:p>
            <a:pPr marL="0" indent="0" algn="just" fontAlgn="base">
              <a:lnSpc>
                <a:spcPct val="150000"/>
              </a:lnSpc>
              <a:buNone/>
            </a:pPr>
            <a:r>
              <a:rPr lang="en-IN" dirty="0">
                <a:latin typeface="Times New Roman" panose="02020603050405020304" pitchFamily="18" charset="0"/>
                <a:ea typeface="Times New Roman" panose="02020603050405020304" pitchFamily="18" charset="0"/>
              </a:rPr>
              <a:t>In this project has Two Modules:</a:t>
            </a:r>
          </a:p>
          <a:p>
            <a:pPr algn="just" fontAlgn="base">
              <a:lnSpc>
                <a:spcPct val="150000"/>
              </a:lnSpc>
            </a:pPr>
            <a:r>
              <a:rPr lang="en-IN" dirty="0">
                <a:latin typeface="Times New Roman" panose="02020603050405020304" pitchFamily="18" charset="0"/>
                <a:ea typeface="Times New Roman" panose="02020603050405020304" pitchFamily="18" charset="0"/>
              </a:rPr>
              <a:t>  </a:t>
            </a:r>
            <a:r>
              <a:rPr lang="en-IN" sz="1800" dirty="0">
                <a:latin typeface="Times New Roman" panose="02020603050405020304" pitchFamily="18" charset="0"/>
                <a:ea typeface="Times New Roman" panose="02020603050405020304" pitchFamily="18" charset="0"/>
              </a:rPr>
              <a:t>1.Admin</a:t>
            </a:r>
          </a:p>
          <a:p>
            <a:pPr algn="just" fontAlgn="base">
              <a:lnSpc>
                <a:spcPct val="150000"/>
              </a:lnSpc>
            </a:pPr>
            <a:r>
              <a:rPr lang="en-IN" sz="1800" dirty="0">
                <a:latin typeface="Times New Roman" panose="02020603050405020304" pitchFamily="18" charset="0"/>
                <a:ea typeface="Times New Roman" panose="02020603050405020304" pitchFamily="18" charset="0"/>
              </a:rPr>
              <a:t> 2.User</a:t>
            </a:r>
          </a:p>
        </p:txBody>
      </p:sp>
    </p:spTree>
    <p:extLst>
      <p:ext uri="{BB962C8B-B14F-4D97-AF65-F5344CB8AC3E}">
        <p14:creationId xmlns:p14="http://schemas.microsoft.com/office/powerpoint/2010/main" val="1886856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4220" y="423689"/>
            <a:ext cx="9404723" cy="1400530"/>
          </a:xfrm>
        </p:spPr>
        <p:txBody>
          <a:bodyPr/>
          <a:lstStyle/>
          <a:p>
            <a:pPr algn="ctr"/>
            <a:r>
              <a:rPr lang="en-US" sz="4400" b="1" dirty="0">
                <a:solidFill>
                  <a:schemeClr val="bg2">
                    <a:lumMod val="40000"/>
                    <a:lumOff val="60000"/>
                  </a:schemeClr>
                </a:solidFill>
                <a:latin typeface="Times New Roman" panose="02020603050405020304" pitchFamily="18" charset="0"/>
                <a:cs typeface="Times New Roman" panose="02020603050405020304" pitchFamily="18" charset="0"/>
              </a:rPr>
              <a:t>SYSTEM MODULE DESCRIPTION</a:t>
            </a:r>
            <a:endParaRPr lang="en-IN" dirty="0">
              <a:solidFill>
                <a:schemeClr val="bg2">
                  <a:lumMod val="40000"/>
                  <a:lumOff val="60000"/>
                </a:schemeClr>
              </a:solidFill>
            </a:endParaRPr>
          </a:p>
        </p:txBody>
      </p:sp>
      <p:sp>
        <p:nvSpPr>
          <p:cNvPr id="3" name="Content Placeholder 2"/>
          <p:cNvSpPr>
            <a:spLocks noGrp="1"/>
          </p:cNvSpPr>
          <p:nvPr>
            <p:ph idx="1"/>
          </p:nvPr>
        </p:nvSpPr>
        <p:spPr>
          <a:xfrm>
            <a:off x="392112" y="1254668"/>
            <a:ext cx="11291888" cy="5233218"/>
          </a:xfrm>
        </p:spPr>
        <p:txBody>
          <a:bodyPr>
            <a:noAutofit/>
          </a:bodyPr>
          <a:lstStyle/>
          <a:p>
            <a:pPr marL="0" indent="0" algn="just" fontAlgn="base">
              <a:lnSpc>
                <a:spcPct val="150000"/>
              </a:lnSpc>
              <a:buNone/>
            </a:pPr>
            <a:r>
              <a:rPr lang="en-IN" b="1" u="sng" dirty="0" smtClean="0">
                <a:solidFill>
                  <a:schemeClr val="bg2">
                    <a:lumMod val="40000"/>
                    <a:lumOff val="60000"/>
                  </a:schemeClr>
                </a:solidFill>
                <a:latin typeface="Times New Roman" panose="02020603050405020304" pitchFamily="18" charset="0"/>
                <a:ea typeface="Times New Roman" panose="02020603050405020304" pitchFamily="18" charset="0"/>
              </a:rPr>
              <a:t>Admin</a:t>
            </a:r>
            <a:r>
              <a:rPr lang="en-IN" b="1" u="sng" dirty="0" smtClean="0">
                <a:solidFill>
                  <a:schemeClr val="bg2">
                    <a:lumMod val="40000"/>
                    <a:lumOff val="60000"/>
                  </a:schemeClr>
                </a:solidFill>
                <a:latin typeface="Times New Roman" panose="02020603050405020304" pitchFamily="18" charset="0"/>
                <a:ea typeface="Times New Roman" panose="02020603050405020304" pitchFamily="18" charset="0"/>
              </a:rPr>
              <a:t>:</a:t>
            </a:r>
            <a:endParaRPr lang="en-IN" b="1" dirty="0">
              <a:latin typeface="Times New Roman" panose="02020603050405020304" pitchFamily="18" charset="0"/>
              <a:ea typeface="Times New Roman" panose="02020603050405020304" pitchFamily="18" charset="0"/>
            </a:endParaRPr>
          </a:p>
          <a:p>
            <a:pPr marL="0" indent="0" algn="just" fontAlgn="base">
              <a:lnSpc>
                <a:spcPct val="150000"/>
              </a:lnSpc>
              <a:buNone/>
            </a:pPr>
            <a:r>
              <a:rPr lang="en-IN" dirty="0" smtClean="0">
                <a:latin typeface="Times New Roman" panose="02020603050405020304" pitchFamily="18" charset="0"/>
                <a:ea typeface="Calibri" panose="020F0502020204030204" pitchFamily="34" charset="0"/>
                <a:cs typeface="Times New Roman" panose="02020603050405020304" pitchFamily="18" charset="0"/>
              </a:rPr>
              <a:t> </a:t>
            </a:r>
            <a:r>
              <a:rPr lang="en-IN" dirty="0">
                <a:latin typeface="Times New Roman" panose="02020603050405020304" pitchFamily="18" charset="0"/>
                <a:ea typeface="Calibri" panose="020F0502020204030204" pitchFamily="34" charset="0"/>
                <a:cs typeface="Times New Roman" panose="02020603050405020304" pitchFamily="18" charset="0"/>
              </a:rPr>
              <a:t>The admin has to Login into the account with the correct username and the password.</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rgbClr val="FFFF00"/>
                </a:solidFill>
                <a:latin typeface="Times New Roman" panose="02020603050405020304" pitchFamily="18" charset="0"/>
                <a:ea typeface="Calibri" panose="020F0502020204030204" pitchFamily="34" charset="0"/>
                <a:cs typeface="Times New Roman" panose="02020603050405020304" pitchFamily="18" charset="0"/>
              </a:rPr>
              <a:t>Add Flight: </a:t>
            </a:r>
            <a:r>
              <a:rPr lang="en-IN" sz="1800" dirty="0">
                <a:solidFill>
                  <a:srgbClr val="FFFF00"/>
                </a:solidFill>
                <a:latin typeface="Calibri" panose="020F0502020204030204" pitchFamily="34" charset="0"/>
                <a:ea typeface="Calibri" panose="020F0502020204030204" pitchFamily="34" charset="0"/>
                <a:cs typeface="Times New Roman" panose="02020603050405020304" pitchFamily="18" charset="0"/>
              </a:rPr>
              <a:t>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In </a:t>
            </a:r>
            <a:r>
              <a:rPr lang="en-IN" sz="1800" dirty="0">
                <a:latin typeface="Times New Roman" panose="02020603050405020304" pitchFamily="18" charset="0"/>
                <a:ea typeface="Calibri" panose="020F0502020204030204" pitchFamily="34" charset="0"/>
                <a:cs typeface="Times New Roman" panose="02020603050405020304" pitchFamily="18" charset="0"/>
              </a:rPr>
              <a:t>this project we add flight. One is contains the flight related details</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  View </a:t>
            </a:r>
            <a:r>
              <a:rPr lang="en-IN" sz="1800" dirty="0" smtClean="0">
                <a:solidFill>
                  <a:schemeClr val="accent2"/>
                </a:solidFill>
                <a:latin typeface="Times New Roman" panose="02020603050405020304" pitchFamily="18" charset="0"/>
                <a:ea typeface="Calibri" panose="020F0502020204030204" pitchFamily="34" charset="0"/>
                <a:cs typeface="Times New Roman" panose="02020603050405020304" pitchFamily="18" charset="0"/>
              </a:rPr>
              <a:t>Flight-</a:t>
            </a:r>
            <a:r>
              <a:rPr lang="en-IN" sz="1800" dirty="0">
                <a:latin typeface="Times New Roman" panose="02020603050405020304" pitchFamily="18" charset="0"/>
                <a:ea typeface="Calibri" panose="020F0502020204030204" pitchFamily="34" charset="0"/>
                <a:cs typeface="Times New Roman" panose="02020603050405020304" pitchFamily="18" charset="0"/>
              </a:rPr>
              <a:t>- &gt; View all details of flight</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Booking Details</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:--&gt;</a:t>
            </a:r>
            <a:r>
              <a:rPr lang="en-IN" sz="1800" dirty="0">
                <a:latin typeface="Times New Roman" panose="02020603050405020304" pitchFamily="18" charset="0"/>
                <a:ea typeface="Calibri" panose="020F0502020204030204" pitchFamily="34" charset="0"/>
                <a:cs typeface="Times New Roman" panose="02020603050405020304" pitchFamily="18" charset="0"/>
              </a:rPr>
              <a:t>After view all booking details were it is booked by user.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chemeClr val="accent1">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   View all feedback</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--&gt;View all feedback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  Logout</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9594" y="4556400"/>
            <a:ext cx="3512253" cy="179627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109542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779" y="1163918"/>
            <a:ext cx="9404723" cy="592311"/>
          </a:xfrm>
        </p:spPr>
        <p:txBody>
          <a:bodyPr/>
          <a:lstStyle/>
          <a:p>
            <a:r>
              <a:rPr lang="en-US" sz="2000" b="1" u="sng" dirty="0" smtClean="0">
                <a:solidFill>
                  <a:schemeClr val="bg2">
                    <a:lumMod val="40000"/>
                    <a:lumOff val="60000"/>
                  </a:schemeClr>
                </a:solidFill>
              </a:rPr>
              <a:t>user:</a:t>
            </a:r>
            <a:endParaRPr lang="en-IN" sz="2000" b="1" u="sng" dirty="0">
              <a:solidFill>
                <a:schemeClr val="bg2">
                  <a:lumMod val="40000"/>
                  <a:lumOff val="60000"/>
                </a:schemeClr>
              </a:solidFill>
            </a:endParaRPr>
          </a:p>
        </p:txBody>
      </p:sp>
      <p:sp>
        <p:nvSpPr>
          <p:cNvPr id="3" name="Content Placeholder 2"/>
          <p:cNvSpPr>
            <a:spLocks noGrp="1"/>
          </p:cNvSpPr>
          <p:nvPr>
            <p:ph idx="1"/>
          </p:nvPr>
        </p:nvSpPr>
        <p:spPr>
          <a:xfrm>
            <a:off x="581779" y="1001486"/>
            <a:ext cx="8946541" cy="3954240"/>
          </a:xfrm>
        </p:spPr>
        <p:txBody>
          <a:bodyPr>
            <a:noAutofit/>
          </a:bodyPr>
          <a:lstStyle/>
          <a:p>
            <a:pPr marL="0" indent="0" algn="just">
              <a:lnSpc>
                <a:spcPct val="150000"/>
              </a:lnSpc>
              <a:spcAft>
                <a:spcPts val="800"/>
              </a:spcAft>
              <a:buNone/>
            </a:pP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Login the account with the correct user name and password</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Booking </a:t>
            </a:r>
            <a:r>
              <a:rPr lang="en-IN" sz="1800" dirty="0" smtClean="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Details </a:t>
            </a:r>
            <a:r>
              <a:rPr lang="en-IN" sz="1800" dirty="0">
                <a:latin typeface="Times New Roman" panose="02020603050405020304" pitchFamily="18" charset="0"/>
                <a:ea typeface="Calibri" panose="020F0502020204030204" pitchFamily="34" charset="0"/>
                <a:cs typeface="Times New Roman" panose="02020603050405020304" pitchFamily="18" charset="0"/>
              </a:rPr>
              <a:t>--&gt;After view all booking details were it is booked by user.</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solidFill>
                  <a:schemeClr val="accent1">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  View all feedback</a:t>
            </a:r>
            <a:r>
              <a:rPr lang="en-IN" sz="1800" dirty="0" smtClean="0">
                <a:solidFill>
                  <a:schemeClr val="accent1">
                    <a:lumMod val="60000"/>
                    <a:lumOff val="40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IN" sz="1800" dirty="0">
                <a:latin typeface="Times New Roman" panose="02020603050405020304" pitchFamily="18" charset="0"/>
                <a:ea typeface="Calibri" panose="020F0502020204030204" pitchFamily="34" charset="0"/>
                <a:cs typeface="Times New Roman" panose="02020603050405020304" pitchFamily="18" charset="0"/>
              </a:rPr>
              <a:t>--&gt;View all feedback</a:t>
            </a:r>
            <a:endParaRPr lang="en-IN"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IN" sz="1800" dirty="0">
                <a:latin typeface="Times New Roman" panose="02020603050405020304" pitchFamily="18" charset="0"/>
                <a:ea typeface="Calibri" panose="020F0502020204030204" pitchFamily="34" charset="0"/>
                <a:cs typeface="Times New Roman" panose="02020603050405020304" pitchFamily="18" charset="0"/>
              </a:rPr>
              <a:t>  </a:t>
            </a:r>
            <a:r>
              <a:rPr lang="en-IN" sz="1800" dirty="0" smtClean="0">
                <a:latin typeface="Times New Roman" panose="02020603050405020304" pitchFamily="18" charset="0"/>
                <a:ea typeface="Calibri" panose="020F0502020204030204" pitchFamily="34" charset="0"/>
                <a:cs typeface="Times New Roman" panose="02020603050405020304" pitchFamily="18" charset="0"/>
              </a:rPr>
              <a:t>Logout</a:t>
            </a:r>
            <a:endParaRPr lang="en-IN" sz="18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97484" y="3340805"/>
            <a:ext cx="4426859" cy="2289755"/>
          </a:xfrm>
          <a:prstGeom prst="rect">
            <a:avLst/>
          </a:prstGeom>
          <a:effectLst>
            <a:softEdge rad="635000"/>
          </a:effectLst>
        </p:spPr>
      </p:pic>
    </p:spTree>
    <p:extLst>
      <p:ext uri="{BB962C8B-B14F-4D97-AF65-F5344CB8AC3E}">
        <p14:creationId xmlns:p14="http://schemas.microsoft.com/office/powerpoint/2010/main" val="111832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0686" y="452718"/>
            <a:ext cx="7830148" cy="1400530"/>
          </a:xfrm>
        </p:spPr>
        <p:txBody>
          <a:bodyPr/>
          <a:lstStyle/>
          <a:p>
            <a:pPr algn="ctr"/>
            <a:r>
              <a:rPr lang="en-US" sz="4400" b="1" dirty="0">
                <a:solidFill>
                  <a:schemeClr val="bg2">
                    <a:lumMod val="40000"/>
                    <a:lumOff val="60000"/>
                  </a:schemeClr>
                </a:solidFill>
                <a:latin typeface="Times New Roman" panose="02020603050405020304" pitchFamily="18" charset="0"/>
                <a:cs typeface="Times New Roman" panose="02020603050405020304" pitchFamily="18" charset="0"/>
              </a:rPr>
              <a:t>SYSTEM REQUIREMENTS</a:t>
            </a:r>
            <a:endParaRPr lang="en-IN" dirty="0">
              <a:solidFill>
                <a:schemeClr val="bg2">
                  <a:lumMod val="40000"/>
                  <a:lumOff val="60000"/>
                </a:schemeClr>
              </a:solidFill>
            </a:endParaRPr>
          </a:p>
        </p:txBody>
      </p:sp>
      <p:sp>
        <p:nvSpPr>
          <p:cNvPr id="3" name="Content Placeholder 2"/>
          <p:cNvSpPr>
            <a:spLocks noGrp="1"/>
          </p:cNvSpPr>
          <p:nvPr>
            <p:ph idx="1"/>
          </p:nvPr>
        </p:nvSpPr>
        <p:spPr>
          <a:xfrm>
            <a:off x="1104293" y="2040040"/>
            <a:ext cx="8946541" cy="4195481"/>
          </a:xfrm>
        </p:spPr>
        <p:txBody>
          <a:bodyPr/>
          <a:lstStyle/>
          <a:p>
            <a:pPr marL="0" indent="0" algn="just">
              <a:lnSpc>
                <a:spcPct val="150000"/>
              </a:lnSpc>
              <a:spcAft>
                <a:spcPts val="600"/>
              </a:spcAft>
              <a:buNone/>
            </a:pPr>
            <a:r>
              <a:rPr lang="en-US" b="1" u="sng" dirty="0">
                <a:solidFill>
                  <a:schemeClr val="bg2">
                    <a:lumMod val="40000"/>
                    <a:lumOff val="60000"/>
                  </a:schemeClr>
                </a:solidFill>
                <a:latin typeface="Times New Roman" panose="02020603050405020304" pitchFamily="18" charset="0"/>
                <a:ea typeface="Calibri" panose="020F0502020204030204" pitchFamily="34" charset="0"/>
              </a:rPr>
              <a:t>HARDWARE REQUIREMENTS</a:t>
            </a:r>
            <a:r>
              <a:rPr lang="en-US" b="1" u="sng" dirty="0" smtClean="0">
                <a:solidFill>
                  <a:schemeClr val="bg2">
                    <a:lumMod val="40000"/>
                    <a:lumOff val="60000"/>
                  </a:schemeClr>
                </a:solidFill>
                <a:latin typeface="Times New Roman" panose="02020603050405020304" pitchFamily="18" charset="0"/>
                <a:ea typeface="Calibri" panose="020F0502020204030204" pitchFamily="34" charset="0"/>
              </a:rPr>
              <a:t>:</a:t>
            </a:r>
            <a:endParaRPr lang="en-IN" dirty="0">
              <a:solidFill>
                <a:schemeClr val="bg2">
                  <a:lumMod val="40000"/>
                  <a:lumOff val="60000"/>
                </a:schemeClr>
              </a:solidFill>
              <a:latin typeface="Times New Roman" panose="02020603050405020304" pitchFamily="18" charset="0"/>
              <a:ea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4527374"/>
              </p:ext>
            </p:extLst>
          </p:nvPr>
        </p:nvGraphicFramePr>
        <p:xfrm>
          <a:off x="1815920" y="2987898"/>
          <a:ext cx="8512935" cy="2884868"/>
        </p:xfrm>
        <a:graphic>
          <a:graphicData uri="http://schemas.openxmlformats.org/drawingml/2006/table">
            <a:tbl>
              <a:tblPr firstRow="1" firstCol="1" bandRow="1">
                <a:tableStyleId>{5C22544A-7EE6-4342-B048-85BDC9FD1C3A}</a:tableStyleId>
              </a:tblPr>
              <a:tblGrid>
                <a:gridCol w="2806171"/>
                <a:gridCol w="5706764"/>
              </a:tblGrid>
              <a:tr h="760102">
                <a:tc>
                  <a:txBody>
                    <a:bodyPr/>
                    <a:lstStyle/>
                    <a:p>
                      <a:pPr algn="just">
                        <a:lnSpc>
                          <a:spcPct val="150000"/>
                        </a:lnSpc>
                        <a:spcAft>
                          <a:spcPts val="0"/>
                        </a:spcAft>
                      </a:pPr>
                      <a:r>
                        <a:rPr lang="en-IN" sz="1200" dirty="0">
                          <a:effectLst/>
                        </a:rPr>
                        <a:t>Processor</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Intel(R) Core(TM) i5-7300U CPU @ 2.60GHz 2.71 GHz</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09773">
                <a:tc>
                  <a:txBody>
                    <a:bodyPr/>
                    <a:lstStyle/>
                    <a:p>
                      <a:pPr algn="just">
                        <a:lnSpc>
                          <a:spcPct val="150000"/>
                        </a:lnSpc>
                        <a:spcAft>
                          <a:spcPts val="0"/>
                        </a:spcAft>
                      </a:pPr>
                      <a:r>
                        <a:rPr lang="en-IN" sz="1200">
                          <a:effectLst/>
                        </a:rPr>
                        <a:t>Ram</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8.00 GB</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99074">
                <a:tc>
                  <a:txBody>
                    <a:bodyPr/>
                    <a:lstStyle/>
                    <a:p>
                      <a:pPr algn="just">
                        <a:lnSpc>
                          <a:spcPct val="150000"/>
                        </a:lnSpc>
                        <a:spcAft>
                          <a:spcPts val="0"/>
                        </a:spcAft>
                      </a:pPr>
                      <a:r>
                        <a:rPr lang="en-IN" sz="1200">
                          <a:effectLst/>
                        </a:rPr>
                        <a:t>Storage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tabLst>
                          <a:tab pos="1491615" algn="l"/>
                          <a:tab pos="1850390" algn="ctr"/>
                        </a:tabLst>
                      </a:pPr>
                      <a:r>
                        <a:rPr lang="en-IN" sz="1200">
                          <a:effectLst/>
                        </a:rPr>
                        <a:t>237GB (Hard disk)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96844">
                <a:tc>
                  <a:txBody>
                    <a:bodyPr/>
                    <a:lstStyle/>
                    <a:p>
                      <a:pPr algn="just">
                        <a:lnSpc>
                          <a:spcPct val="150000"/>
                        </a:lnSpc>
                        <a:spcAft>
                          <a:spcPts val="0"/>
                        </a:spcAft>
                      </a:pPr>
                      <a:r>
                        <a:rPr lang="en-IN" sz="1200">
                          <a:effectLst/>
                        </a:rPr>
                        <a:t>System type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100">
                          <a:effectLst/>
                        </a:rPr>
                        <a:t>64-bit Operating System,</a:t>
                      </a:r>
                    </a:p>
                    <a:p>
                      <a:pPr algn="ctr">
                        <a:lnSpc>
                          <a:spcPct val="150000"/>
                        </a:lnSpc>
                        <a:spcAft>
                          <a:spcPts val="0"/>
                        </a:spcAft>
                      </a:pPr>
                      <a:r>
                        <a:rPr lang="en-IN" sz="1100">
                          <a:effectLst/>
                        </a:rPr>
                        <a:t> x64-based processor</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19075">
                <a:tc>
                  <a:txBody>
                    <a:bodyPr/>
                    <a:lstStyle/>
                    <a:p>
                      <a:pPr algn="just">
                        <a:lnSpc>
                          <a:spcPct val="150000"/>
                        </a:lnSpc>
                        <a:spcAft>
                          <a:spcPts val="0"/>
                        </a:spcAft>
                      </a:pPr>
                      <a:r>
                        <a:rPr lang="en-IN" sz="1200">
                          <a:effectLst/>
                        </a:rPr>
                        <a:t>Network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dirty="0">
                          <a:effectLst/>
                        </a:rPr>
                        <a:t>Stable internet connection</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524518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34500" y="1001358"/>
            <a:ext cx="9404723" cy="630494"/>
          </a:xfrm>
        </p:spPr>
        <p:txBody>
          <a:bodyPr/>
          <a:lstStyle/>
          <a:p>
            <a:pPr marL="0" indent="0">
              <a:lnSpc>
                <a:spcPct val="150000"/>
              </a:lnSpc>
              <a:spcAft>
                <a:spcPts val="600"/>
              </a:spcAft>
            </a:pPr>
            <a:r>
              <a:rPr lang="en-US" sz="2000" b="1" u="sng" dirty="0">
                <a:solidFill>
                  <a:schemeClr val="bg2">
                    <a:lumMod val="40000"/>
                    <a:lumOff val="60000"/>
                  </a:schemeClr>
                </a:solidFill>
                <a:latin typeface="Times New Roman" panose="02020603050405020304" pitchFamily="18" charset="0"/>
                <a:ea typeface="Calibri" panose="020F0502020204030204" pitchFamily="34" charset="0"/>
              </a:rPr>
              <a:t>SOFTWARE REQUIREMENTS:</a:t>
            </a:r>
            <a:endParaRPr lang="en-IN" sz="2000" dirty="0">
              <a:solidFill>
                <a:schemeClr val="bg2">
                  <a:lumMod val="40000"/>
                  <a:lumOff val="60000"/>
                </a:schemeClr>
              </a:solidFill>
              <a:latin typeface="Times New Roman" panose="02020603050405020304" pitchFamily="18" charset="0"/>
              <a:ea typeface="Calibri" panose="020F0502020204030204" pitchFamily="34"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1780574"/>
              </p:ext>
            </p:extLst>
          </p:nvPr>
        </p:nvGraphicFramePr>
        <p:xfrm>
          <a:off x="1687132" y="2047740"/>
          <a:ext cx="7508383" cy="3284114"/>
        </p:xfrm>
        <a:graphic>
          <a:graphicData uri="http://schemas.openxmlformats.org/drawingml/2006/table">
            <a:tbl>
              <a:tblPr firstRow="1" firstCol="1" bandRow="1">
                <a:tableStyleId>{5C22544A-7EE6-4342-B048-85BDC9FD1C3A}</a:tableStyleId>
              </a:tblPr>
              <a:tblGrid>
                <a:gridCol w="2523485"/>
                <a:gridCol w="4984898"/>
              </a:tblGrid>
              <a:tr h="692894">
                <a:tc>
                  <a:txBody>
                    <a:bodyPr/>
                    <a:lstStyle/>
                    <a:p>
                      <a:pPr algn="just">
                        <a:lnSpc>
                          <a:spcPct val="150000"/>
                        </a:lnSpc>
                        <a:spcAft>
                          <a:spcPts val="0"/>
                        </a:spcAft>
                      </a:pPr>
                      <a:r>
                        <a:rPr lang="en-IN" sz="1200" dirty="0">
                          <a:effectLst/>
                        </a:rPr>
                        <a:t>Operating System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200">
                          <a:effectLst/>
                        </a:rPr>
                        <a:t>Windows 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14547">
                <a:tc>
                  <a:txBody>
                    <a:bodyPr/>
                    <a:lstStyle/>
                    <a:p>
                      <a:pPr algn="just">
                        <a:lnSpc>
                          <a:spcPct val="150000"/>
                        </a:lnSpc>
                        <a:spcAft>
                          <a:spcPts val="0"/>
                        </a:spcAft>
                      </a:pPr>
                      <a:r>
                        <a:rPr lang="en-IN" sz="1200">
                          <a:effectLst/>
                        </a:rPr>
                        <a:t>Coding Language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50000"/>
                        </a:lnSpc>
                        <a:spcAft>
                          <a:spcPts val="0"/>
                        </a:spcAft>
                      </a:pPr>
                      <a:r>
                        <a:rPr lang="en-IN" sz="1400">
                          <a:effectLst/>
                        </a:rPr>
                        <a:t>JAVA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799885">
                <a:tc>
                  <a:txBody>
                    <a:bodyPr/>
                    <a:lstStyle/>
                    <a:p>
                      <a:pPr algn="just">
                        <a:lnSpc>
                          <a:spcPct val="150000"/>
                        </a:lnSpc>
                        <a:spcAft>
                          <a:spcPts val="0"/>
                        </a:spcAft>
                      </a:pPr>
                      <a:r>
                        <a:rPr lang="en-IN" sz="1200">
                          <a:effectLst/>
                        </a:rPr>
                        <a:t>Front End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50000"/>
                        </a:lnSpc>
                        <a:spcAft>
                          <a:spcPts val="0"/>
                        </a:spcAft>
                        <a:tabLst>
                          <a:tab pos="848995" algn="l"/>
                          <a:tab pos="1843405" algn="ctr"/>
                        </a:tabLst>
                      </a:pPr>
                      <a:r>
                        <a:rPr lang="en-IN" sz="1400" dirty="0">
                          <a:effectLst/>
                        </a:rPr>
                        <a:t>		</a:t>
                      </a:r>
                      <a:r>
                        <a:rPr lang="en-IN" sz="1400" dirty="0" smtClean="0">
                          <a:effectLst/>
                        </a:rPr>
                        <a:t>                 </a:t>
                      </a:r>
                      <a:r>
                        <a:rPr lang="en-IN" sz="1200" dirty="0" smtClean="0">
                          <a:effectLst/>
                        </a:rPr>
                        <a:t>Net </a:t>
                      </a:r>
                      <a:r>
                        <a:rPr lang="en-IN" sz="1200" dirty="0">
                          <a:effectLst/>
                        </a:rPr>
                        <a:t>Beans Software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076788">
                <a:tc>
                  <a:txBody>
                    <a:bodyPr/>
                    <a:lstStyle/>
                    <a:p>
                      <a:pPr algn="just">
                        <a:lnSpc>
                          <a:spcPct val="150000"/>
                        </a:lnSpc>
                        <a:spcAft>
                          <a:spcPts val="0"/>
                        </a:spcAft>
                      </a:pPr>
                      <a:r>
                        <a:rPr lang="en-IN" sz="1200" dirty="0">
                          <a:effectLst/>
                        </a:rPr>
                        <a:t>Back End</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fontAlgn="base">
                        <a:lnSpc>
                          <a:spcPct val="150000"/>
                        </a:lnSpc>
                        <a:spcAft>
                          <a:spcPts val="0"/>
                        </a:spcAft>
                      </a:pPr>
                      <a:r>
                        <a:rPr lang="en-IN" sz="1100" dirty="0">
                          <a:effectLst/>
                        </a:rPr>
                        <a:t>MySQLyog Community 32</a:t>
                      </a:r>
                    </a:p>
                    <a:p>
                      <a:pPr algn="ctr" fontAlgn="base">
                        <a:lnSpc>
                          <a:spcPct val="150000"/>
                        </a:lnSpc>
                        <a:spcAft>
                          <a:spcPts val="0"/>
                        </a:spcAft>
                      </a:pPr>
                      <a:r>
                        <a:rPr lang="en-IN" sz="1400" dirty="0">
                          <a:effectLst/>
                        </a:rPr>
                        <a:t> </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tc>
              </a:tr>
            </a:tbl>
          </a:graphicData>
        </a:graphic>
      </p:graphicFrame>
    </p:spTree>
    <p:extLst>
      <p:ext uri="{BB962C8B-B14F-4D97-AF65-F5344CB8AC3E}">
        <p14:creationId xmlns:p14="http://schemas.microsoft.com/office/powerpoint/2010/main" val="108556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30326" y="452718"/>
            <a:ext cx="8320508" cy="1400530"/>
          </a:xfrm>
        </p:spPr>
        <p:txBody>
          <a:bodyPr/>
          <a:lstStyle/>
          <a:p>
            <a:pPr algn="ctr"/>
            <a:r>
              <a:rPr lang="en-US" sz="4400" b="1" dirty="0">
                <a:solidFill>
                  <a:schemeClr val="bg2">
                    <a:lumMod val="40000"/>
                    <a:lumOff val="60000"/>
                  </a:schemeClr>
                </a:solidFill>
                <a:latin typeface="Times New Roman" panose="02020603050405020304" pitchFamily="18" charset="0"/>
                <a:cs typeface="Times New Roman" panose="02020603050405020304" pitchFamily="18" charset="0"/>
              </a:rPr>
              <a:t>CONCLUSION</a:t>
            </a:r>
            <a:endParaRPr lang="en-IN" dirty="0">
              <a:solidFill>
                <a:schemeClr val="bg2">
                  <a:lumMod val="40000"/>
                  <a:lumOff val="60000"/>
                </a:schemeClr>
              </a:solidFill>
            </a:endParaRPr>
          </a:p>
        </p:txBody>
      </p:sp>
      <p:sp>
        <p:nvSpPr>
          <p:cNvPr id="3" name="Content Placeholder 2"/>
          <p:cNvSpPr>
            <a:spLocks noGrp="1"/>
          </p:cNvSpPr>
          <p:nvPr>
            <p:ph idx="1"/>
          </p:nvPr>
        </p:nvSpPr>
        <p:spPr>
          <a:xfrm>
            <a:off x="196948" y="1533380"/>
            <a:ext cx="11995052" cy="4644682"/>
          </a:xfrm>
        </p:spPr>
        <p:txBody>
          <a:bodyPr>
            <a:normAutofit/>
          </a:bodyPr>
          <a:lstStyle/>
          <a:p>
            <a:pPr marL="628650" indent="-285750" algn="just">
              <a:lnSpc>
                <a:spcPct val="170000"/>
              </a:lnSpc>
              <a:spcAft>
                <a:spcPts val="1000"/>
              </a:spcAf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Airports use a myriad of systems to support their operations. Many of those systems are now incorporating software, database, and network components. </a:t>
            </a:r>
          </a:p>
          <a:p>
            <a:pPr indent="457200" algn="just">
              <a:lnSpc>
                <a:spcPct val="170000"/>
              </a:lnSpc>
              <a:spcAft>
                <a:spcPts val="1000"/>
              </a:spcAf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They generate both on-demand and regular reports to assist airport management, improve operations and reduce cost at the same time.</a:t>
            </a:r>
          </a:p>
          <a:p>
            <a:pPr indent="457200" algn="just">
              <a:lnSpc>
                <a:spcPct val="170000"/>
              </a:lnSpc>
              <a:spcAft>
                <a:spcPts val="1000"/>
              </a:spcAf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In order for airports to become more effective and efficient in their operations, they need to understand the competitive advantage of these systems and how to align them together to better serve their stakeholders.</a:t>
            </a:r>
          </a:p>
          <a:p>
            <a:pPr indent="457200" algn="just">
              <a:lnSpc>
                <a:spcPct val="170000"/>
              </a:lnSpc>
              <a:spcAft>
                <a:spcPts val="1000"/>
              </a:spcAf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We successfully executed the  web application in airline reservation system</a:t>
            </a:r>
            <a:r>
              <a:rPr lang="en-US" sz="1800" dirty="0" smtClean="0">
                <a:latin typeface="Times New Roman" panose="02020603050405020304" pitchFamily="18" charset="0"/>
                <a:ea typeface="Times New Roman" panose="02020603050405020304" pitchFamily="18" charset="0"/>
                <a:cs typeface="Times New Roman" panose="02020603050405020304" pitchFamily="18" charset="0"/>
              </a:rPr>
              <a:t>.</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6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6258" y="452718"/>
            <a:ext cx="8334576" cy="1400530"/>
          </a:xfrm>
        </p:spPr>
        <p:txBody>
          <a:bodyPr/>
          <a:lstStyle/>
          <a:p>
            <a:pPr algn="ctr"/>
            <a:r>
              <a:rPr lang="en-US" sz="4400" b="1" dirty="0">
                <a:solidFill>
                  <a:schemeClr val="bg2">
                    <a:lumMod val="40000"/>
                    <a:lumOff val="60000"/>
                  </a:schemeClr>
                </a:solidFill>
                <a:latin typeface="Times New Roman" panose="02020603050405020304" pitchFamily="18" charset="0"/>
                <a:cs typeface="Times New Roman" panose="02020603050405020304" pitchFamily="18" charset="0"/>
              </a:rPr>
              <a:t>REFERENCE</a:t>
            </a:r>
            <a:endParaRPr lang="en-IN" dirty="0">
              <a:solidFill>
                <a:schemeClr val="bg2">
                  <a:lumMod val="40000"/>
                  <a:lumOff val="60000"/>
                </a:schemeClr>
              </a:solidFill>
            </a:endParaRPr>
          </a:p>
        </p:txBody>
      </p:sp>
      <p:sp>
        <p:nvSpPr>
          <p:cNvPr id="3" name="Content Placeholder 2"/>
          <p:cNvSpPr>
            <a:spLocks noGrp="1"/>
          </p:cNvSpPr>
          <p:nvPr>
            <p:ph idx="1"/>
          </p:nvPr>
        </p:nvSpPr>
        <p:spPr>
          <a:xfrm>
            <a:off x="492369" y="1673090"/>
            <a:ext cx="11394831" cy="4195481"/>
          </a:xfrm>
        </p:spPr>
        <p:txBody>
          <a:bodyPr/>
          <a:lstStyle/>
          <a:p>
            <a:pPr>
              <a:lnSpc>
                <a:spcPct val="115000"/>
              </a:lnSpc>
              <a:spcAft>
                <a:spcPts val="100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ea typeface="Times New Roman" panose="02020603050405020304" pitchFamily="18" charset="0"/>
                <a:cs typeface="Times New Roman" panose="02020603050405020304" pitchFamily="18" charset="0"/>
              </a:rPr>
              <a:t>Marks, A., Rietsema, K. and Hudson, G. (2013) Aviation Management Information Systems. Embry-Riddle Press.</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Airport Cooperative Research Program (2008) Integrative Airport Information Systems—Report 13. Transportation Research Board. </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Wensveen, J. (2007) Air Transportation: A Management Perspective. Ashgate.</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1800" dirty="0">
                <a:latin typeface="Times New Roman" panose="02020603050405020304" pitchFamily="18" charset="0"/>
                <a:ea typeface="Times New Roman" panose="02020603050405020304" pitchFamily="18" charset="0"/>
                <a:cs typeface="Times New Roman" panose="02020603050405020304" pitchFamily="18" charset="0"/>
              </a:rPr>
              <a:t> Robert, K. (2008) Air Transportation. Kendall Hunt Publishing, 11.</a:t>
            </a:r>
            <a:endParaRPr lang="en-IN" sz="1800" dirty="0">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ea typeface="Times New Roman" panose="02020603050405020304" pitchFamily="18" charset="0"/>
              </a:rPr>
              <a:t> Center for Air Transportation Systems Research (2009) Introduction to Airports Design and Operations. George Mason University</a:t>
            </a:r>
            <a:endParaRPr lang="en-IN" sz="1800" dirty="0"/>
          </a:p>
        </p:txBody>
      </p:sp>
    </p:spTree>
    <p:extLst>
      <p:ext uri="{BB962C8B-B14F-4D97-AF65-F5344CB8AC3E}">
        <p14:creationId xmlns:p14="http://schemas.microsoft.com/office/powerpoint/2010/main" val="624779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3458" y="2050777"/>
            <a:ext cx="9404723" cy="971401"/>
          </a:xfrm>
        </p:spPr>
        <p:txBody>
          <a:bodyPr/>
          <a:lstStyle/>
          <a:p>
            <a:pPr algn="ctr"/>
            <a:r>
              <a:rPr lang="en-US" sz="4400" b="1" dirty="0" smtClean="0">
                <a:solidFill>
                  <a:schemeClr val="bg2">
                    <a:lumMod val="40000"/>
                    <a:lumOff val="60000"/>
                  </a:schemeClr>
                </a:solidFill>
              </a:rPr>
              <a:t>THANK YOU</a:t>
            </a:r>
            <a:endParaRPr lang="en-IN" sz="4400" b="1" dirty="0">
              <a:solidFill>
                <a:schemeClr val="bg2">
                  <a:lumMod val="40000"/>
                  <a:lumOff val="60000"/>
                </a:schemeClr>
              </a:solidFill>
            </a:endParaRPr>
          </a:p>
        </p:txBody>
      </p:sp>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6586" y="2782632"/>
            <a:ext cx="4700588" cy="2632329"/>
          </a:xfrm>
          <a:effectLst>
            <a:softEdge rad="635000"/>
          </a:effec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99869" y="3752849"/>
            <a:ext cx="1975048" cy="1415161"/>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4166" y="3752849"/>
            <a:ext cx="5905500" cy="3324225"/>
          </a:xfrm>
          <a:prstGeom prst="rect">
            <a:avLst/>
          </a:prstGeom>
        </p:spPr>
      </p:pic>
      <p:pic>
        <p:nvPicPr>
          <p:cNvPr id="12" name="Picture 11"/>
          <p:cNvPicPr>
            <a:picLocks noChangeAspect="1"/>
          </p:cNvPicPr>
          <p:nvPr/>
        </p:nvPicPr>
        <p:blipFill rotWithShape="1">
          <a:blip r:embed="rId5" cstate="print">
            <a:extLst>
              <a:ext uri="{28A0092B-C50C-407E-A947-70E740481C1C}">
                <a14:useLocalDpi xmlns:a14="http://schemas.microsoft.com/office/drawing/2010/main" val="0"/>
              </a:ext>
            </a:extLst>
          </a:blip>
          <a:srcRect l="8514" t="2500" r="4889" b="8333"/>
          <a:stretch/>
        </p:blipFill>
        <p:spPr>
          <a:xfrm>
            <a:off x="6866082" y="4026916"/>
            <a:ext cx="2153584" cy="1559720"/>
          </a:xfrm>
          <a:prstGeom prst="rect">
            <a:avLst/>
          </a:prstGeom>
          <a:solidFill>
            <a:srgbClr val="FFFFFF">
              <a:shade val="85000"/>
            </a:srgbClr>
          </a:solidFill>
          <a:ln w="190500" cap="rnd">
            <a:solidFill>
              <a:srgbClr val="FFFFFF"/>
            </a:solidFill>
          </a:ln>
          <a:effectLst>
            <a:outerShdw blurRad="76200" dir="18900000" sy="23000" kx="-1200000" algn="bl" rotWithShape="0">
              <a:prstClr val="black">
                <a:alpha val="20000"/>
              </a:prstClr>
            </a:outerShdw>
          </a:effectLst>
          <a:scene3d>
            <a:camera prst="perspectiveContrastingLeftFacing">
              <a:rot lat="540000" lon="2100000" rev="0"/>
            </a:camera>
            <a:lightRig rig="soft" dir="t"/>
          </a:scene3d>
          <a:sp3d contourW="12700" prstMaterial="matte">
            <a:bevelT w="63500" h="50800"/>
            <a:contourClr>
              <a:srgbClr val="C0C0C0"/>
            </a:contourClr>
          </a:sp3d>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200000">
            <a:off x="5979392" y="3810738"/>
            <a:ext cx="2390102" cy="3585153"/>
          </a:xfrm>
          <a:prstGeom prst="rect">
            <a:avLst/>
          </a:prstGeom>
        </p:spPr>
      </p:pic>
    </p:spTree>
    <p:extLst>
      <p:ext uri="{BB962C8B-B14F-4D97-AF65-F5344CB8AC3E}">
        <p14:creationId xmlns:p14="http://schemas.microsoft.com/office/powerpoint/2010/main" val="3186734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6971" y="452718"/>
            <a:ext cx="9797143" cy="1400530"/>
          </a:xfrm>
        </p:spPr>
        <p:txBody>
          <a:bodyPr anchor="ctr"/>
          <a:lstStyle/>
          <a:p>
            <a:pPr algn="ctr"/>
            <a:r>
              <a:rPr lang="en-US" sz="4400" b="1" dirty="0">
                <a:solidFill>
                  <a:schemeClr val="bg2">
                    <a:lumMod val="20000"/>
                    <a:lumOff val="80000"/>
                  </a:schemeClr>
                </a:solidFill>
                <a:latin typeface="Times New Roman" panose="02020603050405020304" pitchFamily="18" charset="0"/>
                <a:cs typeface="Times New Roman" panose="02020603050405020304" pitchFamily="18" charset="0"/>
              </a:rPr>
              <a:t>ABSTRACT</a:t>
            </a:r>
            <a:endParaRPr lang="en-IN" dirty="0">
              <a:solidFill>
                <a:schemeClr val="bg2">
                  <a:lumMod val="20000"/>
                  <a:lumOff val="80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0" y="1855101"/>
            <a:ext cx="8940800" cy="4577404"/>
          </a:xfrm>
        </p:spPr>
        <p:txBody>
          <a:bodyPr>
            <a:normAutofit lnSpcReduction="10000"/>
          </a:bodyPr>
          <a:lstStyle/>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The Airport Authority System (AAS) was one of the earliest changes to improve efficiency.</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 ARS eventually evolved into the Computer Reservations System (CRS), and then into Global Distribution System (GDS). </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The airline industry created the first GDS in the 1960s as a way to keep track of flight schedules, availability, and prices.</a:t>
            </a:r>
          </a:p>
          <a:p>
            <a:pPr algn="just">
              <a:lnSpc>
                <a:spcPct val="150000"/>
              </a:lnSpc>
            </a:pPr>
            <a:r>
              <a:rPr lang="en-US" dirty="0">
                <a:latin typeface="Times New Roman" panose="02020603050405020304" pitchFamily="18" charset="0"/>
                <a:ea typeface="Times New Roman" panose="02020603050405020304" pitchFamily="18" charset="0"/>
                <a:cs typeface="Times New Roman" panose="02020603050405020304" pitchFamily="18" charset="0"/>
              </a:rPr>
              <a:t>The airlines realized that by automating the reservation process for travel agents, they could make the travel agents more productive and essentially turn into an extension of the airline’s sales force.</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50000"/>
              </a:lnSpc>
            </a:pPr>
            <a:endParaRPr lang="en-IN" sz="1800"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51415"/>
            <a:ext cx="3425371" cy="4746145"/>
          </a:xfrm>
          <a:prstGeom prst="rect">
            <a:avLst/>
          </a:prstGeom>
          <a:noFill/>
          <a:effectLst>
            <a:softEdge rad="635000"/>
          </a:effectLst>
          <a:scene3d>
            <a:camera prst="obliqueTopLeft"/>
            <a:lightRig rig="threePt" dir="t"/>
          </a:scene3d>
        </p:spPr>
      </p:pic>
    </p:spTree>
    <p:extLst>
      <p:ext uri="{BB962C8B-B14F-4D97-AF65-F5344CB8AC3E}">
        <p14:creationId xmlns:p14="http://schemas.microsoft.com/office/powerpoint/2010/main" val="68840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769256"/>
            <a:ext cx="10776632" cy="1083991"/>
          </a:xfrm>
        </p:spPr>
        <p:txBody>
          <a:bodyPr/>
          <a:lstStyle/>
          <a:p>
            <a:pPr algn="ctr"/>
            <a:r>
              <a:rPr lang="en-US" sz="4400" b="1" dirty="0" smtClean="0">
                <a:solidFill>
                  <a:schemeClr val="bg2">
                    <a:lumMod val="20000"/>
                    <a:lumOff val="80000"/>
                  </a:schemeClr>
                </a:solidFill>
                <a:latin typeface="Times New Roman" panose="02020603050405020304" pitchFamily="18" charset="0"/>
                <a:cs typeface="Times New Roman" panose="02020603050405020304" pitchFamily="18" charset="0"/>
              </a:rPr>
              <a:t> </a:t>
            </a:r>
            <a:r>
              <a:rPr lang="en-US" sz="4400" b="1" dirty="0">
                <a:solidFill>
                  <a:schemeClr val="bg2">
                    <a:lumMod val="20000"/>
                    <a:lumOff val="80000"/>
                  </a:schemeClr>
                </a:solidFill>
                <a:latin typeface="Times New Roman" panose="02020603050405020304" pitchFamily="18" charset="0"/>
                <a:cs typeface="Times New Roman" panose="02020603050405020304" pitchFamily="18" charset="0"/>
              </a:rPr>
              <a:t>O</a:t>
            </a:r>
            <a:r>
              <a:rPr lang="en-US" sz="4400" b="1" dirty="0" smtClean="0">
                <a:solidFill>
                  <a:schemeClr val="bg2">
                    <a:lumMod val="20000"/>
                    <a:lumOff val="80000"/>
                  </a:schemeClr>
                </a:solidFill>
                <a:latin typeface="Times New Roman" panose="02020603050405020304" pitchFamily="18" charset="0"/>
                <a:cs typeface="Times New Roman" panose="02020603050405020304" pitchFamily="18" charset="0"/>
              </a:rPr>
              <a:t>BJECTIVE</a:t>
            </a:r>
            <a:r>
              <a:rPr lang="en-IN" sz="4400" b="1" u="sng" dirty="0">
                <a:solidFill>
                  <a:schemeClr val="bg2">
                    <a:lumMod val="20000"/>
                    <a:lumOff val="80000"/>
                  </a:schemeClr>
                </a:solidFill>
                <a:latin typeface="Times New Roman" panose="02020603050405020304" pitchFamily="18" charset="0"/>
                <a:cs typeface="Times New Roman" panose="02020603050405020304" pitchFamily="18" charset="0"/>
              </a:rPr>
              <a:t/>
            </a:r>
            <a:br>
              <a:rPr lang="en-IN" sz="4400" b="1" u="sng" dirty="0">
                <a:solidFill>
                  <a:schemeClr val="bg2">
                    <a:lumMod val="20000"/>
                    <a:lumOff val="80000"/>
                  </a:schemeClr>
                </a:solidFill>
                <a:latin typeface="Times New Roman" panose="02020603050405020304" pitchFamily="18" charset="0"/>
                <a:cs typeface="Times New Roman" panose="02020603050405020304" pitchFamily="18" charset="0"/>
              </a:rPr>
            </a:br>
            <a:endParaRPr lang="en-IN" u="sng" dirty="0">
              <a:solidFill>
                <a:schemeClr val="bg2">
                  <a:lumMod val="20000"/>
                  <a:lumOff val="80000"/>
                </a:schemeClr>
              </a:solidFill>
            </a:endParaRPr>
          </a:p>
        </p:txBody>
      </p:sp>
      <p:sp>
        <p:nvSpPr>
          <p:cNvPr id="3" name="Content Placeholder 2"/>
          <p:cNvSpPr>
            <a:spLocks noGrp="1"/>
          </p:cNvSpPr>
          <p:nvPr>
            <p:ph idx="1"/>
          </p:nvPr>
        </p:nvSpPr>
        <p:spPr>
          <a:xfrm>
            <a:off x="646112" y="2002972"/>
            <a:ext cx="9403742" cy="4245428"/>
          </a:xfrm>
        </p:spPr>
        <p:txBody>
          <a:bodyPr>
            <a:normAutofit/>
          </a:bodyPr>
          <a:lstStyle/>
          <a:p>
            <a:r>
              <a:rPr lang="en-US" dirty="0">
                <a:latin typeface="Times New Roman" panose="02020603050405020304" pitchFamily="18" charset="0"/>
                <a:cs typeface="Times New Roman" panose="02020603050405020304" pitchFamily="18" charset="0"/>
              </a:rPr>
              <a:t>The objective of this project is to create a web application in Airline reservation system.</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5179" y="2976334"/>
            <a:ext cx="6096000" cy="3419475"/>
          </a:xfrm>
          <a:prstGeom prst="rect">
            <a:avLst/>
          </a:prstGeom>
        </p:spPr>
      </p:pic>
    </p:spTree>
    <p:extLst>
      <p:ext uri="{BB962C8B-B14F-4D97-AF65-F5344CB8AC3E}">
        <p14:creationId xmlns:p14="http://schemas.microsoft.com/office/powerpoint/2010/main" val="46503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0398" y="486229"/>
            <a:ext cx="9404723" cy="638628"/>
          </a:xfrm>
        </p:spPr>
        <p:txBody>
          <a:bodyPr/>
          <a:lstStyle/>
          <a:p>
            <a:pPr algn="ctr"/>
            <a:r>
              <a:rPr lang="en-US" sz="4400" b="1" dirty="0">
                <a:solidFill>
                  <a:schemeClr val="bg2">
                    <a:lumMod val="40000"/>
                    <a:lumOff val="60000"/>
                  </a:schemeClr>
                </a:solidFill>
                <a:latin typeface="Times New Roman" panose="02020603050405020304" pitchFamily="18" charset="0"/>
                <a:cs typeface="Times New Roman" panose="02020603050405020304" pitchFamily="18" charset="0"/>
              </a:rPr>
              <a:t> EXISTING SYSTEM</a:t>
            </a:r>
            <a:endParaRPr lang="en-IN" dirty="0">
              <a:solidFill>
                <a:schemeClr val="bg2">
                  <a:lumMod val="40000"/>
                  <a:lumOff val="60000"/>
                </a:schemeClr>
              </a:solidFill>
            </a:endParaRPr>
          </a:p>
        </p:txBody>
      </p:sp>
      <p:sp>
        <p:nvSpPr>
          <p:cNvPr id="3" name="Content Placeholder 2"/>
          <p:cNvSpPr>
            <a:spLocks noGrp="1"/>
          </p:cNvSpPr>
          <p:nvPr>
            <p:ph idx="1"/>
          </p:nvPr>
        </p:nvSpPr>
        <p:spPr>
          <a:xfrm>
            <a:off x="0" y="888642"/>
            <a:ext cx="9768115" cy="5969358"/>
          </a:xfrm>
        </p:spPr>
        <p:txBody>
          <a:bodyPr>
            <a:noAutofit/>
          </a:bodyPr>
          <a:lstStyle/>
          <a:p>
            <a:pPr marL="0" indent="0">
              <a:buNone/>
            </a:pPr>
            <a:endParaRPr lang="en-IN" b="1"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Traditional airline ticket booking systems rely on manual processes, where passengers have to visit physical counters or contact travel agents to book their flights. This outdated approach poses several challenges</a:t>
            </a:r>
            <a:r>
              <a:rPr lang="en-IN" dirty="0" smtClean="0">
                <a:latin typeface="Times New Roman" panose="02020603050405020304" pitchFamily="18" charset="0"/>
                <a:cs typeface="Times New Roman" panose="02020603050405020304" pitchFamily="18" charset="0"/>
              </a:rPr>
              <a:t>:</a:t>
            </a:r>
          </a:p>
          <a:p>
            <a:pPr marL="0" indent="0">
              <a:buNone/>
            </a:pPr>
            <a:r>
              <a:rPr lang="en-IN" sz="1800" b="1" u="sng" dirty="0" smtClean="0">
                <a:solidFill>
                  <a:schemeClr val="bg2">
                    <a:lumMod val="60000"/>
                    <a:lumOff val="40000"/>
                  </a:schemeClr>
                </a:solidFill>
              </a:rPr>
              <a:t>DISADVANTAGES:</a:t>
            </a:r>
            <a:endParaRPr lang="en-IN" sz="1800" u="sng" dirty="0" smtClean="0">
              <a:solidFill>
                <a:schemeClr val="bg2">
                  <a:lumMod val="60000"/>
                  <a:lumOff val="40000"/>
                </a:schemeClr>
              </a:solidFill>
            </a:endParaRPr>
          </a:p>
          <a:p>
            <a:pPr lvl="0"/>
            <a:r>
              <a:rPr lang="en-IN" sz="1800" b="1" dirty="0" smtClean="0"/>
              <a:t>No </a:t>
            </a:r>
            <a:r>
              <a:rPr lang="en-IN" sz="1800" b="1" dirty="0"/>
              <a:t>Real-Time Updates:</a:t>
            </a:r>
            <a:r>
              <a:rPr lang="en-IN" sz="1800" dirty="0"/>
              <a:t> Flight schedules and availability are not updated dynamically.</a:t>
            </a:r>
          </a:p>
          <a:p>
            <a:pPr lvl="0"/>
            <a:r>
              <a:rPr lang="en-IN" sz="1800" b="1" dirty="0"/>
              <a:t>Limited Accessibility:</a:t>
            </a:r>
            <a:r>
              <a:rPr lang="en-IN" sz="1800" dirty="0"/>
              <a:t> Customers must visit physical locations or make phone calls to book tickets.</a:t>
            </a:r>
          </a:p>
          <a:p>
            <a:pPr lvl="0"/>
            <a:r>
              <a:rPr lang="en-IN" sz="1800" b="1" dirty="0"/>
              <a:t>Manual Data Handling:</a:t>
            </a:r>
            <a:r>
              <a:rPr lang="en-IN" sz="1800" dirty="0"/>
              <a:t> Passenger details and flight records are managed manually, increasing the risk of errors.</a:t>
            </a:r>
          </a:p>
          <a:p>
            <a:pPr lvl="0"/>
            <a:r>
              <a:rPr lang="en-IN" sz="1800" b="1" dirty="0"/>
              <a:t>Time-Consuming Process:</a:t>
            </a:r>
            <a:r>
              <a:rPr lang="en-IN" sz="1800" dirty="0"/>
              <a:t> Booking and modifications require considerable time.</a:t>
            </a:r>
          </a:p>
          <a:p>
            <a:pPr lvl="0"/>
            <a:r>
              <a:rPr lang="en-IN" sz="1800" b="1" dirty="0"/>
              <a:t>Lack of Personalization:</a:t>
            </a:r>
            <a:r>
              <a:rPr lang="en-IN" sz="1800" dirty="0"/>
              <a:t> Users do not receive customized flight recommendations or offer</a:t>
            </a:r>
            <a:r>
              <a:rPr lang="en-IN" dirty="0"/>
              <a:t>s.</a:t>
            </a:r>
          </a:p>
          <a:p>
            <a:pPr marR="100330" indent="0" algn="just">
              <a:lnSpc>
                <a:spcPct val="150000"/>
              </a:lnSpc>
              <a:spcAft>
                <a:spcPts val="1400"/>
              </a:spcAft>
              <a:buNone/>
            </a:pPr>
            <a:endParaRPr lang="en-IN" dirty="0" smtClean="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buNone/>
            </a:pPr>
            <a:r>
              <a:rPr lang="en-US" b="1" u="sng" dirty="0" smtClean="0">
                <a:latin typeface="Times New Roman" panose="02020603050405020304" pitchFamily="18" charset="0"/>
                <a:ea typeface="Times New Roman" panose="02020603050405020304" pitchFamily="18" charset="0"/>
                <a:cs typeface="Times New Roman" panose="02020603050405020304" pitchFamily="18" charset="0"/>
              </a:rPr>
              <a:t/>
            </a:r>
            <a:br>
              <a:rPr lang="en-US" b="1" u="sng" dirty="0" smtClean="0">
                <a:latin typeface="Times New Roman" panose="02020603050405020304" pitchFamily="18" charset="0"/>
                <a:ea typeface="Times New Roman" panose="02020603050405020304" pitchFamily="18" charset="0"/>
                <a:cs typeface="Times New Roman" panose="02020603050405020304" pitchFamily="18" charset="0"/>
              </a:rPr>
            </a:br>
            <a:r>
              <a:rPr lang="en-US" b="1" dirty="0" smtClean="0">
                <a:latin typeface="Times New Roman" panose="02020603050405020304" pitchFamily="18" charset="0"/>
                <a:ea typeface="Times New Roman" panose="02020603050405020304" pitchFamily="18" charset="0"/>
                <a:cs typeface="Courier"/>
              </a:rPr>
              <a:t> </a:t>
            </a:r>
            <a:endParaRPr lang="en-IN" dirty="0" smtClean="0">
              <a:latin typeface="Courier"/>
              <a:ea typeface="Times New Roman" panose="02020603050405020304" pitchFamily="18" charset="0"/>
              <a:cs typeface="Courier"/>
            </a:endParaRPr>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92343" y="0"/>
            <a:ext cx="2699657" cy="1799773"/>
          </a:xfrm>
          <a:prstGeom prst="rect">
            <a:avLst/>
          </a:prstGeom>
          <a:effectLst/>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788956">
            <a:off x="9245601" y="3927932"/>
            <a:ext cx="4840397" cy="2724675"/>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16200000">
            <a:off x="10151608" y="4912656"/>
            <a:ext cx="1556275" cy="2334413"/>
          </a:xfrm>
          <a:prstGeom prst="rect">
            <a:avLst/>
          </a:prstGeom>
        </p:spPr>
      </p:pic>
    </p:spTree>
    <p:extLst>
      <p:ext uri="{BB962C8B-B14F-4D97-AF65-F5344CB8AC3E}">
        <p14:creationId xmlns:p14="http://schemas.microsoft.com/office/powerpoint/2010/main" val="3447561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06490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8514" y="580571"/>
            <a:ext cx="8512320" cy="1388791"/>
          </a:xfrm>
        </p:spPr>
        <p:txBody>
          <a:bodyPr/>
          <a:lstStyle/>
          <a:p>
            <a:pPr algn="ctr"/>
            <a:r>
              <a:rPr lang="en-US" sz="4400" b="1" dirty="0" smtClean="0">
                <a:solidFill>
                  <a:schemeClr val="bg2">
                    <a:lumMod val="40000"/>
                    <a:lumOff val="60000"/>
                  </a:schemeClr>
                </a:solidFill>
                <a:latin typeface="Times New Roman" panose="02020603050405020304" pitchFamily="18" charset="0"/>
                <a:cs typeface="Times New Roman" panose="02020603050405020304" pitchFamily="18" charset="0"/>
              </a:rPr>
              <a:t>ADVANTAGES</a:t>
            </a:r>
            <a:endParaRPr lang="en-IN" u="sng" dirty="0">
              <a:solidFill>
                <a:schemeClr val="bg2">
                  <a:lumMod val="40000"/>
                  <a:lumOff val="60000"/>
                </a:schemeClr>
              </a:solidFill>
            </a:endParaRPr>
          </a:p>
        </p:txBody>
      </p:sp>
      <p:sp>
        <p:nvSpPr>
          <p:cNvPr id="3" name="Content Placeholder 2"/>
          <p:cNvSpPr>
            <a:spLocks noGrp="1"/>
          </p:cNvSpPr>
          <p:nvPr>
            <p:ph idx="1"/>
          </p:nvPr>
        </p:nvSpPr>
        <p:spPr>
          <a:xfrm>
            <a:off x="697667" y="1654631"/>
            <a:ext cx="9498310" cy="4274456"/>
          </a:xfrm>
        </p:spPr>
        <p:txBody>
          <a:bodyPr/>
          <a:lstStyle/>
          <a:p>
            <a:pPr marL="457200" indent="228600" algn="just">
              <a:lnSpc>
                <a:spcPct val="150000"/>
              </a:lnSpc>
              <a:spcAft>
                <a:spcPts val="165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Faster System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228600" algn="just">
              <a:lnSpc>
                <a:spcPct val="150000"/>
              </a:lnSpc>
              <a:spcAft>
                <a:spcPts val="165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Accuracy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228600" algn="just">
              <a:lnSpc>
                <a:spcPct val="150000"/>
              </a:lnSpc>
              <a:spcAft>
                <a:spcPts val="165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Reliability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228600" algn="just">
              <a:lnSpc>
                <a:spcPct val="150000"/>
              </a:lnSpc>
              <a:spcAft>
                <a:spcPts val="165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Informative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pPr marL="457200" indent="228600" algn="just">
              <a:lnSpc>
                <a:spcPct val="150000"/>
              </a:lnSpc>
              <a:spcAft>
                <a:spcPts val="1650"/>
              </a:spcAft>
            </a:pPr>
            <a:r>
              <a:rPr lang="en-US" dirty="0">
                <a:latin typeface="Times New Roman" panose="02020603050405020304" pitchFamily="18" charset="0"/>
                <a:ea typeface="Times New Roman" panose="02020603050405020304" pitchFamily="18" charset="0"/>
                <a:cs typeface="Times New Roman" panose="02020603050405020304" pitchFamily="18" charset="0"/>
              </a:rPr>
              <a:t> Reservations.</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9169" y="3791859"/>
            <a:ext cx="5206465" cy="174307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952818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400" b="1" dirty="0" smtClean="0">
                <a:solidFill>
                  <a:schemeClr val="bg2">
                    <a:lumMod val="40000"/>
                    <a:lumOff val="60000"/>
                  </a:schemeClr>
                </a:solidFill>
                <a:latin typeface="Times New Roman" panose="02020603050405020304" pitchFamily="18" charset="0"/>
                <a:cs typeface="Times New Roman" panose="02020603050405020304" pitchFamily="18" charset="0"/>
              </a:rPr>
              <a:t>  DISADVANTAGE</a:t>
            </a:r>
            <a:endParaRPr lang="en-IN" dirty="0">
              <a:solidFill>
                <a:schemeClr val="bg2">
                  <a:lumMod val="40000"/>
                  <a:lumOff val="60000"/>
                </a:schemeClr>
              </a:solidFill>
            </a:endParaRPr>
          </a:p>
        </p:txBody>
      </p:sp>
      <p:sp>
        <p:nvSpPr>
          <p:cNvPr id="3" name="Content Placeholder 2"/>
          <p:cNvSpPr>
            <a:spLocks noGrp="1"/>
          </p:cNvSpPr>
          <p:nvPr>
            <p:ph idx="1"/>
          </p:nvPr>
        </p:nvSpPr>
        <p:spPr>
          <a:xfrm>
            <a:off x="646110" y="1393371"/>
            <a:ext cx="9403743" cy="4855028"/>
          </a:xfrm>
        </p:spPr>
        <p:txBody>
          <a:bodyPr/>
          <a:lstStyle/>
          <a:p>
            <a:r>
              <a:rPr lang="en-US" dirty="0">
                <a:latin typeface="Times New Roman" panose="02020603050405020304" pitchFamily="18" charset="0"/>
                <a:cs typeface="Times New Roman" panose="02020603050405020304" pitchFamily="18" charset="0"/>
              </a:rPr>
              <a:t>Manual work</a:t>
            </a:r>
          </a:p>
          <a:p>
            <a:r>
              <a:rPr lang="en-US" dirty="0">
                <a:latin typeface="Times New Roman" panose="02020603050405020304" pitchFamily="18" charset="0"/>
                <a:ea typeface="Times New Roman" panose="02020603050405020304" pitchFamily="18" charset="0"/>
                <a:cs typeface="Times New Roman" panose="02020603050405020304" pitchFamily="18" charset="0"/>
              </a:rPr>
              <a:t>Massive losses financially</a:t>
            </a:r>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4686" y="2226808"/>
            <a:ext cx="3765167" cy="2143125"/>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348107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96571" y="90152"/>
            <a:ext cx="8454263" cy="671440"/>
          </a:xfrm>
        </p:spPr>
        <p:txBody>
          <a:bodyPr/>
          <a:lstStyle/>
          <a:p>
            <a:pPr algn="ctr"/>
            <a:r>
              <a:rPr lang="en-US" sz="4400" b="1" dirty="0">
                <a:solidFill>
                  <a:schemeClr val="bg2">
                    <a:lumMod val="40000"/>
                    <a:lumOff val="60000"/>
                  </a:schemeClr>
                </a:solidFill>
                <a:latin typeface="Times New Roman" panose="02020603050405020304" pitchFamily="18" charset="0"/>
                <a:cs typeface="Times New Roman" panose="02020603050405020304" pitchFamily="18" charset="0"/>
              </a:rPr>
              <a:t>PROPOSED SYSTEM</a:t>
            </a:r>
            <a:endParaRPr lang="en-IN" dirty="0">
              <a:solidFill>
                <a:schemeClr val="bg2">
                  <a:lumMod val="40000"/>
                  <a:lumOff val="60000"/>
                </a:schemeClr>
              </a:solidFill>
            </a:endParaRPr>
          </a:p>
        </p:txBody>
      </p:sp>
      <p:sp>
        <p:nvSpPr>
          <p:cNvPr id="3" name="Content Placeholder 2"/>
          <p:cNvSpPr>
            <a:spLocks noGrp="1"/>
          </p:cNvSpPr>
          <p:nvPr>
            <p:ph idx="1"/>
          </p:nvPr>
        </p:nvSpPr>
        <p:spPr>
          <a:xfrm>
            <a:off x="141668" y="643944"/>
            <a:ext cx="9501785" cy="5227085"/>
          </a:xfrm>
        </p:spPr>
        <p:txBody>
          <a:bodyPr>
            <a:normAutofit fontScale="25000" lnSpcReduction="20000"/>
          </a:bodyPr>
          <a:lstStyle/>
          <a:p>
            <a:pPr marL="0" indent="0">
              <a:lnSpc>
                <a:spcPct val="120000"/>
              </a:lnSpc>
              <a:buNone/>
            </a:pPr>
            <a:r>
              <a:rPr lang="en-IN" sz="8000" dirty="0">
                <a:latin typeface="Times New Roman" panose="02020603050405020304" pitchFamily="18" charset="0"/>
                <a:cs typeface="Times New Roman" panose="02020603050405020304" pitchFamily="18" charset="0"/>
              </a:rPr>
              <a:t>Our airline reservation system is a comprehensive web-based platform designed to streamline flight bookings, enhance user experience, and optimize administrative operations.</a:t>
            </a:r>
          </a:p>
          <a:p>
            <a:pPr marL="0" indent="0">
              <a:lnSpc>
                <a:spcPct val="120000"/>
              </a:lnSpc>
              <a:buNone/>
            </a:pPr>
            <a:r>
              <a:rPr lang="en-IN" sz="8000" b="1" u="sng" dirty="0" smtClean="0">
                <a:solidFill>
                  <a:schemeClr val="bg2">
                    <a:lumMod val="60000"/>
                    <a:lumOff val="40000"/>
                  </a:schemeClr>
                </a:solidFill>
                <a:latin typeface="Times New Roman" panose="02020603050405020304" pitchFamily="18" charset="0"/>
                <a:cs typeface="Times New Roman" panose="02020603050405020304" pitchFamily="18" charset="0"/>
              </a:rPr>
              <a:t>User Perspective:</a:t>
            </a:r>
            <a:endParaRPr lang="en-IN" sz="8000" u="sng" dirty="0">
              <a:solidFill>
                <a:schemeClr val="bg2">
                  <a:lumMod val="60000"/>
                  <a:lumOff val="40000"/>
                </a:schemeClr>
              </a:solidFill>
              <a:latin typeface="Times New Roman" panose="02020603050405020304" pitchFamily="18" charset="0"/>
              <a:cs typeface="Times New Roman" panose="02020603050405020304" pitchFamily="18" charset="0"/>
            </a:endParaRPr>
          </a:p>
          <a:p>
            <a:pPr marL="0" indent="0">
              <a:lnSpc>
                <a:spcPct val="120000"/>
              </a:lnSpc>
              <a:buNone/>
            </a:pPr>
            <a:r>
              <a:rPr lang="en-IN" sz="7200" b="1" dirty="0" smtClean="0">
                <a:solidFill>
                  <a:schemeClr val="bg2">
                    <a:lumMod val="60000"/>
                    <a:lumOff val="40000"/>
                  </a:schemeClr>
                </a:solidFill>
                <a:latin typeface="Times New Roman" panose="02020603050405020304" pitchFamily="18" charset="0"/>
                <a:cs typeface="Times New Roman" panose="02020603050405020304" pitchFamily="18" charset="0"/>
              </a:rPr>
              <a:t>       1</a:t>
            </a:r>
            <a:r>
              <a:rPr lang="en-IN" sz="7200" b="1" dirty="0">
                <a:solidFill>
                  <a:schemeClr val="bg2">
                    <a:lumMod val="60000"/>
                    <a:lumOff val="40000"/>
                  </a:schemeClr>
                </a:solidFill>
                <a:latin typeface="Times New Roman" panose="02020603050405020304" pitchFamily="18" charset="0"/>
                <a:cs typeface="Times New Roman" panose="02020603050405020304" pitchFamily="18" charset="0"/>
              </a:rPr>
              <a:t>. Homepage Flight Search:</a:t>
            </a:r>
            <a:endParaRPr lang="en-IN" sz="7200" dirty="0">
              <a:solidFill>
                <a:schemeClr val="bg2">
                  <a:lumMod val="60000"/>
                  <a:lumOff val="40000"/>
                </a:schemeClr>
              </a:solidFill>
              <a:latin typeface="Times New Roman" panose="02020603050405020304" pitchFamily="18" charset="0"/>
              <a:cs typeface="Times New Roman" panose="02020603050405020304" pitchFamily="18" charset="0"/>
            </a:endParaRPr>
          </a:p>
          <a:p>
            <a:pPr marL="457200" lvl="1" indent="0">
              <a:lnSpc>
                <a:spcPct val="120000"/>
              </a:lnSpc>
              <a:buNone/>
            </a:pPr>
            <a:r>
              <a:rPr lang="en-IN" sz="7200" dirty="0">
                <a:latin typeface="Times New Roman" panose="02020603050405020304" pitchFamily="18" charset="0"/>
                <a:cs typeface="Times New Roman" panose="02020603050405020304" pitchFamily="18" charset="0"/>
              </a:rPr>
              <a:t>Users can search for available flights without logging in by entering details such as departure and destination cities, travel dates, and class preferences. This feature allows potential customers to explore flight options effortlessly.​</a:t>
            </a:r>
          </a:p>
          <a:p>
            <a:pPr marL="0" indent="0">
              <a:lnSpc>
                <a:spcPct val="120000"/>
              </a:lnSpc>
              <a:buNone/>
            </a:pPr>
            <a:r>
              <a:rPr lang="en-IN" sz="7200" b="1" dirty="0" smtClean="0">
                <a:solidFill>
                  <a:schemeClr val="bg2">
                    <a:lumMod val="60000"/>
                    <a:lumOff val="40000"/>
                  </a:schemeClr>
                </a:solidFill>
                <a:latin typeface="Times New Roman" panose="02020603050405020304" pitchFamily="18" charset="0"/>
                <a:cs typeface="Times New Roman" panose="02020603050405020304" pitchFamily="18" charset="0"/>
              </a:rPr>
              <a:t>       2</a:t>
            </a:r>
            <a:r>
              <a:rPr lang="en-IN" sz="7200" dirty="0">
                <a:solidFill>
                  <a:schemeClr val="bg2">
                    <a:lumMod val="60000"/>
                    <a:lumOff val="40000"/>
                  </a:schemeClr>
                </a:solidFill>
                <a:latin typeface="Times New Roman" panose="02020603050405020304" pitchFamily="18" charset="0"/>
                <a:cs typeface="Times New Roman" panose="02020603050405020304" pitchFamily="18" charset="0"/>
              </a:rPr>
              <a:t>.</a:t>
            </a:r>
            <a:r>
              <a:rPr lang="en-IN" sz="7200" b="1" dirty="0">
                <a:solidFill>
                  <a:schemeClr val="bg2">
                    <a:lumMod val="60000"/>
                    <a:lumOff val="40000"/>
                  </a:schemeClr>
                </a:solidFill>
                <a:latin typeface="Times New Roman" panose="02020603050405020304" pitchFamily="18" charset="0"/>
                <a:cs typeface="Times New Roman" panose="02020603050405020304" pitchFamily="18" charset="0"/>
              </a:rPr>
              <a:t> User Registration &amp; Authentication:</a:t>
            </a:r>
            <a:endParaRPr lang="en-IN" sz="7200" dirty="0">
              <a:solidFill>
                <a:schemeClr val="bg2">
                  <a:lumMod val="60000"/>
                  <a:lumOff val="40000"/>
                </a:schemeClr>
              </a:solidFill>
              <a:latin typeface="Times New Roman" panose="02020603050405020304" pitchFamily="18" charset="0"/>
              <a:cs typeface="Times New Roman" panose="02020603050405020304" pitchFamily="18" charset="0"/>
            </a:endParaRPr>
          </a:p>
          <a:p>
            <a:pPr lvl="1">
              <a:lnSpc>
                <a:spcPct val="120000"/>
              </a:lnSpc>
            </a:pPr>
            <a:r>
              <a:rPr lang="en-IN" sz="7200" dirty="0">
                <a:latin typeface="Times New Roman" panose="02020603050405020304" pitchFamily="18" charset="0"/>
                <a:cs typeface="Times New Roman" panose="02020603050405020304" pitchFamily="18" charset="0"/>
              </a:rPr>
              <a:t>To proceed with booking, users must create an account or log in. This ensures a personalized experience and secure management of bookings.​</a:t>
            </a:r>
          </a:p>
          <a:p>
            <a:pPr marL="0" indent="0">
              <a:lnSpc>
                <a:spcPct val="120000"/>
              </a:lnSpc>
              <a:buNone/>
            </a:pPr>
            <a:r>
              <a:rPr lang="en-IN" sz="7200" b="1" dirty="0" smtClean="0">
                <a:solidFill>
                  <a:schemeClr val="bg2">
                    <a:lumMod val="60000"/>
                    <a:lumOff val="40000"/>
                  </a:schemeClr>
                </a:solidFill>
                <a:latin typeface="Times New Roman" panose="02020603050405020304" pitchFamily="18" charset="0"/>
                <a:cs typeface="Times New Roman" panose="02020603050405020304" pitchFamily="18" charset="0"/>
              </a:rPr>
              <a:t>       3</a:t>
            </a:r>
            <a:r>
              <a:rPr lang="en-IN" sz="7200" b="1" dirty="0">
                <a:solidFill>
                  <a:schemeClr val="bg2">
                    <a:lumMod val="60000"/>
                    <a:lumOff val="40000"/>
                  </a:schemeClr>
                </a:solidFill>
                <a:latin typeface="Times New Roman" panose="02020603050405020304" pitchFamily="18" charset="0"/>
                <a:cs typeface="Times New Roman" panose="02020603050405020304" pitchFamily="18" charset="0"/>
              </a:rPr>
              <a:t>. Flight Booking Process:</a:t>
            </a:r>
            <a:endParaRPr lang="en-IN" sz="7200" dirty="0">
              <a:solidFill>
                <a:schemeClr val="bg2">
                  <a:lumMod val="60000"/>
                  <a:lumOff val="40000"/>
                </a:schemeClr>
              </a:solidFill>
              <a:latin typeface="Times New Roman" panose="02020603050405020304" pitchFamily="18" charset="0"/>
              <a:cs typeface="Times New Roman" panose="02020603050405020304" pitchFamily="18" charset="0"/>
            </a:endParaRPr>
          </a:p>
          <a:p>
            <a:pPr lvl="1">
              <a:lnSpc>
                <a:spcPct val="120000"/>
              </a:lnSpc>
            </a:pPr>
            <a:r>
              <a:rPr lang="en-IN" sz="7200" b="1" dirty="0">
                <a:solidFill>
                  <a:schemeClr val="tx1">
                    <a:lumMod val="95000"/>
                  </a:schemeClr>
                </a:solidFill>
                <a:latin typeface="Times New Roman" panose="02020603050405020304" pitchFamily="18" charset="0"/>
                <a:cs typeface="Times New Roman" panose="02020603050405020304" pitchFamily="18" charset="0"/>
              </a:rPr>
              <a:t>Flight Selection:</a:t>
            </a:r>
            <a:r>
              <a:rPr lang="en-IN" sz="7200" dirty="0">
                <a:solidFill>
                  <a:schemeClr val="tx1">
                    <a:lumMod val="95000"/>
                  </a:schemeClr>
                </a:solidFill>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After logging in, users can select their preferred flight from the available options.​</a:t>
            </a:r>
          </a:p>
          <a:p>
            <a:pPr lvl="1">
              <a:lnSpc>
                <a:spcPct val="120000"/>
              </a:lnSpc>
            </a:pPr>
            <a:r>
              <a:rPr lang="en-IN" sz="7200" b="1" dirty="0">
                <a:solidFill>
                  <a:schemeClr val="tx1">
                    <a:lumMod val="95000"/>
                  </a:schemeClr>
                </a:solidFill>
                <a:latin typeface="Times New Roman" panose="02020603050405020304" pitchFamily="18" charset="0"/>
                <a:cs typeface="Times New Roman" panose="02020603050405020304" pitchFamily="18" charset="0"/>
              </a:rPr>
              <a:t>Passenger Details:</a:t>
            </a:r>
            <a:r>
              <a:rPr lang="en-IN" sz="7200" dirty="0">
                <a:solidFill>
                  <a:schemeClr val="tx1">
                    <a:lumMod val="95000"/>
                  </a:schemeClr>
                </a:solidFill>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Users input necessary passenger information, ensuring accuracy for ticketing and compliance purposes.​</a:t>
            </a:r>
          </a:p>
          <a:p>
            <a:pPr lvl="1">
              <a:lnSpc>
                <a:spcPct val="120000"/>
              </a:lnSpc>
            </a:pPr>
            <a:r>
              <a:rPr lang="en-IN" sz="7200" b="1" dirty="0">
                <a:solidFill>
                  <a:schemeClr val="tx1">
                    <a:lumMod val="95000"/>
                  </a:schemeClr>
                </a:solidFill>
                <a:latin typeface="Times New Roman" panose="02020603050405020304" pitchFamily="18" charset="0"/>
                <a:cs typeface="Times New Roman" panose="02020603050405020304" pitchFamily="18" charset="0"/>
              </a:rPr>
              <a:t>Seat Selection:</a:t>
            </a:r>
            <a:r>
              <a:rPr lang="en-IN" sz="7200" dirty="0">
                <a:solidFill>
                  <a:schemeClr val="tx1">
                    <a:lumMod val="95000"/>
                  </a:schemeClr>
                </a:solidFill>
                <a:latin typeface="Times New Roman" panose="02020603050405020304" pitchFamily="18" charset="0"/>
                <a:cs typeface="Times New Roman" panose="02020603050405020304" pitchFamily="18" charset="0"/>
              </a:rPr>
              <a:t> </a:t>
            </a:r>
            <a:r>
              <a:rPr lang="en-IN" sz="7200" dirty="0">
                <a:latin typeface="Times New Roman" panose="02020603050405020304" pitchFamily="18" charset="0"/>
                <a:cs typeface="Times New Roman" panose="02020603050405020304" pitchFamily="18" charset="0"/>
              </a:rPr>
              <a:t>The system provides an interactive seat map, allowing users to choose their desired seats based on availability.​</a:t>
            </a:r>
          </a:p>
          <a:p>
            <a:pPr lvl="1">
              <a:lnSpc>
                <a:spcPct val="120000"/>
              </a:lnSpc>
            </a:pPr>
            <a:r>
              <a:rPr lang="en-IN" sz="7200" b="1" dirty="0">
                <a:latin typeface="Times New Roman" panose="02020603050405020304" pitchFamily="18" charset="0"/>
                <a:cs typeface="Times New Roman" panose="02020603050405020304" pitchFamily="18" charset="0"/>
              </a:rPr>
              <a:t>Payment Processing:</a:t>
            </a:r>
            <a:r>
              <a:rPr lang="en-IN" sz="7200" dirty="0">
                <a:latin typeface="Times New Roman" panose="02020603050405020304" pitchFamily="18" charset="0"/>
                <a:cs typeface="Times New Roman" panose="02020603050405020304" pitchFamily="18" charset="0"/>
              </a:rPr>
              <a:t> Secure payment gateways facilitate transactions through various methods, including credit/debit cards and digital wallets.​</a:t>
            </a:r>
          </a:p>
          <a:p>
            <a:pPr lvl="1">
              <a:lnSpc>
                <a:spcPct val="120000"/>
              </a:lnSpc>
            </a:pPr>
            <a:r>
              <a:rPr lang="en-IN" sz="7200" b="1" dirty="0">
                <a:latin typeface="Times New Roman" panose="02020603050405020304" pitchFamily="18" charset="0"/>
                <a:cs typeface="Times New Roman" panose="02020603050405020304" pitchFamily="18" charset="0"/>
              </a:rPr>
              <a:t>Ticket Issuance:</a:t>
            </a:r>
            <a:r>
              <a:rPr lang="en-IN" sz="7200" dirty="0">
                <a:latin typeface="Times New Roman" panose="02020603050405020304" pitchFamily="18" charset="0"/>
                <a:cs typeface="Times New Roman" panose="02020603050405020304" pitchFamily="18" charset="0"/>
              </a:rPr>
              <a:t> Upon successful payment, the system generates an e-ticket in PDF format, which is immediately sent to the user's registered email address.​</a:t>
            </a:r>
          </a:p>
          <a:p>
            <a:pPr lvl="0" algn="just">
              <a:lnSpc>
                <a:spcPct val="150000"/>
              </a:lnSpc>
              <a:spcAft>
                <a:spcPts val="600"/>
              </a:spcAft>
              <a:buFont typeface="Wingdings" panose="05000000000000000000" pitchFamily="2" charset="2"/>
              <a:buChar char="Ø"/>
              <a:tabLst>
                <a:tab pos="457200" algn="l"/>
              </a:tabLst>
            </a:pPr>
            <a:endParaRPr lang="en-IN"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3567" y="1504069"/>
            <a:ext cx="3000375" cy="2124075"/>
          </a:xfrm>
          <a:prstGeom prst="rect">
            <a:avLst/>
          </a:prstGeom>
          <a:ln>
            <a:noFill/>
          </a:ln>
          <a:effectLst>
            <a:outerShdw blurRad="184150" dist="241300" dir="11520000" sx="110000" sy="110000" algn="ctr">
              <a:srgbClr val="000000">
                <a:alpha val="18000"/>
              </a:srgbClr>
            </a:outerShdw>
            <a:softEdge rad="635000"/>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50834" y="3031678"/>
            <a:ext cx="1785257" cy="1338943"/>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Tree>
    <p:extLst>
      <p:ext uri="{BB962C8B-B14F-4D97-AF65-F5344CB8AC3E}">
        <p14:creationId xmlns:p14="http://schemas.microsoft.com/office/powerpoint/2010/main" val="1228184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429" y="452718"/>
            <a:ext cx="8091405" cy="1400530"/>
          </a:xfrm>
        </p:spPr>
        <p:txBody>
          <a:bodyPr/>
          <a:lstStyle/>
          <a:p>
            <a:pPr algn="ctr"/>
            <a:r>
              <a:rPr lang="en-US" sz="4400" b="1" dirty="0">
                <a:solidFill>
                  <a:schemeClr val="bg2">
                    <a:lumMod val="40000"/>
                    <a:lumOff val="60000"/>
                  </a:schemeClr>
                </a:solidFill>
                <a:latin typeface="Times New Roman" panose="02020603050405020304" pitchFamily="18" charset="0"/>
                <a:cs typeface="Times New Roman" panose="02020603050405020304" pitchFamily="18" charset="0"/>
              </a:rPr>
              <a:t>ALGORITHM</a:t>
            </a:r>
            <a:endParaRPr lang="en-IN" dirty="0">
              <a:solidFill>
                <a:schemeClr val="bg2">
                  <a:lumMod val="40000"/>
                  <a:lumOff val="60000"/>
                </a:schemeClr>
              </a:solidFill>
            </a:endParaRPr>
          </a:p>
        </p:txBody>
      </p:sp>
      <p:sp>
        <p:nvSpPr>
          <p:cNvPr id="3" name="Content Placeholder 2"/>
          <p:cNvSpPr>
            <a:spLocks noGrp="1"/>
          </p:cNvSpPr>
          <p:nvPr>
            <p:ph idx="1"/>
          </p:nvPr>
        </p:nvSpPr>
        <p:spPr>
          <a:xfrm>
            <a:off x="711425" y="1544917"/>
            <a:ext cx="8946541" cy="4195481"/>
          </a:xfrm>
        </p:spPr>
        <p:txBody>
          <a:bodyPr/>
          <a:lstStyle/>
          <a:p>
            <a:r>
              <a:rPr lang="en-US" dirty="0">
                <a:latin typeface="Times New Roman" panose="02020603050405020304" pitchFamily="18" charset="0"/>
                <a:cs typeface="Times New Roman" panose="02020603050405020304" pitchFamily="18" charset="0"/>
              </a:rPr>
              <a:t>Collaborative filtering</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98180" y="1922530"/>
            <a:ext cx="3686551" cy="2045833"/>
          </a:xfrm>
          <a:prstGeom prst="roundRect">
            <a:avLst>
              <a:gd name="adj" fmla="val 4167"/>
            </a:avLst>
          </a:prstGeom>
          <a:solidFill>
            <a:srgbClr val="FFFFFF"/>
          </a:solidFill>
          <a:ln w="76200" cap="sq">
            <a:solidFill>
              <a:srgbClr val="292929"/>
            </a:solidFill>
            <a:miter lim="800000"/>
          </a:ln>
          <a:effectLst>
            <a:reflection blurRad="6350" stA="50000" endA="300" endPos="55500" dist="1016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84248480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317</TotalTime>
  <Words>858</Words>
  <Application>Microsoft Office PowerPoint</Application>
  <PresentationFormat>Widescreen</PresentationFormat>
  <Paragraphs>97</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Courier</vt:lpstr>
      <vt:lpstr>Times New Roman</vt:lpstr>
      <vt:lpstr>Wingdings</vt:lpstr>
      <vt:lpstr>Wingdings 3</vt:lpstr>
      <vt:lpstr>Ion</vt:lpstr>
      <vt:lpstr>PowerPoint Presentation</vt:lpstr>
      <vt:lpstr>ABSTRACT</vt:lpstr>
      <vt:lpstr> OBJECTIVE </vt:lpstr>
      <vt:lpstr> EXISTING SYSTEM</vt:lpstr>
      <vt:lpstr>PowerPoint Presentation</vt:lpstr>
      <vt:lpstr>ADVANTAGES</vt:lpstr>
      <vt:lpstr>  DISADVANTAGE</vt:lpstr>
      <vt:lpstr>PROPOSED SYSTEM</vt:lpstr>
      <vt:lpstr>ALGORITHM</vt:lpstr>
      <vt:lpstr> SYSTEM ARCHITECTURE</vt:lpstr>
      <vt:lpstr>SYSTEM MODULE</vt:lpstr>
      <vt:lpstr>SYSTEM MODULE DESCRIPTION</vt:lpstr>
      <vt:lpstr>user:</vt:lpstr>
      <vt:lpstr>SYSTEM REQUIREMENTS</vt:lpstr>
      <vt:lpstr>SOFTWARE REQUIREMENTS:</vt:lpstr>
      <vt:lpstr>CONCLUSION</vt:lpstr>
      <vt:lpstr>REFERENCE</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Microsoft account</cp:lastModifiedBy>
  <cp:revision>36</cp:revision>
  <dcterms:created xsi:type="dcterms:W3CDTF">2025-02-10T13:05:27Z</dcterms:created>
  <dcterms:modified xsi:type="dcterms:W3CDTF">2025-04-04T03:43:01Z</dcterms:modified>
</cp:coreProperties>
</file>