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Courgette" panose="020B0604020202020204" charset="0"/>
      <p:regular r:id="rId15"/>
    </p:embeddedFont>
    <p:embeddedFont>
      <p:font typeface="Merriweather" panose="020B0604020202020204" charset="0"/>
      <p:regular r:id="rId16"/>
      <p:bold r:id="rId17"/>
      <p:italic r:id="rId18"/>
      <p:boldItalic r:id="rId19"/>
    </p:embeddedFont>
    <p:embeddedFont>
      <p:font typeface="Nuni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4b225eee4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4b225eee4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4b225eee4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4b225eee4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4b225eee4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4b225eee4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4b225eee4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14b225eee4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76e10114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76e10114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4b225eee4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4b225eee4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4b225eee4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4b225eee4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934927" y="742175"/>
            <a:ext cx="5361300" cy="1995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PATIENT ENVIRONMENT MANAGEMENT SYSTEM USING IOT AND MACHINE LEARNING</a:t>
            </a:r>
            <a:endParaRPr/>
          </a:p>
        </p:txBody>
      </p:sp>
      <p:sp>
        <p:nvSpPr>
          <p:cNvPr id="129" name="Google Shape;129;p13"/>
          <p:cNvSpPr txBox="1">
            <a:spLocks noGrp="1"/>
          </p:cNvSpPr>
          <p:nvPr>
            <p:ph type="subTitle" idx="1"/>
          </p:nvPr>
        </p:nvSpPr>
        <p:spPr>
          <a:xfrm>
            <a:off x="1858700" y="2737475"/>
            <a:ext cx="5361300" cy="1318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19BAI1069 – </a:t>
            </a:r>
            <a:r>
              <a:rPr lang="en-IN" dirty="0" err="1"/>
              <a:t>Araadhye</a:t>
            </a:r>
            <a:r>
              <a:rPr lang="en-IN" dirty="0"/>
              <a:t> Jain</a:t>
            </a:r>
            <a:endParaRPr dirty="0"/>
          </a:p>
          <a:p>
            <a:pPr marL="0" lvl="0" indent="0" algn="ctr" rtl="0">
              <a:spcBef>
                <a:spcPts val="0"/>
              </a:spcBef>
              <a:spcAft>
                <a:spcPts val="0"/>
              </a:spcAft>
              <a:buNone/>
            </a:pPr>
            <a:r>
              <a:rPr lang="en" dirty="0"/>
              <a:t>19BCE1657 – Tatvavid Tripathi </a:t>
            </a:r>
            <a:endParaRPr dirty="0"/>
          </a:p>
          <a:p>
            <a:pPr marL="0" lvl="0" indent="0" algn="ctr" rtl="0">
              <a:spcBef>
                <a:spcPts val="0"/>
              </a:spcBef>
              <a:spcAft>
                <a:spcPts val="0"/>
              </a:spcAft>
              <a:buNone/>
            </a:pPr>
            <a:r>
              <a:rPr lang="en" dirty="0"/>
              <a:t>19BCE1352 – </a:t>
            </a:r>
            <a:r>
              <a:rPr lang="en-IN" dirty="0"/>
              <a:t>Anshuman Singh</a:t>
            </a:r>
            <a:r>
              <a:rPr lang="en" dirty="0"/>
              <a:t> </a:t>
            </a:r>
            <a:endParaRPr dirty="0"/>
          </a:p>
          <a:p>
            <a:pPr marL="0" lvl="0" indent="0" algn="ctr" rtl="0">
              <a:spcBef>
                <a:spcPts val="0"/>
              </a:spcBef>
              <a:spcAft>
                <a:spcPts val="0"/>
              </a:spcAft>
              <a:buNone/>
            </a:pPr>
            <a:r>
              <a:rPr lang="en" dirty="0"/>
              <a:t>19B</a:t>
            </a:r>
            <a:r>
              <a:rPr lang="en-IN" dirty="0"/>
              <a:t>AI1007</a:t>
            </a:r>
            <a:r>
              <a:rPr lang="en" dirty="0"/>
              <a:t> – Piyush Parashrampuria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Abstract	</a:t>
            </a:r>
            <a:endParaRPr/>
          </a:p>
        </p:txBody>
      </p:sp>
      <p:sp>
        <p:nvSpPr>
          <p:cNvPr id="135" name="Google Shape;135;p14"/>
          <p:cNvSpPr txBox="1">
            <a:spLocks noGrp="1"/>
          </p:cNvSpPr>
          <p:nvPr>
            <p:ph type="body" idx="1"/>
          </p:nvPr>
        </p:nvSpPr>
        <p:spPr>
          <a:xfrm>
            <a:off x="819150" y="1514075"/>
            <a:ext cx="7505700" cy="2924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IoT has seen significant growth in the field of health-sector. With the advent of new technology both in the field of IoT simulation and Application deployment, we can now create a system capable of assisting a regular patient or patient left in self-care in their daily day-to-day medication routines and providing them ways to interact with the room environment around them. </a:t>
            </a:r>
            <a:endParaRPr/>
          </a:p>
          <a:p>
            <a:pPr marL="457200" lvl="0" indent="-311150" algn="l" rtl="0">
              <a:spcBef>
                <a:spcPts val="0"/>
              </a:spcBef>
              <a:spcAft>
                <a:spcPts val="0"/>
              </a:spcAft>
              <a:buSzPts val="1300"/>
              <a:buChar char="●"/>
            </a:pPr>
            <a:r>
              <a:rPr lang="en"/>
              <a:t>Such a system will help those patients who either forget their medication doses or are handicapped in controlling common room appliances such as TV, AC, room light, etc, also providing the means to track their body-state such as oxygen level, pulse rate, body temperature, etc. </a:t>
            </a:r>
            <a:endParaRPr/>
          </a:p>
          <a:p>
            <a:pPr marL="457200" lvl="0" indent="-311150" algn="l" rtl="0">
              <a:spcBef>
                <a:spcPts val="0"/>
              </a:spcBef>
              <a:spcAft>
                <a:spcPts val="0"/>
              </a:spcAft>
              <a:buSzPts val="1300"/>
              <a:buChar char="●"/>
            </a:pPr>
            <a:r>
              <a:rPr lang="en"/>
              <a:t>Apart from that, the system will be capable of identifying the critical conditions and providing an emergency solution for the same. The proposed system will be capable of providing the user/patient an Application based control. The IoT system will be developed as hardware, with data analysis done on cloud and cross-platform applications.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Literature Survey</a:t>
            </a:r>
            <a:endParaRPr/>
          </a:p>
        </p:txBody>
      </p:sp>
      <p:sp>
        <p:nvSpPr>
          <p:cNvPr id="141" name="Google Shape;141;p15"/>
          <p:cNvSpPr txBox="1">
            <a:spLocks noGrp="1"/>
          </p:cNvSpPr>
          <p:nvPr>
            <p:ph type="body" idx="1"/>
          </p:nvPr>
        </p:nvSpPr>
        <p:spPr>
          <a:xfrm>
            <a:off x="819150" y="1529000"/>
            <a:ext cx="7505700" cy="2909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Some related works have already been done in terms of creating an environmental management system. The works outlined are as follows.</a:t>
            </a:r>
            <a:endParaRPr/>
          </a:p>
          <a:p>
            <a:pPr marL="457200" lvl="0" indent="-311150" algn="l" rtl="0">
              <a:spcBef>
                <a:spcPts val="1200"/>
              </a:spcBef>
              <a:spcAft>
                <a:spcPts val="0"/>
              </a:spcAft>
              <a:buSzPts val="1300"/>
              <a:buChar char="●"/>
            </a:pPr>
            <a:r>
              <a:rPr lang="en"/>
              <a:t>Ibrar Yaqook et al.  developed a state of art based smart environment using IoT which aims to support and enhance the abilities of its dwellers in executing their tasks, such as navigating through unfamiliar space and moving heavy objects for the elderly</a:t>
            </a:r>
            <a:endParaRPr/>
          </a:p>
          <a:p>
            <a:pPr marL="457200" lvl="0" indent="-311150" algn="l" rtl="0">
              <a:spcBef>
                <a:spcPts val="0"/>
              </a:spcBef>
              <a:spcAft>
                <a:spcPts val="0"/>
              </a:spcAft>
              <a:buSzPts val="1300"/>
              <a:buChar char="●"/>
            </a:pPr>
            <a:r>
              <a:rPr lang="en"/>
              <a:t>y R. Kumar et al.  proposed a framework for An IoT based patient monitoring system using Raspberry Pi in which the proposed system, they are using the sensors like the temperature sensor and the heartbeat sensor to measure the temperature and the heartbeat of the patient. </a:t>
            </a:r>
            <a:endParaRPr/>
          </a:p>
          <a:p>
            <a:pPr marL="457200" lvl="0" indent="-311150" algn="l" rtl="0">
              <a:spcBef>
                <a:spcPts val="0"/>
              </a:spcBef>
              <a:spcAft>
                <a:spcPts val="0"/>
              </a:spcAft>
              <a:buSzPts val="1300"/>
              <a:buChar char="●"/>
            </a:pPr>
            <a:r>
              <a:rPr lang="en"/>
              <a:t>Pradhan B. et al. proposed healthcare-based devices which aid to integrate the advantages of IoT technology and cloud computing with the field of medicine. It also lays out the protocols for the transmission of the patient's data from numerous sensors and medical devices to a given healthcare network.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System </a:t>
            </a:r>
            <a:endParaRPr/>
          </a:p>
          <a:p>
            <a:pPr marL="0" lvl="0" indent="0" algn="l" rtl="0">
              <a:spcBef>
                <a:spcPts val="0"/>
              </a:spcBef>
              <a:spcAft>
                <a:spcPts val="0"/>
              </a:spcAft>
              <a:buNone/>
            </a:pPr>
            <a:endParaRPr sz="777"/>
          </a:p>
          <a:p>
            <a:pPr marL="0" lvl="0" indent="0" algn="l" rtl="0">
              <a:spcBef>
                <a:spcPts val="0"/>
              </a:spcBef>
              <a:spcAft>
                <a:spcPts val="0"/>
              </a:spcAft>
              <a:buNone/>
            </a:pPr>
            <a:r>
              <a:rPr lang="en" sz="2200">
                <a:solidFill>
                  <a:srgbClr val="1155CC"/>
                </a:solidFill>
                <a:latin typeface="Courgette"/>
                <a:ea typeface="Courgette"/>
                <a:cs typeface="Courgette"/>
                <a:sym typeface="Courgette"/>
              </a:rPr>
              <a:t>A quick glance</a:t>
            </a:r>
            <a:endParaRPr sz="2200">
              <a:solidFill>
                <a:srgbClr val="1155CC"/>
              </a:solidFill>
              <a:latin typeface="Courgette"/>
              <a:ea typeface="Courgette"/>
              <a:cs typeface="Courgette"/>
              <a:sym typeface="Courgette"/>
            </a:endParaRPr>
          </a:p>
        </p:txBody>
      </p:sp>
      <p:sp>
        <p:nvSpPr>
          <p:cNvPr id="147" name="Google Shape;147;p16"/>
          <p:cNvSpPr txBox="1">
            <a:spLocks noGrp="1"/>
          </p:cNvSpPr>
          <p:nvPr>
            <p:ph type="body" idx="1"/>
          </p:nvPr>
        </p:nvSpPr>
        <p:spPr>
          <a:xfrm>
            <a:off x="819150" y="20669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proposed system will contain three interconnected modules. These modules are as follows</a:t>
            </a:r>
            <a:endParaRPr/>
          </a:p>
          <a:p>
            <a:pPr marL="457200" lvl="0" indent="-311150" algn="l" rtl="0">
              <a:spcBef>
                <a:spcPts val="1200"/>
              </a:spcBef>
              <a:spcAft>
                <a:spcPts val="0"/>
              </a:spcAft>
              <a:buSzPts val="1300"/>
              <a:buAutoNum type="arabicPeriod"/>
            </a:pPr>
            <a:r>
              <a:rPr lang="en" b="1">
                <a:solidFill>
                  <a:srgbClr val="351C75"/>
                </a:solidFill>
                <a:latin typeface="Merriweather"/>
                <a:ea typeface="Merriweather"/>
                <a:cs typeface="Merriweather"/>
                <a:sym typeface="Merriweather"/>
              </a:rPr>
              <a:t>Medicine Scheduler</a:t>
            </a:r>
            <a:r>
              <a:rPr lang="en"/>
              <a:t>: A sub-module which enables the user to specify medicine, description and course-schedule. This module support both automatic and manual mode at hardware level for setting the schedule. </a:t>
            </a:r>
            <a:endParaRPr/>
          </a:p>
          <a:p>
            <a:pPr marL="457200" lvl="0" indent="-311150" algn="l" rtl="0">
              <a:spcBef>
                <a:spcPts val="0"/>
              </a:spcBef>
              <a:spcAft>
                <a:spcPts val="0"/>
              </a:spcAft>
              <a:buSzPts val="1300"/>
              <a:buAutoNum type="arabicPeriod"/>
            </a:pPr>
            <a:r>
              <a:rPr lang="en" b="1">
                <a:solidFill>
                  <a:srgbClr val="073763"/>
                </a:solidFill>
                <a:latin typeface="Merriweather"/>
                <a:ea typeface="Merriweather"/>
                <a:cs typeface="Merriweather"/>
                <a:sym typeface="Merriweather"/>
              </a:rPr>
              <a:t>Environment control</a:t>
            </a:r>
            <a:r>
              <a:rPr lang="en">
                <a:solidFill>
                  <a:srgbClr val="073763"/>
                </a:solidFill>
              </a:rPr>
              <a:t>:</a:t>
            </a:r>
            <a:r>
              <a:rPr lang="en"/>
              <a:t> This module will enable user to have access to basic smart devices around their environment. This is useful especially for those users who are bed-patients and need support for basic utilities around them.</a:t>
            </a:r>
            <a:endParaRPr/>
          </a:p>
          <a:p>
            <a:pPr marL="457200" lvl="0" indent="-311150" algn="l" rtl="0">
              <a:spcBef>
                <a:spcPts val="0"/>
              </a:spcBef>
              <a:spcAft>
                <a:spcPts val="0"/>
              </a:spcAft>
              <a:buSzPts val="1300"/>
              <a:buAutoNum type="arabicPeriod"/>
            </a:pPr>
            <a:r>
              <a:rPr lang="en" b="1">
                <a:solidFill>
                  <a:srgbClr val="073763"/>
                </a:solidFill>
                <a:latin typeface="Merriweather"/>
                <a:ea typeface="Merriweather"/>
                <a:cs typeface="Merriweather"/>
                <a:sym typeface="Merriweather"/>
              </a:rPr>
              <a:t>Self Health Monitor</a:t>
            </a:r>
            <a:r>
              <a:rPr lang="en">
                <a:solidFill>
                  <a:srgbClr val="0B5394"/>
                </a:solidFill>
              </a:rPr>
              <a:t> </a:t>
            </a:r>
            <a:r>
              <a:rPr lang="en"/>
              <a:t>: This module will give user access to information and suggestion about their current health.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760375" y="502700"/>
            <a:ext cx="7420200" cy="68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Architectural Design / Flow diagram</a:t>
            </a:r>
            <a:endParaRPr/>
          </a:p>
        </p:txBody>
      </p:sp>
      <p:pic>
        <p:nvPicPr>
          <p:cNvPr id="153" name="Google Shape;153;p17"/>
          <p:cNvPicPr preferRelativeResize="0"/>
          <p:nvPr/>
        </p:nvPicPr>
        <p:blipFill>
          <a:blip r:embed="rId3">
            <a:alphaModFix/>
          </a:blip>
          <a:stretch>
            <a:fillRect/>
          </a:stretch>
        </p:blipFill>
        <p:spPr>
          <a:xfrm>
            <a:off x="1469575" y="1185450"/>
            <a:ext cx="6064425" cy="348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Outline of working principle</a:t>
            </a:r>
            <a:endParaRPr/>
          </a:p>
        </p:txBody>
      </p:sp>
      <p:sp>
        <p:nvSpPr>
          <p:cNvPr id="159" name="Google Shape;159;p18"/>
          <p:cNvSpPr txBox="1">
            <a:spLocks noGrp="1"/>
          </p:cNvSpPr>
          <p:nvPr>
            <p:ph type="body" idx="1"/>
          </p:nvPr>
        </p:nvSpPr>
        <p:spPr>
          <a:xfrm>
            <a:off x="819150" y="1536450"/>
            <a:ext cx="7505700" cy="2902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medicine Scheduler allows user to specify schedule for their daily medication and ensure user does not miss the course of medication. </a:t>
            </a:r>
            <a:endParaRPr/>
          </a:p>
          <a:p>
            <a:pPr marL="457200" lvl="0" indent="-311150" algn="l" rtl="0">
              <a:spcBef>
                <a:spcPts val="0"/>
              </a:spcBef>
              <a:spcAft>
                <a:spcPts val="0"/>
              </a:spcAft>
              <a:buSzPts val="1300"/>
              <a:buChar char="●"/>
            </a:pPr>
            <a:r>
              <a:rPr lang="en"/>
              <a:t>The system will allow user to put their medicines in separate container each with different types. </a:t>
            </a:r>
            <a:endParaRPr/>
          </a:p>
          <a:p>
            <a:pPr marL="457200" lvl="0" indent="-311150" algn="l" rtl="0">
              <a:spcBef>
                <a:spcPts val="0"/>
              </a:spcBef>
              <a:spcAft>
                <a:spcPts val="0"/>
              </a:spcAft>
              <a:buSzPts val="1300"/>
              <a:buChar char="●"/>
            </a:pPr>
            <a:r>
              <a:rPr lang="en"/>
              <a:t>With the help of application user can specify schedule and when it’s right exact time for medicine the scheduler will ring alarm and the container with the specified medicine will rotate along with indication for the medicine. </a:t>
            </a:r>
            <a:endParaRPr/>
          </a:p>
          <a:p>
            <a:pPr marL="457200" lvl="0" indent="-311150" algn="l" rtl="0">
              <a:spcBef>
                <a:spcPts val="0"/>
              </a:spcBef>
              <a:spcAft>
                <a:spcPts val="0"/>
              </a:spcAft>
              <a:buSzPts val="1300"/>
              <a:buChar char="●"/>
            </a:pPr>
            <a:r>
              <a:rPr lang="en"/>
              <a:t>The environment control module will help regulate the environment both automatically and manually. This module in sync with body sensors will manage the environment around the user.  </a:t>
            </a:r>
            <a:endParaRPr/>
          </a:p>
          <a:p>
            <a:pPr marL="457200" lvl="0" indent="-311150" algn="l" rtl="0">
              <a:spcBef>
                <a:spcPts val="0"/>
              </a:spcBef>
              <a:spcAft>
                <a:spcPts val="0"/>
              </a:spcAft>
              <a:buSzPts val="1300"/>
              <a:buChar char="●"/>
            </a:pPr>
            <a:r>
              <a:rPr lang="en"/>
              <a:t>For example, depending on the user body temperature the system can regulate the humidity and temperature by having access to the smart ac in control. The light automatically turns off when the user sleeps by tracking the pulse and ecg from sensors.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Implementation Modules</a:t>
            </a:r>
            <a:endParaRPr/>
          </a:p>
        </p:txBody>
      </p:sp>
      <p:sp>
        <p:nvSpPr>
          <p:cNvPr id="165" name="Google Shape;165;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Implementation of the system will be divided into 4 parts namely, Application deployed, server-integration, hardware-implementation and cloud-analytics.</a:t>
            </a:r>
            <a:endParaRPr/>
          </a:p>
          <a:p>
            <a:pPr marL="457200" lvl="0" indent="-311150" algn="l" rtl="0">
              <a:spcBef>
                <a:spcPts val="1200"/>
              </a:spcBef>
              <a:spcAft>
                <a:spcPts val="0"/>
              </a:spcAft>
              <a:buSzPts val="1300"/>
              <a:buChar char="●"/>
            </a:pPr>
            <a:r>
              <a:rPr lang="en" b="1">
                <a:solidFill>
                  <a:srgbClr val="CC0000"/>
                </a:solidFill>
                <a:latin typeface="Merriweather"/>
                <a:ea typeface="Merriweather"/>
                <a:cs typeface="Merriweather"/>
                <a:sym typeface="Merriweather"/>
              </a:rPr>
              <a:t>Application</a:t>
            </a:r>
            <a:r>
              <a:rPr lang="en"/>
              <a:t> : The application will be cross-platform based which will help us to target all kinds of device users (IoS, Android, Desktop, Web). </a:t>
            </a:r>
            <a:endParaRPr/>
          </a:p>
          <a:p>
            <a:pPr marL="457200" lvl="0" indent="-311150" algn="l" rtl="0">
              <a:spcBef>
                <a:spcPts val="0"/>
              </a:spcBef>
              <a:spcAft>
                <a:spcPts val="0"/>
              </a:spcAft>
              <a:buSzPts val="1300"/>
              <a:buChar char="●"/>
            </a:pPr>
            <a:r>
              <a:rPr lang="en" sz="1400" b="1">
                <a:solidFill>
                  <a:srgbClr val="CC0000"/>
                </a:solidFill>
                <a:latin typeface="Merriweather"/>
                <a:ea typeface="Merriweather"/>
                <a:cs typeface="Merriweather"/>
                <a:sym typeface="Merriweather"/>
              </a:rPr>
              <a:t>Server</a:t>
            </a:r>
            <a:r>
              <a:rPr lang="en"/>
              <a:t> : The server will be made to server as the medium between hardware, cloud and application. This includes both real-time server and REST based server.</a:t>
            </a:r>
            <a:endParaRPr/>
          </a:p>
          <a:p>
            <a:pPr marL="457200" lvl="0" indent="-311150" algn="l" rtl="0">
              <a:spcBef>
                <a:spcPts val="0"/>
              </a:spcBef>
              <a:spcAft>
                <a:spcPts val="0"/>
              </a:spcAft>
              <a:buSzPts val="1300"/>
              <a:buChar char="●"/>
            </a:pPr>
            <a:r>
              <a:rPr lang="en" b="1">
                <a:solidFill>
                  <a:srgbClr val="CC0000"/>
                </a:solidFill>
                <a:latin typeface="Merriweather"/>
                <a:ea typeface="Merriweather"/>
                <a:cs typeface="Merriweather"/>
                <a:sym typeface="Merriweather"/>
              </a:rPr>
              <a:t>Cloud</a:t>
            </a:r>
            <a:r>
              <a:rPr lang="en"/>
              <a:t>: The analytics and database integration for the system will both cloud-based</a:t>
            </a:r>
            <a:endParaRPr/>
          </a:p>
          <a:p>
            <a:pPr marL="457200" lvl="0" indent="-311150" algn="l" rtl="0">
              <a:spcBef>
                <a:spcPts val="0"/>
              </a:spcBef>
              <a:spcAft>
                <a:spcPts val="0"/>
              </a:spcAft>
              <a:buSzPts val="1300"/>
              <a:buChar char="●"/>
            </a:pPr>
            <a:r>
              <a:rPr lang="en" b="1">
                <a:solidFill>
                  <a:srgbClr val="CC0000"/>
                </a:solidFill>
                <a:latin typeface="Merriweather"/>
                <a:ea typeface="Merriweather"/>
                <a:cs typeface="Merriweather"/>
                <a:sym typeface="Merriweather"/>
              </a:rPr>
              <a:t>Hardware</a:t>
            </a:r>
            <a:r>
              <a:rPr lang="en"/>
              <a:t>: The physical implementation of the system will be hardware based.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Implementation Tools</a:t>
            </a:r>
            <a:endParaRPr/>
          </a:p>
        </p:txBody>
      </p:sp>
      <p:sp>
        <p:nvSpPr>
          <p:cNvPr id="171" name="Google Shape;171;p20"/>
          <p:cNvSpPr txBox="1">
            <a:spLocks noGrp="1"/>
          </p:cNvSpPr>
          <p:nvPr>
            <p:ph type="body" idx="1"/>
          </p:nvPr>
        </p:nvSpPr>
        <p:spPr>
          <a:xfrm>
            <a:off x="819150" y="1499175"/>
            <a:ext cx="7505700" cy="2939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For each module we will be using following tools as pre-draft. Note that we may incorporate more tools based on the future need.</a:t>
            </a:r>
            <a:endParaRPr/>
          </a:p>
          <a:p>
            <a:pPr marL="457200" lvl="0" indent="-311150" algn="l" rtl="0">
              <a:spcBef>
                <a:spcPts val="1200"/>
              </a:spcBef>
              <a:spcAft>
                <a:spcPts val="0"/>
              </a:spcAft>
              <a:buSzPts val="1300"/>
              <a:buChar char="●"/>
            </a:pPr>
            <a:r>
              <a:rPr lang="en"/>
              <a:t>Application: Primary development using Flutter</a:t>
            </a:r>
            <a:endParaRPr/>
          </a:p>
          <a:p>
            <a:pPr marL="457200" lvl="0" indent="-311150" algn="l" rtl="0">
              <a:spcBef>
                <a:spcPts val="0"/>
              </a:spcBef>
              <a:spcAft>
                <a:spcPts val="0"/>
              </a:spcAft>
              <a:buSzPts val="1300"/>
              <a:buChar char="●"/>
            </a:pPr>
            <a:r>
              <a:rPr lang="en"/>
              <a:t>Server: NodeJS express for REST based server, Java Spring Boot, Hibernate for Real-time server</a:t>
            </a:r>
            <a:endParaRPr/>
          </a:p>
          <a:p>
            <a:pPr marL="457200" lvl="0" indent="-311150" algn="l" rtl="0">
              <a:spcBef>
                <a:spcPts val="0"/>
              </a:spcBef>
              <a:spcAft>
                <a:spcPts val="0"/>
              </a:spcAft>
              <a:buSzPts val="1300"/>
              <a:buChar char="●"/>
            </a:pPr>
            <a:r>
              <a:rPr lang="en"/>
              <a:t>Cloud and Database: Google Cloud for MYSQL database and analytics (comes with 90 days free access)</a:t>
            </a:r>
            <a:endParaRPr/>
          </a:p>
          <a:p>
            <a:pPr marL="457200" lvl="0" indent="-311150" algn="l" rtl="0">
              <a:spcBef>
                <a:spcPts val="0"/>
              </a:spcBef>
              <a:spcAft>
                <a:spcPts val="0"/>
              </a:spcAft>
              <a:buSzPts val="1300"/>
              <a:buChar char="●"/>
            </a:pPr>
            <a:r>
              <a:rPr lang="en"/>
              <a:t>Hardware (pre-draft version)</a:t>
            </a:r>
            <a:endParaRPr/>
          </a:p>
          <a:p>
            <a:pPr marL="914400" lvl="1" indent="-298450" algn="l" rtl="0">
              <a:spcBef>
                <a:spcPts val="0"/>
              </a:spcBef>
              <a:spcAft>
                <a:spcPts val="0"/>
              </a:spcAft>
              <a:buSzPts val="1100"/>
              <a:buChar char="○"/>
            </a:pPr>
            <a:r>
              <a:rPr lang="en"/>
              <a:t>Node-Mcu (Microcontroller with inbuilt-wifi)</a:t>
            </a:r>
            <a:endParaRPr/>
          </a:p>
          <a:p>
            <a:pPr marL="914400" lvl="1" indent="-298450" algn="l" rtl="0">
              <a:spcBef>
                <a:spcPts val="0"/>
              </a:spcBef>
              <a:spcAft>
                <a:spcPts val="0"/>
              </a:spcAft>
              <a:buSzPts val="1100"/>
              <a:buChar char="○"/>
            </a:pPr>
            <a:r>
              <a:rPr lang="en"/>
              <a:t>LCD display</a:t>
            </a:r>
            <a:endParaRPr/>
          </a:p>
          <a:p>
            <a:pPr marL="914400" lvl="1" indent="-298450" algn="l" rtl="0">
              <a:spcBef>
                <a:spcPts val="0"/>
              </a:spcBef>
              <a:spcAft>
                <a:spcPts val="0"/>
              </a:spcAft>
              <a:buSzPts val="1100"/>
              <a:buChar char="○"/>
            </a:pPr>
            <a:r>
              <a:rPr lang="en"/>
              <a:t>Micro Servo motors</a:t>
            </a:r>
            <a:endParaRPr/>
          </a:p>
          <a:p>
            <a:pPr marL="914400" lvl="1" indent="-298450" algn="l" rtl="0">
              <a:spcBef>
                <a:spcPts val="0"/>
              </a:spcBef>
              <a:spcAft>
                <a:spcPts val="0"/>
              </a:spcAft>
              <a:buSzPts val="1100"/>
              <a:buChar char="○"/>
            </a:pPr>
            <a:r>
              <a:rPr lang="en"/>
              <a:t>Sensors: </a:t>
            </a:r>
            <a:endParaRPr/>
          </a:p>
          <a:p>
            <a:pPr marL="1371600" lvl="2" indent="-298450" algn="l" rtl="0">
              <a:spcBef>
                <a:spcPts val="0"/>
              </a:spcBef>
              <a:spcAft>
                <a:spcPts val="0"/>
              </a:spcAft>
              <a:buSzPts val="1100"/>
              <a:buChar char="■"/>
            </a:pPr>
            <a:r>
              <a:rPr lang="en"/>
              <a:t>DHT11 Temp, humidity, pressure</a:t>
            </a:r>
            <a:endParaRPr/>
          </a:p>
          <a:p>
            <a:pPr marL="1371600" lvl="2" indent="-298450" algn="l" rtl="0">
              <a:spcBef>
                <a:spcPts val="0"/>
              </a:spcBef>
              <a:spcAft>
                <a:spcPts val="0"/>
              </a:spcAft>
              <a:buSzPts val="1100"/>
              <a:buChar char="■"/>
            </a:pPr>
            <a:r>
              <a:rPr lang="en"/>
              <a:t>BMP180 Pressure</a:t>
            </a:r>
            <a:endParaRPr/>
          </a:p>
          <a:p>
            <a:pPr marL="1371600" lvl="2" indent="-298450" algn="l" rtl="0">
              <a:spcBef>
                <a:spcPts val="0"/>
              </a:spcBef>
              <a:spcAft>
                <a:spcPts val="0"/>
              </a:spcAft>
              <a:buSzPts val="1100"/>
              <a:buChar char="■"/>
            </a:pPr>
            <a:r>
              <a:rPr lang="en"/>
              <a:t>MAX 30100 pulse and oximiter</a:t>
            </a:r>
            <a:endParaRPr/>
          </a:p>
          <a:p>
            <a:pPr marL="1371600" lvl="2" indent="-298450" algn="l" rtl="0">
              <a:spcBef>
                <a:spcPts val="0"/>
              </a:spcBef>
              <a:spcAft>
                <a:spcPts val="0"/>
              </a:spcAft>
              <a:buSzPts val="1100"/>
              <a:buChar char="■"/>
            </a:pPr>
            <a:r>
              <a:rPr lang="en"/>
              <a:t>MAX 30200 ecg sensor</a:t>
            </a:r>
            <a:endParaRPr/>
          </a:p>
          <a:p>
            <a:pPr marL="1371600" lvl="2" indent="-298450" algn="l" rtl="0">
              <a:spcBef>
                <a:spcPts val="0"/>
              </a:spcBef>
              <a:spcAft>
                <a:spcPts val="0"/>
              </a:spcAft>
              <a:buSzPts val="1100"/>
              <a:buChar char="■"/>
            </a:pPr>
            <a:r>
              <a:rPr lang="en"/>
              <a:t>DS18B20 Temperature probe</a:t>
            </a: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858</Words>
  <Application>Microsoft Office PowerPoint</Application>
  <PresentationFormat>On-screen Show (16:9)</PresentationFormat>
  <Paragraphs>49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Arial</vt:lpstr>
      <vt:lpstr>Courgette</vt:lpstr>
      <vt:lpstr>Nunito</vt:lpstr>
      <vt:lpstr>Merriweather</vt:lpstr>
      <vt:lpstr>Shift</vt:lpstr>
      <vt:lpstr>PATIENT ENVIRONMENT MANAGEMENT SYSTEM USING IOT AND MACHINE LEARNING</vt:lpstr>
      <vt:lpstr>Abstract </vt:lpstr>
      <vt:lpstr>Literature Survey</vt:lpstr>
      <vt:lpstr>Proposed System   A quick glance</vt:lpstr>
      <vt:lpstr>Architectural Design / Flow diagram</vt:lpstr>
      <vt:lpstr>Outline of working principle</vt:lpstr>
      <vt:lpstr>Implementation Modules</vt:lpstr>
      <vt:lpstr>Implementation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ENVIRONMENT MANAGEMENT SYSTEM USING IOT AND MACHINE LEARNING</dc:title>
  <cp:lastModifiedBy>Piyush Parashrampuria</cp:lastModifiedBy>
  <cp:revision>1</cp:revision>
  <dcterms:modified xsi:type="dcterms:W3CDTF">2022-04-30T11:30:45Z</dcterms:modified>
</cp:coreProperties>
</file>