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F8E18-001D-461C-AA90-05598AC22D89}" v="51" dt="2024-01-26T18:36:42.767"/>
    <p1510:client id="{62D3F703-46CB-4E2E-A974-61BAB997D1AB}" v="7" dt="2024-01-26T20:13:39.36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32AB4F9-2A7C-422A-A1AC-E89596926460}" type="datetimeFigureOut">
              <a:rPr lang="en-IN" smtClean="0"/>
              <a:t>19-04-2024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421218C-5231-444B-88EC-353E83E3DC34}" type="slidenum">
              <a:rPr lang="en-IN" smtClean="0"/>
              <a:t>‹#›</a:t>
            </a:fld>
            <a:endParaRPr lang="en-IN"/>
          </a:p>
        </p:txBody>
      </p:sp>
    </p:spTree>
    <p:extLst>
      <p:ext uri="{BB962C8B-B14F-4D97-AF65-F5344CB8AC3E}">
        <p14:creationId xmlns:p14="http://schemas.microsoft.com/office/powerpoint/2010/main" val="127574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1218C-5231-444B-88EC-353E83E3DC34}" type="slidenum">
              <a:rPr lang="en-IN" smtClean="0"/>
              <a:t>8</a:t>
            </a:fld>
            <a:endParaRPr lang="en-IN"/>
          </a:p>
        </p:txBody>
      </p:sp>
    </p:spTree>
    <p:extLst>
      <p:ext uri="{BB962C8B-B14F-4D97-AF65-F5344CB8AC3E}">
        <p14:creationId xmlns:p14="http://schemas.microsoft.com/office/powerpoint/2010/main" val="250717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Times New Roman"/>
                <a:cs typeface="Times New Roman"/>
              </a:defRPr>
            </a:lvl1pPr>
          </a:lstStyle>
          <a:p>
            <a:pPr marL="12700">
              <a:lnSpc>
                <a:spcPts val="1410"/>
              </a:lnSpc>
            </a:pPr>
            <a:r>
              <a:rPr dirty="0"/>
              <a:t>27</a:t>
            </a:r>
            <a:r>
              <a:rPr spc="285" dirty="0"/>
              <a:t> </a:t>
            </a:r>
            <a:r>
              <a:rPr dirty="0"/>
              <a:t>January</a:t>
            </a:r>
            <a:r>
              <a:rPr spc="-5" dirty="0"/>
              <a:t> </a:t>
            </a:r>
            <a:r>
              <a:rPr spc="-20" dirty="0"/>
              <a:t>2024</a:t>
            </a:r>
          </a:p>
        </p:txBody>
      </p:sp>
      <p:sp>
        <p:nvSpPr>
          <p:cNvPr id="5" name="Holder 5"/>
          <p:cNvSpPr>
            <a:spLocks noGrp="1"/>
          </p:cNvSpPr>
          <p:nvPr>
            <p:ph type="dt" sz="half" idx="6"/>
          </p:nvPr>
        </p:nvSpPr>
        <p:spPr/>
        <p:txBody>
          <a:bodyPr lIns="0" tIns="0" rIns="0" bIns="0"/>
          <a:lstStyle>
            <a:lvl1pPr>
              <a:defRPr sz="1200" b="0" i="0">
                <a:solidFill>
                  <a:srgbClr val="878787"/>
                </a:solidFill>
                <a:latin typeface="Times New Roman"/>
                <a:cs typeface="Times New Roman"/>
              </a:defRPr>
            </a:lvl1p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ts val="141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Times New Roman"/>
                <a:cs typeface="Times New Roman"/>
              </a:defRPr>
            </a:lvl1pPr>
          </a:lstStyle>
          <a:p>
            <a:pPr marL="12700">
              <a:lnSpc>
                <a:spcPts val="1410"/>
              </a:lnSpc>
            </a:pPr>
            <a:r>
              <a:rPr dirty="0"/>
              <a:t>27</a:t>
            </a:r>
            <a:r>
              <a:rPr spc="285" dirty="0"/>
              <a:t> </a:t>
            </a:r>
            <a:r>
              <a:rPr dirty="0"/>
              <a:t>January</a:t>
            </a:r>
            <a:r>
              <a:rPr spc="-5" dirty="0"/>
              <a:t> </a:t>
            </a:r>
            <a:r>
              <a:rPr spc="-20" dirty="0"/>
              <a:t>2024</a:t>
            </a:r>
          </a:p>
        </p:txBody>
      </p:sp>
      <p:sp>
        <p:nvSpPr>
          <p:cNvPr id="5" name="Holder 5"/>
          <p:cNvSpPr>
            <a:spLocks noGrp="1"/>
          </p:cNvSpPr>
          <p:nvPr>
            <p:ph type="dt" sz="half" idx="6"/>
          </p:nvPr>
        </p:nvSpPr>
        <p:spPr/>
        <p:txBody>
          <a:bodyPr lIns="0" tIns="0" rIns="0" bIns="0"/>
          <a:lstStyle>
            <a:lvl1pPr>
              <a:defRPr sz="1200" b="0" i="0">
                <a:solidFill>
                  <a:srgbClr val="878787"/>
                </a:solidFill>
                <a:latin typeface="Times New Roman"/>
                <a:cs typeface="Times New Roman"/>
              </a:defRPr>
            </a:lvl1p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ts val="141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Times New Roman"/>
                <a:cs typeface="Times New Roman"/>
              </a:defRPr>
            </a:lvl1pPr>
          </a:lstStyle>
          <a:p>
            <a:pPr marL="12700">
              <a:lnSpc>
                <a:spcPts val="1410"/>
              </a:lnSpc>
            </a:pPr>
            <a:r>
              <a:rPr dirty="0"/>
              <a:t>27</a:t>
            </a:r>
            <a:r>
              <a:rPr spc="285" dirty="0"/>
              <a:t> </a:t>
            </a:r>
            <a:r>
              <a:rPr dirty="0"/>
              <a:t>January</a:t>
            </a:r>
            <a:r>
              <a:rPr spc="-5" dirty="0"/>
              <a:t> </a:t>
            </a:r>
            <a:r>
              <a:rPr spc="-20" dirty="0"/>
              <a:t>2024</a:t>
            </a:r>
          </a:p>
        </p:txBody>
      </p:sp>
      <p:sp>
        <p:nvSpPr>
          <p:cNvPr id="6" name="Holder 6"/>
          <p:cNvSpPr>
            <a:spLocks noGrp="1"/>
          </p:cNvSpPr>
          <p:nvPr>
            <p:ph type="dt" sz="half" idx="6"/>
          </p:nvPr>
        </p:nvSpPr>
        <p:spPr/>
        <p:txBody>
          <a:bodyPr lIns="0" tIns="0" rIns="0" bIns="0"/>
          <a:lstStyle>
            <a:lvl1pPr>
              <a:defRPr sz="1200" b="0" i="0">
                <a:solidFill>
                  <a:srgbClr val="878787"/>
                </a:solidFill>
                <a:latin typeface="Times New Roman"/>
                <a:cs typeface="Times New Roman"/>
              </a:defRPr>
            </a:lvl1p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7" name="Holder 7"/>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ts val="141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Times New Roman"/>
                <a:cs typeface="Times New Roman"/>
              </a:defRPr>
            </a:lvl1pPr>
          </a:lstStyle>
          <a:p>
            <a:pPr marL="12700">
              <a:lnSpc>
                <a:spcPts val="1410"/>
              </a:lnSpc>
            </a:pPr>
            <a:r>
              <a:rPr dirty="0"/>
              <a:t>27</a:t>
            </a:r>
            <a:r>
              <a:rPr spc="285" dirty="0"/>
              <a:t> </a:t>
            </a:r>
            <a:r>
              <a:rPr dirty="0"/>
              <a:t>January</a:t>
            </a:r>
            <a:r>
              <a:rPr spc="-5" dirty="0"/>
              <a:t> </a:t>
            </a:r>
            <a:r>
              <a:rPr spc="-20" dirty="0"/>
              <a:t>2024</a:t>
            </a:r>
          </a:p>
        </p:txBody>
      </p:sp>
      <p:sp>
        <p:nvSpPr>
          <p:cNvPr id="4" name="Holder 4"/>
          <p:cNvSpPr>
            <a:spLocks noGrp="1"/>
          </p:cNvSpPr>
          <p:nvPr>
            <p:ph type="dt" sz="half" idx="6"/>
          </p:nvPr>
        </p:nvSpPr>
        <p:spPr/>
        <p:txBody>
          <a:bodyPr lIns="0" tIns="0" rIns="0" bIns="0"/>
          <a:lstStyle>
            <a:lvl1pPr>
              <a:defRPr sz="1200" b="0" i="0">
                <a:solidFill>
                  <a:srgbClr val="878787"/>
                </a:solidFill>
                <a:latin typeface="Times New Roman"/>
                <a:cs typeface="Times New Roman"/>
              </a:defRPr>
            </a:lvl1p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ts val="141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78787"/>
                </a:solidFill>
                <a:latin typeface="Times New Roman"/>
                <a:cs typeface="Times New Roman"/>
              </a:defRPr>
            </a:lvl1pPr>
          </a:lstStyle>
          <a:p>
            <a:pPr marL="12700">
              <a:lnSpc>
                <a:spcPts val="1410"/>
              </a:lnSpc>
            </a:pPr>
            <a:r>
              <a:rPr dirty="0"/>
              <a:t>27</a:t>
            </a:r>
            <a:r>
              <a:rPr spc="285" dirty="0"/>
              <a:t> </a:t>
            </a:r>
            <a:r>
              <a:rPr dirty="0"/>
              <a:t>January</a:t>
            </a:r>
            <a:r>
              <a:rPr spc="-5" dirty="0"/>
              <a:t> </a:t>
            </a:r>
            <a:r>
              <a:rPr spc="-20" dirty="0"/>
              <a:t>2024</a:t>
            </a:r>
          </a:p>
        </p:txBody>
      </p:sp>
      <p:sp>
        <p:nvSpPr>
          <p:cNvPr id="3" name="Holder 3"/>
          <p:cNvSpPr>
            <a:spLocks noGrp="1"/>
          </p:cNvSpPr>
          <p:nvPr>
            <p:ph type="dt" sz="half" idx="6"/>
          </p:nvPr>
        </p:nvSpPr>
        <p:spPr/>
        <p:txBody>
          <a:bodyPr lIns="0" tIns="0" rIns="0" bIns="0"/>
          <a:lstStyle>
            <a:lvl1pPr>
              <a:defRPr sz="1200" b="0" i="0">
                <a:solidFill>
                  <a:srgbClr val="878787"/>
                </a:solidFill>
                <a:latin typeface="Times New Roman"/>
                <a:cs typeface="Times New Roman"/>
              </a:defRPr>
            </a:lvl1p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ts val="141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5143500"/>
          </a:xfrm>
          <a:prstGeom prst="rect">
            <a:avLst/>
          </a:prstGeom>
        </p:spPr>
      </p:pic>
      <p:sp>
        <p:nvSpPr>
          <p:cNvPr id="2" name="Holder 2"/>
          <p:cNvSpPr>
            <a:spLocks noGrp="1"/>
          </p:cNvSpPr>
          <p:nvPr>
            <p:ph type="title"/>
          </p:nvPr>
        </p:nvSpPr>
        <p:spPr>
          <a:xfrm>
            <a:off x="1948179" y="-1270"/>
            <a:ext cx="4661534" cy="725169"/>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80110" y="907414"/>
            <a:ext cx="7520940" cy="35960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38480" y="4807986"/>
            <a:ext cx="1071245" cy="194310"/>
          </a:xfrm>
          <a:prstGeom prst="rect">
            <a:avLst/>
          </a:prstGeom>
        </p:spPr>
        <p:txBody>
          <a:bodyPr wrap="square" lIns="0" tIns="0" rIns="0" bIns="0">
            <a:spAutoFit/>
          </a:bodyPr>
          <a:lstStyle>
            <a:lvl1pPr>
              <a:defRPr sz="1200" b="0" i="0">
                <a:solidFill>
                  <a:srgbClr val="878787"/>
                </a:solidFill>
                <a:latin typeface="Times New Roman"/>
                <a:cs typeface="Times New Roman"/>
              </a:defRPr>
            </a:lvl1pPr>
          </a:lstStyle>
          <a:p>
            <a:pPr marL="12700">
              <a:lnSpc>
                <a:spcPts val="1410"/>
              </a:lnSpc>
            </a:pPr>
            <a:r>
              <a:rPr dirty="0"/>
              <a:t>27</a:t>
            </a:r>
            <a:r>
              <a:rPr spc="285" dirty="0"/>
              <a:t> </a:t>
            </a:r>
            <a:r>
              <a:rPr dirty="0"/>
              <a:t>January</a:t>
            </a:r>
            <a:r>
              <a:rPr spc="-5" dirty="0"/>
              <a:t> </a:t>
            </a:r>
            <a:r>
              <a:rPr spc="-20" dirty="0"/>
              <a:t>2024</a:t>
            </a:r>
          </a:p>
        </p:txBody>
      </p:sp>
      <p:sp>
        <p:nvSpPr>
          <p:cNvPr id="5" name="Holder 5"/>
          <p:cNvSpPr>
            <a:spLocks noGrp="1"/>
          </p:cNvSpPr>
          <p:nvPr>
            <p:ph type="dt" sz="half" idx="6"/>
          </p:nvPr>
        </p:nvSpPr>
        <p:spPr>
          <a:xfrm>
            <a:off x="3238500" y="4808304"/>
            <a:ext cx="3115310" cy="194310"/>
          </a:xfrm>
          <a:prstGeom prst="rect">
            <a:avLst/>
          </a:prstGeom>
        </p:spPr>
        <p:txBody>
          <a:bodyPr wrap="square" lIns="0" tIns="0" rIns="0" bIns="0">
            <a:spAutoFit/>
          </a:bodyPr>
          <a:lstStyle>
            <a:lvl1pPr>
              <a:defRPr sz="1200" b="0" i="0">
                <a:solidFill>
                  <a:srgbClr val="878787"/>
                </a:solidFill>
                <a:latin typeface="Times New Roman"/>
                <a:cs typeface="Times New Roman"/>
              </a:defRPr>
            </a:lvl1p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sldNum" sz="quarter" idx="7"/>
          </p:nvPr>
        </p:nvSpPr>
        <p:spPr>
          <a:xfrm>
            <a:off x="8402319" y="4807986"/>
            <a:ext cx="241300" cy="194310"/>
          </a:xfrm>
          <a:prstGeom prst="rect">
            <a:avLst/>
          </a:prstGeom>
        </p:spPr>
        <p:txBody>
          <a:bodyPr wrap="square" lIns="0" tIns="0" rIns="0" bIns="0">
            <a:spAutoFit/>
          </a:bodyPr>
          <a:lstStyle>
            <a:lvl1pPr>
              <a:defRPr sz="1200" b="0" i="0">
                <a:solidFill>
                  <a:srgbClr val="878787"/>
                </a:solidFill>
                <a:latin typeface="Times New Roman"/>
                <a:cs typeface="Times New Roman"/>
              </a:defRPr>
            </a:lvl1pPr>
          </a:lstStyle>
          <a:p>
            <a:pPr marL="38100">
              <a:lnSpc>
                <a:spcPts val="141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arxiv.org/search/cs?searchtype=author&amp;query=Sindagi,+V+A" TargetMode="External"/><Relationship Id="rId13" Type="http://schemas.openxmlformats.org/officeDocument/2006/relationships/hyperlink" Target="https://arxiv.org/search/cs?searchtype=author&amp;query=Ren,+G" TargetMode="External"/><Relationship Id="rId3" Type="http://schemas.openxmlformats.org/officeDocument/2006/relationships/hyperlink" Target="https://arxiv.org/search/cs?searchtype=author&amp;query=Wang,+C" TargetMode="External"/><Relationship Id="rId7" Type="http://schemas.openxmlformats.org/officeDocument/2006/relationships/hyperlink" Target="https://arxiv.org/search/cs?searchtype=author&amp;query=Oza,+P" TargetMode="External"/><Relationship Id="rId12" Type="http://schemas.openxmlformats.org/officeDocument/2006/relationships/hyperlink" Target="https://arxiv.org/search/cs?searchtype=author&amp;query=Liu,+W" TargetMode="External"/><Relationship Id="rId17" Type="http://schemas.openxmlformats.org/officeDocument/2006/relationships/hyperlink" Target="https://arxiv.org/search/cs?searchtype=author&amp;query=Zhang,+L" TargetMode="External"/><Relationship Id="rId2" Type="http://schemas.openxmlformats.org/officeDocument/2006/relationships/hyperlink" Target="https://arxiv.org/search/cs?searchtype=author&amp;query=Bochkovskiy,+A" TargetMode="External"/><Relationship Id="rId16" Type="http://schemas.openxmlformats.org/officeDocument/2006/relationships/hyperlink" Target="https://arxiv.org/search/cs?searchtype=author&amp;query=Zhu,+J" TargetMode="External"/><Relationship Id="rId1" Type="http://schemas.openxmlformats.org/officeDocument/2006/relationships/slideLayout" Target="../slideLayouts/slideLayout2.xml"/><Relationship Id="rId6" Type="http://schemas.openxmlformats.org/officeDocument/2006/relationships/hyperlink" Target="https://arxiv.org/search/cs?searchtype=author&amp;query=Gupta,+V" TargetMode="External"/><Relationship Id="rId11" Type="http://schemas.openxmlformats.org/officeDocument/2006/relationships/hyperlink" Target="https://arxiv.org/search/cs?searchtype=author&amp;query=Radha,+H" TargetMode="External"/><Relationship Id="rId5" Type="http://schemas.openxmlformats.org/officeDocument/2006/relationships/hyperlink" Target="https://arxiv.org/search/cs?searchtype=author&amp;query=VS,+V" TargetMode="External"/><Relationship Id="rId15" Type="http://schemas.openxmlformats.org/officeDocument/2006/relationships/hyperlink" Target="https://arxiv.org/search/cs?searchtype=author&amp;query=Guo,+S" TargetMode="External"/><Relationship Id="rId10" Type="http://schemas.openxmlformats.org/officeDocument/2006/relationships/hyperlink" Target="https://arxiv.org/search/cs?searchtype=author&amp;query=Hnewa,+M" TargetMode="External"/><Relationship Id="rId4" Type="http://schemas.openxmlformats.org/officeDocument/2006/relationships/hyperlink" Target="https://arxiv.org/search/cs?searchtype=author&amp;query=Liao,+H+M" TargetMode="External"/><Relationship Id="rId9" Type="http://schemas.openxmlformats.org/officeDocument/2006/relationships/hyperlink" Target="https://arxiv.org/search/cs?searchtype=author&amp;query=Patel,+V+M" TargetMode="External"/><Relationship Id="rId14" Type="http://schemas.openxmlformats.org/officeDocument/2006/relationships/hyperlink" Target="https://arxiv.org/search/cs?searchtype=author&amp;query=Yu,+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7594" y="728979"/>
            <a:ext cx="7315834" cy="1120820"/>
          </a:xfrm>
          <a:prstGeom prst="rect">
            <a:avLst/>
          </a:prstGeom>
        </p:spPr>
        <p:txBody>
          <a:bodyPr vert="horz" wrap="square" lIns="0" tIns="12700" rIns="0" bIns="0" rtlCol="0">
            <a:spAutoFit/>
          </a:bodyPr>
          <a:lstStyle/>
          <a:p>
            <a:pPr marL="635" algn="ctr">
              <a:lnSpc>
                <a:spcPct val="100000"/>
              </a:lnSpc>
              <a:spcBef>
                <a:spcPts val="100"/>
              </a:spcBef>
            </a:pPr>
            <a:r>
              <a:rPr sz="2400" dirty="0"/>
              <a:t>A</a:t>
            </a:r>
            <a:r>
              <a:rPr sz="2400" spc="-30" dirty="0"/>
              <a:t> </a:t>
            </a:r>
            <a:r>
              <a:rPr sz="2400" dirty="0"/>
              <a:t>Seminar</a:t>
            </a:r>
            <a:r>
              <a:rPr sz="2400" spc="-30" dirty="0"/>
              <a:t> </a:t>
            </a:r>
            <a:r>
              <a:rPr sz="2400" spc="-25" dirty="0"/>
              <a:t>on</a:t>
            </a:r>
            <a:br>
              <a:rPr lang="en-IN" sz="2400" spc="-25" dirty="0"/>
            </a:br>
            <a:r>
              <a:rPr lang="en-IN" sz="2400" b="1" spc="-25" dirty="0"/>
              <a:t>YOLO WITH INTEGRATED MULTI-SCALE</a:t>
            </a:r>
            <a:br>
              <a:rPr lang="en-IN" sz="2400" b="1" spc="-25" dirty="0"/>
            </a:br>
            <a:r>
              <a:rPr lang="en-IN" sz="2400" b="1" spc="-25" dirty="0"/>
              <a:t>DOMAIN ADAPTATION</a:t>
            </a:r>
            <a:endParaRPr lang="en-IN" sz="2400" b="1"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1</a:t>
            </a:fld>
            <a:endParaRPr spc="-25" dirty="0"/>
          </a:p>
        </p:txBody>
      </p:sp>
      <p:sp>
        <p:nvSpPr>
          <p:cNvPr id="3" name="object 3"/>
          <p:cNvSpPr txBox="1"/>
          <p:nvPr/>
        </p:nvSpPr>
        <p:spPr>
          <a:xfrm>
            <a:off x="673734" y="3288029"/>
            <a:ext cx="1882775" cy="1090683"/>
          </a:xfrm>
          <a:prstGeom prst="rect">
            <a:avLst/>
          </a:prstGeom>
        </p:spPr>
        <p:txBody>
          <a:bodyPr vert="horz" wrap="square" lIns="0" tIns="13335" rIns="0" bIns="0" rtlCol="0">
            <a:spAutoFit/>
          </a:bodyPr>
          <a:lstStyle/>
          <a:p>
            <a:pPr marL="12700" marR="909319">
              <a:lnSpc>
                <a:spcPct val="100000"/>
              </a:lnSpc>
              <a:spcBef>
                <a:spcPts val="105"/>
              </a:spcBef>
            </a:pPr>
            <a:r>
              <a:rPr sz="1400" dirty="0">
                <a:latin typeface="Times New Roman"/>
                <a:cs typeface="Times New Roman"/>
              </a:rPr>
              <a:t>Team</a:t>
            </a:r>
            <a:r>
              <a:rPr sz="1400" spc="-35" dirty="0">
                <a:latin typeface="Times New Roman"/>
                <a:cs typeface="Times New Roman"/>
              </a:rPr>
              <a:t> </a:t>
            </a:r>
            <a:r>
              <a:rPr sz="1400" spc="-10" dirty="0">
                <a:latin typeface="Times New Roman"/>
                <a:cs typeface="Times New Roman"/>
              </a:rPr>
              <a:t>Details </a:t>
            </a:r>
            <a:r>
              <a:rPr sz="1400" b="1" dirty="0">
                <a:latin typeface="Times New Roman"/>
                <a:cs typeface="Times New Roman"/>
              </a:rPr>
              <a:t>Team</a:t>
            </a:r>
            <a:r>
              <a:rPr sz="1400" b="1" spc="-15" dirty="0">
                <a:latin typeface="Times New Roman"/>
                <a:cs typeface="Times New Roman"/>
              </a:rPr>
              <a:t> </a:t>
            </a:r>
            <a:r>
              <a:rPr sz="1400" b="1" spc="-10" dirty="0">
                <a:latin typeface="Times New Roman"/>
                <a:cs typeface="Times New Roman"/>
              </a:rPr>
              <a:t>No-</a:t>
            </a:r>
            <a:r>
              <a:rPr lang="en-US" sz="1400" b="1" spc="-50" dirty="0">
                <a:latin typeface="Times New Roman"/>
                <a:cs typeface="Times New Roman"/>
              </a:rPr>
              <a:t>18</a:t>
            </a:r>
            <a:endParaRPr sz="1400" b="1" dirty="0">
              <a:latin typeface="Times New Roman"/>
              <a:cs typeface="Times New Roman"/>
            </a:endParaRPr>
          </a:p>
          <a:p>
            <a:pPr marL="189230" indent="-176530">
              <a:lnSpc>
                <a:spcPct val="100000"/>
              </a:lnSpc>
              <a:buAutoNum type="arabicPeriod"/>
              <a:tabLst>
                <a:tab pos="189230" algn="l"/>
              </a:tabLst>
            </a:pPr>
            <a:r>
              <a:rPr lang="en-US" sz="1400" dirty="0">
                <a:latin typeface="Times New Roman"/>
                <a:cs typeface="Times New Roman"/>
              </a:rPr>
              <a:t>G. Yashwanth</a:t>
            </a:r>
            <a:endParaRPr sz="1400" dirty="0">
              <a:latin typeface="Times New Roman"/>
              <a:cs typeface="Times New Roman"/>
            </a:endParaRPr>
          </a:p>
          <a:p>
            <a:pPr marL="189230" indent="-176530">
              <a:lnSpc>
                <a:spcPct val="100000"/>
              </a:lnSpc>
              <a:buAutoNum type="arabicPeriod"/>
              <a:tabLst>
                <a:tab pos="189230" algn="l"/>
              </a:tabLst>
            </a:pPr>
            <a:r>
              <a:rPr lang="en-US" sz="1400" spc="-10" dirty="0">
                <a:latin typeface="Times New Roman"/>
                <a:cs typeface="Times New Roman"/>
              </a:rPr>
              <a:t>G. Sampath Reddy</a:t>
            </a:r>
            <a:endParaRPr sz="1400" dirty="0">
              <a:latin typeface="Times New Roman"/>
              <a:cs typeface="Times New Roman"/>
            </a:endParaRPr>
          </a:p>
          <a:p>
            <a:pPr marL="189230" indent="-176530">
              <a:lnSpc>
                <a:spcPct val="100000"/>
              </a:lnSpc>
              <a:buAutoNum type="arabicPeriod"/>
              <a:tabLst>
                <a:tab pos="189230" algn="l"/>
              </a:tabLst>
            </a:pPr>
            <a:r>
              <a:rPr lang="en-US" sz="1400" spc="-10" dirty="0">
                <a:latin typeface="Times New Roman"/>
                <a:cs typeface="Times New Roman"/>
              </a:rPr>
              <a:t>S. Teja Reddy</a:t>
            </a:r>
            <a:endParaRPr sz="1400" dirty="0">
              <a:latin typeface="Times New Roman"/>
              <a:cs typeface="Times New Roman"/>
            </a:endParaRPr>
          </a:p>
        </p:txBody>
      </p:sp>
      <p:sp>
        <p:nvSpPr>
          <p:cNvPr id="4" name="object 4"/>
          <p:cNvSpPr txBox="1"/>
          <p:nvPr/>
        </p:nvSpPr>
        <p:spPr>
          <a:xfrm>
            <a:off x="2643504" y="3714750"/>
            <a:ext cx="1112520" cy="666750"/>
          </a:xfrm>
          <a:prstGeom prst="rect">
            <a:avLst/>
          </a:prstGeom>
        </p:spPr>
        <p:txBody>
          <a:bodyPr vert="horz" wrap="square" lIns="0" tIns="13335" rIns="0" bIns="0" rtlCol="0">
            <a:spAutoFit/>
          </a:bodyPr>
          <a:lstStyle/>
          <a:p>
            <a:pPr marL="12700" marR="5080" indent="20320" algn="just">
              <a:lnSpc>
                <a:spcPct val="100000"/>
              </a:lnSpc>
              <a:spcBef>
                <a:spcPts val="105"/>
              </a:spcBef>
            </a:pPr>
            <a:r>
              <a:rPr sz="1400" spc="-10" dirty="0">
                <a:latin typeface="Times New Roman"/>
                <a:cs typeface="Times New Roman"/>
              </a:rPr>
              <a:t>(21EG5058</a:t>
            </a:r>
            <a:r>
              <a:rPr lang="en-US" sz="1400" spc="-10" dirty="0">
                <a:latin typeface="Times New Roman"/>
                <a:cs typeface="Times New Roman"/>
              </a:rPr>
              <a:t>27</a:t>
            </a:r>
            <a:r>
              <a:rPr sz="1400" spc="-10" dirty="0">
                <a:latin typeface="Times New Roman"/>
                <a:cs typeface="Times New Roman"/>
              </a:rPr>
              <a:t>) (21EG5058</a:t>
            </a:r>
            <a:r>
              <a:rPr lang="en-US" sz="1400" spc="-10" dirty="0">
                <a:latin typeface="Times New Roman"/>
                <a:cs typeface="Times New Roman"/>
              </a:rPr>
              <a:t>29</a:t>
            </a:r>
            <a:r>
              <a:rPr sz="1400" spc="-10" dirty="0">
                <a:latin typeface="Times New Roman"/>
                <a:cs typeface="Times New Roman"/>
              </a:rPr>
              <a:t>) (21EG5058</a:t>
            </a:r>
            <a:r>
              <a:rPr lang="en-US" sz="1400" spc="-10" dirty="0">
                <a:latin typeface="Times New Roman"/>
                <a:cs typeface="Times New Roman"/>
              </a:rPr>
              <a:t>59</a:t>
            </a:r>
            <a:r>
              <a:rPr sz="1400" spc="-10" dirty="0">
                <a:latin typeface="Times New Roman"/>
                <a:cs typeface="Times New Roman"/>
              </a:rPr>
              <a:t>)</a:t>
            </a:r>
            <a:endParaRPr sz="1400" dirty="0">
              <a:latin typeface="Times New Roman"/>
              <a:cs typeface="Times New Roman"/>
            </a:endParaRPr>
          </a:p>
        </p:txBody>
      </p:sp>
      <p:sp>
        <p:nvSpPr>
          <p:cNvPr id="5" name="object 5"/>
          <p:cNvSpPr txBox="1"/>
          <p:nvPr/>
        </p:nvSpPr>
        <p:spPr>
          <a:xfrm>
            <a:off x="5998845" y="3503295"/>
            <a:ext cx="1393825" cy="666750"/>
          </a:xfrm>
          <a:prstGeom prst="rect">
            <a:avLst/>
          </a:prstGeom>
        </p:spPr>
        <p:txBody>
          <a:bodyPr vert="horz" wrap="square" lIns="0" tIns="13335" rIns="0" bIns="0" rtlCol="0">
            <a:spAutoFit/>
          </a:bodyPr>
          <a:lstStyle/>
          <a:p>
            <a:pPr marL="12700" marR="5080">
              <a:lnSpc>
                <a:spcPct val="100000"/>
              </a:lnSpc>
              <a:spcBef>
                <a:spcPts val="105"/>
              </a:spcBef>
            </a:pPr>
            <a:r>
              <a:rPr sz="1400" dirty="0">
                <a:latin typeface="Times New Roman"/>
                <a:cs typeface="Times New Roman"/>
              </a:rPr>
              <a:t>Project</a:t>
            </a:r>
            <a:r>
              <a:rPr sz="1400" spc="-45" dirty="0">
                <a:latin typeface="Times New Roman"/>
                <a:cs typeface="Times New Roman"/>
              </a:rPr>
              <a:t> </a:t>
            </a:r>
            <a:r>
              <a:rPr sz="1400" spc="-10" dirty="0">
                <a:latin typeface="Times New Roman"/>
                <a:cs typeface="Times New Roman"/>
              </a:rPr>
              <a:t>Supervisor Mrs.B.Ujwala </a:t>
            </a:r>
            <a:r>
              <a:rPr sz="1400" dirty="0">
                <a:latin typeface="Times New Roman"/>
                <a:cs typeface="Times New Roman"/>
              </a:rPr>
              <a:t>Assistant</a:t>
            </a:r>
            <a:r>
              <a:rPr sz="1400" spc="-70" dirty="0">
                <a:latin typeface="Times New Roman"/>
                <a:cs typeface="Times New Roman"/>
              </a:rPr>
              <a:t> </a:t>
            </a:r>
            <a:r>
              <a:rPr sz="1400" spc="-10" dirty="0">
                <a:latin typeface="Times New Roman"/>
                <a:cs typeface="Times New Roman"/>
              </a:rPr>
              <a:t>Professor</a:t>
            </a:r>
            <a:endParaRPr sz="1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8178" y="-1270"/>
            <a:ext cx="4909821" cy="584775"/>
          </a:xfrm>
          <a:prstGeom prst="rect">
            <a:avLst/>
          </a:prstGeom>
        </p:spPr>
        <p:txBody>
          <a:bodyPr vert="horz" wrap="square" lIns="0" tIns="152400" rIns="0" bIns="0" rtlCol="0">
            <a:spAutoFit/>
          </a:bodyPr>
          <a:lstStyle/>
          <a:p>
            <a:pPr marL="190500">
              <a:lnSpc>
                <a:spcPct val="100000"/>
              </a:lnSpc>
              <a:spcBef>
                <a:spcPts val="95"/>
              </a:spcBef>
            </a:pPr>
            <a:r>
              <a:rPr sz="2800" dirty="0"/>
              <a:t>Proposed</a:t>
            </a:r>
            <a:r>
              <a:rPr sz="2800" spc="-80" dirty="0"/>
              <a:t> </a:t>
            </a:r>
            <a:r>
              <a:rPr sz="2800" dirty="0"/>
              <a:t>Method</a:t>
            </a:r>
            <a:r>
              <a:rPr sz="2800" spc="-75" dirty="0"/>
              <a:t> </a:t>
            </a:r>
            <a:r>
              <a:rPr sz="2800" spc="-10" dirty="0"/>
              <a:t>Illustration</a:t>
            </a:r>
            <a:endParaRPr sz="2800" dirty="0"/>
          </a:p>
        </p:txBody>
      </p:sp>
      <p:sp>
        <p:nvSpPr>
          <p:cNvPr id="4" name="object 4"/>
          <p:cNvSpPr txBox="1"/>
          <p:nvPr/>
        </p:nvSpPr>
        <p:spPr>
          <a:xfrm>
            <a:off x="1371600" y="3976465"/>
            <a:ext cx="6050278" cy="444352"/>
          </a:xfrm>
          <a:prstGeom prst="rect">
            <a:avLst/>
          </a:prstGeom>
        </p:spPr>
        <p:txBody>
          <a:bodyPr vert="horz" wrap="square" lIns="0" tIns="13335" rIns="0" bIns="0" rtlCol="0">
            <a:spAutoFit/>
          </a:bodyPr>
          <a:lstStyle/>
          <a:p>
            <a:pPr marL="12700" marR="5080">
              <a:lnSpc>
                <a:spcPct val="100000"/>
              </a:lnSpc>
              <a:spcBef>
                <a:spcPts val="105"/>
              </a:spcBef>
            </a:pPr>
            <a:r>
              <a:rPr sz="1400" dirty="0">
                <a:latin typeface="Times New Roman"/>
                <a:cs typeface="Times New Roman"/>
              </a:rPr>
              <a:t>When</a:t>
            </a:r>
            <a:r>
              <a:rPr sz="1400" spc="-30" dirty="0">
                <a:latin typeface="Times New Roman"/>
                <a:cs typeface="Times New Roman"/>
              </a:rPr>
              <a:t> </a:t>
            </a:r>
            <a:r>
              <a:rPr sz="1400" dirty="0">
                <a:latin typeface="Times New Roman"/>
                <a:cs typeface="Times New Roman"/>
              </a:rPr>
              <a:t>we</a:t>
            </a:r>
            <a:r>
              <a:rPr sz="1400" spc="-25" dirty="0">
                <a:latin typeface="Times New Roman"/>
                <a:cs typeface="Times New Roman"/>
              </a:rPr>
              <a:t> </a:t>
            </a:r>
            <a:r>
              <a:rPr sz="1400" dirty="0">
                <a:latin typeface="Times New Roman"/>
                <a:cs typeface="Times New Roman"/>
              </a:rPr>
              <a:t>upload</a:t>
            </a:r>
            <a:r>
              <a:rPr sz="1400" spc="-30" dirty="0">
                <a:latin typeface="Times New Roman"/>
                <a:cs typeface="Times New Roman"/>
              </a:rPr>
              <a:t> </a:t>
            </a:r>
            <a:r>
              <a:rPr sz="1400" dirty="0">
                <a:latin typeface="Times New Roman"/>
                <a:cs typeface="Times New Roman"/>
              </a:rPr>
              <a:t>the</a:t>
            </a:r>
            <a:r>
              <a:rPr sz="1400" spc="-25" dirty="0">
                <a:latin typeface="Times New Roman"/>
                <a:cs typeface="Times New Roman"/>
              </a:rPr>
              <a:t> </a:t>
            </a:r>
            <a:r>
              <a:rPr lang="en-IN" sz="1400" spc="-25" dirty="0">
                <a:latin typeface="Times New Roman"/>
                <a:cs typeface="Times New Roman"/>
              </a:rPr>
              <a:t>image</a:t>
            </a:r>
            <a:r>
              <a:rPr sz="1400" spc="-25" dirty="0">
                <a:latin typeface="Times New Roman"/>
                <a:cs typeface="Times New Roman"/>
              </a:rPr>
              <a:t> </a:t>
            </a:r>
            <a:r>
              <a:rPr lang="en-IN" sz="1400" spc="-25" dirty="0">
                <a:latin typeface="Times New Roman"/>
                <a:cs typeface="Times New Roman"/>
              </a:rPr>
              <a:t>from the user end it will detect the objects in image with boundary boxes along with probability</a:t>
            </a:r>
            <a:endParaRPr sz="1400" dirty="0">
              <a:latin typeface="Times New Roman"/>
              <a:cs typeface="Times New Roman"/>
            </a:endParaRPr>
          </a:p>
        </p:txBody>
      </p:sp>
      <p:sp>
        <p:nvSpPr>
          <p:cNvPr id="6" name="object 6"/>
          <p:cNvSpPr/>
          <p:nvPr/>
        </p:nvSpPr>
        <p:spPr>
          <a:xfrm>
            <a:off x="4124619" y="2114550"/>
            <a:ext cx="634365" cy="337820"/>
          </a:xfrm>
          <a:custGeom>
            <a:avLst/>
            <a:gdLst/>
            <a:ahLst/>
            <a:cxnLst/>
            <a:rect l="l" t="t" r="r" b="b"/>
            <a:pathLst>
              <a:path w="634364" h="337819">
                <a:moveTo>
                  <a:pt x="452754" y="90766"/>
                </a:moveTo>
                <a:lnTo>
                  <a:pt x="452754" y="12661"/>
                </a:lnTo>
                <a:lnTo>
                  <a:pt x="453047" y="9956"/>
                </a:lnTo>
                <a:lnTo>
                  <a:pt x="464553" y="0"/>
                </a:lnTo>
                <a:lnTo>
                  <a:pt x="467258" y="88"/>
                </a:lnTo>
                <a:lnTo>
                  <a:pt x="469887" y="762"/>
                </a:lnTo>
                <a:lnTo>
                  <a:pt x="472325" y="1981"/>
                </a:lnTo>
                <a:lnTo>
                  <a:pt x="474433" y="3683"/>
                </a:lnTo>
                <a:lnTo>
                  <a:pt x="483412" y="12661"/>
                </a:lnTo>
                <a:lnTo>
                  <a:pt x="478154" y="12661"/>
                </a:lnTo>
                <a:lnTo>
                  <a:pt x="456476" y="21640"/>
                </a:lnTo>
                <a:lnTo>
                  <a:pt x="478154" y="43319"/>
                </a:lnTo>
                <a:lnTo>
                  <a:pt x="478154" y="78066"/>
                </a:lnTo>
                <a:lnTo>
                  <a:pt x="465454" y="78066"/>
                </a:lnTo>
                <a:lnTo>
                  <a:pt x="452754" y="90766"/>
                </a:lnTo>
                <a:close/>
              </a:path>
              <a:path w="634364" h="337819">
                <a:moveTo>
                  <a:pt x="478154" y="43319"/>
                </a:moveTo>
                <a:lnTo>
                  <a:pt x="456476" y="21640"/>
                </a:lnTo>
                <a:lnTo>
                  <a:pt x="478154" y="12661"/>
                </a:lnTo>
                <a:lnTo>
                  <a:pt x="478154" y="43319"/>
                </a:lnTo>
                <a:close/>
              </a:path>
              <a:path w="634364" h="337819">
                <a:moveTo>
                  <a:pt x="603707" y="168871"/>
                </a:moveTo>
                <a:lnTo>
                  <a:pt x="478154" y="43319"/>
                </a:lnTo>
                <a:lnTo>
                  <a:pt x="478154" y="12661"/>
                </a:lnTo>
                <a:lnTo>
                  <a:pt x="483412" y="12661"/>
                </a:lnTo>
                <a:lnTo>
                  <a:pt x="630643" y="159893"/>
                </a:lnTo>
                <a:lnTo>
                  <a:pt x="612686" y="159893"/>
                </a:lnTo>
                <a:lnTo>
                  <a:pt x="603707" y="168871"/>
                </a:lnTo>
                <a:close/>
              </a:path>
              <a:path w="634364" h="337819">
                <a:moveTo>
                  <a:pt x="452754" y="259676"/>
                </a:moveTo>
                <a:lnTo>
                  <a:pt x="12700" y="259676"/>
                </a:lnTo>
                <a:lnTo>
                  <a:pt x="10223" y="259435"/>
                </a:lnTo>
                <a:lnTo>
                  <a:pt x="0" y="246976"/>
                </a:lnTo>
                <a:lnTo>
                  <a:pt x="0" y="90766"/>
                </a:lnTo>
                <a:lnTo>
                  <a:pt x="12700" y="78066"/>
                </a:lnTo>
                <a:lnTo>
                  <a:pt x="452754" y="78066"/>
                </a:lnTo>
                <a:lnTo>
                  <a:pt x="452754" y="90766"/>
                </a:lnTo>
                <a:lnTo>
                  <a:pt x="25400" y="90766"/>
                </a:lnTo>
                <a:lnTo>
                  <a:pt x="12700" y="103466"/>
                </a:lnTo>
                <a:lnTo>
                  <a:pt x="25400" y="103466"/>
                </a:lnTo>
                <a:lnTo>
                  <a:pt x="25400" y="234276"/>
                </a:lnTo>
                <a:lnTo>
                  <a:pt x="12700" y="234276"/>
                </a:lnTo>
                <a:lnTo>
                  <a:pt x="25400" y="246976"/>
                </a:lnTo>
                <a:lnTo>
                  <a:pt x="452754" y="246976"/>
                </a:lnTo>
                <a:lnTo>
                  <a:pt x="452754" y="259676"/>
                </a:lnTo>
                <a:close/>
              </a:path>
              <a:path w="634364" h="337819">
                <a:moveTo>
                  <a:pt x="465454" y="103466"/>
                </a:moveTo>
                <a:lnTo>
                  <a:pt x="25400" y="103466"/>
                </a:lnTo>
                <a:lnTo>
                  <a:pt x="25400" y="90766"/>
                </a:lnTo>
                <a:lnTo>
                  <a:pt x="452754" y="90766"/>
                </a:lnTo>
                <a:lnTo>
                  <a:pt x="465454" y="78066"/>
                </a:lnTo>
                <a:lnTo>
                  <a:pt x="478154" y="78066"/>
                </a:lnTo>
                <a:lnTo>
                  <a:pt x="478154" y="90766"/>
                </a:lnTo>
                <a:lnTo>
                  <a:pt x="467931" y="103225"/>
                </a:lnTo>
                <a:lnTo>
                  <a:pt x="465454" y="103466"/>
                </a:lnTo>
                <a:close/>
              </a:path>
              <a:path w="634364" h="337819">
                <a:moveTo>
                  <a:pt x="25400" y="103466"/>
                </a:moveTo>
                <a:lnTo>
                  <a:pt x="12700" y="103466"/>
                </a:lnTo>
                <a:lnTo>
                  <a:pt x="25400" y="90766"/>
                </a:lnTo>
                <a:lnTo>
                  <a:pt x="25400" y="103466"/>
                </a:lnTo>
                <a:close/>
              </a:path>
              <a:path w="634364" h="337819">
                <a:moveTo>
                  <a:pt x="612686" y="177850"/>
                </a:moveTo>
                <a:lnTo>
                  <a:pt x="603707" y="168871"/>
                </a:lnTo>
                <a:lnTo>
                  <a:pt x="612686" y="159893"/>
                </a:lnTo>
                <a:lnTo>
                  <a:pt x="612686" y="177850"/>
                </a:lnTo>
                <a:close/>
              </a:path>
              <a:path w="634364" h="337819">
                <a:moveTo>
                  <a:pt x="630643" y="177850"/>
                </a:moveTo>
                <a:lnTo>
                  <a:pt x="612686" y="177850"/>
                </a:lnTo>
                <a:lnTo>
                  <a:pt x="612686" y="159893"/>
                </a:lnTo>
                <a:lnTo>
                  <a:pt x="630643" y="159893"/>
                </a:lnTo>
                <a:lnTo>
                  <a:pt x="632218" y="161810"/>
                </a:lnTo>
                <a:lnTo>
                  <a:pt x="633399" y="164007"/>
                </a:lnTo>
                <a:lnTo>
                  <a:pt x="634123" y="166395"/>
                </a:lnTo>
                <a:lnTo>
                  <a:pt x="634364" y="168871"/>
                </a:lnTo>
                <a:lnTo>
                  <a:pt x="634123" y="171348"/>
                </a:lnTo>
                <a:lnTo>
                  <a:pt x="633399" y="173736"/>
                </a:lnTo>
                <a:lnTo>
                  <a:pt x="632218" y="175933"/>
                </a:lnTo>
                <a:lnTo>
                  <a:pt x="630643" y="177850"/>
                </a:lnTo>
                <a:close/>
              </a:path>
              <a:path w="634364" h="337819">
                <a:moveTo>
                  <a:pt x="483412" y="325081"/>
                </a:moveTo>
                <a:lnTo>
                  <a:pt x="478154" y="325081"/>
                </a:lnTo>
                <a:lnTo>
                  <a:pt x="478154" y="294424"/>
                </a:lnTo>
                <a:lnTo>
                  <a:pt x="603707" y="168871"/>
                </a:lnTo>
                <a:lnTo>
                  <a:pt x="612686" y="177850"/>
                </a:lnTo>
                <a:lnTo>
                  <a:pt x="630643" y="177850"/>
                </a:lnTo>
                <a:lnTo>
                  <a:pt x="483412" y="325081"/>
                </a:lnTo>
                <a:close/>
              </a:path>
              <a:path w="634364" h="337819">
                <a:moveTo>
                  <a:pt x="25400" y="246976"/>
                </a:moveTo>
                <a:lnTo>
                  <a:pt x="12700" y="234276"/>
                </a:lnTo>
                <a:lnTo>
                  <a:pt x="25400" y="234276"/>
                </a:lnTo>
                <a:lnTo>
                  <a:pt x="25400" y="246976"/>
                </a:lnTo>
                <a:close/>
              </a:path>
              <a:path w="634364" h="337819">
                <a:moveTo>
                  <a:pt x="478154" y="259676"/>
                </a:moveTo>
                <a:lnTo>
                  <a:pt x="465454" y="259676"/>
                </a:lnTo>
                <a:lnTo>
                  <a:pt x="452754" y="246976"/>
                </a:lnTo>
                <a:lnTo>
                  <a:pt x="25400" y="246976"/>
                </a:lnTo>
                <a:lnTo>
                  <a:pt x="25400" y="234276"/>
                </a:lnTo>
                <a:lnTo>
                  <a:pt x="465454" y="234276"/>
                </a:lnTo>
                <a:lnTo>
                  <a:pt x="478154" y="246976"/>
                </a:lnTo>
                <a:lnTo>
                  <a:pt x="478154" y="259676"/>
                </a:lnTo>
                <a:close/>
              </a:path>
              <a:path w="634364" h="337819">
                <a:moveTo>
                  <a:pt x="464553" y="337743"/>
                </a:moveTo>
                <a:lnTo>
                  <a:pt x="452754" y="325081"/>
                </a:lnTo>
                <a:lnTo>
                  <a:pt x="452754" y="246976"/>
                </a:lnTo>
                <a:lnTo>
                  <a:pt x="465454" y="259676"/>
                </a:lnTo>
                <a:lnTo>
                  <a:pt x="478154" y="259676"/>
                </a:lnTo>
                <a:lnTo>
                  <a:pt x="478154" y="294424"/>
                </a:lnTo>
                <a:lnTo>
                  <a:pt x="456476" y="316103"/>
                </a:lnTo>
                <a:lnTo>
                  <a:pt x="478154" y="325081"/>
                </a:lnTo>
                <a:lnTo>
                  <a:pt x="483412" y="325081"/>
                </a:lnTo>
                <a:lnTo>
                  <a:pt x="474433" y="334060"/>
                </a:lnTo>
                <a:lnTo>
                  <a:pt x="472325" y="335762"/>
                </a:lnTo>
                <a:lnTo>
                  <a:pt x="469887" y="336981"/>
                </a:lnTo>
                <a:lnTo>
                  <a:pt x="467258" y="337654"/>
                </a:lnTo>
                <a:lnTo>
                  <a:pt x="464553" y="337743"/>
                </a:lnTo>
                <a:close/>
              </a:path>
              <a:path w="634364" h="337819">
                <a:moveTo>
                  <a:pt x="478154" y="325081"/>
                </a:moveTo>
                <a:lnTo>
                  <a:pt x="456476" y="316103"/>
                </a:lnTo>
                <a:lnTo>
                  <a:pt x="478154" y="294424"/>
                </a:lnTo>
                <a:lnTo>
                  <a:pt x="478154" y="325081"/>
                </a:lnTo>
                <a:close/>
              </a:path>
            </a:pathLst>
          </a:custGeom>
          <a:solidFill>
            <a:srgbClr val="000000"/>
          </a:solidFill>
        </p:spPr>
        <p:txBody>
          <a:bodyPr wrap="square" lIns="0" tIns="0" rIns="0" bIns="0" rtlCol="0"/>
          <a:lstStyle/>
          <a:p>
            <a:endParaRPr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10</a:t>
            </a:fld>
            <a:endParaRPr spc="-25" dirty="0"/>
          </a:p>
        </p:txBody>
      </p:sp>
      <p:pic>
        <p:nvPicPr>
          <p:cNvPr id="12" name="Picture 11">
            <a:extLst>
              <a:ext uri="{FF2B5EF4-FFF2-40B4-BE49-F238E27FC236}">
                <a16:creationId xmlns:a16="http://schemas.microsoft.com/office/drawing/2014/main" id="{E64034DD-AAC8-FC1F-A648-EB7386329C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136798"/>
            <a:ext cx="3467566" cy="2330268"/>
          </a:xfrm>
          <a:prstGeom prst="rect">
            <a:avLst/>
          </a:prstGeom>
        </p:spPr>
      </p:pic>
      <p:pic>
        <p:nvPicPr>
          <p:cNvPr id="14" name="Picture 13">
            <a:extLst>
              <a:ext uri="{FF2B5EF4-FFF2-40B4-BE49-F238E27FC236}">
                <a16:creationId xmlns:a16="http://schemas.microsoft.com/office/drawing/2014/main" id="{74E08C04-E24A-AA79-C6D5-D3DA1C14B8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8837" y="1136798"/>
            <a:ext cx="3467566" cy="2330268"/>
          </a:xfrm>
          <a:prstGeom prst="rect">
            <a:avLst/>
          </a:prstGeom>
        </p:spPr>
      </p:pic>
      <p:sp>
        <p:nvSpPr>
          <p:cNvPr id="3" name="TextBox 2">
            <a:extLst>
              <a:ext uri="{FF2B5EF4-FFF2-40B4-BE49-F238E27FC236}">
                <a16:creationId xmlns:a16="http://schemas.microsoft.com/office/drawing/2014/main" id="{78C03697-6B32-BFFA-7084-3A4FCF1E6A49}"/>
              </a:ext>
            </a:extLst>
          </p:cNvPr>
          <p:cNvSpPr txBox="1"/>
          <p:nvPr/>
        </p:nvSpPr>
        <p:spPr>
          <a:xfrm>
            <a:off x="914400" y="3508310"/>
            <a:ext cx="2553166"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Before object detection</a:t>
            </a:r>
          </a:p>
        </p:txBody>
      </p:sp>
      <p:sp>
        <p:nvSpPr>
          <p:cNvPr id="5" name="TextBox 4">
            <a:extLst>
              <a:ext uri="{FF2B5EF4-FFF2-40B4-BE49-F238E27FC236}">
                <a16:creationId xmlns:a16="http://schemas.microsoft.com/office/drawing/2014/main" id="{D6DC16B0-0932-51DA-DE72-08915AECC114}"/>
              </a:ext>
            </a:extLst>
          </p:cNvPr>
          <p:cNvSpPr txBox="1"/>
          <p:nvPr/>
        </p:nvSpPr>
        <p:spPr>
          <a:xfrm>
            <a:off x="5463260" y="3506762"/>
            <a:ext cx="2458719"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After object detection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770" rIns="0" bIns="0" rtlCol="0">
            <a:spAutoFit/>
          </a:bodyPr>
          <a:lstStyle/>
          <a:p>
            <a:pPr marL="1696085">
              <a:lnSpc>
                <a:spcPct val="100000"/>
              </a:lnSpc>
              <a:spcBef>
                <a:spcPts val="100"/>
              </a:spcBef>
            </a:pPr>
            <a:r>
              <a:rPr spc="-10" dirty="0"/>
              <a:t>Parameter</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11</a:t>
            </a:fld>
            <a:endParaRPr spc="-25" dirty="0"/>
          </a:p>
        </p:txBody>
      </p:sp>
      <p:sp>
        <p:nvSpPr>
          <p:cNvPr id="3" name="object 3"/>
          <p:cNvSpPr txBox="1"/>
          <p:nvPr/>
        </p:nvSpPr>
        <p:spPr>
          <a:xfrm>
            <a:off x="787400" y="1009650"/>
            <a:ext cx="7470140" cy="2884764"/>
          </a:xfrm>
          <a:prstGeom prst="rect">
            <a:avLst/>
          </a:prstGeom>
        </p:spPr>
        <p:txBody>
          <a:bodyPr vert="horz" wrap="square" lIns="0" tIns="12065" rIns="0" bIns="0" rtlCol="0">
            <a:spAutoFit/>
          </a:bodyPr>
          <a:lstStyle/>
          <a:p>
            <a:pPr marL="12700">
              <a:lnSpc>
                <a:spcPct val="100000"/>
              </a:lnSpc>
              <a:spcBef>
                <a:spcPts val="95"/>
              </a:spcBef>
            </a:pPr>
            <a:r>
              <a:rPr sz="1600" b="1" dirty="0">
                <a:latin typeface="Times New Roman"/>
                <a:cs typeface="Times New Roman"/>
              </a:rPr>
              <a:t>Parameters</a:t>
            </a:r>
            <a:r>
              <a:rPr sz="1600" b="1" spc="-85" dirty="0">
                <a:latin typeface="Times New Roman"/>
                <a:cs typeface="Times New Roman"/>
              </a:rPr>
              <a:t> </a:t>
            </a:r>
            <a:r>
              <a:rPr sz="1600" b="1" dirty="0">
                <a:latin typeface="Times New Roman"/>
                <a:cs typeface="Times New Roman"/>
              </a:rPr>
              <a:t>Considering</a:t>
            </a:r>
            <a:r>
              <a:rPr sz="1600" b="1" spc="-80" dirty="0">
                <a:latin typeface="Times New Roman"/>
                <a:cs typeface="Times New Roman"/>
              </a:rPr>
              <a:t> </a:t>
            </a:r>
            <a:r>
              <a:rPr sz="1600" b="1" spc="-50" dirty="0">
                <a:latin typeface="Times New Roman"/>
                <a:cs typeface="Times New Roman"/>
              </a:rPr>
              <a:t>:</a:t>
            </a:r>
            <a:endParaRPr sz="1600" dirty="0">
              <a:latin typeface="Times New Roman"/>
              <a:cs typeface="Times New Roman"/>
            </a:endParaRPr>
          </a:p>
          <a:p>
            <a:pPr marL="355600" marR="5080" indent="-342900">
              <a:lnSpc>
                <a:spcPct val="100000"/>
              </a:lnSpc>
              <a:spcBef>
                <a:spcPts val="1695"/>
              </a:spcBef>
              <a:buFont typeface="+mj-lt"/>
              <a:buAutoNum type="arabicPeriod"/>
              <a:tabLst>
                <a:tab pos="241300" algn="l"/>
              </a:tabLst>
            </a:pPr>
            <a:r>
              <a:rPr sz="1400" dirty="0">
                <a:latin typeface="Times New Roman"/>
                <a:cs typeface="Times New Roman"/>
              </a:rPr>
              <a:t>Accuracy</a:t>
            </a:r>
            <a:r>
              <a:rPr sz="1400" spc="-35" dirty="0">
                <a:latin typeface="Times New Roman"/>
                <a:cs typeface="Times New Roman"/>
              </a:rPr>
              <a:t> </a:t>
            </a:r>
            <a:r>
              <a:rPr sz="1400" dirty="0">
                <a:latin typeface="Times New Roman"/>
                <a:cs typeface="Times New Roman"/>
              </a:rPr>
              <a:t>=</a:t>
            </a:r>
            <a:r>
              <a:rPr sz="1400" spc="-35" dirty="0">
                <a:latin typeface="Times New Roman"/>
                <a:cs typeface="Times New Roman"/>
              </a:rPr>
              <a:t> </a:t>
            </a:r>
            <a:r>
              <a:rPr sz="1400" dirty="0">
                <a:latin typeface="Times New Roman"/>
                <a:cs typeface="Times New Roman"/>
              </a:rPr>
              <a:t>True</a:t>
            </a:r>
            <a:r>
              <a:rPr sz="1400" spc="-35" dirty="0">
                <a:latin typeface="Times New Roman"/>
                <a:cs typeface="Times New Roman"/>
              </a:rPr>
              <a:t> </a:t>
            </a:r>
            <a:r>
              <a:rPr sz="1400" dirty="0">
                <a:latin typeface="Times New Roman"/>
                <a:cs typeface="Times New Roman"/>
              </a:rPr>
              <a:t>positive(TP)</a:t>
            </a:r>
            <a:r>
              <a:rPr sz="1400" spc="-30" dirty="0">
                <a:latin typeface="Times New Roman"/>
                <a:cs typeface="Times New Roman"/>
              </a:rPr>
              <a:t> </a:t>
            </a:r>
            <a:r>
              <a:rPr sz="1400" dirty="0">
                <a:latin typeface="Times New Roman"/>
                <a:cs typeface="Times New Roman"/>
              </a:rPr>
              <a:t>+</a:t>
            </a:r>
            <a:r>
              <a:rPr sz="1400" spc="-35" dirty="0">
                <a:latin typeface="Times New Roman"/>
                <a:cs typeface="Times New Roman"/>
              </a:rPr>
              <a:t> </a:t>
            </a:r>
            <a:r>
              <a:rPr sz="1400" dirty="0">
                <a:latin typeface="Times New Roman"/>
                <a:cs typeface="Times New Roman"/>
              </a:rPr>
              <a:t>True</a:t>
            </a:r>
            <a:r>
              <a:rPr sz="1400" spc="-35" dirty="0">
                <a:latin typeface="Times New Roman"/>
                <a:cs typeface="Times New Roman"/>
              </a:rPr>
              <a:t> </a:t>
            </a:r>
            <a:r>
              <a:rPr sz="1400" dirty="0">
                <a:latin typeface="Times New Roman"/>
                <a:cs typeface="Times New Roman"/>
              </a:rPr>
              <a:t>Negative(TN)/</a:t>
            </a:r>
            <a:r>
              <a:rPr sz="1400" spc="-30" dirty="0">
                <a:latin typeface="Times New Roman"/>
                <a:cs typeface="Times New Roman"/>
              </a:rPr>
              <a:t> </a:t>
            </a:r>
            <a:r>
              <a:rPr sz="1400" dirty="0">
                <a:latin typeface="Times New Roman"/>
                <a:cs typeface="Times New Roman"/>
              </a:rPr>
              <a:t>(True</a:t>
            </a:r>
            <a:r>
              <a:rPr sz="1400" spc="-35" dirty="0">
                <a:latin typeface="Times New Roman"/>
                <a:cs typeface="Times New Roman"/>
              </a:rPr>
              <a:t> </a:t>
            </a:r>
            <a:r>
              <a:rPr sz="1400" dirty="0">
                <a:latin typeface="Times New Roman"/>
                <a:cs typeface="Times New Roman"/>
              </a:rPr>
              <a:t>positive(TP)</a:t>
            </a:r>
            <a:r>
              <a:rPr sz="1400" spc="-35" dirty="0">
                <a:latin typeface="Times New Roman"/>
                <a:cs typeface="Times New Roman"/>
              </a:rPr>
              <a:t> </a:t>
            </a:r>
            <a:r>
              <a:rPr sz="1400" dirty="0">
                <a:latin typeface="Times New Roman"/>
                <a:cs typeface="Times New Roman"/>
              </a:rPr>
              <a:t>+</a:t>
            </a:r>
            <a:r>
              <a:rPr sz="1400" spc="-35" dirty="0">
                <a:latin typeface="Times New Roman"/>
                <a:cs typeface="Times New Roman"/>
              </a:rPr>
              <a:t> </a:t>
            </a:r>
            <a:r>
              <a:rPr sz="1400" dirty="0">
                <a:latin typeface="Times New Roman"/>
                <a:cs typeface="Times New Roman"/>
              </a:rPr>
              <a:t>True</a:t>
            </a:r>
            <a:r>
              <a:rPr sz="1400" spc="-30" dirty="0">
                <a:latin typeface="Times New Roman"/>
                <a:cs typeface="Times New Roman"/>
              </a:rPr>
              <a:t> </a:t>
            </a:r>
            <a:r>
              <a:rPr sz="1400" dirty="0">
                <a:latin typeface="Times New Roman"/>
                <a:cs typeface="Times New Roman"/>
              </a:rPr>
              <a:t>negative(TN)</a:t>
            </a:r>
            <a:r>
              <a:rPr sz="1400" spc="-35" dirty="0">
                <a:latin typeface="Times New Roman"/>
                <a:cs typeface="Times New Roman"/>
              </a:rPr>
              <a:t> </a:t>
            </a:r>
            <a:r>
              <a:rPr sz="1400" dirty="0">
                <a:latin typeface="Times New Roman"/>
                <a:cs typeface="Times New Roman"/>
              </a:rPr>
              <a:t>+</a:t>
            </a:r>
            <a:r>
              <a:rPr sz="1400" spc="-35" dirty="0">
                <a:latin typeface="Times New Roman"/>
                <a:cs typeface="Times New Roman"/>
              </a:rPr>
              <a:t> </a:t>
            </a:r>
            <a:r>
              <a:rPr sz="1400" spc="-10" dirty="0">
                <a:latin typeface="Times New Roman"/>
                <a:cs typeface="Times New Roman"/>
              </a:rPr>
              <a:t>False 	</a:t>
            </a:r>
            <a:r>
              <a:rPr sz="1400" dirty="0">
                <a:latin typeface="Times New Roman"/>
                <a:cs typeface="Times New Roman"/>
              </a:rPr>
              <a:t>positive(FP)</a:t>
            </a:r>
            <a:r>
              <a:rPr sz="1400" spc="-40" dirty="0">
                <a:latin typeface="Times New Roman"/>
                <a:cs typeface="Times New Roman"/>
              </a:rPr>
              <a:t> </a:t>
            </a:r>
            <a:r>
              <a:rPr sz="1400" dirty="0">
                <a:latin typeface="Times New Roman"/>
                <a:cs typeface="Times New Roman"/>
              </a:rPr>
              <a:t>+</a:t>
            </a:r>
            <a:r>
              <a:rPr sz="1400" spc="-35" dirty="0">
                <a:latin typeface="Times New Roman"/>
                <a:cs typeface="Times New Roman"/>
              </a:rPr>
              <a:t> </a:t>
            </a:r>
            <a:r>
              <a:rPr sz="1400" dirty="0">
                <a:latin typeface="Times New Roman"/>
                <a:cs typeface="Times New Roman"/>
              </a:rPr>
              <a:t>False</a:t>
            </a:r>
            <a:r>
              <a:rPr sz="1400" spc="-40" dirty="0">
                <a:latin typeface="Times New Roman"/>
                <a:cs typeface="Times New Roman"/>
              </a:rPr>
              <a:t> </a:t>
            </a:r>
            <a:r>
              <a:rPr sz="1400" spc="-10" dirty="0">
                <a:latin typeface="Times New Roman"/>
                <a:cs typeface="Times New Roman"/>
              </a:rPr>
              <a:t>negative(FN))</a:t>
            </a:r>
            <a:endParaRPr sz="1400" dirty="0">
              <a:latin typeface="Times New Roman"/>
              <a:cs typeface="Times New Roman"/>
            </a:endParaRPr>
          </a:p>
          <a:p>
            <a:pPr marL="342900" indent="-342900">
              <a:lnSpc>
                <a:spcPct val="100000"/>
              </a:lnSpc>
              <a:spcBef>
                <a:spcPts val="70"/>
              </a:spcBef>
              <a:buFont typeface="+mj-lt"/>
              <a:buAutoNum type="arabicPeriod"/>
            </a:pPr>
            <a:endParaRPr sz="1400" dirty="0">
              <a:latin typeface="Times New Roman"/>
              <a:cs typeface="Times New Roman"/>
            </a:endParaRPr>
          </a:p>
          <a:p>
            <a:pPr marL="355600" indent="-342900">
              <a:lnSpc>
                <a:spcPct val="100000"/>
              </a:lnSpc>
              <a:buFont typeface="+mj-lt"/>
              <a:buAutoNum type="arabicPeriod"/>
              <a:tabLst>
                <a:tab pos="240029" algn="l"/>
              </a:tabLst>
            </a:pPr>
            <a:r>
              <a:rPr sz="1400" dirty="0">
                <a:latin typeface="Times New Roman"/>
                <a:cs typeface="Times New Roman"/>
              </a:rPr>
              <a:t>Recall</a:t>
            </a:r>
            <a:r>
              <a:rPr sz="1400" spc="-30" dirty="0">
                <a:latin typeface="Times New Roman"/>
                <a:cs typeface="Times New Roman"/>
              </a:rPr>
              <a:t> </a:t>
            </a:r>
            <a:r>
              <a:rPr sz="1400" dirty="0">
                <a:latin typeface="Times New Roman"/>
                <a:cs typeface="Times New Roman"/>
              </a:rPr>
              <a:t>=</a:t>
            </a:r>
            <a:r>
              <a:rPr sz="1400" spc="-30" dirty="0">
                <a:latin typeface="Times New Roman"/>
                <a:cs typeface="Times New Roman"/>
              </a:rPr>
              <a:t> </a:t>
            </a:r>
            <a:r>
              <a:rPr sz="1400" dirty="0">
                <a:latin typeface="Times New Roman"/>
                <a:cs typeface="Times New Roman"/>
              </a:rPr>
              <a:t>True</a:t>
            </a:r>
            <a:r>
              <a:rPr sz="1400" spc="-30" dirty="0">
                <a:latin typeface="Times New Roman"/>
                <a:cs typeface="Times New Roman"/>
              </a:rPr>
              <a:t> </a:t>
            </a:r>
            <a:r>
              <a:rPr sz="1400" dirty="0">
                <a:latin typeface="Times New Roman"/>
                <a:cs typeface="Times New Roman"/>
              </a:rPr>
              <a:t>Positive</a:t>
            </a:r>
            <a:r>
              <a:rPr sz="1400" spc="-25" dirty="0">
                <a:latin typeface="Times New Roman"/>
                <a:cs typeface="Times New Roman"/>
              </a:rPr>
              <a:t> </a:t>
            </a:r>
            <a:r>
              <a:rPr sz="1400" dirty="0">
                <a:latin typeface="Times New Roman"/>
                <a:cs typeface="Times New Roman"/>
              </a:rPr>
              <a:t>(TP)</a:t>
            </a:r>
            <a:r>
              <a:rPr sz="1400" spc="-30" dirty="0">
                <a:latin typeface="Times New Roman"/>
                <a:cs typeface="Times New Roman"/>
              </a:rPr>
              <a:t> </a:t>
            </a:r>
            <a:r>
              <a:rPr sz="1400" dirty="0">
                <a:latin typeface="Times New Roman"/>
                <a:cs typeface="Times New Roman"/>
              </a:rPr>
              <a:t>/</a:t>
            </a:r>
            <a:r>
              <a:rPr sz="1400" spc="-30" dirty="0">
                <a:latin typeface="Times New Roman"/>
                <a:cs typeface="Times New Roman"/>
              </a:rPr>
              <a:t> </a:t>
            </a:r>
            <a:r>
              <a:rPr sz="1400" dirty="0">
                <a:latin typeface="Times New Roman"/>
                <a:cs typeface="Times New Roman"/>
              </a:rPr>
              <a:t>True</a:t>
            </a:r>
            <a:r>
              <a:rPr sz="1400" spc="-30" dirty="0">
                <a:latin typeface="Times New Roman"/>
                <a:cs typeface="Times New Roman"/>
              </a:rPr>
              <a:t> </a:t>
            </a:r>
            <a:r>
              <a:rPr sz="1400" dirty="0">
                <a:latin typeface="Times New Roman"/>
                <a:cs typeface="Times New Roman"/>
              </a:rPr>
              <a:t>Positive</a:t>
            </a:r>
            <a:r>
              <a:rPr sz="1400" spc="-25" dirty="0">
                <a:latin typeface="Times New Roman"/>
                <a:cs typeface="Times New Roman"/>
              </a:rPr>
              <a:t> </a:t>
            </a:r>
            <a:r>
              <a:rPr sz="1400" dirty="0">
                <a:latin typeface="Times New Roman"/>
                <a:cs typeface="Times New Roman"/>
              </a:rPr>
              <a:t>(TP)</a:t>
            </a:r>
            <a:r>
              <a:rPr sz="1400" spc="-30" dirty="0">
                <a:latin typeface="Times New Roman"/>
                <a:cs typeface="Times New Roman"/>
              </a:rPr>
              <a:t> </a:t>
            </a:r>
            <a:r>
              <a:rPr sz="1400" dirty="0">
                <a:latin typeface="Times New Roman"/>
                <a:cs typeface="Times New Roman"/>
              </a:rPr>
              <a:t>+</a:t>
            </a:r>
            <a:r>
              <a:rPr sz="1400" spc="-30" dirty="0">
                <a:latin typeface="Times New Roman"/>
                <a:cs typeface="Times New Roman"/>
              </a:rPr>
              <a:t> </a:t>
            </a:r>
            <a:r>
              <a:rPr sz="1400" dirty="0">
                <a:latin typeface="Times New Roman"/>
                <a:cs typeface="Times New Roman"/>
              </a:rPr>
              <a:t>False</a:t>
            </a:r>
            <a:r>
              <a:rPr sz="1400" spc="-25" dirty="0">
                <a:latin typeface="Times New Roman"/>
                <a:cs typeface="Times New Roman"/>
              </a:rPr>
              <a:t> </a:t>
            </a:r>
            <a:r>
              <a:rPr sz="1400" dirty="0">
                <a:latin typeface="Times New Roman"/>
                <a:cs typeface="Times New Roman"/>
              </a:rPr>
              <a:t>Negative</a:t>
            </a:r>
            <a:r>
              <a:rPr sz="1400" spc="-30" dirty="0">
                <a:latin typeface="Times New Roman"/>
                <a:cs typeface="Times New Roman"/>
              </a:rPr>
              <a:t> </a:t>
            </a:r>
            <a:r>
              <a:rPr sz="1400" spc="-20" dirty="0">
                <a:latin typeface="Times New Roman"/>
                <a:cs typeface="Times New Roman"/>
              </a:rPr>
              <a:t>(FN)</a:t>
            </a:r>
            <a:endParaRPr sz="1400" dirty="0">
              <a:latin typeface="Times New Roman"/>
              <a:cs typeface="Times New Roman"/>
            </a:endParaRPr>
          </a:p>
          <a:p>
            <a:pPr marL="342900" indent="-342900">
              <a:lnSpc>
                <a:spcPct val="100000"/>
              </a:lnSpc>
              <a:spcBef>
                <a:spcPts val="70"/>
              </a:spcBef>
              <a:buFont typeface="+mj-lt"/>
              <a:buAutoNum type="arabicPeriod"/>
            </a:pPr>
            <a:endParaRPr sz="1400" dirty="0">
              <a:latin typeface="Times New Roman"/>
              <a:cs typeface="Times New Roman"/>
            </a:endParaRPr>
          </a:p>
          <a:p>
            <a:pPr marL="355600" indent="-342900">
              <a:lnSpc>
                <a:spcPct val="100000"/>
              </a:lnSpc>
              <a:buFont typeface="+mj-lt"/>
              <a:buAutoNum type="arabicPeriod"/>
              <a:tabLst>
                <a:tab pos="240029" algn="l"/>
              </a:tabLst>
            </a:pPr>
            <a:r>
              <a:rPr sz="1400" dirty="0">
                <a:latin typeface="Times New Roman"/>
                <a:cs typeface="Times New Roman"/>
              </a:rPr>
              <a:t>Precision</a:t>
            </a:r>
            <a:r>
              <a:rPr sz="1400" spc="-50" dirty="0">
                <a:latin typeface="Times New Roman"/>
                <a:cs typeface="Times New Roman"/>
              </a:rPr>
              <a:t> </a:t>
            </a:r>
            <a:r>
              <a:rPr sz="1400" dirty="0">
                <a:latin typeface="Times New Roman"/>
                <a:cs typeface="Times New Roman"/>
              </a:rPr>
              <a:t>=</a:t>
            </a:r>
            <a:r>
              <a:rPr sz="1400" spc="-35" dirty="0">
                <a:latin typeface="Times New Roman"/>
                <a:cs typeface="Times New Roman"/>
              </a:rPr>
              <a:t> </a:t>
            </a:r>
            <a:r>
              <a:rPr sz="1400" dirty="0">
                <a:latin typeface="Times New Roman"/>
                <a:cs typeface="Times New Roman"/>
              </a:rPr>
              <a:t>True</a:t>
            </a:r>
            <a:r>
              <a:rPr sz="1400" spc="-35" dirty="0">
                <a:latin typeface="Times New Roman"/>
                <a:cs typeface="Times New Roman"/>
              </a:rPr>
              <a:t> </a:t>
            </a:r>
            <a:r>
              <a:rPr sz="1400" dirty="0">
                <a:latin typeface="Times New Roman"/>
                <a:cs typeface="Times New Roman"/>
              </a:rPr>
              <a:t>positive(TP)/</a:t>
            </a:r>
            <a:r>
              <a:rPr sz="1400" spc="-35" dirty="0">
                <a:latin typeface="Times New Roman"/>
                <a:cs typeface="Times New Roman"/>
              </a:rPr>
              <a:t> </a:t>
            </a:r>
            <a:r>
              <a:rPr sz="1400" dirty="0">
                <a:latin typeface="Times New Roman"/>
                <a:cs typeface="Times New Roman"/>
              </a:rPr>
              <a:t>(True</a:t>
            </a:r>
            <a:r>
              <a:rPr sz="1400" spc="-35" dirty="0">
                <a:latin typeface="Times New Roman"/>
                <a:cs typeface="Times New Roman"/>
              </a:rPr>
              <a:t> </a:t>
            </a:r>
            <a:r>
              <a:rPr sz="1400" dirty="0">
                <a:latin typeface="Times New Roman"/>
                <a:cs typeface="Times New Roman"/>
              </a:rPr>
              <a:t>positive(TP)</a:t>
            </a:r>
            <a:r>
              <a:rPr sz="1400" spc="-35" dirty="0">
                <a:latin typeface="Times New Roman"/>
                <a:cs typeface="Times New Roman"/>
              </a:rPr>
              <a:t> </a:t>
            </a:r>
            <a:r>
              <a:rPr sz="1400" dirty="0">
                <a:latin typeface="Times New Roman"/>
                <a:cs typeface="Times New Roman"/>
              </a:rPr>
              <a:t>+</a:t>
            </a:r>
            <a:r>
              <a:rPr sz="1400" spc="-35" dirty="0">
                <a:latin typeface="Times New Roman"/>
                <a:cs typeface="Times New Roman"/>
              </a:rPr>
              <a:t> </a:t>
            </a:r>
            <a:r>
              <a:rPr sz="1400" dirty="0">
                <a:latin typeface="Times New Roman"/>
                <a:cs typeface="Times New Roman"/>
              </a:rPr>
              <a:t>False</a:t>
            </a:r>
            <a:r>
              <a:rPr sz="1400" spc="-35" dirty="0">
                <a:latin typeface="Times New Roman"/>
                <a:cs typeface="Times New Roman"/>
              </a:rPr>
              <a:t> </a:t>
            </a:r>
            <a:r>
              <a:rPr sz="1400" spc="-10" dirty="0">
                <a:latin typeface="Times New Roman"/>
                <a:cs typeface="Times New Roman"/>
              </a:rPr>
              <a:t>positive(FP))</a:t>
            </a:r>
            <a:endParaRPr sz="1400" dirty="0">
              <a:latin typeface="Times New Roman"/>
              <a:cs typeface="Times New Roman"/>
            </a:endParaRPr>
          </a:p>
          <a:p>
            <a:pPr marL="342900" indent="-342900">
              <a:lnSpc>
                <a:spcPct val="100000"/>
              </a:lnSpc>
              <a:spcBef>
                <a:spcPts val="70"/>
              </a:spcBef>
              <a:buFont typeface="+mj-lt"/>
              <a:buAutoNum type="arabicPeriod"/>
            </a:pPr>
            <a:endParaRPr sz="1400" dirty="0">
              <a:latin typeface="Times New Roman"/>
              <a:cs typeface="Times New Roman"/>
            </a:endParaRPr>
          </a:p>
          <a:p>
            <a:pPr marL="355600" indent="-342900">
              <a:lnSpc>
                <a:spcPct val="100000"/>
              </a:lnSpc>
              <a:buFont typeface="+mj-lt"/>
              <a:buAutoNum type="arabicPeriod"/>
              <a:tabLst>
                <a:tab pos="240029" algn="l"/>
              </a:tabLst>
            </a:pPr>
            <a:r>
              <a:rPr sz="1400" dirty="0">
                <a:latin typeface="Times New Roman"/>
                <a:cs typeface="Times New Roman"/>
              </a:rPr>
              <a:t>F1 Score</a:t>
            </a:r>
            <a:r>
              <a:rPr sz="1400" spc="5" dirty="0">
                <a:latin typeface="Times New Roman"/>
                <a:cs typeface="Times New Roman"/>
              </a:rPr>
              <a:t> </a:t>
            </a:r>
            <a:r>
              <a:rPr sz="1400" dirty="0">
                <a:latin typeface="Times New Roman"/>
                <a:cs typeface="Times New Roman"/>
              </a:rPr>
              <a:t>=</a:t>
            </a:r>
            <a:r>
              <a:rPr sz="1400" spc="5" dirty="0">
                <a:latin typeface="Times New Roman"/>
                <a:cs typeface="Times New Roman"/>
              </a:rPr>
              <a:t> </a:t>
            </a:r>
            <a:r>
              <a:rPr sz="1400" spc="-10" dirty="0">
                <a:latin typeface="Times New Roman"/>
                <a:cs typeface="Times New Roman"/>
              </a:rPr>
              <a:t>2</a:t>
            </a:r>
            <a:r>
              <a:rPr lang="en-US" sz="1400" spc="-10" dirty="0">
                <a:latin typeface="Times New Roman"/>
                <a:cs typeface="Times New Roman"/>
              </a:rPr>
              <a:t>/(1/</a:t>
            </a:r>
            <a:r>
              <a:rPr sz="1400" spc="-10" dirty="0">
                <a:latin typeface="Times New Roman"/>
                <a:cs typeface="Times New Roman"/>
              </a:rPr>
              <a:t>precision</a:t>
            </a:r>
            <a:r>
              <a:rPr lang="en-US" sz="1400" spc="-10" dirty="0">
                <a:latin typeface="Times New Roman"/>
                <a:cs typeface="Times New Roman"/>
              </a:rPr>
              <a:t> + 1/</a:t>
            </a:r>
            <a:r>
              <a:rPr sz="1400" spc="-10" dirty="0">
                <a:latin typeface="Times New Roman"/>
                <a:cs typeface="Times New Roman"/>
              </a:rPr>
              <a:t>recall</a:t>
            </a:r>
            <a:r>
              <a:rPr lang="en-US" sz="1400" spc="-10" dirty="0">
                <a:latin typeface="Times New Roman"/>
                <a:cs typeface="Times New Roman"/>
              </a:rPr>
              <a:t>)</a:t>
            </a:r>
          </a:p>
          <a:p>
            <a:pPr marL="355600" indent="-342900">
              <a:lnSpc>
                <a:spcPct val="100000"/>
              </a:lnSpc>
              <a:buFont typeface="+mj-lt"/>
              <a:buAutoNum type="arabicPeriod"/>
              <a:tabLst>
                <a:tab pos="240029" algn="l"/>
              </a:tabLst>
            </a:pPr>
            <a:endParaRPr lang="en-US" sz="1400" spc="-10" dirty="0">
              <a:latin typeface="Times New Roman"/>
              <a:cs typeface="Times New Roman"/>
            </a:endParaRPr>
          </a:p>
          <a:p>
            <a:pPr marL="355600" indent="-342900">
              <a:lnSpc>
                <a:spcPct val="100000"/>
              </a:lnSpc>
              <a:buFont typeface="+mj-lt"/>
              <a:buAutoNum type="arabicPeriod"/>
              <a:tabLst>
                <a:tab pos="240029" algn="l"/>
              </a:tabLst>
            </a:pPr>
            <a:r>
              <a:rPr lang="en-US" sz="1400" spc="-10" dirty="0">
                <a:latin typeface="Times New Roman"/>
                <a:cs typeface="Times New Roman"/>
              </a:rPr>
              <a:t>5.  F1 Score = 2*Precision*Recall / Precision + Recall</a:t>
            </a:r>
          </a:p>
          <a:p>
            <a:pPr marL="240029" indent="-227329">
              <a:lnSpc>
                <a:spcPct val="100000"/>
              </a:lnSpc>
              <a:buAutoNum type="arabicPeriod"/>
              <a:tabLst>
                <a:tab pos="240029" algn="l"/>
              </a:tabLst>
            </a:pPr>
            <a:endParaRPr sz="1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270"/>
            <a:ext cx="5105399" cy="619400"/>
          </a:xfrm>
          <a:prstGeom prst="rect">
            <a:avLst/>
          </a:prstGeom>
        </p:spPr>
        <p:txBody>
          <a:bodyPr vert="horz" wrap="square" lIns="0" tIns="64770" rIns="0" bIns="0" rtlCol="0">
            <a:spAutoFit/>
          </a:bodyPr>
          <a:lstStyle/>
          <a:p>
            <a:pPr marL="12700">
              <a:lnSpc>
                <a:spcPct val="100000"/>
              </a:lnSpc>
              <a:spcBef>
                <a:spcPts val="100"/>
              </a:spcBef>
            </a:pPr>
            <a:r>
              <a:rPr dirty="0"/>
              <a:t>Experiment</a:t>
            </a:r>
            <a:r>
              <a:rPr spc="-85" dirty="0"/>
              <a:t> </a:t>
            </a:r>
            <a:r>
              <a:rPr spc="-10" dirty="0"/>
              <a:t>Environment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12</a:t>
            </a:fld>
            <a:endParaRPr spc="-25" dirty="0"/>
          </a:p>
        </p:txBody>
      </p:sp>
      <p:sp>
        <p:nvSpPr>
          <p:cNvPr id="3" name="object 3"/>
          <p:cNvSpPr txBox="1"/>
          <p:nvPr/>
        </p:nvSpPr>
        <p:spPr>
          <a:xfrm>
            <a:off x="1400175" y="1009650"/>
            <a:ext cx="6138545" cy="3479607"/>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Times New Roman"/>
                <a:cs typeface="Times New Roman"/>
              </a:rPr>
              <a:t>Tools:</a:t>
            </a:r>
            <a:endParaRPr sz="1600" dirty="0">
              <a:latin typeface="Times New Roman"/>
              <a:cs typeface="Times New Roman"/>
            </a:endParaRPr>
          </a:p>
          <a:p>
            <a:pPr marL="297815" indent="-285115">
              <a:lnSpc>
                <a:spcPct val="100000"/>
              </a:lnSpc>
              <a:spcBef>
                <a:spcPts val="15"/>
              </a:spcBef>
              <a:buFont typeface="Arial MT"/>
              <a:buChar char="•"/>
              <a:tabLst>
                <a:tab pos="297815" algn="l"/>
              </a:tabLst>
            </a:pPr>
            <a:r>
              <a:rPr sz="1400" spc="-10" dirty="0">
                <a:latin typeface="Times New Roman"/>
                <a:cs typeface="Times New Roman"/>
              </a:rPr>
              <a:t>Anaconda</a:t>
            </a:r>
            <a:endParaRPr sz="1400" dirty="0">
              <a:latin typeface="Times New Roman"/>
              <a:cs typeface="Times New Roman"/>
            </a:endParaRPr>
          </a:p>
          <a:p>
            <a:pPr marL="297815" indent="-285115">
              <a:lnSpc>
                <a:spcPct val="100000"/>
              </a:lnSpc>
              <a:buFont typeface="Arial MT"/>
              <a:buChar char="•"/>
              <a:tabLst>
                <a:tab pos="297815" algn="l"/>
              </a:tabLst>
            </a:pPr>
            <a:r>
              <a:rPr sz="1400" spc="-10" dirty="0">
                <a:latin typeface="Times New Roman"/>
                <a:cs typeface="Times New Roman"/>
              </a:rPr>
              <a:t>Sqlite</a:t>
            </a:r>
            <a:endParaRPr sz="1400" dirty="0">
              <a:latin typeface="Times New Roman"/>
              <a:cs typeface="Times New Roman"/>
            </a:endParaRPr>
          </a:p>
          <a:p>
            <a:pPr marL="297815" indent="-285115">
              <a:lnSpc>
                <a:spcPct val="100000"/>
              </a:lnSpc>
              <a:buFont typeface="Arial MT"/>
              <a:buChar char="•"/>
              <a:tabLst>
                <a:tab pos="297815" algn="l"/>
              </a:tabLst>
            </a:pPr>
            <a:r>
              <a:rPr sz="1400" dirty="0" err="1">
                <a:latin typeface="Times New Roman"/>
                <a:cs typeface="Times New Roman"/>
              </a:rPr>
              <a:t>Jupyter</a:t>
            </a:r>
            <a:r>
              <a:rPr sz="1400" spc="-45" dirty="0">
                <a:latin typeface="Times New Roman"/>
                <a:cs typeface="Times New Roman"/>
              </a:rPr>
              <a:t> </a:t>
            </a:r>
            <a:r>
              <a:rPr sz="1400" spc="-10" dirty="0">
                <a:latin typeface="Times New Roman"/>
                <a:cs typeface="Times New Roman"/>
              </a:rPr>
              <a:t>Notebook</a:t>
            </a:r>
            <a:endParaRPr lang="en-IN" sz="1400" spc="-10" dirty="0">
              <a:latin typeface="Times New Roman"/>
              <a:cs typeface="Times New Roman"/>
            </a:endParaRPr>
          </a:p>
          <a:p>
            <a:pPr marL="297815" indent="-285115">
              <a:lnSpc>
                <a:spcPct val="100000"/>
              </a:lnSpc>
              <a:buFont typeface="Arial MT"/>
              <a:buChar char="•"/>
              <a:tabLst>
                <a:tab pos="297815" algn="l"/>
              </a:tabLst>
            </a:pPr>
            <a:r>
              <a:rPr lang="en-IN" sz="1400" spc="-10" dirty="0">
                <a:latin typeface="Times New Roman"/>
                <a:cs typeface="Times New Roman"/>
              </a:rPr>
              <a:t>Flask </a:t>
            </a:r>
          </a:p>
          <a:p>
            <a:pPr marL="297815" indent="-285115">
              <a:lnSpc>
                <a:spcPct val="100000"/>
              </a:lnSpc>
              <a:buFont typeface="Arial MT"/>
              <a:buChar char="•"/>
              <a:tabLst>
                <a:tab pos="297815" algn="l"/>
              </a:tabLst>
            </a:pPr>
            <a:endParaRPr lang="en-IN" sz="1400" spc="-10" dirty="0">
              <a:latin typeface="Times New Roman"/>
              <a:cs typeface="Times New Roman"/>
            </a:endParaRPr>
          </a:p>
          <a:p>
            <a:pPr marL="12700">
              <a:lnSpc>
                <a:spcPct val="100000"/>
              </a:lnSpc>
              <a:tabLst>
                <a:tab pos="297815" algn="l"/>
              </a:tabLst>
            </a:pPr>
            <a:r>
              <a:rPr lang="en-IN" sz="1400" b="1" dirty="0">
                <a:latin typeface="Times New Roman"/>
                <a:cs typeface="Times New Roman"/>
              </a:rPr>
              <a:t>Technologies:</a:t>
            </a:r>
          </a:p>
          <a:p>
            <a:pPr marL="298450" indent="-285750">
              <a:lnSpc>
                <a:spcPct val="100000"/>
              </a:lnSpc>
              <a:buFont typeface="Arial" panose="020B0604020202020204" pitchFamily="34" charset="0"/>
              <a:buChar char="•"/>
              <a:tabLst>
                <a:tab pos="297815" algn="l"/>
              </a:tabLst>
            </a:pPr>
            <a:r>
              <a:rPr lang="en-IN" sz="1400" dirty="0">
                <a:latin typeface="Times New Roman"/>
                <a:cs typeface="Times New Roman"/>
              </a:rPr>
              <a:t>HTML, CSS, JavaScript and Bootstrap</a:t>
            </a:r>
          </a:p>
          <a:p>
            <a:pPr marL="12700">
              <a:lnSpc>
                <a:spcPct val="100000"/>
              </a:lnSpc>
              <a:tabLst>
                <a:tab pos="297815" algn="l"/>
              </a:tabLst>
            </a:pPr>
            <a:endParaRPr sz="1400" dirty="0">
              <a:latin typeface="Times New Roman"/>
              <a:cs typeface="Times New Roman"/>
            </a:endParaRPr>
          </a:p>
          <a:p>
            <a:pPr marL="12700">
              <a:lnSpc>
                <a:spcPct val="100000"/>
              </a:lnSpc>
            </a:pPr>
            <a:r>
              <a:rPr sz="1600" b="1" spc="-10" dirty="0">
                <a:latin typeface="Times New Roman"/>
                <a:cs typeface="Times New Roman"/>
              </a:rPr>
              <a:t>Language:</a:t>
            </a:r>
            <a:endParaRPr sz="1600" dirty="0">
              <a:latin typeface="Times New Roman"/>
              <a:cs typeface="Times New Roman"/>
            </a:endParaRPr>
          </a:p>
          <a:p>
            <a:pPr marL="297815" indent="-285115">
              <a:lnSpc>
                <a:spcPct val="100000"/>
              </a:lnSpc>
              <a:spcBef>
                <a:spcPts val="15"/>
              </a:spcBef>
              <a:buFont typeface="Arial MT"/>
              <a:buChar char="•"/>
              <a:tabLst>
                <a:tab pos="297815" algn="l"/>
              </a:tabLst>
            </a:pPr>
            <a:r>
              <a:rPr sz="1400" spc="-10" dirty="0">
                <a:latin typeface="Times New Roman"/>
                <a:cs typeface="Times New Roman"/>
              </a:rPr>
              <a:t>Python</a:t>
            </a:r>
            <a:endParaRPr sz="1400" dirty="0">
              <a:latin typeface="Times New Roman"/>
              <a:cs typeface="Times New Roman"/>
            </a:endParaRPr>
          </a:p>
          <a:p>
            <a:pPr>
              <a:lnSpc>
                <a:spcPct val="100000"/>
              </a:lnSpc>
              <a:spcBef>
                <a:spcPts val="295"/>
              </a:spcBef>
            </a:pPr>
            <a:endParaRPr sz="1400" dirty="0">
              <a:latin typeface="Times New Roman"/>
              <a:cs typeface="Times New Roman"/>
            </a:endParaRPr>
          </a:p>
          <a:p>
            <a:pPr marL="12700">
              <a:lnSpc>
                <a:spcPct val="100000"/>
              </a:lnSpc>
            </a:pPr>
            <a:r>
              <a:rPr sz="1600" b="1" spc="-10" dirty="0">
                <a:latin typeface="Times New Roman"/>
                <a:cs typeface="Times New Roman"/>
              </a:rPr>
              <a:t>Dataset:</a:t>
            </a:r>
            <a:endParaRPr sz="1600" dirty="0">
              <a:latin typeface="Times New Roman"/>
              <a:cs typeface="Times New Roman"/>
            </a:endParaRPr>
          </a:p>
          <a:p>
            <a:pPr marL="12700" marR="5080" algn="just">
              <a:lnSpc>
                <a:spcPts val="2180"/>
              </a:lnSpc>
              <a:spcBef>
                <a:spcPts val="30"/>
              </a:spcBef>
            </a:pPr>
            <a:r>
              <a:rPr sz="1400" dirty="0">
                <a:latin typeface="Times New Roman"/>
                <a:cs typeface="Times New Roman"/>
              </a:rPr>
              <a:t>The dataset</a:t>
            </a:r>
            <a:r>
              <a:rPr sz="1400" spc="5" dirty="0">
                <a:latin typeface="Times New Roman"/>
                <a:cs typeface="Times New Roman"/>
              </a:rPr>
              <a:t> </a:t>
            </a:r>
            <a:r>
              <a:rPr sz="1400" dirty="0">
                <a:latin typeface="Times New Roman"/>
                <a:cs typeface="Times New Roman"/>
              </a:rPr>
              <a:t>is</a:t>
            </a:r>
            <a:r>
              <a:rPr sz="1400" spc="5" dirty="0">
                <a:latin typeface="Times New Roman"/>
                <a:cs typeface="Times New Roman"/>
              </a:rPr>
              <a:t> </a:t>
            </a:r>
            <a:r>
              <a:rPr sz="1400" dirty="0">
                <a:latin typeface="Times New Roman"/>
                <a:cs typeface="Times New Roman"/>
              </a:rPr>
              <a:t>collected from</a:t>
            </a:r>
            <a:r>
              <a:rPr sz="1400" spc="5" dirty="0">
                <a:latin typeface="Times New Roman"/>
                <a:cs typeface="Times New Roman"/>
              </a:rPr>
              <a:t> </a:t>
            </a:r>
            <a:r>
              <a:rPr lang="en-IN" sz="1400" spc="5" dirty="0">
                <a:latin typeface="Times New Roman"/>
                <a:cs typeface="Times New Roman"/>
              </a:rPr>
              <a:t>k</a:t>
            </a:r>
            <a:r>
              <a:rPr sz="1400" dirty="0" err="1">
                <a:latin typeface="Times New Roman"/>
                <a:cs typeface="Times New Roman"/>
              </a:rPr>
              <a:t>aggle</a:t>
            </a:r>
            <a:r>
              <a:rPr sz="1400" dirty="0">
                <a:latin typeface="Times New Roman"/>
                <a:cs typeface="Times New Roman"/>
              </a:rPr>
              <a:t>.</a:t>
            </a:r>
            <a:r>
              <a:rPr sz="1400" spc="95" dirty="0">
                <a:latin typeface="Times New Roman"/>
                <a:cs typeface="Times New Roman"/>
              </a:rPr>
              <a:t> </a:t>
            </a:r>
            <a:r>
              <a:rPr sz="1400" dirty="0">
                <a:latin typeface="Times New Roman"/>
                <a:cs typeface="Times New Roman"/>
              </a:rPr>
              <a:t>We</a:t>
            </a:r>
            <a:r>
              <a:rPr sz="1400" spc="95" dirty="0">
                <a:latin typeface="Times New Roman"/>
                <a:cs typeface="Times New Roman"/>
              </a:rPr>
              <a:t> </a:t>
            </a:r>
            <a:r>
              <a:rPr sz="1400" dirty="0">
                <a:latin typeface="Times New Roman"/>
                <a:cs typeface="Times New Roman"/>
              </a:rPr>
              <a:t>can</a:t>
            </a:r>
            <a:r>
              <a:rPr sz="1400" spc="100" dirty="0">
                <a:latin typeface="Times New Roman"/>
                <a:cs typeface="Times New Roman"/>
              </a:rPr>
              <a:t> </a:t>
            </a:r>
            <a:r>
              <a:rPr sz="1400" dirty="0">
                <a:latin typeface="Times New Roman"/>
                <a:cs typeface="Times New Roman"/>
              </a:rPr>
              <a:t>use</a:t>
            </a:r>
            <a:r>
              <a:rPr sz="1400" spc="95" dirty="0">
                <a:latin typeface="Times New Roman"/>
                <a:cs typeface="Times New Roman"/>
              </a:rPr>
              <a:t> </a:t>
            </a:r>
            <a:r>
              <a:rPr sz="1400" dirty="0">
                <a:latin typeface="Times New Roman"/>
                <a:cs typeface="Times New Roman"/>
              </a:rPr>
              <a:t>the</a:t>
            </a:r>
            <a:r>
              <a:rPr sz="1400" spc="95" dirty="0">
                <a:latin typeface="Times New Roman"/>
                <a:cs typeface="Times New Roman"/>
              </a:rPr>
              <a:t> </a:t>
            </a:r>
            <a:r>
              <a:rPr sz="1400" dirty="0">
                <a:latin typeface="Times New Roman"/>
                <a:cs typeface="Times New Roman"/>
              </a:rPr>
              <a:t>dataset</a:t>
            </a:r>
            <a:r>
              <a:rPr sz="1400" spc="100" dirty="0">
                <a:latin typeface="Times New Roman"/>
                <a:cs typeface="Times New Roman"/>
              </a:rPr>
              <a:t> </a:t>
            </a:r>
            <a:r>
              <a:rPr lang="en-IN" sz="1400" spc="100" dirty="0">
                <a:latin typeface="Times New Roman"/>
                <a:cs typeface="Times New Roman"/>
              </a:rPr>
              <a:t>for</a:t>
            </a:r>
            <a:r>
              <a:rPr sz="1400" spc="95" dirty="0">
                <a:latin typeface="Times New Roman"/>
                <a:cs typeface="Times New Roman"/>
              </a:rPr>
              <a:t> </a:t>
            </a:r>
            <a:r>
              <a:rPr lang="en-IN" sz="1400" spc="95" dirty="0">
                <a:latin typeface="Times New Roman"/>
                <a:cs typeface="Times New Roman"/>
              </a:rPr>
              <a:t>Detecting the object with the boundary boxes along with probability</a:t>
            </a:r>
            <a:r>
              <a:rPr sz="1400" spc="-20" dirty="0">
                <a:latin typeface="Times New Roman"/>
                <a:cs typeface="Times New Roman"/>
              </a:rPr>
              <a:t>.</a:t>
            </a:r>
            <a:endParaRPr sz="14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8178" y="-1270"/>
            <a:ext cx="4833621" cy="682238"/>
          </a:xfrm>
          <a:prstGeom prst="rect">
            <a:avLst/>
          </a:prstGeom>
        </p:spPr>
        <p:txBody>
          <a:bodyPr vert="horz" wrap="square" lIns="0" tIns="127000" rIns="0" bIns="0" rtlCol="0">
            <a:spAutoFit/>
          </a:bodyPr>
          <a:lstStyle/>
          <a:p>
            <a:pPr marL="1212215">
              <a:lnSpc>
                <a:spcPct val="100000"/>
              </a:lnSpc>
              <a:spcBef>
                <a:spcPts val="100"/>
              </a:spcBef>
            </a:pPr>
            <a:r>
              <a:rPr dirty="0"/>
              <a:t>Project</a:t>
            </a:r>
            <a:r>
              <a:rPr spc="-60" dirty="0"/>
              <a:t> </a:t>
            </a:r>
            <a:r>
              <a:rPr spc="-10" dirty="0"/>
              <a:t>Status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13</a:t>
            </a:fld>
            <a:endParaRPr spc="-25" dirty="0"/>
          </a:p>
        </p:txBody>
      </p:sp>
      <p:graphicFrame>
        <p:nvGraphicFramePr>
          <p:cNvPr id="3" name="object 3"/>
          <p:cNvGraphicFramePr>
            <a:graphicFrameLocks noGrp="1"/>
          </p:cNvGraphicFramePr>
          <p:nvPr/>
        </p:nvGraphicFramePr>
        <p:xfrm>
          <a:off x="1118539" y="1274724"/>
          <a:ext cx="6602729" cy="2451735"/>
        </p:xfrm>
        <a:graphic>
          <a:graphicData uri="http://schemas.openxmlformats.org/drawingml/2006/table">
            <a:tbl>
              <a:tblPr firstRow="1" bandRow="1">
                <a:tableStyleId>{2D5ABB26-0587-4C30-8999-92F81FD0307C}</a:tableStyleId>
              </a:tblPr>
              <a:tblGrid>
                <a:gridCol w="602615">
                  <a:extLst>
                    <a:ext uri="{9D8B030D-6E8A-4147-A177-3AD203B41FA5}">
                      <a16:colId xmlns:a16="http://schemas.microsoft.com/office/drawing/2014/main" val="20000"/>
                    </a:ext>
                  </a:extLst>
                </a:gridCol>
                <a:gridCol w="4099560">
                  <a:extLst>
                    <a:ext uri="{9D8B030D-6E8A-4147-A177-3AD203B41FA5}">
                      <a16:colId xmlns:a16="http://schemas.microsoft.com/office/drawing/2014/main" val="20001"/>
                    </a:ext>
                  </a:extLst>
                </a:gridCol>
                <a:gridCol w="1900554">
                  <a:extLst>
                    <a:ext uri="{9D8B030D-6E8A-4147-A177-3AD203B41FA5}">
                      <a16:colId xmlns:a16="http://schemas.microsoft.com/office/drawing/2014/main" val="20002"/>
                    </a:ext>
                  </a:extLst>
                </a:gridCol>
              </a:tblGrid>
              <a:tr h="609600">
                <a:tc>
                  <a:txBody>
                    <a:bodyPr/>
                    <a:lstStyle/>
                    <a:p>
                      <a:pPr algn="ctr">
                        <a:lnSpc>
                          <a:spcPct val="100000"/>
                        </a:lnSpc>
                        <a:spcBef>
                          <a:spcPts val="280"/>
                        </a:spcBef>
                      </a:pPr>
                      <a:r>
                        <a:rPr sz="1400" spc="-20" dirty="0">
                          <a:latin typeface="Times New Roman"/>
                          <a:cs typeface="Times New Roman"/>
                        </a:rPr>
                        <a:t>S.No</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80"/>
                        </a:spcBef>
                      </a:pPr>
                      <a:r>
                        <a:rPr sz="1400" spc="-10" dirty="0">
                          <a:latin typeface="Times New Roman"/>
                          <a:cs typeface="Times New Roman"/>
                        </a:rPr>
                        <a:t>Functionality</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80"/>
                        </a:spcBef>
                      </a:pPr>
                      <a:r>
                        <a:rPr sz="1400" spc="-10" dirty="0">
                          <a:latin typeface="Times New Roman"/>
                          <a:cs typeface="Times New Roman"/>
                        </a:rPr>
                        <a:t>Status</a:t>
                      </a:r>
                      <a:endParaRPr sz="1400">
                        <a:latin typeface="Times New Roman"/>
                        <a:cs typeface="Times New Roman"/>
                      </a:endParaRPr>
                    </a:p>
                    <a:p>
                      <a:pPr marL="216535" marR="209550" algn="ctr">
                        <a:lnSpc>
                          <a:spcPct val="100000"/>
                        </a:lnSpc>
                        <a:spcBef>
                          <a:spcPts val="25"/>
                        </a:spcBef>
                      </a:pPr>
                      <a:r>
                        <a:rPr sz="1000" dirty="0">
                          <a:latin typeface="Times New Roman"/>
                          <a:cs typeface="Times New Roman"/>
                        </a:rPr>
                        <a:t>(Completed</a:t>
                      </a:r>
                      <a:r>
                        <a:rPr sz="1000" spc="-15" dirty="0">
                          <a:latin typeface="Times New Roman"/>
                          <a:cs typeface="Times New Roman"/>
                        </a:rPr>
                        <a:t> </a:t>
                      </a:r>
                      <a:r>
                        <a:rPr sz="1000" spc="-10" dirty="0">
                          <a:latin typeface="Times New Roman"/>
                          <a:cs typeface="Times New Roman"/>
                        </a:rPr>
                        <a:t>/in-progress/Not started)</a:t>
                      </a:r>
                      <a:endParaRPr sz="10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70205">
                <a:tc>
                  <a:txBody>
                    <a:bodyPr/>
                    <a:lstStyle/>
                    <a:p>
                      <a:pPr algn="ctr">
                        <a:lnSpc>
                          <a:spcPct val="100000"/>
                        </a:lnSpc>
                        <a:spcBef>
                          <a:spcPts val="280"/>
                        </a:spcBef>
                      </a:pPr>
                      <a:r>
                        <a:rPr sz="1400" spc="-25" dirty="0">
                          <a:latin typeface="Times New Roman"/>
                          <a:cs typeface="Times New Roman"/>
                        </a:rPr>
                        <a:t>01</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80"/>
                        </a:spcBef>
                      </a:pPr>
                      <a:r>
                        <a:rPr sz="1400" dirty="0">
                          <a:latin typeface="Times New Roman"/>
                          <a:cs typeface="Times New Roman"/>
                        </a:rPr>
                        <a:t>Research</a:t>
                      </a:r>
                      <a:r>
                        <a:rPr sz="1400" spc="-55" dirty="0">
                          <a:latin typeface="Times New Roman"/>
                          <a:cs typeface="Times New Roman"/>
                        </a:rPr>
                        <a:t> </a:t>
                      </a:r>
                      <a:r>
                        <a:rPr sz="1400" dirty="0">
                          <a:latin typeface="Times New Roman"/>
                          <a:cs typeface="Times New Roman"/>
                        </a:rPr>
                        <a:t>Paper</a:t>
                      </a:r>
                      <a:r>
                        <a:rPr sz="1400" spc="-55" dirty="0">
                          <a:latin typeface="Times New Roman"/>
                          <a:cs typeface="Times New Roman"/>
                        </a:rPr>
                        <a:t> </a:t>
                      </a:r>
                      <a:r>
                        <a:rPr sz="1400" spc="-10" dirty="0">
                          <a:latin typeface="Times New Roman"/>
                          <a:cs typeface="Times New Roman"/>
                        </a:rPr>
                        <a:t>Collection</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80"/>
                        </a:spcBef>
                      </a:pPr>
                      <a:r>
                        <a:rPr sz="1400" spc="-10" dirty="0">
                          <a:latin typeface="Times New Roman"/>
                          <a:cs typeface="Times New Roman"/>
                        </a:rPr>
                        <a:t>Completed</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70205">
                <a:tc>
                  <a:txBody>
                    <a:bodyPr/>
                    <a:lstStyle/>
                    <a:p>
                      <a:pPr algn="ctr">
                        <a:lnSpc>
                          <a:spcPct val="100000"/>
                        </a:lnSpc>
                        <a:spcBef>
                          <a:spcPts val="280"/>
                        </a:spcBef>
                      </a:pPr>
                      <a:r>
                        <a:rPr sz="1400" spc="-25" dirty="0">
                          <a:latin typeface="Times New Roman"/>
                          <a:cs typeface="Times New Roman"/>
                        </a:rPr>
                        <a:t>02</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80"/>
                        </a:spcBef>
                      </a:pPr>
                      <a:r>
                        <a:rPr sz="1400" dirty="0">
                          <a:latin typeface="Times New Roman"/>
                          <a:cs typeface="Times New Roman"/>
                        </a:rPr>
                        <a:t>Dataset</a:t>
                      </a:r>
                      <a:r>
                        <a:rPr sz="1400" spc="-60" dirty="0">
                          <a:latin typeface="Times New Roman"/>
                          <a:cs typeface="Times New Roman"/>
                        </a:rPr>
                        <a:t> </a:t>
                      </a:r>
                      <a:r>
                        <a:rPr sz="1400" spc="-10" dirty="0">
                          <a:latin typeface="Times New Roman"/>
                          <a:cs typeface="Times New Roman"/>
                        </a:rPr>
                        <a:t>Collection</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80"/>
                        </a:spcBef>
                      </a:pPr>
                      <a:r>
                        <a:rPr sz="1400" spc="-10" dirty="0">
                          <a:latin typeface="Times New Roman"/>
                          <a:cs typeface="Times New Roman"/>
                        </a:rPr>
                        <a:t>Completed</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731520">
                <a:tc>
                  <a:txBody>
                    <a:bodyPr/>
                    <a:lstStyle/>
                    <a:p>
                      <a:pPr algn="ctr">
                        <a:lnSpc>
                          <a:spcPct val="100000"/>
                        </a:lnSpc>
                        <a:spcBef>
                          <a:spcPts val="280"/>
                        </a:spcBef>
                      </a:pPr>
                      <a:r>
                        <a:rPr sz="1400" spc="-25" dirty="0">
                          <a:latin typeface="Times New Roman"/>
                          <a:cs typeface="Times New Roman"/>
                        </a:rPr>
                        <a:t>03</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743710" marR="1243965" indent="-491490">
                        <a:lnSpc>
                          <a:spcPct val="100000"/>
                        </a:lnSpc>
                        <a:spcBef>
                          <a:spcPts val="280"/>
                        </a:spcBef>
                      </a:pPr>
                      <a:r>
                        <a:rPr sz="1400" dirty="0">
                          <a:latin typeface="Times New Roman"/>
                          <a:cs typeface="Times New Roman"/>
                        </a:rPr>
                        <a:t>Code</a:t>
                      </a:r>
                      <a:r>
                        <a:rPr sz="1400" spc="-40" dirty="0">
                          <a:latin typeface="Times New Roman"/>
                          <a:cs typeface="Times New Roman"/>
                        </a:rPr>
                        <a:t> </a:t>
                      </a:r>
                      <a:r>
                        <a:rPr sz="1400" spc="-10" dirty="0">
                          <a:latin typeface="Times New Roman"/>
                          <a:cs typeface="Times New Roman"/>
                        </a:rPr>
                        <a:t>Implementation: Training Testing</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80"/>
                        </a:spcBef>
                      </a:pPr>
                      <a:r>
                        <a:rPr sz="1400" spc="-10" dirty="0">
                          <a:latin typeface="Times New Roman"/>
                          <a:cs typeface="Times New Roman"/>
                        </a:rPr>
                        <a:t>In-Progress</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70205">
                <a:tc>
                  <a:txBody>
                    <a:bodyPr/>
                    <a:lstStyle/>
                    <a:p>
                      <a:pPr algn="ctr">
                        <a:lnSpc>
                          <a:spcPct val="100000"/>
                        </a:lnSpc>
                        <a:spcBef>
                          <a:spcPts val="280"/>
                        </a:spcBef>
                      </a:pPr>
                      <a:r>
                        <a:rPr sz="1400" spc="-25" dirty="0">
                          <a:latin typeface="Times New Roman"/>
                          <a:cs typeface="Times New Roman"/>
                        </a:rPr>
                        <a:t>04</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80"/>
                        </a:spcBef>
                      </a:pPr>
                      <a:r>
                        <a:rPr sz="1400" spc="-10" dirty="0">
                          <a:latin typeface="Times New Roman"/>
                          <a:cs typeface="Times New Roman"/>
                        </a:rPr>
                        <a:t>Documentation</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80"/>
                        </a:spcBef>
                      </a:pPr>
                      <a:r>
                        <a:rPr sz="1400" dirty="0">
                          <a:latin typeface="Times New Roman"/>
                          <a:cs typeface="Times New Roman"/>
                        </a:rPr>
                        <a:t>Not</a:t>
                      </a:r>
                      <a:r>
                        <a:rPr sz="1400" spc="-25" dirty="0">
                          <a:latin typeface="Times New Roman"/>
                          <a:cs typeface="Times New Roman"/>
                        </a:rPr>
                        <a:t> </a:t>
                      </a:r>
                      <a:r>
                        <a:rPr sz="1400" spc="-10" dirty="0">
                          <a:latin typeface="Times New Roman"/>
                          <a:cs typeface="Times New Roman"/>
                        </a:rPr>
                        <a:t>Started</a:t>
                      </a:r>
                      <a:endParaRPr sz="1400">
                        <a:latin typeface="Times New Roman"/>
                        <a:cs typeface="Times New Roman"/>
                      </a:endParaRPr>
                    </a:p>
                  </a:txBody>
                  <a:tcPr marL="0" marR="0" marT="355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1291094" y="3980027"/>
            <a:ext cx="236093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0000"/>
                </a:solidFill>
                <a:latin typeface="Arial MT"/>
                <a:cs typeface="Arial MT"/>
              </a:rPr>
              <a:t>Note:</a:t>
            </a:r>
            <a:r>
              <a:rPr sz="1400" spc="-20" dirty="0">
                <a:solidFill>
                  <a:srgbClr val="FF0000"/>
                </a:solidFill>
                <a:latin typeface="Arial MT"/>
                <a:cs typeface="Arial MT"/>
              </a:rPr>
              <a:t> </a:t>
            </a:r>
            <a:r>
              <a:rPr sz="1400" dirty="0">
                <a:solidFill>
                  <a:srgbClr val="FF0000"/>
                </a:solidFill>
                <a:latin typeface="Arial MT"/>
                <a:cs typeface="Arial MT"/>
              </a:rPr>
              <a:t>Submit</a:t>
            </a:r>
            <a:r>
              <a:rPr sz="1400" spc="360" dirty="0">
                <a:solidFill>
                  <a:srgbClr val="FF0000"/>
                </a:solidFill>
                <a:latin typeface="Arial MT"/>
                <a:cs typeface="Arial MT"/>
              </a:rPr>
              <a:t> </a:t>
            </a:r>
            <a:r>
              <a:rPr sz="1400" dirty="0">
                <a:solidFill>
                  <a:srgbClr val="FF0000"/>
                </a:solidFill>
                <a:latin typeface="Arial MT"/>
                <a:cs typeface="Arial MT"/>
              </a:rPr>
              <a:t>Form</a:t>
            </a:r>
            <a:r>
              <a:rPr sz="1400" spc="-20" dirty="0">
                <a:solidFill>
                  <a:srgbClr val="FF0000"/>
                </a:solidFill>
                <a:latin typeface="Arial MT"/>
                <a:cs typeface="Arial MT"/>
              </a:rPr>
              <a:t> </a:t>
            </a:r>
            <a:r>
              <a:rPr sz="1400" dirty="0">
                <a:solidFill>
                  <a:srgbClr val="FF0000"/>
                </a:solidFill>
                <a:latin typeface="Arial MT"/>
                <a:cs typeface="Arial MT"/>
              </a:rPr>
              <a:t>1,2</a:t>
            </a:r>
            <a:r>
              <a:rPr sz="1400" spc="-20" dirty="0">
                <a:solidFill>
                  <a:srgbClr val="FF0000"/>
                </a:solidFill>
                <a:latin typeface="Arial MT"/>
                <a:cs typeface="Arial MT"/>
              </a:rPr>
              <a:t> </a:t>
            </a:r>
            <a:r>
              <a:rPr sz="1400" dirty="0">
                <a:solidFill>
                  <a:srgbClr val="FF0000"/>
                </a:solidFill>
                <a:latin typeface="Arial MT"/>
                <a:cs typeface="Arial MT"/>
              </a:rPr>
              <a:t>and</a:t>
            </a:r>
            <a:r>
              <a:rPr sz="1400" spc="-25" dirty="0">
                <a:solidFill>
                  <a:srgbClr val="FF0000"/>
                </a:solidFill>
                <a:latin typeface="Arial MT"/>
                <a:cs typeface="Arial MT"/>
              </a:rPr>
              <a:t> </a:t>
            </a:r>
            <a:r>
              <a:rPr sz="1400" spc="-50" dirty="0">
                <a:solidFill>
                  <a:srgbClr val="FF0000"/>
                </a:solidFill>
                <a:latin typeface="Arial MT"/>
                <a:cs typeface="Arial MT"/>
              </a:rPr>
              <a:t>3</a:t>
            </a:r>
            <a:endParaRPr sz="14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113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14</a:t>
            </a:fld>
            <a:endParaRPr spc="-25" dirty="0"/>
          </a:p>
        </p:txBody>
      </p:sp>
      <p:sp>
        <p:nvSpPr>
          <p:cNvPr id="3" name="object 3"/>
          <p:cNvSpPr txBox="1"/>
          <p:nvPr/>
        </p:nvSpPr>
        <p:spPr>
          <a:xfrm>
            <a:off x="538480" y="867410"/>
            <a:ext cx="8214994" cy="3798604"/>
          </a:xfrm>
          <a:prstGeom prst="rect">
            <a:avLst/>
          </a:prstGeom>
        </p:spPr>
        <p:txBody>
          <a:bodyPr vert="horz" wrap="square" lIns="0" tIns="12700" rIns="0" bIns="0" rtlCol="0">
            <a:spAutoFit/>
          </a:bodyPr>
          <a:lstStyle/>
          <a:p>
            <a:pPr marL="342900" lvl="0" indent="-342900" algn="just" fontAlgn="base">
              <a:lnSpc>
                <a:spcPct val="104000"/>
              </a:lnSpc>
              <a:spcAft>
                <a:spcPts val="15"/>
              </a:spcAft>
              <a:buClr>
                <a:srgbClr val="2E414F"/>
              </a:buClr>
              <a:buSzPts val="1200"/>
              <a:buFont typeface="+mj-lt"/>
              <a:buAutoNum type="arabicPeriod"/>
            </a:pP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Alexey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Bochkovskiy</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Chien-Yao Wang</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Hong-Yuan Mark Liao</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(2020), YOLOv4: Optimal Speed and Accuracy of Object Detection.</a:t>
            </a:r>
          </a:p>
          <a:p>
            <a:pPr marL="342900" lvl="0" indent="-342900" algn="just" fontAlgn="base">
              <a:lnSpc>
                <a:spcPct val="104000"/>
              </a:lnSpc>
              <a:spcAft>
                <a:spcPts val="15"/>
              </a:spcAft>
              <a:buClr>
                <a:srgbClr val="2E414F"/>
              </a:buClr>
              <a:buSzPts val="1200"/>
              <a:buFont typeface="+mj-lt"/>
              <a:buAutoNum type="arabicPeriod"/>
            </a:pPr>
            <a:endPar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04000"/>
              </a:lnSpc>
              <a:spcAft>
                <a:spcPts val="15"/>
              </a:spcAft>
              <a:buClr>
                <a:srgbClr val="2E414F"/>
              </a:buClr>
              <a:buSzPts val="1200"/>
              <a:buFont typeface="+mj-lt"/>
              <a:buAutoNum type="arabicPeriod"/>
            </a:pP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Yu Wang1,2,3 Rui Zhang1,2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Shuo</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Zhang2 Miao Li1,2,3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YangYang</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Xia2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XiShan</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Zhang1,2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ShaoLi</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Liu2 1SKL of Computer Architecture, Institute of Computing Technology, CAS, Beijing, China 2Cambricon Technologies, China 3University of Chinese Academy of Sciences, China (2021), Domain-Specific Suppression for Adaptive Object Detection.</a:t>
            </a:r>
          </a:p>
          <a:p>
            <a:pPr marL="342900" lvl="0" indent="-342900" algn="just" fontAlgn="base">
              <a:lnSpc>
                <a:spcPct val="104000"/>
              </a:lnSpc>
              <a:spcAft>
                <a:spcPts val="15"/>
              </a:spcAft>
              <a:buClr>
                <a:srgbClr val="2E414F"/>
              </a:buClr>
              <a:buSzPts val="1200"/>
              <a:buFont typeface="+mj-lt"/>
              <a:buAutoNum type="arabicPeriod"/>
            </a:pPr>
            <a:endPar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marL="342900" lvl="0" indent="-342900" algn="just" fontAlgn="base">
              <a:lnSpc>
                <a:spcPct val="104000"/>
              </a:lnSpc>
              <a:spcAft>
                <a:spcPts val="15"/>
              </a:spcAft>
              <a:buClr>
                <a:srgbClr val="2E414F"/>
              </a:buClr>
              <a:buSzPts val="1200"/>
              <a:buFont typeface="+mj-lt"/>
              <a:buAutoNum type="arabicPeriod"/>
            </a:pP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Vibashan</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VS</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Vikram Gupta</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Poojan</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Oza</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Vishwanath A.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Sindagi</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Vishal M. Patel</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(2021),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MeGA</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-CDA: Memory Guided Attention for Category-Aware Unsupervised Domain Adaptive Object Detection</a:t>
            </a:r>
          </a:p>
          <a:p>
            <a:pPr marL="342900" lvl="0" indent="-342900" algn="just" fontAlgn="base">
              <a:lnSpc>
                <a:spcPct val="104000"/>
              </a:lnSpc>
              <a:spcAft>
                <a:spcPts val="15"/>
              </a:spcAft>
              <a:buClr>
                <a:srgbClr val="2E414F"/>
              </a:buClr>
              <a:buSzPts val="1200"/>
              <a:buFont typeface="+mj-lt"/>
              <a:buAutoNum type="arabicPeriod"/>
            </a:pPr>
            <a:endPar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endParaRPr>
          </a:p>
          <a:p>
            <a:pPr marL="342900" lvl="0" indent="-342900" algn="just" fontAlgn="base">
              <a:lnSpc>
                <a:spcPct val="104000"/>
              </a:lnSpc>
              <a:spcAft>
                <a:spcPts val="15"/>
              </a:spcAft>
              <a:buClr>
                <a:srgbClr val="2E414F"/>
              </a:buClr>
              <a:buSzPts val="1200"/>
              <a:buFont typeface="+mj-lt"/>
              <a:buAutoNum type="arabicPeriod"/>
            </a:pP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Mazin</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Hnewa</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Hayder</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 Radha</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(2021), Multiscale Domain Adaptive YOLO for Cross-Domain Object Detection.</a:t>
            </a:r>
          </a:p>
          <a:p>
            <a:pPr marL="342900" lvl="0" indent="-342900" algn="just" fontAlgn="base">
              <a:lnSpc>
                <a:spcPct val="104000"/>
              </a:lnSpc>
              <a:spcAft>
                <a:spcPts val="15"/>
              </a:spcAft>
              <a:buClr>
                <a:srgbClr val="2E414F"/>
              </a:buClr>
              <a:buSzPts val="1200"/>
              <a:buFont typeface="+mj-lt"/>
              <a:buAutoNum type="arabicPeriod"/>
            </a:pPr>
            <a:endParaRPr lang="en-IN" sz="1400" kern="100" dirty="0">
              <a:solidFill>
                <a:schemeClr val="tx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endParaRPr>
          </a:p>
          <a:p>
            <a:pPr marL="342900" lvl="0" indent="-342900" algn="just" fontAlgn="base">
              <a:lnSpc>
                <a:spcPct val="104000"/>
              </a:lnSpc>
              <a:spcAft>
                <a:spcPts val="15"/>
              </a:spcAft>
              <a:buClr>
                <a:srgbClr val="2E414F"/>
              </a:buClr>
              <a:buSzPts val="1200"/>
              <a:buFont typeface="+mj-lt"/>
              <a:buAutoNum type="arabicPeriod"/>
            </a:pP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Wenyu Liu</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Gaofeng</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 Ren</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Runsheng</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 Yu</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Shi Guo</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Jianke</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 Zhu</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Lei Zhang</a:t>
            </a:r>
            <a:r>
              <a:rPr lang="en-IN" sz="1400" strike="noStrike" kern="100"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(2022), Image-Adaptive YOLO for Object Detection in Adverse Weather Conditions.</a:t>
            </a:r>
          </a:p>
          <a:p>
            <a:pPr marL="12700" marR="5080" indent="225425" algn="just">
              <a:lnSpc>
                <a:spcPct val="109700"/>
              </a:lnSpc>
              <a:spcBef>
                <a:spcPts val="100"/>
              </a:spcBef>
              <a:buSzPct val="95833"/>
              <a:buAutoNum type="arabicPlain"/>
              <a:tabLst>
                <a:tab pos="238125" algn="l"/>
              </a:tabLst>
            </a:pPr>
            <a:endParaRPr lang="en-IN" sz="12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1862" y="1943100"/>
            <a:ext cx="3031338" cy="574040"/>
          </a:xfrm>
          <a:prstGeom prst="rect">
            <a:avLst/>
          </a:prstGeom>
        </p:spPr>
        <p:txBody>
          <a:bodyPr vert="horz" wrap="square" lIns="0" tIns="12700" rIns="0" bIns="0" rtlCol="0">
            <a:spAutoFit/>
          </a:bodyPr>
          <a:lstStyle/>
          <a:p>
            <a:pPr marL="12700">
              <a:lnSpc>
                <a:spcPct val="100000"/>
              </a:lnSpc>
              <a:spcBef>
                <a:spcPts val="100"/>
              </a:spcBef>
            </a:pPr>
            <a:r>
              <a:rPr dirty="0"/>
              <a:t>Thank</a:t>
            </a:r>
            <a:r>
              <a:rPr spc="-40" dirty="0"/>
              <a:t> </a:t>
            </a:r>
            <a:r>
              <a:rPr spc="-25" dirty="0"/>
              <a:t>You</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15</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3829" rIns="0" bIns="0" rtlCol="0">
            <a:spAutoFit/>
          </a:bodyPr>
          <a:lstStyle/>
          <a:p>
            <a:pPr marL="1310005">
              <a:lnSpc>
                <a:spcPct val="100000"/>
              </a:lnSpc>
              <a:spcBef>
                <a:spcPts val="100"/>
              </a:spcBef>
            </a:pPr>
            <a:r>
              <a:rPr spc="-10" dirty="0"/>
              <a:t>Introduction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2</a:t>
            </a:fld>
            <a:endParaRPr spc="-25" dirty="0"/>
          </a:p>
        </p:txBody>
      </p:sp>
      <p:sp>
        <p:nvSpPr>
          <p:cNvPr id="3" name="object 3"/>
          <p:cNvSpPr txBox="1"/>
          <p:nvPr/>
        </p:nvSpPr>
        <p:spPr>
          <a:xfrm>
            <a:off x="1036955" y="986155"/>
            <a:ext cx="6965950" cy="2975430"/>
          </a:xfrm>
          <a:prstGeom prst="rect">
            <a:avLst/>
          </a:prstGeom>
        </p:spPr>
        <p:txBody>
          <a:bodyPr vert="horz" wrap="square" lIns="0" tIns="12700" rIns="0" bIns="0" rtlCol="0">
            <a:spAutoFit/>
          </a:bodyPr>
          <a:lstStyle/>
          <a:p>
            <a:pPr marL="298450" marR="5080" indent="-285750" algn="just">
              <a:lnSpc>
                <a:spcPct val="119900"/>
              </a:lnSpc>
              <a:spcBef>
                <a:spcPts val="100"/>
              </a:spcBef>
              <a:buFont typeface="Arial MT"/>
              <a:buChar char="•"/>
              <a:tabLst>
                <a:tab pos="298450" algn="l"/>
              </a:tabLst>
            </a:pPr>
            <a:r>
              <a:rPr lang="en-US" sz="1800" dirty="0">
                <a:latin typeface="Times New Roman"/>
                <a:cs typeface="Times New Roman"/>
              </a:rPr>
              <a:t>Convolutional Neural Networks (CNNs) excel at identifying and locating objects in images, but their performance can drop when faced with a domain shift. This happens when the testing data differs from the training data, such as changes in lighting, weather, or viewpoints. For instance, training data for autonomous vehicles is usually collected in clear weather, but testing might occur in challenging conditions like rain or fog. The training domain is called the source domain, and the new testing domain is the target domain. This shift can significantly impact the accuracy of object detection models.</a:t>
            </a:r>
            <a:endParaRPr sz="1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3829" rIns="0" bIns="0" rtlCol="0">
            <a:spAutoFit/>
          </a:bodyPr>
          <a:lstStyle/>
          <a:p>
            <a:pPr marL="1202055">
              <a:lnSpc>
                <a:spcPct val="100000"/>
              </a:lnSpc>
              <a:spcBef>
                <a:spcPts val="100"/>
              </a:spcBef>
            </a:pPr>
            <a:r>
              <a:rPr dirty="0"/>
              <a:t>Concept</a:t>
            </a:r>
            <a:r>
              <a:rPr spc="-45" dirty="0"/>
              <a:t> </a:t>
            </a:r>
            <a:r>
              <a:rPr spc="-20" dirty="0"/>
              <a:t>Tree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3</a:t>
            </a:fld>
            <a:endParaRPr spc="-25" dirty="0"/>
          </a:p>
        </p:txBody>
      </p:sp>
      <p:pic>
        <p:nvPicPr>
          <p:cNvPr id="8" name="Picture 7">
            <a:extLst>
              <a:ext uri="{FF2B5EF4-FFF2-40B4-BE49-F238E27FC236}">
                <a16:creationId xmlns:a16="http://schemas.microsoft.com/office/drawing/2014/main" id="{D34606B0-4ACC-9F7D-E6B0-4C7B6514E1E5}"/>
              </a:ext>
            </a:extLst>
          </p:cNvPr>
          <p:cNvPicPr>
            <a:picLocks noGrp="1" noChangeAspect="1" noChangeArrowheads="1"/>
          </p:cNvPicPr>
          <p:nvPr/>
        </p:nvPicPr>
        <p:blipFill>
          <a:blip r:embed="rId2"/>
          <a:srcRect/>
          <a:stretch>
            <a:fillRect/>
          </a:stretch>
        </p:blipFill>
        <p:spPr bwMode="auto">
          <a:xfrm>
            <a:off x="1937028" y="782578"/>
            <a:ext cx="5443221" cy="396240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1760" rIns="0" bIns="0" rtlCol="0">
            <a:spAutoFit/>
          </a:bodyPr>
          <a:lstStyle/>
          <a:p>
            <a:pPr marL="1772920">
              <a:lnSpc>
                <a:spcPct val="100000"/>
              </a:lnSpc>
              <a:spcBef>
                <a:spcPts val="100"/>
              </a:spcBef>
            </a:pPr>
            <a:r>
              <a:rPr spc="-10" dirty="0"/>
              <a:t>Literature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4</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15950027"/>
              </p:ext>
            </p:extLst>
          </p:nvPr>
        </p:nvGraphicFramePr>
        <p:xfrm>
          <a:off x="918210" y="907414"/>
          <a:ext cx="7432040" cy="3397250"/>
        </p:xfrm>
        <a:graphic>
          <a:graphicData uri="http://schemas.openxmlformats.org/drawingml/2006/table">
            <a:tbl>
              <a:tblPr firstRow="1" bandRow="1">
                <a:tableStyleId>{2D5ABB26-0587-4C30-8999-92F81FD0307C}</a:tableStyleId>
              </a:tblPr>
              <a:tblGrid>
                <a:gridCol w="1858010">
                  <a:extLst>
                    <a:ext uri="{9D8B030D-6E8A-4147-A177-3AD203B41FA5}">
                      <a16:colId xmlns:a16="http://schemas.microsoft.com/office/drawing/2014/main" val="20000"/>
                    </a:ext>
                  </a:extLst>
                </a:gridCol>
                <a:gridCol w="1858010">
                  <a:extLst>
                    <a:ext uri="{9D8B030D-6E8A-4147-A177-3AD203B41FA5}">
                      <a16:colId xmlns:a16="http://schemas.microsoft.com/office/drawing/2014/main" val="20001"/>
                    </a:ext>
                  </a:extLst>
                </a:gridCol>
                <a:gridCol w="1858010">
                  <a:extLst>
                    <a:ext uri="{9D8B030D-6E8A-4147-A177-3AD203B41FA5}">
                      <a16:colId xmlns:a16="http://schemas.microsoft.com/office/drawing/2014/main" val="20002"/>
                    </a:ext>
                  </a:extLst>
                </a:gridCol>
                <a:gridCol w="1858010">
                  <a:extLst>
                    <a:ext uri="{9D8B030D-6E8A-4147-A177-3AD203B41FA5}">
                      <a16:colId xmlns:a16="http://schemas.microsoft.com/office/drawing/2014/main" val="20003"/>
                    </a:ext>
                  </a:extLst>
                </a:gridCol>
              </a:tblGrid>
              <a:tr h="304800">
                <a:tc>
                  <a:txBody>
                    <a:bodyPr/>
                    <a:lstStyle/>
                    <a:p>
                      <a:pPr marL="91440">
                        <a:lnSpc>
                          <a:spcPct val="100000"/>
                        </a:lnSpc>
                        <a:spcBef>
                          <a:spcPts val="280"/>
                        </a:spcBef>
                      </a:pPr>
                      <a:r>
                        <a:rPr sz="1400" b="1" spc="-10" dirty="0">
                          <a:solidFill>
                            <a:srgbClr val="FFFFFF"/>
                          </a:solidFill>
                          <a:latin typeface="Times New Roman"/>
                          <a:cs typeface="Times New Roman"/>
                        </a:rPr>
                        <a:t>Author(s)</a:t>
                      </a:r>
                      <a:endParaRPr sz="1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80"/>
                        </a:spcBef>
                      </a:pPr>
                      <a:r>
                        <a:rPr sz="1400" b="1" spc="-10" dirty="0">
                          <a:solidFill>
                            <a:srgbClr val="FFFFFF"/>
                          </a:solidFill>
                          <a:latin typeface="Times New Roman"/>
                          <a:cs typeface="Times New Roman"/>
                        </a:rPr>
                        <a:t>Method</a:t>
                      </a:r>
                      <a:endParaRPr sz="1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80"/>
                        </a:spcBef>
                      </a:pPr>
                      <a:r>
                        <a:rPr sz="1400" b="1" spc="-10" dirty="0">
                          <a:solidFill>
                            <a:srgbClr val="FFFFFF"/>
                          </a:solidFill>
                          <a:latin typeface="Times New Roman"/>
                          <a:cs typeface="Times New Roman"/>
                        </a:rPr>
                        <a:t>Advantages</a:t>
                      </a:r>
                      <a:endParaRPr sz="1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0805">
                        <a:lnSpc>
                          <a:spcPct val="100000"/>
                        </a:lnSpc>
                        <a:spcBef>
                          <a:spcPts val="280"/>
                        </a:spcBef>
                      </a:pPr>
                      <a:r>
                        <a:rPr sz="1400" b="1" spc="-10" dirty="0">
                          <a:solidFill>
                            <a:srgbClr val="FFFFFF"/>
                          </a:solidFill>
                          <a:latin typeface="Times New Roman"/>
                          <a:cs typeface="Times New Roman"/>
                        </a:rPr>
                        <a:t>Disadvantages</a:t>
                      </a:r>
                      <a:endParaRPr sz="1400" dirty="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554480">
                <a:tc>
                  <a:txBody>
                    <a:bodyPr/>
                    <a:lstStyle/>
                    <a:p>
                      <a:r>
                        <a:rPr lang="en-IN" sz="1200" dirty="0">
                          <a:solidFill>
                            <a:schemeClr val="tx1"/>
                          </a:solidFill>
                          <a:effectLst/>
                          <a:latin typeface="Times New Roman" panose="02020603050405020304" pitchFamily="18" charset="0"/>
                          <a:ea typeface="+mn-ea"/>
                          <a:cs typeface="Times New Roman" panose="02020603050405020304" pitchFamily="18" charset="0"/>
                        </a:rPr>
                        <a:t>Alexey </a:t>
                      </a:r>
                      <a:r>
                        <a:rPr lang="en-IN" sz="1200" dirty="0" err="1">
                          <a:solidFill>
                            <a:schemeClr val="tx1"/>
                          </a:solidFill>
                          <a:effectLst/>
                          <a:latin typeface="Times New Roman" panose="02020603050405020304" pitchFamily="18" charset="0"/>
                          <a:ea typeface="+mn-ea"/>
                          <a:cs typeface="Times New Roman" panose="02020603050405020304" pitchFamily="18" charset="0"/>
                        </a:rPr>
                        <a:t>Bochkovskiy</a:t>
                      </a:r>
                      <a:r>
                        <a:rPr lang="en-IN" sz="1200" dirty="0">
                          <a:solidFill>
                            <a:schemeClr val="tx1"/>
                          </a:solidFill>
                          <a:effectLst/>
                          <a:latin typeface="Times New Roman" panose="02020603050405020304" pitchFamily="18" charset="0"/>
                          <a:ea typeface="+mn-ea"/>
                          <a:cs typeface="Times New Roman" panose="02020603050405020304" pitchFamily="18" charset="0"/>
                        </a:rPr>
                        <a:t>, Chien-Yao Wang</a:t>
                      </a:r>
                    </a:p>
                    <a:p>
                      <a:r>
                        <a:rPr lang="en-IN" sz="1200" dirty="0">
                          <a:solidFill>
                            <a:schemeClr val="tx1"/>
                          </a:solidFill>
                          <a:effectLst/>
                          <a:latin typeface="Times New Roman" panose="02020603050405020304" pitchFamily="18" charset="0"/>
                          <a:ea typeface="+mn-ea"/>
                          <a:cs typeface="Times New Roman" panose="02020603050405020304" pitchFamily="18" charset="0"/>
                        </a:rPr>
                        <a:t>(2020)</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r>
                        <a:rPr sz="1200" dirty="0">
                          <a:latin typeface="Times New Roman"/>
                          <a:cs typeface="Times New Roman"/>
                        </a:rPr>
                        <a:t>Convolutional</a:t>
                      </a:r>
                      <a:r>
                        <a:rPr sz="1200" spc="-40" dirty="0">
                          <a:latin typeface="Times New Roman"/>
                          <a:cs typeface="Times New Roman"/>
                        </a:rPr>
                        <a:t> </a:t>
                      </a:r>
                      <a:r>
                        <a:rPr sz="1200" spc="-10" dirty="0">
                          <a:latin typeface="Times New Roman"/>
                          <a:cs typeface="Times New Roman"/>
                        </a:rPr>
                        <a:t>Neural </a:t>
                      </a:r>
                      <a:r>
                        <a:rPr sz="1200" dirty="0">
                          <a:latin typeface="Times New Roman"/>
                          <a:cs typeface="Times New Roman"/>
                        </a:rPr>
                        <a:t>Networks</a:t>
                      </a:r>
                      <a:r>
                        <a:rPr sz="1200" spc="-30" dirty="0">
                          <a:latin typeface="Times New Roman"/>
                          <a:cs typeface="Times New Roman"/>
                        </a:rPr>
                        <a:t> </a:t>
                      </a:r>
                      <a:r>
                        <a:rPr sz="1200" dirty="0">
                          <a:latin typeface="Times New Roman"/>
                          <a:cs typeface="Times New Roman"/>
                        </a:rPr>
                        <a:t>(CNN)</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478790" indent="0">
                        <a:lnSpc>
                          <a:spcPct val="100000"/>
                        </a:lnSpc>
                        <a:buNone/>
                        <a:tabLst>
                          <a:tab pos="281940" algn="l"/>
                        </a:tabLst>
                      </a:pPr>
                      <a:r>
                        <a:rPr lang="en-IN" sz="1200" dirty="0">
                          <a:solidFill>
                            <a:schemeClr val="tx1"/>
                          </a:solidFill>
                          <a:effectLst/>
                          <a:latin typeface="Times New Roman" panose="02020603050405020304" pitchFamily="18" charset="0"/>
                          <a:ea typeface="+mn-ea"/>
                          <a:cs typeface="Times New Roman" panose="02020603050405020304" pitchFamily="18" charset="0"/>
                        </a:rPr>
                        <a:t>1.Performance Enhancement.</a:t>
                      </a:r>
                    </a:p>
                    <a:p>
                      <a:pPr marL="91440" marR="478790" indent="0">
                        <a:lnSpc>
                          <a:spcPct val="100000"/>
                        </a:lnSpc>
                        <a:buNone/>
                        <a:tabLst>
                          <a:tab pos="281940" algn="l"/>
                        </a:tabLst>
                      </a:pPr>
                      <a:r>
                        <a:rPr lang="en-IN" sz="1200" dirty="0">
                          <a:solidFill>
                            <a:schemeClr val="tx1"/>
                          </a:solidFill>
                          <a:effectLst/>
                          <a:latin typeface="Times New Roman" panose="02020603050405020304" pitchFamily="18" charset="0"/>
                          <a:ea typeface="+mn-ea"/>
                          <a:cs typeface="Times New Roman" panose="02020603050405020304" pitchFamily="18" charset="0"/>
                        </a:rPr>
                        <a:t>2.Real-Time Speed.</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0805" marR="101600" indent="0">
                        <a:lnSpc>
                          <a:spcPct val="100000"/>
                        </a:lnSpc>
                        <a:buNone/>
                        <a:tabLst>
                          <a:tab pos="243204" algn="l"/>
                        </a:tabLst>
                      </a:pPr>
                      <a:r>
                        <a:rPr lang="en-IN" sz="1200" dirty="0">
                          <a:solidFill>
                            <a:schemeClr val="tx1"/>
                          </a:solidFill>
                          <a:effectLst/>
                          <a:latin typeface="Times New Roman" panose="02020603050405020304" pitchFamily="18" charset="0"/>
                          <a:ea typeface="+mn-ea"/>
                          <a:cs typeface="Times New Roman" panose="02020603050405020304" pitchFamily="18" charset="0"/>
                        </a:rPr>
                        <a:t>1.Multiple complex features leads to heightened computational requirements</a:t>
                      </a:r>
                      <a:r>
                        <a:rPr sz="1200" spc="-10" dirty="0">
                          <a:latin typeface="Times New Roman"/>
                          <a:cs typeface="Times New Roman"/>
                        </a:rPr>
                        <a:t>.</a:t>
                      </a:r>
                      <a:endParaRPr lang="en-IN" sz="1200" b="0" spc="-10" dirty="0">
                        <a:solidFill>
                          <a:schemeClr val="tx1"/>
                        </a:solidFill>
                        <a:effectLst/>
                        <a:latin typeface="Times New Roman"/>
                        <a:ea typeface="+mn-ea"/>
                        <a:cs typeface="Times New Roman"/>
                      </a:endParaRPr>
                    </a:p>
                    <a:p>
                      <a:pPr marL="90805" marR="101600" indent="0">
                        <a:lnSpc>
                          <a:spcPct val="100000"/>
                        </a:lnSpc>
                        <a:buNone/>
                        <a:tabLst>
                          <a:tab pos="243204" algn="l"/>
                        </a:tabLst>
                      </a:pPr>
                      <a:r>
                        <a:rPr lang="en-IN" sz="1200" b="0" spc="-10" dirty="0">
                          <a:solidFill>
                            <a:schemeClr val="tx1"/>
                          </a:solidFill>
                          <a:effectLst/>
                          <a:latin typeface="Times New Roman"/>
                          <a:ea typeface="+mn-ea"/>
                          <a:cs typeface="Times New Roman"/>
                        </a:rPr>
                        <a:t>2.</a:t>
                      </a:r>
                      <a:r>
                        <a:rPr lang="en-IN" sz="1200" b="0" dirty="0">
                          <a:solidFill>
                            <a:schemeClr val="tx1"/>
                          </a:solidFill>
                          <a:effectLst/>
                          <a:latin typeface="Times New Roman" panose="02020603050405020304" pitchFamily="18" charset="0"/>
                          <a:ea typeface="+mn-ea"/>
                          <a:cs typeface="Times New Roman" panose="02020603050405020304" pitchFamily="18" charset="0"/>
                        </a:rPr>
                        <a:t>Feature Selection Challenge</a:t>
                      </a:r>
                      <a:r>
                        <a:rPr lang="en-IN" sz="1200" b="1" dirty="0">
                          <a:solidFill>
                            <a:schemeClr val="tx1"/>
                          </a:solidFill>
                          <a:effectLst/>
                          <a:latin typeface="Times New Roman" panose="02020603050405020304" pitchFamily="18" charset="0"/>
                          <a:ea typeface="+mn-ea"/>
                          <a:cs typeface="Times New Roman" panose="02020603050405020304" pitchFamily="18" charset="0"/>
                        </a:rPr>
                        <a:t> </a:t>
                      </a:r>
                      <a:r>
                        <a:rPr lang="en-IN" sz="1200" dirty="0">
                          <a:solidFill>
                            <a:schemeClr val="tx1"/>
                          </a:solidFill>
                          <a:effectLst/>
                          <a:latin typeface="Times New Roman" panose="02020603050405020304" pitchFamily="18" charset="0"/>
                          <a:ea typeface="+mn-ea"/>
                          <a:cs typeface="Times New Roman" panose="02020603050405020304" pitchFamily="18" charset="0"/>
                        </a:rPr>
                        <a:t>indicating the complexity of optimizing the model.</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1456690">
                <a:tc>
                  <a:txBody>
                    <a:bodyPr/>
                    <a:lstStyle/>
                    <a:p>
                      <a:r>
                        <a:rPr lang="en-IN" sz="1200" dirty="0">
                          <a:solidFill>
                            <a:schemeClr val="tx1"/>
                          </a:solidFill>
                          <a:effectLst/>
                          <a:latin typeface="Times New Roman" panose="02020603050405020304" pitchFamily="18" charset="0"/>
                          <a:ea typeface="+mn-ea"/>
                          <a:cs typeface="Times New Roman" panose="02020603050405020304" pitchFamily="18" charset="0"/>
                        </a:rPr>
                        <a:t>Yu Wang, Rui Zhang </a:t>
                      </a:r>
                    </a:p>
                    <a:p>
                      <a:r>
                        <a:rPr lang="en-IN" sz="1200" dirty="0">
                          <a:solidFill>
                            <a:schemeClr val="tx1"/>
                          </a:solidFill>
                          <a:effectLst/>
                          <a:latin typeface="Times New Roman" panose="02020603050405020304" pitchFamily="18" charset="0"/>
                          <a:ea typeface="+mn-ea"/>
                          <a:cs typeface="Times New Roman" panose="02020603050405020304" pitchFamily="18" charset="0"/>
                        </a:rPr>
                        <a:t>(2021)</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432434">
                        <a:lnSpc>
                          <a:spcPct val="100000"/>
                        </a:lnSpc>
                        <a:spcBef>
                          <a:spcPts val="290"/>
                        </a:spcBef>
                      </a:pPr>
                      <a:r>
                        <a:rPr lang="en-IN" sz="1200" dirty="0">
                          <a:latin typeface="Times New Roman" panose="02020603050405020304" pitchFamily="18" charset="0"/>
                          <a:cs typeface="Times New Roman" panose="02020603050405020304" pitchFamily="18" charset="0"/>
                        </a:rPr>
                        <a:t>Domain-Specific Suppression, Separation of Directions, Backpropagation Constraints</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316865" marR="407670" indent="-228600" algn="l">
                        <a:lnSpc>
                          <a:spcPct val="100000"/>
                        </a:lnSpc>
                        <a:spcBef>
                          <a:spcPts val="290"/>
                        </a:spcBef>
                        <a:buSzPct val="91666"/>
                        <a:buAutoNum type="arabicPeriod"/>
                        <a:tabLst>
                          <a:tab pos="205740" algn="l"/>
                        </a:tabLst>
                      </a:pPr>
                      <a:r>
                        <a:rPr lang="en-US" sz="1200" dirty="0">
                          <a:latin typeface="Times New Roman"/>
                          <a:cs typeface="Times New Roman"/>
                        </a:rPr>
                        <a:t>Enhanced Robustness in Challenging Weather Conditions.</a:t>
                      </a:r>
                    </a:p>
                    <a:p>
                      <a:pPr marL="316865" marR="407670" indent="-228600" algn="l">
                        <a:lnSpc>
                          <a:spcPct val="100000"/>
                        </a:lnSpc>
                        <a:spcBef>
                          <a:spcPts val="290"/>
                        </a:spcBef>
                        <a:buSzPct val="91666"/>
                        <a:buAutoNum type="arabicPeriod"/>
                        <a:tabLst>
                          <a:tab pos="205740" algn="l"/>
                        </a:tabLst>
                      </a:pPr>
                      <a:r>
                        <a:rPr lang="en-US" sz="1200" dirty="0">
                          <a:latin typeface="Times New Roman"/>
                          <a:cs typeface="Times New Roman"/>
                        </a:rPr>
                        <a:t>2.Domain-Invariant Feature Extraction</a:t>
                      </a: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just">
                        <a:lnSpc>
                          <a:spcPct val="115000"/>
                        </a:lnSpc>
                        <a:spcAft>
                          <a:spcPts val="0"/>
                        </a:spcAft>
                      </a:pPr>
                      <a:r>
                        <a:rPr lang="en-US" sz="1200" dirty="0">
                          <a:latin typeface="Times New Roman"/>
                          <a:ea typeface="Times New Roman"/>
                          <a:cs typeface="Times New Roman"/>
                        </a:rPr>
                        <a:t>1</a:t>
                      </a:r>
                      <a:r>
                        <a:rPr lang="en-US" sz="1200" dirty="0">
                          <a:latin typeface="Times New Roman" panose="02020603050405020304" pitchFamily="18" charset="0"/>
                          <a:ea typeface="Times New Roman"/>
                          <a:cs typeface="Times New Roman" panose="02020603050405020304" pitchFamily="18" charset="0"/>
                        </a:rPr>
                        <a:t>. Increased computational complexity due to the additional constraint in backpropagation.</a:t>
                      </a:r>
                    </a:p>
                    <a:p>
                      <a:pPr algn="just">
                        <a:lnSpc>
                          <a:spcPct val="115000"/>
                        </a:lnSpc>
                        <a:spcAft>
                          <a:spcPts val="0"/>
                        </a:spcAft>
                      </a:pPr>
                      <a:r>
                        <a:rPr lang="en-US" sz="1200" dirty="0">
                          <a:latin typeface="Times New Roman" panose="02020603050405020304" pitchFamily="18" charset="0"/>
                          <a:ea typeface="Times New Roman"/>
                          <a:cs typeface="Times New Roman" panose="02020603050405020304" pitchFamily="18" charset="0"/>
                        </a:rPr>
                        <a:t>2. May require fine-tuning for specific domain adaptation tasks.</a:t>
                      </a: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0" y="97790"/>
            <a:ext cx="2857500" cy="574040"/>
          </a:xfrm>
          <a:prstGeom prst="rect">
            <a:avLst/>
          </a:prstGeom>
        </p:spPr>
        <p:txBody>
          <a:bodyPr vert="horz" wrap="square" lIns="0" tIns="12700" rIns="0" bIns="0" rtlCol="0">
            <a:spAutoFit/>
          </a:bodyPr>
          <a:lstStyle/>
          <a:p>
            <a:pPr marL="12700" algn="ctr">
              <a:lnSpc>
                <a:spcPct val="100000"/>
              </a:lnSpc>
              <a:spcBef>
                <a:spcPts val="100"/>
              </a:spcBef>
            </a:pPr>
            <a:r>
              <a:rPr spc="-10" dirty="0"/>
              <a:t>Literature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5</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3640364286"/>
              </p:ext>
            </p:extLst>
          </p:nvPr>
        </p:nvGraphicFramePr>
        <p:xfrm>
          <a:off x="918210" y="1200150"/>
          <a:ext cx="7432040" cy="2405711"/>
        </p:xfrm>
        <a:graphic>
          <a:graphicData uri="http://schemas.openxmlformats.org/drawingml/2006/table">
            <a:tbl>
              <a:tblPr firstRow="1" bandRow="1">
                <a:tableStyleId>{2D5ABB26-0587-4C30-8999-92F81FD0307C}</a:tableStyleId>
              </a:tblPr>
              <a:tblGrid>
                <a:gridCol w="1858010">
                  <a:extLst>
                    <a:ext uri="{9D8B030D-6E8A-4147-A177-3AD203B41FA5}">
                      <a16:colId xmlns:a16="http://schemas.microsoft.com/office/drawing/2014/main" val="20000"/>
                    </a:ext>
                  </a:extLst>
                </a:gridCol>
                <a:gridCol w="1858010">
                  <a:extLst>
                    <a:ext uri="{9D8B030D-6E8A-4147-A177-3AD203B41FA5}">
                      <a16:colId xmlns:a16="http://schemas.microsoft.com/office/drawing/2014/main" val="20001"/>
                    </a:ext>
                  </a:extLst>
                </a:gridCol>
                <a:gridCol w="1858010">
                  <a:extLst>
                    <a:ext uri="{9D8B030D-6E8A-4147-A177-3AD203B41FA5}">
                      <a16:colId xmlns:a16="http://schemas.microsoft.com/office/drawing/2014/main" val="20002"/>
                    </a:ext>
                  </a:extLst>
                </a:gridCol>
                <a:gridCol w="1858010">
                  <a:extLst>
                    <a:ext uri="{9D8B030D-6E8A-4147-A177-3AD203B41FA5}">
                      <a16:colId xmlns:a16="http://schemas.microsoft.com/office/drawing/2014/main" val="20003"/>
                    </a:ext>
                  </a:extLst>
                </a:gridCol>
              </a:tblGrid>
              <a:tr h="205409">
                <a:tc>
                  <a:txBody>
                    <a:bodyPr/>
                    <a:lstStyle/>
                    <a:p>
                      <a:pPr marL="91440">
                        <a:lnSpc>
                          <a:spcPct val="100000"/>
                        </a:lnSpc>
                        <a:spcBef>
                          <a:spcPts val="280"/>
                        </a:spcBef>
                      </a:pPr>
                      <a:r>
                        <a:rPr sz="1400" b="1" spc="-10" dirty="0">
                          <a:latin typeface="Times New Roman"/>
                          <a:cs typeface="Times New Roman"/>
                        </a:rPr>
                        <a:t>Author(s)</a:t>
                      </a:r>
                      <a:endParaRPr sz="1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80"/>
                        </a:spcBef>
                      </a:pPr>
                      <a:r>
                        <a:rPr sz="1400" b="1" spc="-10" dirty="0">
                          <a:latin typeface="Times New Roman"/>
                          <a:cs typeface="Times New Roman"/>
                        </a:rPr>
                        <a:t>Method</a:t>
                      </a:r>
                      <a:endParaRPr sz="1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80"/>
                        </a:spcBef>
                      </a:pPr>
                      <a:r>
                        <a:rPr sz="1400" b="1" spc="-10" dirty="0">
                          <a:latin typeface="Times New Roman"/>
                          <a:cs typeface="Times New Roman"/>
                        </a:rPr>
                        <a:t>Advantages</a:t>
                      </a:r>
                      <a:endParaRPr sz="1400" dirty="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0805">
                        <a:lnSpc>
                          <a:spcPct val="100000"/>
                        </a:lnSpc>
                        <a:spcBef>
                          <a:spcPts val="280"/>
                        </a:spcBef>
                      </a:pPr>
                      <a:r>
                        <a:rPr sz="1400" b="1" spc="-10" dirty="0">
                          <a:latin typeface="Times New Roman"/>
                          <a:cs typeface="Times New Roman"/>
                        </a:rPr>
                        <a:t>Disadvantages</a:t>
                      </a:r>
                      <a:endParaRPr sz="1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2156791">
                <a:tc>
                  <a:txBody>
                    <a:bodyPr/>
                    <a:lstStyle/>
                    <a:p>
                      <a:r>
                        <a:rPr lang="en-IN" sz="1200" dirty="0" err="1">
                          <a:solidFill>
                            <a:schemeClr val="tx1"/>
                          </a:solidFill>
                          <a:effectLst/>
                          <a:latin typeface="Times New Roman" panose="02020603050405020304" pitchFamily="18" charset="0"/>
                          <a:ea typeface="+mn-ea"/>
                          <a:cs typeface="Times New Roman" panose="02020603050405020304" pitchFamily="18" charset="0"/>
                        </a:rPr>
                        <a:t>Vibashan</a:t>
                      </a:r>
                      <a:r>
                        <a:rPr lang="en-IN" sz="1200" dirty="0">
                          <a:solidFill>
                            <a:schemeClr val="tx1"/>
                          </a:solidFill>
                          <a:effectLst/>
                          <a:latin typeface="Times New Roman" panose="02020603050405020304" pitchFamily="18" charset="0"/>
                          <a:ea typeface="+mn-ea"/>
                          <a:cs typeface="Times New Roman" panose="02020603050405020304" pitchFamily="18" charset="0"/>
                        </a:rPr>
                        <a:t> VS, Vikram Gupta </a:t>
                      </a:r>
                    </a:p>
                    <a:p>
                      <a:r>
                        <a:rPr lang="en-IN" sz="1200" dirty="0">
                          <a:solidFill>
                            <a:schemeClr val="tx1"/>
                          </a:solidFill>
                          <a:effectLst/>
                          <a:latin typeface="Times New Roman" panose="02020603050405020304" pitchFamily="18" charset="0"/>
                          <a:ea typeface="+mn-ea"/>
                          <a:cs typeface="Times New Roman" panose="02020603050405020304" pitchFamily="18" charset="0"/>
                        </a:rPr>
                        <a:t>(2021)</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112395">
                        <a:lnSpc>
                          <a:spcPct val="100000"/>
                        </a:lnSpc>
                        <a:spcBef>
                          <a:spcPts val="290"/>
                        </a:spcBef>
                      </a:pPr>
                      <a:r>
                        <a:rPr lang="en-IN" sz="1200" dirty="0">
                          <a:latin typeface="Times New Roman"/>
                          <a:cs typeface="Times New Roman"/>
                        </a:rPr>
                        <a:t>Memory Guided Attention (</a:t>
                      </a:r>
                      <a:r>
                        <a:rPr lang="en-IN" sz="1200" dirty="0" err="1">
                          <a:latin typeface="Times New Roman"/>
                          <a:cs typeface="Times New Roman"/>
                        </a:rPr>
                        <a:t>MeGA</a:t>
                      </a:r>
                      <a:r>
                        <a:rPr lang="en-IN" sz="1200" dirty="0">
                          <a:latin typeface="Times New Roman"/>
                          <a:cs typeface="Times New Roman"/>
                        </a:rPr>
                        <a:t>), Category-Aware Domain Adaptation (CDA), Domain-Invariant Feature Alignment</a:t>
                      </a:r>
                      <a:endParaRPr sz="12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8265" marR="407670" indent="0">
                        <a:lnSpc>
                          <a:spcPct val="100000"/>
                        </a:lnSpc>
                        <a:spcBef>
                          <a:spcPts val="290"/>
                        </a:spcBef>
                        <a:buSzPct val="91666"/>
                        <a:buNone/>
                        <a:tabLst>
                          <a:tab pos="205740" algn="l"/>
                        </a:tabLst>
                      </a:pPr>
                      <a:r>
                        <a:rPr lang="en-US" sz="1200" dirty="0">
                          <a:latin typeface="Times New Roman"/>
                          <a:cs typeface="Times New Roman"/>
                        </a:rPr>
                        <a:t>1. Improved Object Detection Performance.</a:t>
                      </a:r>
                    </a:p>
                    <a:p>
                      <a:pPr marL="88265" marR="407670" indent="0">
                        <a:lnSpc>
                          <a:spcPct val="100000"/>
                        </a:lnSpc>
                        <a:spcBef>
                          <a:spcPts val="290"/>
                        </a:spcBef>
                        <a:buSzPct val="91666"/>
                        <a:buNone/>
                        <a:tabLst>
                          <a:tab pos="205740" algn="l"/>
                        </a:tabLst>
                      </a:pPr>
                      <a:r>
                        <a:rPr lang="en-US" sz="1200" dirty="0">
                          <a:latin typeface="Times New Roman"/>
                          <a:cs typeface="Times New Roman"/>
                        </a:rPr>
                        <a:t>2. Outperforms State-of-the-Art Techniques.</a:t>
                      </a:r>
                    </a:p>
                    <a:p>
                      <a:pPr marL="91440" marR="215900" indent="0">
                        <a:lnSpc>
                          <a:spcPct val="100000"/>
                        </a:lnSpc>
                        <a:spcBef>
                          <a:spcPts val="290"/>
                        </a:spcBef>
                        <a:buNone/>
                        <a:tabLst>
                          <a:tab pos="243840" algn="l"/>
                        </a:tabLst>
                      </a:pPr>
                      <a:endParaRPr sz="12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gn="just">
                        <a:lnSpc>
                          <a:spcPct val="115000"/>
                        </a:lnSpc>
                        <a:spcAft>
                          <a:spcPts val="0"/>
                        </a:spcAft>
                      </a:pPr>
                      <a:r>
                        <a:rPr lang="en-US" sz="1200" dirty="0">
                          <a:latin typeface="Times New Roman"/>
                          <a:ea typeface="Times New Roman"/>
                          <a:cs typeface="Times New Roman"/>
                        </a:rPr>
                        <a:t>1.</a:t>
                      </a:r>
                      <a:r>
                        <a:rPr lang="en-US" sz="1200" dirty="0">
                          <a:latin typeface="+mn-lt"/>
                          <a:ea typeface="Times New Roman"/>
                          <a:cs typeface="Times New Roman"/>
                        </a:rPr>
                        <a:t> </a:t>
                      </a:r>
                      <a:r>
                        <a:rPr lang="en-US" sz="1200" dirty="0">
                          <a:latin typeface="Times New Roman" panose="02020603050405020304" pitchFamily="18" charset="0"/>
                          <a:ea typeface="Times New Roman"/>
                          <a:cs typeface="Times New Roman" panose="02020603050405020304" pitchFamily="18" charset="0"/>
                        </a:rPr>
                        <a:t>Potential computational complexity and hardware requirements for real-time implementation in practical applications.</a:t>
                      </a:r>
                    </a:p>
                    <a:p>
                      <a:pPr algn="just">
                        <a:lnSpc>
                          <a:spcPct val="115000"/>
                        </a:lnSpc>
                        <a:spcAft>
                          <a:spcPts val="0"/>
                        </a:spcAft>
                      </a:pPr>
                      <a:r>
                        <a:rPr lang="en-US" sz="1200" dirty="0">
                          <a:latin typeface="Times New Roman" panose="02020603050405020304" pitchFamily="18" charset="0"/>
                          <a:ea typeface="Times New Roman"/>
                          <a:cs typeface="Times New Roman" panose="02020603050405020304" pitchFamily="18" charset="0"/>
                        </a:rPr>
                        <a:t>2. Challenges related to handling large and diverse category sets in complex scenes.</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8178" y="-1270"/>
            <a:ext cx="4757421" cy="666849"/>
          </a:xfrm>
          <a:prstGeom prst="rect">
            <a:avLst/>
          </a:prstGeom>
        </p:spPr>
        <p:txBody>
          <a:bodyPr vert="horz" wrap="square" lIns="0" tIns="111760" rIns="0" bIns="0" rtlCol="0">
            <a:spAutoFit/>
          </a:bodyPr>
          <a:lstStyle/>
          <a:p>
            <a:pPr marL="1772920">
              <a:lnSpc>
                <a:spcPct val="100000"/>
              </a:lnSpc>
              <a:spcBef>
                <a:spcPts val="100"/>
              </a:spcBef>
            </a:pPr>
            <a:r>
              <a:rPr spc="-10" dirty="0"/>
              <a:t>Literature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6</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2805259765"/>
              </p:ext>
            </p:extLst>
          </p:nvPr>
        </p:nvGraphicFramePr>
        <p:xfrm>
          <a:off x="538480" y="666750"/>
          <a:ext cx="8300720" cy="4087247"/>
        </p:xfrm>
        <a:graphic>
          <a:graphicData uri="http://schemas.openxmlformats.org/drawingml/2006/table">
            <a:tbl>
              <a:tblPr firstRow="1" bandRow="1">
                <a:tableStyleId>{2D5ABB26-0587-4C30-8999-92F81FD0307C}</a:tableStyleId>
              </a:tblPr>
              <a:tblGrid>
                <a:gridCol w="2075180">
                  <a:extLst>
                    <a:ext uri="{9D8B030D-6E8A-4147-A177-3AD203B41FA5}">
                      <a16:colId xmlns:a16="http://schemas.microsoft.com/office/drawing/2014/main" val="20000"/>
                    </a:ext>
                  </a:extLst>
                </a:gridCol>
                <a:gridCol w="2075180">
                  <a:extLst>
                    <a:ext uri="{9D8B030D-6E8A-4147-A177-3AD203B41FA5}">
                      <a16:colId xmlns:a16="http://schemas.microsoft.com/office/drawing/2014/main" val="20001"/>
                    </a:ext>
                  </a:extLst>
                </a:gridCol>
                <a:gridCol w="2075180">
                  <a:extLst>
                    <a:ext uri="{9D8B030D-6E8A-4147-A177-3AD203B41FA5}">
                      <a16:colId xmlns:a16="http://schemas.microsoft.com/office/drawing/2014/main" val="20002"/>
                    </a:ext>
                  </a:extLst>
                </a:gridCol>
                <a:gridCol w="2075180">
                  <a:extLst>
                    <a:ext uri="{9D8B030D-6E8A-4147-A177-3AD203B41FA5}">
                      <a16:colId xmlns:a16="http://schemas.microsoft.com/office/drawing/2014/main" val="20003"/>
                    </a:ext>
                  </a:extLst>
                </a:gridCol>
              </a:tblGrid>
              <a:tr h="281438">
                <a:tc>
                  <a:txBody>
                    <a:bodyPr/>
                    <a:lstStyle/>
                    <a:p>
                      <a:pPr marL="91440">
                        <a:lnSpc>
                          <a:spcPct val="100000"/>
                        </a:lnSpc>
                        <a:spcBef>
                          <a:spcPts val="280"/>
                        </a:spcBef>
                      </a:pPr>
                      <a:r>
                        <a:rPr sz="1400" b="1" spc="-10" dirty="0">
                          <a:solidFill>
                            <a:srgbClr val="FFFFFF"/>
                          </a:solidFill>
                          <a:latin typeface="Times New Roman"/>
                          <a:cs typeface="Times New Roman"/>
                        </a:rPr>
                        <a:t>Author(s)</a:t>
                      </a:r>
                      <a:endParaRPr sz="1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80"/>
                        </a:spcBef>
                      </a:pPr>
                      <a:r>
                        <a:rPr sz="1400" b="1" spc="-10" dirty="0">
                          <a:solidFill>
                            <a:srgbClr val="FFFFFF"/>
                          </a:solidFill>
                          <a:latin typeface="Times New Roman"/>
                          <a:cs typeface="Times New Roman"/>
                        </a:rPr>
                        <a:t>Method</a:t>
                      </a:r>
                      <a:endParaRPr sz="1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80"/>
                        </a:spcBef>
                      </a:pPr>
                      <a:r>
                        <a:rPr sz="1400" b="1" spc="-10" dirty="0">
                          <a:solidFill>
                            <a:srgbClr val="FFFFFF"/>
                          </a:solidFill>
                          <a:latin typeface="Times New Roman"/>
                          <a:cs typeface="Times New Roman"/>
                        </a:rPr>
                        <a:t>Advantages</a:t>
                      </a:r>
                      <a:endParaRPr sz="1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0805">
                        <a:lnSpc>
                          <a:spcPct val="100000"/>
                        </a:lnSpc>
                        <a:spcBef>
                          <a:spcPts val="280"/>
                        </a:spcBef>
                      </a:pPr>
                      <a:r>
                        <a:rPr sz="1400" b="1" spc="-10" dirty="0">
                          <a:solidFill>
                            <a:srgbClr val="FFFFFF"/>
                          </a:solidFill>
                          <a:latin typeface="Times New Roman"/>
                          <a:cs typeface="Times New Roman"/>
                        </a:rPr>
                        <a:t>Disadvantages</a:t>
                      </a:r>
                      <a:endParaRPr sz="14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645355">
                <a:tc>
                  <a:txBody>
                    <a:bodyPr/>
                    <a:lstStyle/>
                    <a:p>
                      <a:r>
                        <a:rPr lang="en-IN" sz="1200" dirty="0" err="1">
                          <a:solidFill>
                            <a:schemeClr val="tx1"/>
                          </a:solidFill>
                          <a:effectLst/>
                          <a:latin typeface="Times New Roman" panose="02020603050405020304" pitchFamily="18" charset="0"/>
                          <a:ea typeface="+mn-ea"/>
                          <a:cs typeface="Times New Roman" panose="02020603050405020304" pitchFamily="18" charset="0"/>
                        </a:rPr>
                        <a:t>Mazin</a:t>
                      </a:r>
                      <a:r>
                        <a:rPr lang="en-IN" sz="1200" dirty="0">
                          <a:solidFill>
                            <a:schemeClr val="tx1"/>
                          </a:solidFill>
                          <a:effectLst/>
                          <a:latin typeface="Times New Roman" panose="02020603050405020304" pitchFamily="18" charset="0"/>
                          <a:ea typeface="+mn-ea"/>
                          <a:cs typeface="Times New Roman" panose="02020603050405020304" pitchFamily="18" charset="0"/>
                        </a:rPr>
                        <a:t> </a:t>
                      </a:r>
                      <a:r>
                        <a:rPr lang="en-IN" sz="1200" dirty="0" err="1">
                          <a:solidFill>
                            <a:schemeClr val="tx1"/>
                          </a:solidFill>
                          <a:effectLst/>
                          <a:latin typeface="Times New Roman" panose="02020603050405020304" pitchFamily="18" charset="0"/>
                          <a:ea typeface="+mn-ea"/>
                          <a:cs typeface="Times New Roman" panose="02020603050405020304" pitchFamily="18" charset="0"/>
                        </a:rPr>
                        <a:t>Hnewa</a:t>
                      </a:r>
                      <a:r>
                        <a:rPr lang="en-IN" sz="1200" dirty="0">
                          <a:solidFill>
                            <a:schemeClr val="tx1"/>
                          </a:solidFill>
                          <a:effectLst/>
                          <a:latin typeface="Times New Roman" panose="02020603050405020304" pitchFamily="18" charset="0"/>
                          <a:ea typeface="+mn-ea"/>
                          <a:cs typeface="Times New Roman" panose="02020603050405020304" pitchFamily="18" charset="0"/>
                        </a:rPr>
                        <a:t>, </a:t>
                      </a:r>
                      <a:r>
                        <a:rPr lang="en-IN" sz="1200" dirty="0" err="1">
                          <a:solidFill>
                            <a:schemeClr val="tx1"/>
                          </a:solidFill>
                          <a:effectLst/>
                          <a:latin typeface="Times New Roman" panose="02020603050405020304" pitchFamily="18" charset="0"/>
                          <a:ea typeface="+mn-ea"/>
                          <a:cs typeface="Times New Roman" panose="02020603050405020304" pitchFamily="18" charset="0"/>
                        </a:rPr>
                        <a:t>Hayder</a:t>
                      </a:r>
                      <a:r>
                        <a:rPr lang="en-IN" sz="1200" dirty="0">
                          <a:solidFill>
                            <a:schemeClr val="tx1"/>
                          </a:solidFill>
                          <a:effectLst/>
                          <a:latin typeface="Times New Roman" panose="02020603050405020304" pitchFamily="18" charset="0"/>
                          <a:ea typeface="+mn-ea"/>
                          <a:cs typeface="Times New Roman" panose="02020603050405020304" pitchFamily="18" charset="0"/>
                        </a:rPr>
                        <a:t> Radha</a:t>
                      </a:r>
                    </a:p>
                    <a:p>
                      <a:r>
                        <a:rPr lang="en-IN" sz="1200" dirty="0">
                          <a:solidFill>
                            <a:schemeClr val="tx1"/>
                          </a:solidFill>
                          <a:effectLst/>
                          <a:latin typeface="Times New Roman" panose="02020603050405020304" pitchFamily="18" charset="0"/>
                          <a:ea typeface="+mn-ea"/>
                          <a:cs typeface="Times New Roman" panose="02020603050405020304" pitchFamily="18" charset="0"/>
                        </a:rPr>
                        <a:t>(2021)</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111125">
                        <a:lnSpc>
                          <a:spcPct val="100000"/>
                        </a:lnSpc>
                        <a:spcBef>
                          <a:spcPts val="290"/>
                        </a:spcBef>
                      </a:pPr>
                      <a:r>
                        <a:rPr lang="en-IN" sz="1200" dirty="0">
                          <a:solidFill>
                            <a:schemeClr val="tx1"/>
                          </a:solidFill>
                          <a:effectLst/>
                          <a:latin typeface="Times New Roman" panose="02020603050405020304" pitchFamily="18" charset="0"/>
                          <a:ea typeface="+mn-ea"/>
                          <a:cs typeface="Times New Roman" panose="02020603050405020304" pitchFamily="18" charset="0"/>
                        </a:rPr>
                        <a:t>Multiscale </a:t>
                      </a:r>
                      <a:r>
                        <a:rPr lang="en-IN" sz="1200" dirty="0" err="1">
                          <a:solidFill>
                            <a:schemeClr val="tx1"/>
                          </a:solidFill>
                          <a:effectLst/>
                          <a:latin typeface="Times New Roman" panose="02020603050405020304" pitchFamily="18" charset="0"/>
                          <a:ea typeface="+mn-ea"/>
                          <a:cs typeface="Times New Roman" panose="02020603050405020304" pitchFamily="18" charset="0"/>
                        </a:rPr>
                        <a:t>Domin</a:t>
                      </a:r>
                      <a:r>
                        <a:rPr lang="en-IN" sz="1200" dirty="0">
                          <a:solidFill>
                            <a:schemeClr val="tx1"/>
                          </a:solidFill>
                          <a:effectLst/>
                          <a:latin typeface="Times New Roman" panose="02020603050405020304" pitchFamily="18" charset="0"/>
                          <a:ea typeface="+mn-ea"/>
                          <a:cs typeface="Times New Roman" panose="02020603050405020304" pitchFamily="18" charset="0"/>
                        </a:rPr>
                        <a:t> Adaptive YOLO(MS-DAYOLO), Domain Adaptation Paths within YOLOv4.</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0" indent="0">
                        <a:buFont typeface="+mj-lt"/>
                        <a:buNone/>
                      </a:pPr>
                      <a:r>
                        <a:rPr lang="en-IN" sz="1200" dirty="0">
                          <a:solidFill>
                            <a:schemeClr val="tx1"/>
                          </a:solidFill>
                          <a:effectLst/>
                          <a:latin typeface="Times New Roman" panose="02020603050405020304" pitchFamily="18" charset="0"/>
                          <a:ea typeface="+mn-ea"/>
                          <a:cs typeface="Times New Roman" panose="02020603050405020304" pitchFamily="18" charset="0"/>
                        </a:rPr>
                        <a:t>1. Improved Object Detection.</a:t>
                      </a:r>
                    </a:p>
                    <a:p>
                      <a:r>
                        <a:rPr lang="en-IN" sz="1200" dirty="0">
                          <a:solidFill>
                            <a:schemeClr val="tx1"/>
                          </a:solidFill>
                          <a:effectLst/>
                          <a:latin typeface="Times New Roman" panose="02020603050405020304" pitchFamily="18" charset="0"/>
                          <a:ea typeface="+mn-ea"/>
                          <a:cs typeface="Times New Roman" panose="02020603050405020304" pitchFamily="18" charset="0"/>
                        </a:rPr>
                        <a:t>2. YOLOv4's multiple domain paths enhance robustness, adeptly handling diverse conditions.</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r>
                        <a:rPr lang="en-IN" sz="1200" dirty="0">
                          <a:solidFill>
                            <a:schemeClr val="tx1"/>
                          </a:solidFill>
                          <a:effectLst/>
                          <a:latin typeface="Times New Roman" panose="02020603050405020304" pitchFamily="18" charset="0"/>
                          <a:ea typeface="+mn-ea"/>
                          <a:cs typeface="Times New Roman" panose="02020603050405020304" pitchFamily="18" charset="0"/>
                        </a:rPr>
                        <a:t>1. Computational demands pose challenges for real-time implementation in autonomous driving.</a:t>
                      </a:r>
                    </a:p>
                    <a:p>
                      <a:r>
                        <a:rPr lang="en-IN" sz="1200" dirty="0">
                          <a:solidFill>
                            <a:schemeClr val="tx1"/>
                          </a:solidFill>
                          <a:effectLst/>
                          <a:latin typeface="Times New Roman" panose="02020603050405020304" pitchFamily="18" charset="0"/>
                          <a:ea typeface="+mn-ea"/>
                          <a:cs typeface="Times New Roman" panose="02020603050405020304" pitchFamily="18" charset="0"/>
                        </a:rPr>
                        <a:t>2. </a:t>
                      </a:r>
                      <a:r>
                        <a:rPr lang="en-US" sz="1200" dirty="0">
                          <a:latin typeface="Times New Roman"/>
                          <a:ea typeface="Times New Roman"/>
                          <a:cs typeface="Times New Roman"/>
                        </a:rPr>
                        <a:t>The adaptability of MS-DAYOLO to diverse real-world driving scenarios and varying weather conditions may require further exploration.</a:t>
                      </a:r>
                      <a:endParaRPr lang="en-IN" sz="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2035607">
                <a:tc>
                  <a:txBody>
                    <a:bodyPr/>
                    <a:lstStyle/>
                    <a:p>
                      <a:r>
                        <a:rPr lang="en-IN" sz="1200" dirty="0">
                          <a:solidFill>
                            <a:schemeClr val="tx1"/>
                          </a:solidFill>
                          <a:effectLst/>
                          <a:latin typeface="Times New Roman" panose="02020603050405020304" pitchFamily="18" charset="0"/>
                          <a:ea typeface="+mn-ea"/>
                          <a:cs typeface="Times New Roman" panose="02020603050405020304" pitchFamily="18" charset="0"/>
                        </a:rPr>
                        <a:t>Wenyu Liu, </a:t>
                      </a:r>
                      <a:r>
                        <a:rPr lang="en-IN" sz="1200" dirty="0" err="1">
                          <a:solidFill>
                            <a:schemeClr val="tx1"/>
                          </a:solidFill>
                          <a:effectLst/>
                          <a:latin typeface="Times New Roman" panose="02020603050405020304" pitchFamily="18" charset="0"/>
                          <a:ea typeface="+mn-ea"/>
                          <a:cs typeface="Times New Roman" panose="02020603050405020304" pitchFamily="18" charset="0"/>
                        </a:rPr>
                        <a:t>Gaofeng</a:t>
                      </a:r>
                      <a:r>
                        <a:rPr lang="en-IN" sz="1200" dirty="0">
                          <a:solidFill>
                            <a:schemeClr val="tx1"/>
                          </a:solidFill>
                          <a:effectLst/>
                          <a:latin typeface="Times New Roman" panose="02020603050405020304" pitchFamily="18" charset="0"/>
                          <a:ea typeface="+mn-ea"/>
                          <a:cs typeface="Times New Roman" panose="02020603050405020304" pitchFamily="18" charset="0"/>
                        </a:rPr>
                        <a:t> Ren</a:t>
                      </a:r>
                    </a:p>
                    <a:p>
                      <a:r>
                        <a:rPr lang="en-IN" sz="1200" dirty="0">
                          <a:solidFill>
                            <a:schemeClr val="tx1"/>
                          </a:solidFill>
                          <a:effectLst/>
                          <a:latin typeface="Times New Roman" panose="02020603050405020304" pitchFamily="18" charset="0"/>
                          <a:ea typeface="+mn-ea"/>
                          <a:cs typeface="Times New Roman" panose="02020603050405020304" pitchFamily="18" charset="0"/>
                        </a:rPr>
                        <a:t>(2022)</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347980">
                        <a:lnSpc>
                          <a:spcPct val="100000"/>
                        </a:lnSpc>
                        <a:spcBef>
                          <a:spcPts val="290"/>
                        </a:spcBef>
                      </a:pPr>
                      <a:r>
                        <a:rPr lang="en-IN" sz="1200" dirty="0">
                          <a:latin typeface="Times New Roman"/>
                          <a:cs typeface="Times New Roman"/>
                        </a:rPr>
                        <a:t>Image-Adaptive YOLO (IA-YOLO), Differentiable Image Processing (DIP),</a:t>
                      </a:r>
                      <a:r>
                        <a:rPr lang="en-US" sz="1200" dirty="0">
                          <a:latin typeface="Times New Roman"/>
                          <a:cs typeface="Times New Roman"/>
                        </a:rPr>
                        <a:t> CNN-PP (Convolutional Neural Network for Post-Processing).</a:t>
                      </a:r>
                      <a:endParaRPr sz="12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8265" marR="118110" indent="0">
                        <a:lnSpc>
                          <a:spcPct val="100000"/>
                        </a:lnSpc>
                        <a:spcBef>
                          <a:spcPts val="290"/>
                        </a:spcBef>
                        <a:buSzPct val="91666"/>
                        <a:buNone/>
                        <a:tabLst>
                          <a:tab pos="205740" algn="l"/>
                        </a:tabLst>
                      </a:pPr>
                      <a:r>
                        <a:rPr lang="en-IN" sz="1200" dirty="0">
                          <a:latin typeface="Times New Roman"/>
                          <a:cs typeface="Times New Roman"/>
                        </a:rPr>
                        <a:t>1.Adaptive Image Enhancement</a:t>
                      </a:r>
                      <a:r>
                        <a:rPr lang="en-IN" sz="1200" spc="-10" dirty="0">
                          <a:latin typeface="Times New Roman"/>
                          <a:cs typeface="Times New Roman"/>
                        </a:rPr>
                        <a:t>.</a:t>
                      </a:r>
                      <a:r>
                        <a:rPr lang="en-IN" sz="1200" dirty="0">
                          <a:latin typeface="Times New Roman"/>
                          <a:cs typeface="Times New Roman"/>
                        </a:rPr>
                        <a:t> </a:t>
                      </a:r>
                    </a:p>
                    <a:p>
                      <a:pPr marL="88265" marR="118110" indent="0">
                        <a:lnSpc>
                          <a:spcPct val="100000"/>
                        </a:lnSpc>
                        <a:spcBef>
                          <a:spcPts val="290"/>
                        </a:spcBef>
                        <a:buSzPct val="91666"/>
                        <a:buNone/>
                        <a:tabLst>
                          <a:tab pos="205740" algn="l"/>
                        </a:tabLst>
                      </a:pPr>
                      <a:r>
                        <a:rPr lang="en-IN" sz="1200" dirty="0">
                          <a:latin typeface="Times New Roman"/>
                          <a:cs typeface="Times New Roman"/>
                        </a:rPr>
                        <a:t>2. Customizable Image Processing</a:t>
                      </a:r>
                      <a:endParaRPr sz="12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just">
                        <a:lnSpc>
                          <a:spcPct val="115000"/>
                        </a:lnSpc>
                        <a:spcAft>
                          <a:spcPts val="0"/>
                        </a:spcAft>
                      </a:pPr>
                      <a:r>
                        <a:rPr lang="en-US" sz="1200" dirty="0">
                          <a:latin typeface="Times New Roman" panose="02020603050405020304" pitchFamily="18" charset="0"/>
                          <a:ea typeface="Times New Roman"/>
                          <a:cs typeface="Times New Roman" panose="02020603050405020304" pitchFamily="18" charset="0"/>
                        </a:rPr>
                        <a:t>1. Potential computational complexity for real-time application in autonomous driving or other safety-critical systems.</a:t>
                      </a:r>
                    </a:p>
                    <a:p>
                      <a:pPr algn="just">
                        <a:lnSpc>
                          <a:spcPct val="115000"/>
                        </a:lnSpc>
                        <a:spcAft>
                          <a:spcPts val="0"/>
                        </a:spcAft>
                      </a:pPr>
                      <a:r>
                        <a:rPr lang="en-US" sz="1200" dirty="0">
                          <a:latin typeface="Times New Roman" panose="02020603050405020304" pitchFamily="18" charset="0"/>
                          <a:ea typeface="Times New Roman"/>
                          <a:cs typeface="Times New Roman" panose="02020603050405020304" pitchFamily="18" charset="0"/>
                        </a:rPr>
                        <a:t>2. The adaptability of IA-YOLO to various adverse weather conditions and real-world driving scenarios may need further investigation.</a:t>
                      </a: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8178" y="-1270"/>
            <a:ext cx="4909821" cy="725169"/>
          </a:xfrm>
          <a:prstGeom prst="rect">
            <a:avLst/>
          </a:prstGeom>
        </p:spPr>
        <p:txBody>
          <a:bodyPr vert="horz" wrap="square" lIns="0" tIns="142875" rIns="0" bIns="0" rtlCol="0">
            <a:spAutoFit/>
          </a:bodyPr>
          <a:lstStyle/>
          <a:p>
            <a:pPr marL="618490">
              <a:lnSpc>
                <a:spcPct val="100000"/>
              </a:lnSpc>
              <a:spcBef>
                <a:spcPts val="100"/>
              </a:spcBef>
            </a:pPr>
            <a:r>
              <a:rPr dirty="0"/>
              <a:t>Problem</a:t>
            </a:r>
            <a:r>
              <a:rPr spc="-45" dirty="0"/>
              <a:t> </a:t>
            </a:r>
            <a:r>
              <a:rPr spc="-10" dirty="0"/>
              <a:t>Statement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7</a:t>
            </a:fld>
            <a:endParaRPr spc="-25" dirty="0"/>
          </a:p>
        </p:txBody>
      </p:sp>
      <p:sp>
        <p:nvSpPr>
          <p:cNvPr id="3" name="object 3"/>
          <p:cNvSpPr txBox="1"/>
          <p:nvPr/>
        </p:nvSpPr>
        <p:spPr>
          <a:xfrm>
            <a:off x="657859" y="903732"/>
            <a:ext cx="7985760" cy="3654847"/>
          </a:xfrm>
          <a:prstGeom prst="rect">
            <a:avLst/>
          </a:prstGeom>
        </p:spPr>
        <p:txBody>
          <a:bodyPr vert="horz" wrap="square" lIns="0" tIns="12700" rIns="0" bIns="0" rtlCol="0">
            <a:spAutoFit/>
          </a:bodyPr>
          <a:lstStyle/>
          <a:p>
            <a:pPr marL="285750" indent="-285750" algn="just">
              <a:spcBef>
                <a:spcPts val="405"/>
              </a:spcBef>
              <a:buFont typeface="Arial" panose="020B0604020202020204" pitchFamily="34" charset="0"/>
              <a:buChar char="•"/>
            </a:pPr>
            <a:r>
              <a:rPr lang="en-US" sz="1600" dirty="0">
                <a:latin typeface="Times New Roman" pitchFamily="18" charset="0"/>
                <a:cs typeface="Times New Roman" pitchFamily="18" charset="0"/>
              </a:rPr>
              <a:t>In order to solve the domain shift issue that many deep learning systems have run into, domain adaptation          has shown to be crucial. The disparity between the distributions of the target data used in real-world testing scenarios and the source data used for training gives rise to this issue.</a:t>
            </a:r>
          </a:p>
          <a:p>
            <a:pPr marL="285750" indent="-285750" algn="just">
              <a:spcBef>
                <a:spcPts val="405"/>
              </a:spcBef>
              <a:buFont typeface="Arial" panose="020B0604020202020204" pitchFamily="34" charset="0"/>
              <a:buChar char="•"/>
            </a:pPr>
            <a:r>
              <a:rPr lang="en-US" sz="1600" dirty="0">
                <a:latin typeface="Times New Roman" pitchFamily="18" charset="0"/>
                <a:cs typeface="Times New Roman" pitchFamily="18" charset="0"/>
              </a:rPr>
              <a:t>Our proposal is a new Multi-Scale Domain Adaptive YOLO (MS-DAYOLO) system that utilizes various domain classifiers at different scales of the YOLOv4 object detector together with numerous domain adaptation routes.</a:t>
            </a:r>
          </a:p>
          <a:p>
            <a:pPr algn="just">
              <a:spcBef>
                <a:spcPts val="405"/>
              </a:spcBef>
            </a:pPr>
            <a:endParaRPr lang="en-US" sz="1400" dirty="0">
              <a:latin typeface="Times New Roman" pitchFamily="18" charset="0"/>
              <a:cs typeface="Times New Roman" pitchFamily="18" charset="0"/>
            </a:endParaRPr>
          </a:p>
          <a:p>
            <a:pPr algn="just">
              <a:spcBef>
                <a:spcPts val="405"/>
              </a:spcBef>
            </a:pPr>
            <a:endParaRPr lang="en-US" sz="1600" dirty="0">
              <a:latin typeface="Times New Roman"/>
              <a:cs typeface="Times New Roman"/>
            </a:endParaRPr>
          </a:p>
          <a:p>
            <a:pPr algn="just">
              <a:spcBef>
                <a:spcPts val="405"/>
              </a:spcBef>
            </a:pPr>
            <a:r>
              <a:rPr sz="1600" b="1" dirty="0">
                <a:latin typeface="Times New Roman"/>
                <a:cs typeface="Times New Roman"/>
              </a:rPr>
              <a:t>Existing</a:t>
            </a:r>
            <a:r>
              <a:rPr sz="1600" b="1" spc="-50" dirty="0">
                <a:latin typeface="Times New Roman"/>
                <a:cs typeface="Times New Roman"/>
              </a:rPr>
              <a:t> </a:t>
            </a:r>
            <a:r>
              <a:rPr sz="1600" b="1" dirty="0">
                <a:latin typeface="Times New Roman"/>
                <a:cs typeface="Times New Roman"/>
              </a:rPr>
              <a:t>Method</a:t>
            </a:r>
            <a:r>
              <a:rPr sz="1600" b="1" spc="-45" dirty="0">
                <a:latin typeface="Times New Roman"/>
                <a:cs typeface="Times New Roman"/>
              </a:rPr>
              <a:t> </a:t>
            </a:r>
            <a:r>
              <a:rPr sz="1600" b="1" spc="-10" dirty="0">
                <a:latin typeface="Times New Roman"/>
                <a:cs typeface="Times New Roman"/>
              </a:rPr>
              <a:t>Disadvantages:</a:t>
            </a:r>
            <a:endParaRPr lang="en-US" sz="1600" b="1" spc="-10" dirty="0">
              <a:latin typeface="Times New Roman"/>
              <a:cs typeface="Times New Roman"/>
            </a:endParaRPr>
          </a:p>
          <a:p>
            <a:pPr algn="just">
              <a:spcBef>
                <a:spcPts val="405"/>
              </a:spcBef>
            </a:pPr>
            <a:endParaRPr lang="en-US" sz="1400" b="1" spc="-10" dirty="0">
              <a:latin typeface="Times New Roman"/>
              <a:cs typeface="Times New Roman"/>
            </a:endParaRPr>
          </a:p>
          <a:p>
            <a:pPr marL="355600" indent="-342900">
              <a:lnSpc>
                <a:spcPct val="100000"/>
              </a:lnSpc>
              <a:buFont typeface="+mj-lt"/>
              <a:buAutoNum type="arabicPeriod"/>
              <a:tabLst>
                <a:tab pos="297815" algn="l"/>
              </a:tabLst>
            </a:pPr>
            <a:r>
              <a:rPr lang="en-US" sz="1600" spc="-10" dirty="0">
                <a:latin typeface="Times New Roman"/>
                <a:cs typeface="Times New Roman"/>
              </a:rPr>
              <a:t>Lack of Attention to YOLO-based Architectures</a:t>
            </a:r>
          </a:p>
          <a:p>
            <a:pPr marL="355600" indent="-342900">
              <a:lnSpc>
                <a:spcPct val="100000"/>
              </a:lnSpc>
              <a:buFont typeface="+mj-lt"/>
              <a:buAutoNum type="arabicPeriod"/>
              <a:tabLst>
                <a:tab pos="297815" algn="l"/>
              </a:tabLst>
            </a:pPr>
            <a:r>
              <a:rPr lang="en-US" sz="1600" spc="-10" dirty="0">
                <a:latin typeface="Times New Roman"/>
                <a:cs typeface="Times New Roman"/>
              </a:rPr>
              <a:t>Limited Target Domain Data</a:t>
            </a:r>
          </a:p>
          <a:p>
            <a:pPr marL="355600" indent="-342900">
              <a:lnSpc>
                <a:spcPct val="100000"/>
              </a:lnSpc>
              <a:buFont typeface="+mj-lt"/>
              <a:buAutoNum type="arabicPeriod"/>
              <a:tabLst>
                <a:tab pos="297815" algn="l"/>
              </a:tabLst>
            </a:pPr>
            <a:r>
              <a:rPr lang="en-US" sz="1600" spc="-10" dirty="0">
                <a:latin typeface="Times New Roman"/>
                <a:cs typeface="Times New Roman"/>
              </a:rPr>
              <a:t>Annotating Challenges</a:t>
            </a:r>
            <a:endParaRPr lang="en-IN" sz="1600" spc="-1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8178" y="-1270"/>
            <a:ext cx="4909821" cy="614912"/>
          </a:xfrm>
          <a:prstGeom prst="rect">
            <a:avLst/>
          </a:prstGeom>
        </p:spPr>
        <p:txBody>
          <a:bodyPr vert="horz" wrap="square" lIns="0" tIns="60325" rIns="0" bIns="0" rtlCol="0">
            <a:spAutoFit/>
          </a:bodyPr>
          <a:lstStyle/>
          <a:p>
            <a:pPr marL="657225">
              <a:lnSpc>
                <a:spcPct val="100000"/>
              </a:lnSpc>
              <a:spcBef>
                <a:spcPts val="100"/>
              </a:spcBef>
            </a:pPr>
            <a:r>
              <a:rPr dirty="0"/>
              <a:t>Problem</a:t>
            </a:r>
            <a:r>
              <a:rPr spc="-45" dirty="0"/>
              <a:t> </a:t>
            </a:r>
            <a:r>
              <a:rPr spc="-10" dirty="0"/>
              <a:t>Illustration</a:t>
            </a:r>
          </a:p>
        </p:txBody>
      </p:sp>
      <p:sp>
        <p:nvSpPr>
          <p:cNvPr id="3" name="Text Placeholder 2">
            <a:extLst>
              <a:ext uri="{FF2B5EF4-FFF2-40B4-BE49-F238E27FC236}">
                <a16:creationId xmlns:a16="http://schemas.microsoft.com/office/drawing/2014/main" id="{7B3ABF1A-7E91-34C8-0A1B-50501AF4CD39}"/>
              </a:ext>
            </a:extLst>
          </p:cNvPr>
          <p:cNvSpPr>
            <a:spLocks noGrp="1"/>
          </p:cNvSpPr>
          <p:nvPr>
            <p:ph type="body" idx="1"/>
          </p:nvPr>
        </p:nvSpPr>
        <p:spPr>
          <a:xfrm>
            <a:off x="880110" y="907414"/>
            <a:ext cx="7520940" cy="1969770"/>
          </a:xfrm>
        </p:spPr>
        <p:txBody>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Current Deep learning systems often face the "domain shift issue," stemming from disparities between source and target data distributions, resulting in reduced performance in diverse real-world scenarios.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MS-DAYOLO addresses this challenge in object detection by integrating multiple domain adaptation routes and scale-specific domain classifiers within YOLOv4, systematically enhancing adaptability and robustness across varying real-world conditions. This approach aims to mitigate the impact of domain shift, ensuring improved performance in diverse and unseen environments.</a:t>
            </a:r>
            <a:endParaRPr lang="en-IN" sz="16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8178" y="-1270"/>
            <a:ext cx="4986021" cy="725169"/>
          </a:xfrm>
          <a:prstGeom prst="rect">
            <a:avLst/>
          </a:prstGeom>
        </p:spPr>
        <p:txBody>
          <a:bodyPr vert="horz" wrap="square" lIns="0" tIns="148590" rIns="0" bIns="0" rtlCol="0">
            <a:spAutoFit/>
          </a:bodyPr>
          <a:lstStyle/>
          <a:p>
            <a:pPr marL="866775">
              <a:lnSpc>
                <a:spcPct val="100000"/>
              </a:lnSpc>
              <a:spcBef>
                <a:spcPts val="100"/>
              </a:spcBef>
            </a:pPr>
            <a:r>
              <a:rPr dirty="0"/>
              <a:t>Proposed</a:t>
            </a:r>
            <a:r>
              <a:rPr spc="-40" dirty="0"/>
              <a:t> </a:t>
            </a:r>
            <a:r>
              <a:rPr spc="-10" dirty="0"/>
              <a:t>Method</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27</a:t>
            </a:r>
            <a:r>
              <a:rPr spc="285" dirty="0"/>
              <a:t> </a:t>
            </a:r>
            <a:r>
              <a:rPr dirty="0"/>
              <a:t>January</a:t>
            </a:r>
            <a:r>
              <a:rPr spc="-5" dirty="0"/>
              <a:t> </a:t>
            </a:r>
            <a:r>
              <a:rPr spc="-20" dirty="0"/>
              <a:t>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25" dirty="0"/>
              <a:t> </a:t>
            </a:r>
            <a:r>
              <a:rPr dirty="0"/>
              <a:t>Computer</a:t>
            </a:r>
            <a:r>
              <a:rPr spc="-25" dirty="0"/>
              <a:t> </a:t>
            </a:r>
            <a:r>
              <a:rPr dirty="0"/>
              <a:t>Science</a:t>
            </a:r>
            <a:r>
              <a:rPr spc="-25" dirty="0"/>
              <a:t> </a:t>
            </a:r>
            <a:r>
              <a:rPr dirty="0"/>
              <a:t>and</a:t>
            </a:r>
            <a:r>
              <a:rPr spc="-25" dirty="0"/>
              <a:t>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spc="-25" dirty="0"/>
              <a:t>9</a:t>
            </a:fld>
            <a:endParaRPr spc="-25" dirty="0"/>
          </a:p>
        </p:txBody>
      </p:sp>
      <p:sp>
        <p:nvSpPr>
          <p:cNvPr id="3" name="object 3"/>
          <p:cNvSpPr txBox="1"/>
          <p:nvPr/>
        </p:nvSpPr>
        <p:spPr>
          <a:xfrm>
            <a:off x="801369" y="1200150"/>
            <a:ext cx="7600950" cy="2456442"/>
          </a:xfrm>
          <a:prstGeom prst="rect">
            <a:avLst/>
          </a:prstGeom>
        </p:spPr>
        <p:txBody>
          <a:bodyPr vert="horz" wrap="square" lIns="0" tIns="12700" rIns="0" bIns="0" rtlCol="0">
            <a:spAutoFit/>
          </a:bodyPr>
          <a:lstStyle/>
          <a:p>
            <a:pPr marL="298450" marR="5080" indent="-285750" algn="just">
              <a:lnSpc>
                <a:spcPct val="109900"/>
              </a:lnSpc>
              <a:spcBef>
                <a:spcPts val="100"/>
              </a:spcBef>
              <a:buFont typeface="Arial MT"/>
              <a:buChar char="•"/>
              <a:tabLst>
                <a:tab pos="298450" algn="l"/>
                <a:tab pos="300355" algn="l"/>
              </a:tabLst>
            </a:pPr>
            <a:r>
              <a:rPr sz="1600" dirty="0">
                <a:latin typeface="Times New Roman"/>
                <a:cs typeface="Times New Roman"/>
              </a:rPr>
              <a:t>	</a:t>
            </a:r>
            <a:r>
              <a:rPr lang="en-US" sz="1600" dirty="0">
                <a:latin typeface="Times New Roman" pitchFamily="18" charset="0"/>
                <a:cs typeface="Times New Roman" pitchFamily="18" charset="0"/>
              </a:rPr>
              <a:t>We proposes a novel Multi-Scale Domain Adaptive YOLO (MS-DAYOLO) framework that employs multiple domain adaptation paths and corresponding domain classifiers at different scales of the YOLOv4 object detector. </a:t>
            </a:r>
          </a:p>
          <a:p>
            <a:pPr marL="298450" marR="5080" indent="-285750" algn="just">
              <a:lnSpc>
                <a:spcPct val="109900"/>
              </a:lnSpc>
              <a:spcBef>
                <a:spcPts val="100"/>
              </a:spcBef>
              <a:buFont typeface="Arial MT"/>
              <a:buChar char="•"/>
              <a:tabLst>
                <a:tab pos="298450" algn="l"/>
                <a:tab pos="300355" algn="l"/>
              </a:tabLst>
            </a:pPr>
            <a:r>
              <a:rPr lang="en-US" sz="1600" dirty="0">
                <a:latin typeface="Times New Roman" pitchFamily="18" charset="0"/>
                <a:cs typeface="Times New Roman" pitchFamily="18" charset="0"/>
              </a:rPr>
              <a:t>We introduces three novel deep learning architectures for a Domain Adaptation Network (DAN) that generates domain-invariant features. In particular, we propose a Progressive Feature Reduction (PFR), a Unified Classifier (UC), and an Integrated architecture. We train and test our proposed DAN architectures in conjunction with YOLOv4 using popular datasets.</a:t>
            </a:r>
          </a:p>
          <a:p>
            <a:pPr marL="298450" marR="5080" indent="-285750" algn="just">
              <a:lnSpc>
                <a:spcPct val="109900"/>
              </a:lnSpc>
              <a:spcBef>
                <a:spcPts val="100"/>
              </a:spcBef>
              <a:buFont typeface="Arial MT"/>
              <a:buChar char="•"/>
              <a:tabLst>
                <a:tab pos="298450" algn="l"/>
                <a:tab pos="300355" algn="l"/>
              </a:tabLst>
            </a:pPr>
            <a:endParaRPr sz="16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1312</Words>
  <Application>Microsoft Office PowerPoint</Application>
  <PresentationFormat>On-screen Show (16:9)</PresentationFormat>
  <Paragraphs>181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MT</vt:lpstr>
      <vt:lpstr>Calibri</vt:lpstr>
      <vt:lpstr>Times New Roman</vt:lpstr>
      <vt:lpstr>Wingdings</vt:lpstr>
      <vt:lpstr>Office Theme</vt:lpstr>
      <vt:lpstr>A Seminar on YOLO WITH INTEGRATED MULTI-SCALE DOMAIN ADAPTATION</vt:lpstr>
      <vt:lpstr>Introduction</vt:lpstr>
      <vt:lpstr>Concept Tree</vt:lpstr>
      <vt:lpstr>Literature</vt:lpstr>
      <vt:lpstr>Literature</vt:lpstr>
      <vt:lpstr>Literature</vt:lpstr>
      <vt:lpstr>Problem Statement</vt:lpstr>
      <vt:lpstr>Problem Illustration</vt:lpstr>
      <vt:lpstr>Proposed Method</vt:lpstr>
      <vt:lpstr>Proposed Method Illustration</vt:lpstr>
      <vt:lpstr>Parameter</vt:lpstr>
      <vt:lpstr>Experiment Environment</vt:lpstr>
      <vt:lpstr>Project Status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DFFMD-A DEEPFAKE FACE MASK DATASET FOR INFECTIOUS DISEASE ERA WITH DEEPFAKE DETECTION ALGORITHMS</dc:title>
  <dc:creator>yashwanth goud</dc:creator>
  <dc:description/>
  <cp:lastModifiedBy>yashwanth goud</cp:lastModifiedBy>
  <cp:revision>5</cp:revision>
  <dcterms:created xsi:type="dcterms:W3CDTF">2024-01-26T14:40:50Z</dcterms:created>
  <dcterms:modified xsi:type="dcterms:W3CDTF">2024-04-19T08:56:42Z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2024-01-25T00:00:00Z</vt:filetime>
  </property>
  <property fmtid="{D5CDD505-2E9C-101B-9397-08002B2CF9AE}" pid="3" name="Creator">
    <vt:lpwstr>WPS Presentation</vt:lpwstr>
  </property>
  <property fmtid="{D5CDD505-2E9C-101B-9397-08002B2CF9AE}" pid="4" name="LastSaved">
    <vt:filetime>2024-01-26T00:00:00Z</vt:filetime>
  </property>
  <property fmtid="{D5CDD505-2E9C-101B-9397-08002B2CF9AE}" pid="5" name="SourceModified">
    <vt:lpwstr>D:20240125212312+15'53'</vt:lpwstr>
  </property>
</Properties>
</file>