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0" r:id="rId6"/>
    <p:sldId id="259" r:id="rId7"/>
    <p:sldId id="274" r:id="rId8"/>
    <p:sldId id="276" r:id="rId9"/>
    <p:sldId id="269" r:id="rId10"/>
    <p:sldId id="275" r:id="rId11"/>
    <p:sldId id="271" r:id="rId12"/>
    <p:sldId id="273" r:id="rId13"/>
    <p:sldId id="278" r:id="rId14"/>
    <p:sldId id="280" r:id="rId15"/>
    <p:sldId id="279" r:id="rId16"/>
    <p:sldId id="281" r:id="rId17"/>
    <p:sldId id="282" r:id="rId18"/>
    <p:sldId id="263" r:id="rId19"/>
    <p:sldId id="283" r:id="rId20"/>
    <p:sldId id="285" r:id="rId21"/>
    <p:sldId id="284" r:id="rId22"/>
    <p:sldId id="264" r:id="rId23"/>
    <p:sldId id="265" r:id="rId24"/>
    <p:sldId id="28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82A00-4095-71A4-C969-74EE9B4740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BE39176-496D-052F-3855-8659BEBAFA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73B763-074D-6188-6AC0-0FDC708E5CC5}"/>
              </a:ext>
            </a:extLst>
          </p:cNvPr>
          <p:cNvSpPr>
            <a:spLocks noGrp="1"/>
          </p:cNvSpPr>
          <p:nvPr>
            <p:ph type="dt" sz="half" idx="10"/>
          </p:nvPr>
        </p:nvSpPr>
        <p:spPr/>
        <p:txBody>
          <a:bodyPr/>
          <a:lstStyle/>
          <a:p>
            <a:fld id="{475325C3-7333-4853-BD5D-7DD2B2DF9027}" type="datetimeFigureOut">
              <a:rPr lang="en-IN" smtClean="0"/>
              <a:t>13-12-2024</a:t>
            </a:fld>
            <a:endParaRPr lang="en-IN"/>
          </a:p>
        </p:txBody>
      </p:sp>
      <p:sp>
        <p:nvSpPr>
          <p:cNvPr id="5" name="Footer Placeholder 4">
            <a:extLst>
              <a:ext uri="{FF2B5EF4-FFF2-40B4-BE49-F238E27FC236}">
                <a16:creationId xmlns:a16="http://schemas.microsoft.com/office/drawing/2014/main" id="{85D4EF96-B69B-3389-A1C6-E8DA920AAF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BA0E5B-52D1-1C94-F9DA-DF1DD3BB94FE}"/>
              </a:ext>
            </a:extLst>
          </p:cNvPr>
          <p:cNvSpPr>
            <a:spLocks noGrp="1"/>
          </p:cNvSpPr>
          <p:nvPr>
            <p:ph type="sldNum" sz="quarter" idx="12"/>
          </p:nvPr>
        </p:nvSpPr>
        <p:spPr/>
        <p:txBody>
          <a:bodyPr/>
          <a:lstStyle/>
          <a:p>
            <a:fld id="{C5D5FA2B-AF3A-4F5F-8120-48639334839D}" type="slidenum">
              <a:rPr lang="en-IN" smtClean="0"/>
              <a:t>‹#›</a:t>
            </a:fld>
            <a:endParaRPr lang="en-IN"/>
          </a:p>
        </p:txBody>
      </p:sp>
    </p:spTree>
    <p:extLst>
      <p:ext uri="{BB962C8B-B14F-4D97-AF65-F5344CB8AC3E}">
        <p14:creationId xmlns:p14="http://schemas.microsoft.com/office/powerpoint/2010/main" val="265781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E7C90-5A13-DFA5-0BCA-632D5EEEAA2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BF40A4-251C-701E-2F63-82DE41213E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0A4CF6-FC2D-AC04-F096-DA9BEF9FB312}"/>
              </a:ext>
            </a:extLst>
          </p:cNvPr>
          <p:cNvSpPr>
            <a:spLocks noGrp="1"/>
          </p:cNvSpPr>
          <p:nvPr>
            <p:ph type="dt" sz="half" idx="10"/>
          </p:nvPr>
        </p:nvSpPr>
        <p:spPr/>
        <p:txBody>
          <a:bodyPr/>
          <a:lstStyle/>
          <a:p>
            <a:fld id="{475325C3-7333-4853-BD5D-7DD2B2DF9027}" type="datetimeFigureOut">
              <a:rPr lang="en-IN" smtClean="0"/>
              <a:t>13-12-2024</a:t>
            </a:fld>
            <a:endParaRPr lang="en-IN"/>
          </a:p>
        </p:txBody>
      </p:sp>
      <p:sp>
        <p:nvSpPr>
          <p:cNvPr id="5" name="Footer Placeholder 4">
            <a:extLst>
              <a:ext uri="{FF2B5EF4-FFF2-40B4-BE49-F238E27FC236}">
                <a16:creationId xmlns:a16="http://schemas.microsoft.com/office/drawing/2014/main" id="{CD923150-3E21-170A-46EE-1BF2BD84F9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73F3C8-245D-7A6C-D4CA-4111EDAC187F}"/>
              </a:ext>
            </a:extLst>
          </p:cNvPr>
          <p:cNvSpPr>
            <a:spLocks noGrp="1"/>
          </p:cNvSpPr>
          <p:nvPr>
            <p:ph type="sldNum" sz="quarter" idx="12"/>
          </p:nvPr>
        </p:nvSpPr>
        <p:spPr/>
        <p:txBody>
          <a:bodyPr/>
          <a:lstStyle/>
          <a:p>
            <a:fld id="{C5D5FA2B-AF3A-4F5F-8120-48639334839D}" type="slidenum">
              <a:rPr lang="en-IN" smtClean="0"/>
              <a:t>‹#›</a:t>
            </a:fld>
            <a:endParaRPr lang="en-IN"/>
          </a:p>
        </p:txBody>
      </p:sp>
    </p:spTree>
    <p:extLst>
      <p:ext uri="{BB962C8B-B14F-4D97-AF65-F5344CB8AC3E}">
        <p14:creationId xmlns:p14="http://schemas.microsoft.com/office/powerpoint/2010/main" val="2858685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71A130-53EC-6B39-05EE-C3CE029658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5CDBC4-D81F-9422-203C-DE2B179B0A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866E7F-E45D-7D38-83C2-4ABD8DB30265}"/>
              </a:ext>
            </a:extLst>
          </p:cNvPr>
          <p:cNvSpPr>
            <a:spLocks noGrp="1"/>
          </p:cNvSpPr>
          <p:nvPr>
            <p:ph type="dt" sz="half" idx="10"/>
          </p:nvPr>
        </p:nvSpPr>
        <p:spPr/>
        <p:txBody>
          <a:bodyPr/>
          <a:lstStyle/>
          <a:p>
            <a:fld id="{475325C3-7333-4853-BD5D-7DD2B2DF9027}" type="datetimeFigureOut">
              <a:rPr lang="en-IN" smtClean="0"/>
              <a:t>13-12-2024</a:t>
            </a:fld>
            <a:endParaRPr lang="en-IN"/>
          </a:p>
        </p:txBody>
      </p:sp>
      <p:sp>
        <p:nvSpPr>
          <p:cNvPr id="5" name="Footer Placeholder 4">
            <a:extLst>
              <a:ext uri="{FF2B5EF4-FFF2-40B4-BE49-F238E27FC236}">
                <a16:creationId xmlns:a16="http://schemas.microsoft.com/office/drawing/2014/main" id="{AD602340-F403-E0C5-8EFF-998F968F37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2B1E7B-A458-9E0E-EBCA-5660E11B6CF2}"/>
              </a:ext>
            </a:extLst>
          </p:cNvPr>
          <p:cNvSpPr>
            <a:spLocks noGrp="1"/>
          </p:cNvSpPr>
          <p:nvPr>
            <p:ph type="sldNum" sz="quarter" idx="12"/>
          </p:nvPr>
        </p:nvSpPr>
        <p:spPr/>
        <p:txBody>
          <a:bodyPr/>
          <a:lstStyle/>
          <a:p>
            <a:fld id="{C5D5FA2B-AF3A-4F5F-8120-48639334839D}" type="slidenum">
              <a:rPr lang="en-IN" smtClean="0"/>
              <a:t>‹#›</a:t>
            </a:fld>
            <a:endParaRPr lang="en-IN"/>
          </a:p>
        </p:txBody>
      </p:sp>
    </p:spTree>
    <p:extLst>
      <p:ext uri="{BB962C8B-B14F-4D97-AF65-F5344CB8AC3E}">
        <p14:creationId xmlns:p14="http://schemas.microsoft.com/office/powerpoint/2010/main" val="525258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67A72-DD6A-1D41-E704-85CBF3D065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81BE44-E0B4-413D-3F61-B9147CD520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12BA85-1E7D-2B7A-8B78-CA63A9C4327A}"/>
              </a:ext>
            </a:extLst>
          </p:cNvPr>
          <p:cNvSpPr>
            <a:spLocks noGrp="1"/>
          </p:cNvSpPr>
          <p:nvPr>
            <p:ph type="dt" sz="half" idx="10"/>
          </p:nvPr>
        </p:nvSpPr>
        <p:spPr/>
        <p:txBody>
          <a:bodyPr/>
          <a:lstStyle/>
          <a:p>
            <a:fld id="{475325C3-7333-4853-BD5D-7DD2B2DF9027}" type="datetimeFigureOut">
              <a:rPr lang="en-IN" smtClean="0"/>
              <a:t>13-12-2024</a:t>
            </a:fld>
            <a:endParaRPr lang="en-IN"/>
          </a:p>
        </p:txBody>
      </p:sp>
      <p:sp>
        <p:nvSpPr>
          <p:cNvPr id="5" name="Footer Placeholder 4">
            <a:extLst>
              <a:ext uri="{FF2B5EF4-FFF2-40B4-BE49-F238E27FC236}">
                <a16:creationId xmlns:a16="http://schemas.microsoft.com/office/drawing/2014/main" id="{897340A9-E3C0-39F0-DC50-F4D3B84F82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757242-0C02-43A8-DF63-21FE2676550C}"/>
              </a:ext>
            </a:extLst>
          </p:cNvPr>
          <p:cNvSpPr>
            <a:spLocks noGrp="1"/>
          </p:cNvSpPr>
          <p:nvPr>
            <p:ph type="sldNum" sz="quarter" idx="12"/>
          </p:nvPr>
        </p:nvSpPr>
        <p:spPr/>
        <p:txBody>
          <a:bodyPr/>
          <a:lstStyle/>
          <a:p>
            <a:fld id="{C5D5FA2B-AF3A-4F5F-8120-48639334839D}" type="slidenum">
              <a:rPr lang="en-IN" smtClean="0"/>
              <a:t>‹#›</a:t>
            </a:fld>
            <a:endParaRPr lang="en-IN"/>
          </a:p>
        </p:txBody>
      </p:sp>
    </p:spTree>
    <p:extLst>
      <p:ext uri="{BB962C8B-B14F-4D97-AF65-F5344CB8AC3E}">
        <p14:creationId xmlns:p14="http://schemas.microsoft.com/office/powerpoint/2010/main" val="384535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72B4B-F92D-7C4D-42D7-4E375C8D6C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6159DF-E466-8D50-3B42-B78E7239AA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C6E2B1-B505-297C-7F6B-4E71C450BF84}"/>
              </a:ext>
            </a:extLst>
          </p:cNvPr>
          <p:cNvSpPr>
            <a:spLocks noGrp="1"/>
          </p:cNvSpPr>
          <p:nvPr>
            <p:ph type="dt" sz="half" idx="10"/>
          </p:nvPr>
        </p:nvSpPr>
        <p:spPr/>
        <p:txBody>
          <a:bodyPr/>
          <a:lstStyle/>
          <a:p>
            <a:fld id="{475325C3-7333-4853-BD5D-7DD2B2DF9027}" type="datetimeFigureOut">
              <a:rPr lang="en-IN" smtClean="0"/>
              <a:t>13-12-2024</a:t>
            </a:fld>
            <a:endParaRPr lang="en-IN"/>
          </a:p>
        </p:txBody>
      </p:sp>
      <p:sp>
        <p:nvSpPr>
          <p:cNvPr id="5" name="Footer Placeholder 4">
            <a:extLst>
              <a:ext uri="{FF2B5EF4-FFF2-40B4-BE49-F238E27FC236}">
                <a16:creationId xmlns:a16="http://schemas.microsoft.com/office/drawing/2014/main" id="{7B41C477-1741-BE16-9DF3-10227F8361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1576EC-EE9E-C971-28B9-415CC6C7D684}"/>
              </a:ext>
            </a:extLst>
          </p:cNvPr>
          <p:cNvSpPr>
            <a:spLocks noGrp="1"/>
          </p:cNvSpPr>
          <p:nvPr>
            <p:ph type="sldNum" sz="quarter" idx="12"/>
          </p:nvPr>
        </p:nvSpPr>
        <p:spPr/>
        <p:txBody>
          <a:bodyPr/>
          <a:lstStyle/>
          <a:p>
            <a:fld id="{C5D5FA2B-AF3A-4F5F-8120-48639334839D}" type="slidenum">
              <a:rPr lang="en-IN" smtClean="0"/>
              <a:t>‹#›</a:t>
            </a:fld>
            <a:endParaRPr lang="en-IN"/>
          </a:p>
        </p:txBody>
      </p:sp>
    </p:spTree>
    <p:extLst>
      <p:ext uri="{BB962C8B-B14F-4D97-AF65-F5344CB8AC3E}">
        <p14:creationId xmlns:p14="http://schemas.microsoft.com/office/powerpoint/2010/main" val="1330945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FE0AE-546E-99AE-45BD-265F507AD7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AFAB82-5179-25A0-087A-2B7DF463E6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650D99-07E2-FF5E-C5F8-AE0FDBB919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86DF92-2482-6A5E-2B6C-47E8558D6A8A}"/>
              </a:ext>
            </a:extLst>
          </p:cNvPr>
          <p:cNvSpPr>
            <a:spLocks noGrp="1"/>
          </p:cNvSpPr>
          <p:nvPr>
            <p:ph type="dt" sz="half" idx="10"/>
          </p:nvPr>
        </p:nvSpPr>
        <p:spPr/>
        <p:txBody>
          <a:bodyPr/>
          <a:lstStyle/>
          <a:p>
            <a:fld id="{475325C3-7333-4853-BD5D-7DD2B2DF9027}" type="datetimeFigureOut">
              <a:rPr lang="en-IN" smtClean="0"/>
              <a:t>13-12-2024</a:t>
            </a:fld>
            <a:endParaRPr lang="en-IN"/>
          </a:p>
        </p:txBody>
      </p:sp>
      <p:sp>
        <p:nvSpPr>
          <p:cNvPr id="6" name="Footer Placeholder 5">
            <a:extLst>
              <a:ext uri="{FF2B5EF4-FFF2-40B4-BE49-F238E27FC236}">
                <a16:creationId xmlns:a16="http://schemas.microsoft.com/office/drawing/2014/main" id="{82B68C27-ED88-A9A6-1C0E-3FA822CE0F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C3B318-221E-4C3C-AF27-B0C9BDF889C3}"/>
              </a:ext>
            </a:extLst>
          </p:cNvPr>
          <p:cNvSpPr>
            <a:spLocks noGrp="1"/>
          </p:cNvSpPr>
          <p:nvPr>
            <p:ph type="sldNum" sz="quarter" idx="12"/>
          </p:nvPr>
        </p:nvSpPr>
        <p:spPr/>
        <p:txBody>
          <a:bodyPr/>
          <a:lstStyle/>
          <a:p>
            <a:fld id="{C5D5FA2B-AF3A-4F5F-8120-48639334839D}" type="slidenum">
              <a:rPr lang="en-IN" smtClean="0"/>
              <a:t>‹#›</a:t>
            </a:fld>
            <a:endParaRPr lang="en-IN"/>
          </a:p>
        </p:txBody>
      </p:sp>
    </p:spTree>
    <p:extLst>
      <p:ext uri="{BB962C8B-B14F-4D97-AF65-F5344CB8AC3E}">
        <p14:creationId xmlns:p14="http://schemas.microsoft.com/office/powerpoint/2010/main" val="3678003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85395-D109-FCF2-46B4-5DF534511DE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2ED09F-2BAB-875B-F87F-5531DDB466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A83241-CD3F-BB0E-A33D-19BD91CAD5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B9C191-ED62-4915-0547-66C1854090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BCF4CF-5191-7BF4-9534-4659709D7D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6F637C-D6A9-9740-311D-74356A885465}"/>
              </a:ext>
            </a:extLst>
          </p:cNvPr>
          <p:cNvSpPr>
            <a:spLocks noGrp="1"/>
          </p:cNvSpPr>
          <p:nvPr>
            <p:ph type="dt" sz="half" idx="10"/>
          </p:nvPr>
        </p:nvSpPr>
        <p:spPr/>
        <p:txBody>
          <a:bodyPr/>
          <a:lstStyle/>
          <a:p>
            <a:fld id="{475325C3-7333-4853-BD5D-7DD2B2DF9027}" type="datetimeFigureOut">
              <a:rPr lang="en-IN" smtClean="0"/>
              <a:t>13-12-2024</a:t>
            </a:fld>
            <a:endParaRPr lang="en-IN"/>
          </a:p>
        </p:txBody>
      </p:sp>
      <p:sp>
        <p:nvSpPr>
          <p:cNvPr id="8" name="Footer Placeholder 7">
            <a:extLst>
              <a:ext uri="{FF2B5EF4-FFF2-40B4-BE49-F238E27FC236}">
                <a16:creationId xmlns:a16="http://schemas.microsoft.com/office/drawing/2014/main" id="{01F1DDED-D431-198C-D077-25236971BD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4B663A-C759-5455-1282-9CF30A26D5C4}"/>
              </a:ext>
            </a:extLst>
          </p:cNvPr>
          <p:cNvSpPr>
            <a:spLocks noGrp="1"/>
          </p:cNvSpPr>
          <p:nvPr>
            <p:ph type="sldNum" sz="quarter" idx="12"/>
          </p:nvPr>
        </p:nvSpPr>
        <p:spPr/>
        <p:txBody>
          <a:bodyPr/>
          <a:lstStyle/>
          <a:p>
            <a:fld id="{C5D5FA2B-AF3A-4F5F-8120-48639334839D}" type="slidenum">
              <a:rPr lang="en-IN" smtClean="0"/>
              <a:t>‹#›</a:t>
            </a:fld>
            <a:endParaRPr lang="en-IN"/>
          </a:p>
        </p:txBody>
      </p:sp>
    </p:spTree>
    <p:extLst>
      <p:ext uri="{BB962C8B-B14F-4D97-AF65-F5344CB8AC3E}">
        <p14:creationId xmlns:p14="http://schemas.microsoft.com/office/powerpoint/2010/main" val="2511950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B1D29-D6D4-1E28-7A6A-1399820808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7905E5-543D-173D-CC5A-E1CC96AAD3C8}"/>
              </a:ext>
            </a:extLst>
          </p:cNvPr>
          <p:cNvSpPr>
            <a:spLocks noGrp="1"/>
          </p:cNvSpPr>
          <p:nvPr>
            <p:ph type="dt" sz="half" idx="10"/>
          </p:nvPr>
        </p:nvSpPr>
        <p:spPr/>
        <p:txBody>
          <a:bodyPr/>
          <a:lstStyle/>
          <a:p>
            <a:fld id="{475325C3-7333-4853-BD5D-7DD2B2DF9027}" type="datetimeFigureOut">
              <a:rPr lang="en-IN" smtClean="0"/>
              <a:t>13-12-2024</a:t>
            </a:fld>
            <a:endParaRPr lang="en-IN"/>
          </a:p>
        </p:txBody>
      </p:sp>
      <p:sp>
        <p:nvSpPr>
          <p:cNvPr id="4" name="Footer Placeholder 3">
            <a:extLst>
              <a:ext uri="{FF2B5EF4-FFF2-40B4-BE49-F238E27FC236}">
                <a16:creationId xmlns:a16="http://schemas.microsoft.com/office/drawing/2014/main" id="{3DC61FE4-C6AD-465F-667C-D24B077A7E1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56242B-55D2-0A02-BBEB-293AEB12BF95}"/>
              </a:ext>
            </a:extLst>
          </p:cNvPr>
          <p:cNvSpPr>
            <a:spLocks noGrp="1"/>
          </p:cNvSpPr>
          <p:nvPr>
            <p:ph type="sldNum" sz="quarter" idx="12"/>
          </p:nvPr>
        </p:nvSpPr>
        <p:spPr/>
        <p:txBody>
          <a:bodyPr/>
          <a:lstStyle/>
          <a:p>
            <a:fld id="{C5D5FA2B-AF3A-4F5F-8120-48639334839D}" type="slidenum">
              <a:rPr lang="en-IN" smtClean="0"/>
              <a:t>‹#›</a:t>
            </a:fld>
            <a:endParaRPr lang="en-IN"/>
          </a:p>
        </p:txBody>
      </p:sp>
    </p:spTree>
    <p:extLst>
      <p:ext uri="{BB962C8B-B14F-4D97-AF65-F5344CB8AC3E}">
        <p14:creationId xmlns:p14="http://schemas.microsoft.com/office/powerpoint/2010/main" val="8765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BA46DE-F743-5688-FA76-1B87EFF65A44}"/>
              </a:ext>
            </a:extLst>
          </p:cNvPr>
          <p:cNvSpPr>
            <a:spLocks noGrp="1"/>
          </p:cNvSpPr>
          <p:nvPr>
            <p:ph type="dt" sz="half" idx="10"/>
          </p:nvPr>
        </p:nvSpPr>
        <p:spPr/>
        <p:txBody>
          <a:bodyPr/>
          <a:lstStyle/>
          <a:p>
            <a:fld id="{475325C3-7333-4853-BD5D-7DD2B2DF9027}" type="datetimeFigureOut">
              <a:rPr lang="en-IN" smtClean="0"/>
              <a:t>13-12-2024</a:t>
            </a:fld>
            <a:endParaRPr lang="en-IN"/>
          </a:p>
        </p:txBody>
      </p:sp>
      <p:sp>
        <p:nvSpPr>
          <p:cNvPr id="3" name="Footer Placeholder 2">
            <a:extLst>
              <a:ext uri="{FF2B5EF4-FFF2-40B4-BE49-F238E27FC236}">
                <a16:creationId xmlns:a16="http://schemas.microsoft.com/office/drawing/2014/main" id="{4E5861D8-CBB0-34A6-7837-2D5CEC09F79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409B968-59F3-D4AC-FA04-F40684E703CD}"/>
              </a:ext>
            </a:extLst>
          </p:cNvPr>
          <p:cNvSpPr>
            <a:spLocks noGrp="1"/>
          </p:cNvSpPr>
          <p:nvPr>
            <p:ph type="sldNum" sz="quarter" idx="12"/>
          </p:nvPr>
        </p:nvSpPr>
        <p:spPr/>
        <p:txBody>
          <a:bodyPr/>
          <a:lstStyle/>
          <a:p>
            <a:fld id="{C5D5FA2B-AF3A-4F5F-8120-48639334839D}" type="slidenum">
              <a:rPr lang="en-IN" smtClean="0"/>
              <a:t>‹#›</a:t>
            </a:fld>
            <a:endParaRPr lang="en-IN"/>
          </a:p>
        </p:txBody>
      </p:sp>
    </p:spTree>
    <p:extLst>
      <p:ext uri="{BB962C8B-B14F-4D97-AF65-F5344CB8AC3E}">
        <p14:creationId xmlns:p14="http://schemas.microsoft.com/office/powerpoint/2010/main" val="423418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3604A-C989-35EE-7B2D-30389543AC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0F081F1-6691-0765-916F-DEE1022C52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D045E7-37A1-E580-820A-348E18E70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6B8D6F-1EC1-4D21-D77C-4634D3304237}"/>
              </a:ext>
            </a:extLst>
          </p:cNvPr>
          <p:cNvSpPr>
            <a:spLocks noGrp="1"/>
          </p:cNvSpPr>
          <p:nvPr>
            <p:ph type="dt" sz="half" idx="10"/>
          </p:nvPr>
        </p:nvSpPr>
        <p:spPr/>
        <p:txBody>
          <a:bodyPr/>
          <a:lstStyle/>
          <a:p>
            <a:fld id="{475325C3-7333-4853-BD5D-7DD2B2DF9027}" type="datetimeFigureOut">
              <a:rPr lang="en-IN" smtClean="0"/>
              <a:t>13-12-2024</a:t>
            </a:fld>
            <a:endParaRPr lang="en-IN"/>
          </a:p>
        </p:txBody>
      </p:sp>
      <p:sp>
        <p:nvSpPr>
          <p:cNvPr id="6" name="Footer Placeholder 5">
            <a:extLst>
              <a:ext uri="{FF2B5EF4-FFF2-40B4-BE49-F238E27FC236}">
                <a16:creationId xmlns:a16="http://schemas.microsoft.com/office/drawing/2014/main" id="{692704B1-E41C-10D8-A456-68C0A2B882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D4DF4D-A59F-4346-D84B-B36DDD5E3DB1}"/>
              </a:ext>
            </a:extLst>
          </p:cNvPr>
          <p:cNvSpPr>
            <a:spLocks noGrp="1"/>
          </p:cNvSpPr>
          <p:nvPr>
            <p:ph type="sldNum" sz="quarter" idx="12"/>
          </p:nvPr>
        </p:nvSpPr>
        <p:spPr/>
        <p:txBody>
          <a:bodyPr/>
          <a:lstStyle/>
          <a:p>
            <a:fld id="{C5D5FA2B-AF3A-4F5F-8120-48639334839D}" type="slidenum">
              <a:rPr lang="en-IN" smtClean="0"/>
              <a:t>‹#›</a:t>
            </a:fld>
            <a:endParaRPr lang="en-IN"/>
          </a:p>
        </p:txBody>
      </p:sp>
    </p:spTree>
    <p:extLst>
      <p:ext uri="{BB962C8B-B14F-4D97-AF65-F5344CB8AC3E}">
        <p14:creationId xmlns:p14="http://schemas.microsoft.com/office/powerpoint/2010/main" val="2464556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1EDA9-B61B-8C05-2C18-F22D65520B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28F0DD-37F1-6E00-A6AC-0421B1001B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E100D7-550C-7C5A-B50C-F611EAA000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E41918-68F4-3AC3-CF48-DBE77DE9D1E1}"/>
              </a:ext>
            </a:extLst>
          </p:cNvPr>
          <p:cNvSpPr>
            <a:spLocks noGrp="1"/>
          </p:cNvSpPr>
          <p:nvPr>
            <p:ph type="dt" sz="half" idx="10"/>
          </p:nvPr>
        </p:nvSpPr>
        <p:spPr/>
        <p:txBody>
          <a:bodyPr/>
          <a:lstStyle/>
          <a:p>
            <a:fld id="{475325C3-7333-4853-BD5D-7DD2B2DF9027}" type="datetimeFigureOut">
              <a:rPr lang="en-IN" smtClean="0"/>
              <a:t>13-12-2024</a:t>
            </a:fld>
            <a:endParaRPr lang="en-IN"/>
          </a:p>
        </p:txBody>
      </p:sp>
      <p:sp>
        <p:nvSpPr>
          <p:cNvPr id="6" name="Footer Placeholder 5">
            <a:extLst>
              <a:ext uri="{FF2B5EF4-FFF2-40B4-BE49-F238E27FC236}">
                <a16:creationId xmlns:a16="http://schemas.microsoft.com/office/drawing/2014/main" id="{B06A14FD-754A-0EDD-4B63-21DA2C64C4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711A2F-13CB-B835-F3F2-42B177734D15}"/>
              </a:ext>
            </a:extLst>
          </p:cNvPr>
          <p:cNvSpPr>
            <a:spLocks noGrp="1"/>
          </p:cNvSpPr>
          <p:nvPr>
            <p:ph type="sldNum" sz="quarter" idx="12"/>
          </p:nvPr>
        </p:nvSpPr>
        <p:spPr/>
        <p:txBody>
          <a:bodyPr/>
          <a:lstStyle/>
          <a:p>
            <a:fld id="{C5D5FA2B-AF3A-4F5F-8120-48639334839D}" type="slidenum">
              <a:rPr lang="en-IN" smtClean="0"/>
              <a:t>‹#›</a:t>
            </a:fld>
            <a:endParaRPr lang="en-IN"/>
          </a:p>
        </p:txBody>
      </p:sp>
    </p:spTree>
    <p:extLst>
      <p:ext uri="{BB962C8B-B14F-4D97-AF65-F5344CB8AC3E}">
        <p14:creationId xmlns:p14="http://schemas.microsoft.com/office/powerpoint/2010/main" val="224521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r:embed="rId14">
                    <a14:imgEffect>
                      <a14:brightnessContrast bright="-4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938D7C-23BB-8812-4CAE-08C9996A02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03D03F-B80C-E361-28C4-947B8DC9A3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6C18FC-816D-9D80-8033-6EFF9673AF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325C3-7333-4853-BD5D-7DD2B2DF9027}" type="datetimeFigureOut">
              <a:rPr lang="en-IN" smtClean="0"/>
              <a:t>13-12-2024</a:t>
            </a:fld>
            <a:endParaRPr lang="en-IN"/>
          </a:p>
        </p:txBody>
      </p:sp>
      <p:sp>
        <p:nvSpPr>
          <p:cNvPr id="5" name="Footer Placeholder 4">
            <a:extLst>
              <a:ext uri="{FF2B5EF4-FFF2-40B4-BE49-F238E27FC236}">
                <a16:creationId xmlns:a16="http://schemas.microsoft.com/office/drawing/2014/main" id="{DBA81B55-4E6B-476D-E066-F8890D6E7A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913478C-B313-4FDC-70BB-6D9F97107D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D5FA2B-AF3A-4F5F-8120-48639334839D}" type="slidenum">
              <a:rPr lang="en-IN" smtClean="0"/>
              <a:t>‹#›</a:t>
            </a:fld>
            <a:endParaRPr lang="en-IN"/>
          </a:p>
        </p:txBody>
      </p:sp>
    </p:spTree>
    <p:extLst>
      <p:ext uri="{BB962C8B-B14F-4D97-AF65-F5344CB8AC3E}">
        <p14:creationId xmlns:p14="http://schemas.microsoft.com/office/powerpoint/2010/main" val="2808845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b="-3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E1102-685D-9CF0-35EE-B61063BAB7A4}"/>
              </a:ext>
            </a:extLst>
          </p:cNvPr>
          <p:cNvSpPr>
            <a:spLocks noGrp="1"/>
          </p:cNvSpPr>
          <p:nvPr>
            <p:ph type="ctrTitle"/>
          </p:nvPr>
        </p:nvSpPr>
        <p:spPr>
          <a:xfrm>
            <a:off x="661556" y="366208"/>
            <a:ext cx="10571018" cy="2286000"/>
          </a:xfrm>
        </p:spPr>
        <p:txBody>
          <a:bodyPr>
            <a:noAutofit/>
          </a:bodyPr>
          <a:lstStyle/>
          <a:p>
            <a:r>
              <a:rPr lang="en-IN" sz="44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Advancements in Health Prediction Using Machine Learning Techniques</a:t>
            </a:r>
            <a:br>
              <a:rPr lang="en-IN" sz="4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4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(Heart Disease)</a:t>
            </a:r>
            <a:endParaRPr lang="en-IN" sz="4400"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4480DE8-2043-A44E-FF68-6315C6AE7E0A}"/>
              </a:ext>
            </a:extLst>
          </p:cNvPr>
          <p:cNvSpPr>
            <a:spLocks noGrp="1"/>
          </p:cNvSpPr>
          <p:nvPr>
            <p:ph type="subTitle" idx="1"/>
          </p:nvPr>
        </p:nvSpPr>
        <p:spPr>
          <a:xfrm>
            <a:off x="7692897" y="5436155"/>
            <a:ext cx="4893974" cy="1655762"/>
          </a:xfrm>
        </p:spPr>
        <p:txBody>
          <a:bodyPr>
            <a:normAutofit/>
          </a:bodyPr>
          <a:lstStyle/>
          <a:p>
            <a:r>
              <a:rPr lang="en-US" b="1" dirty="0">
                <a:solidFill>
                  <a:schemeClr val="bg1"/>
                </a:solidFill>
                <a:latin typeface="Times New Roman" panose="02020603050405020304" pitchFamily="18" charset="0"/>
                <a:cs typeface="Times New Roman" panose="02020603050405020304" pitchFamily="18" charset="0"/>
              </a:rPr>
              <a:t>Presented by</a:t>
            </a:r>
            <a:br>
              <a:rPr lang="en-US" b="1" dirty="0">
                <a:solidFill>
                  <a:schemeClr val="bg1"/>
                </a:solidFill>
                <a:latin typeface="Times New Roman" panose="02020603050405020304" pitchFamily="18" charset="0"/>
                <a:cs typeface="Times New Roman" panose="02020603050405020304" pitchFamily="18" charset="0"/>
              </a:rPr>
            </a:br>
            <a:r>
              <a:rPr lang="en-US" sz="2800" b="1" dirty="0">
                <a:solidFill>
                  <a:schemeClr val="bg1"/>
                </a:solidFill>
                <a:latin typeface="Times New Roman" panose="02020603050405020304" pitchFamily="18" charset="0"/>
                <a:cs typeface="Times New Roman" panose="02020603050405020304" pitchFamily="18" charset="0"/>
              </a:rPr>
              <a:t>Yashwanth Kotha</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E2823B2-CA02-8999-6DF0-42A75214F1FC}"/>
              </a:ext>
            </a:extLst>
          </p:cNvPr>
          <p:cNvSpPr txBox="1"/>
          <p:nvPr/>
        </p:nvSpPr>
        <p:spPr>
          <a:xfrm>
            <a:off x="2211603" y="104598"/>
            <a:ext cx="8167254"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University at Albany – State University of New York</a:t>
            </a:r>
            <a:endParaRPr lang="en-IN" sz="2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991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29BEF3-0655-20B3-9718-23C422A6A0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1F25A4-5ECE-6541-7C54-0E8E03F8444D}"/>
              </a:ext>
            </a:extLst>
          </p:cNvPr>
          <p:cNvSpPr>
            <a:spLocks noGrp="1"/>
          </p:cNvSpPr>
          <p:nvPr>
            <p:ph type="title"/>
          </p:nvPr>
        </p:nvSpPr>
        <p:spPr>
          <a:xfrm>
            <a:off x="838200" y="115743"/>
            <a:ext cx="10515600" cy="1325563"/>
          </a:xfrm>
        </p:spPr>
        <p:txBody>
          <a:bodyPr/>
          <a:lstStyle/>
          <a:p>
            <a:r>
              <a:rPr lang="en-US" sz="4400" b="1" dirty="0">
                <a:latin typeface="Times New Roman" panose="02020603050405020304" pitchFamily="18" charset="0"/>
                <a:cs typeface="Times New Roman" panose="02020603050405020304" pitchFamily="18" charset="0"/>
              </a:rPr>
              <a:t>Feature Engineering</a:t>
            </a:r>
            <a:endParaRPr lang="en-IN" sz="4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B833C56-884B-2A9A-382D-94F44ACFFEB7}"/>
              </a:ext>
            </a:extLst>
          </p:cNvPr>
          <p:cNvSpPr txBox="1"/>
          <p:nvPr/>
        </p:nvSpPr>
        <p:spPr>
          <a:xfrm>
            <a:off x="838199" y="1441306"/>
            <a:ext cx="10899371" cy="1754326"/>
          </a:xfrm>
          <a:prstGeom prst="rect">
            <a:avLst/>
          </a:prstGeom>
          <a:noFill/>
        </p:spPr>
        <p:txBody>
          <a:bodyPr wrap="square">
            <a:spAutoFit/>
          </a:bodyPr>
          <a:lstStyle/>
          <a:p>
            <a:pPr marL="742950" lvl="1" indent="-285750">
              <a:buFont typeface="Arial" panose="020B0604020202020204" pitchFamily="34" charset="0"/>
              <a:buChar char="•"/>
            </a:pPr>
            <a:r>
              <a:rPr lang="en-US" dirty="0"/>
              <a:t>Creating new features using existing features</a:t>
            </a:r>
            <a:br>
              <a:rPr lang="en-US" dirty="0"/>
            </a:br>
            <a:r>
              <a:rPr lang="en-US" dirty="0"/>
              <a:t>	Created new features BMI(Body Mass Index) and MAP(Mean Arterial Pressure) using features </a:t>
            </a:r>
            <a:r>
              <a:rPr lang="en-US" dirty="0" err="1"/>
              <a:t>ap_lo</a:t>
            </a:r>
            <a:r>
              <a:rPr lang="en-US" dirty="0"/>
              <a:t> and 	</a:t>
            </a:r>
            <a:r>
              <a:rPr lang="en-US" dirty="0" err="1"/>
              <a:t>ap_hi</a:t>
            </a:r>
            <a:r>
              <a:rPr lang="en-US" dirty="0"/>
              <a:t> .</a:t>
            </a:r>
            <a:br>
              <a:rPr lang="en-US" dirty="0"/>
            </a:br>
            <a:r>
              <a:rPr lang="en-US" dirty="0"/>
              <a:t>		BMI=weight/height^2</a:t>
            </a:r>
            <a:br>
              <a:rPr lang="en-US" dirty="0"/>
            </a:br>
            <a:r>
              <a:rPr lang="en-US" dirty="0"/>
              <a:t>		MAP = (2*</a:t>
            </a:r>
            <a:r>
              <a:rPr lang="en-US" dirty="0" err="1"/>
              <a:t>ap_lo</a:t>
            </a:r>
            <a:r>
              <a:rPr lang="en-US" dirty="0"/>
              <a:t> + </a:t>
            </a:r>
            <a:r>
              <a:rPr lang="en-US" dirty="0" err="1"/>
              <a:t>ap_hi</a:t>
            </a:r>
            <a:r>
              <a:rPr lang="en-US" dirty="0"/>
              <a:t> )/3 </a:t>
            </a:r>
          </a:p>
          <a:p>
            <a:pPr marL="742950" lvl="1" indent="-285750">
              <a:buFont typeface="Arial" panose="020B0604020202020204" pitchFamily="34" charset="0"/>
              <a:buChar char="•"/>
            </a:pPr>
            <a:r>
              <a:rPr lang="en-US" dirty="0"/>
              <a:t>Categorizing cholesterol &amp; glucose columns into normal, </a:t>
            </a:r>
            <a:r>
              <a:rPr lang="en-US" dirty="0" err="1"/>
              <a:t>above_normal</a:t>
            </a:r>
            <a:r>
              <a:rPr lang="en-US" dirty="0"/>
              <a:t>, and well above normal</a:t>
            </a:r>
          </a:p>
        </p:txBody>
      </p:sp>
      <p:pic>
        <p:nvPicPr>
          <p:cNvPr id="12" name="Picture 11">
            <a:extLst>
              <a:ext uri="{FF2B5EF4-FFF2-40B4-BE49-F238E27FC236}">
                <a16:creationId xmlns:a16="http://schemas.microsoft.com/office/drawing/2014/main" id="{D94EE1F0-B30B-3F85-1B7B-BED6A813971D}"/>
              </a:ext>
            </a:extLst>
          </p:cNvPr>
          <p:cNvPicPr>
            <a:picLocks noChangeAspect="1"/>
          </p:cNvPicPr>
          <p:nvPr/>
        </p:nvPicPr>
        <p:blipFill>
          <a:blip r:embed="rId2"/>
          <a:stretch>
            <a:fillRect/>
          </a:stretch>
        </p:blipFill>
        <p:spPr>
          <a:xfrm>
            <a:off x="913576" y="3429000"/>
            <a:ext cx="10364848" cy="2905298"/>
          </a:xfrm>
          <a:prstGeom prst="rect">
            <a:avLst/>
          </a:prstGeom>
        </p:spPr>
      </p:pic>
    </p:spTree>
    <p:extLst>
      <p:ext uri="{BB962C8B-B14F-4D97-AF65-F5344CB8AC3E}">
        <p14:creationId xmlns:p14="http://schemas.microsoft.com/office/powerpoint/2010/main" val="234884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D0BFD8-E024-3D24-E628-C6D5B909B8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DAD7A8-7F83-AF69-513B-6D858232BF6B}"/>
              </a:ext>
            </a:extLst>
          </p:cNvPr>
          <p:cNvSpPr>
            <a:spLocks noGrp="1"/>
          </p:cNvSpPr>
          <p:nvPr>
            <p:ph type="title"/>
          </p:nvPr>
        </p:nvSpPr>
        <p:spPr>
          <a:xfrm>
            <a:off x="543233" y="207810"/>
            <a:ext cx="10515600" cy="804914"/>
          </a:xfrm>
        </p:spPr>
        <p:txBody>
          <a:bodyPr>
            <a:normAutofit/>
          </a:bodyPr>
          <a:lstStyle/>
          <a:p>
            <a:r>
              <a:rPr lang="en-US" sz="3600" b="1" dirty="0">
                <a:latin typeface="Times New Roman" panose="02020603050405020304" pitchFamily="18" charset="0"/>
                <a:cs typeface="Times New Roman" panose="02020603050405020304" pitchFamily="18" charset="0"/>
              </a:rPr>
              <a:t>Correlation matrix using heat map</a:t>
            </a:r>
            <a:endParaRPr lang="en-IN" sz="3600" dirty="0"/>
          </a:p>
        </p:txBody>
      </p:sp>
      <p:pic>
        <p:nvPicPr>
          <p:cNvPr id="1026" name="Picture 2">
            <a:extLst>
              <a:ext uri="{FF2B5EF4-FFF2-40B4-BE49-F238E27FC236}">
                <a16:creationId xmlns:a16="http://schemas.microsoft.com/office/drawing/2014/main" id="{50D30BC4-914E-0855-04CC-9ADE6F6DB7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0828" y="934065"/>
            <a:ext cx="5161907" cy="561557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BC69FF8-A7DE-00F8-36E1-BA77E3424BBB}"/>
              </a:ext>
            </a:extLst>
          </p:cNvPr>
          <p:cNvPicPr>
            <a:picLocks noChangeAspect="1"/>
          </p:cNvPicPr>
          <p:nvPr/>
        </p:nvPicPr>
        <p:blipFill>
          <a:blip r:embed="rId3"/>
          <a:stretch>
            <a:fillRect/>
          </a:stretch>
        </p:blipFill>
        <p:spPr>
          <a:xfrm>
            <a:off x="6892735" y="934065"/>
            <a:ext cx="2528851" cy="5615572"/>
          </a:xfrm>
          <a:prstGeom prst="rect">
            <a:avLst/>
          </a:prstGeom>
        </p:spPr>
      </p:pic>
    </p:spTree>
    <p:extLst>
      <p:ext uri="{BB962C8B-B14F-4D97-AF65-F5344CB8AC3E}">
        <p14:creationId xmlns:p14="http://schemas.microsoft.com/office/powerpoint/2010/main" val="3604278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B86DF6-EC84-0AC4-8437-4D2495D086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F1C0B-241B-CB75-D002-2263B4351A0C}"/>
              </a:ext>
            </a:extLst>
          </p:cNvPr>
          <p:cNvSpPr>
            <a:spLocks noGrp="1"/>
          </p:cNvSpPr>
          <p:nvPr>
            <p:ph type="title"/>
          </p:nvPr>
        </p:nvSpPr>
        <p:spPr>
          <a:xfrm>
            <a:off x="581891" y="217641"/>
            <a:ext cx="10515600" cy="1325563"/>
          </a:xfrm>
        </p:spPr>
        <p:txBody>
          <a:bodyPr/>
          <a:lstStyle/>
          <a:p>
            <a:r>
              <a:rPr lang="en-US" b="1" dirty="0">
                <a:latin typeface="Times New Roman" panose="02020603050405020304" pitchFamily="18" charset="0"/>
                <a:cs typeface="Times New Roman" panose="02020603050405020304" pitchFamily="18" charset="0"/>
              </a:rPr>
              <a:t>Probability</a:t>
            </a:r>
            <a:endParaRPr lang="en-IN" dirty="0"/>
          </a:p>
        </p:txBody>
      </p:sp>
      <p:sp>
        <p:nvSpPr>
          <p:cNvPr id="3" name="TextBox 2">
            <a:extLst>
              <a:ext uri="{FF2B5EF4-FFF2-40B4-BE49-F238E27FC236}">
                <a16:creationId xmlns:a16="http://schemas.microsoft.com/office/drawing/2014/main" id="{7C768D65-19B3-1917-2C49-3F9A58C62EDC}"/>
              </a:ext>
            </a:extLst>
          </p:cNvPr>
          <p:cNvSpPr txBox="1"/>
          <p:nvPr/>
        </p:nvSpPr>
        <p:spPr>
          <a:xfrm>
            <a:off x="581891" y="1225689"/>
            <a:ext cx="11610109" cy="5632311"/>
          </a:xfrm>
          <a:prstGeom prst="rect">
            <a:avLst/>
          </a:prstGeom>
          <a:noFill/>
        </p:spPr>
        <p:txBody>
          <a:bodyPr wrap="square" rtlCol="0">
            <a:spAutoFit/>
          </a:bodyPr>
          <a:lstStyle/>
          <a:p>
            <a:pPr marL="342900" indent="-342900">
              <a:buFont typeface="Arial" panose="020B0604020202020204" pitchFamily="34" charset="0"/>
              <a:buChar char="•"/>
            </a:pPr>
            <a:r>
              <a:rPr lang="en-US" sz="2400" dirty="0"/>
              <a:t>Given a dataset, the probability of an event occurring can be calculated using: </a:t>
            </a:r>
          </a:p>
          <a:p>
            <a:r>
              <a:rPr lang="en-US" sz="2400" dirty="0"/>
              <a:t>	P(Event) = Number of Favorable Outcomes/Total Number of Outcomes</a:t>
            </a:r>
          </a:p>
          <a:p>
            <a:pPr marL="342900" indent="-342900">
              <a:buFont typeface="Arial" panose="020B0604020202020204" pitchFamily="34" charset="0"/>
              <a:buChar char="•"/>
            </a:pPr>
            <a:r>
              <a:rPr lang="en-US" sz="2400" dirty="0"/>
              <a:t>Probability of a patient having cardio disease between different age groups is given below:</a:t>
            </a:r>
            <a:br>
              <a:rPr lang="en-US" sz="2400" dirty="0"/>
            </a:br>
            <a:r>
              <a:rPr lang="en-US" sz="2400" dirty="0"/>
              <a:t>	Probability of a patient having cardio disease from age between 0 and 10 is 0.0 	Probability of a patient having cardio disease from age between 10 and 20 is 0.0 	Probability of a patient having cardio disease from age between 20 and 30 is 0.0 	Probability of a patient having cardio disease from age between 30 and 40 is 	0.0012180668949170398 </a:t>
            </a:r>
            <a:br>
              <a:rPr lang="en-US" sz="2400" dirty="0"/>
            </a:br>
            <a:r>
              <a:rPr lang="en-US" sz="2400" dirty="0"/>
              <a:t>	Probability of a patient having cardio disease from age between 40 and 50 is 	0.09309981564392941 </a:t>
            </a:r>
            <a:br>
              <a:rPr lang="en-US" sz="2400" dirty="0"/>
            </a:br>
            <a:r>
              <a:rPr lang="en-US" sz="2400" dirty="0"/>
              <a:t>	Probability of a patient having cardio disease from age between 50 and 60 is 	0.24886423492230708 </a:t>
            </a:r>
            <a:br>
              <a:rPr lang="en-US" sz="2400" dirty="0"/>
            </a:br>
            <a:r>
              <a:rPr lang="en-US" sz="2400" dirty="0"/>
              <a:t>	Probability of a patient having cardio disease from age between 60 and 70 is 	0.14871938372399263 </a:t>
            </a:r>
            <a:endParaRPr lang="en-IN" sz="2400" dirty="0"/>
          </a:p>
        </p:txBody>
      </p:sp>
    </p:spTree>
    <p:extLst>
      <p:ext uri="{BB962C8B-B14F-4D97-AF65-F5344CB8AC3E}">
        <p14:creationId xmlns:p14="http://schemas.microsoft.com/office/powerpoint/2010/main" val="2909620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0DBA-8917-13F9-B906-CCE785932B02}"/>
              </a:ext>
            </a:extLst>
          </p:cNvPr>
          <p:cNvSpPr>
            <a:spLocks noGrp="1"/>
          </p:cNvSpPr>
          <p:nvPr>
            <p:ph type="title"/>
          </p:nvPr>
        </p:nvSpPr>
        <p:spPr>
          <a:xfrm>
            <a:off x="838200" y="148994"/>
            <a:ext cx="10515600" cy="1325563"/>
          </a:xfrm>
        </p:spPr>
        <p:txBody>
          <a:bodyPr/>
          <a:lstStyle/>
          <a:p>
            <a:r>
              <a:rPr lang="en-US" b="1" dirty="0">
                <a:latin typeface="Times New Roman" panose="02020603050405020304" pitchFamily="18" charset="0"/>
                <a:cs typeface="Times New Roman" panose="02020603050405020304" pitchFamily="18" charset="0"/>
              </a:rPr>
              <a:t>Probability</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838BC98-E1B0-9F66-C83D-F1C9382483EA}"/>
              </a:ext>
            </a:extLst>
          </p:cNvPr>
          <p:cNvSpPr txBox="1"/>
          <p:nvPr/>
        </p:nvSpPr>
        <p:spPr>
          <a:xfrm>
            <a:off x="838200" y="1163782"/>
            <a:ext cx="10799618" cy="5586145"/>
          </a:xfrm>
          <a:prstGeom prst="rect">
            <a:avLst/>
          </a:prstGeom>
          <a:noFill/>
        </p:spPr>
        <p:txBody>
          <a:bodyPr wrap="square" rtlCol="0">
            <a:spAutoFit/>
          </a:bodyPr>
          <a:lstStyle/>
          <a:p>
            <a:r>
              <a:rPr lang="en-IN" sz="2100" b="1" dirty="0"/>
              <a:t>Probabilities Related to Cholesterol Levels and Cardiovascular Disease </a:t>
            </a:r>
          </a:p>
          <a:p>
            <a:r>
              <a:rPr lang="en-IN" sz="2100" dirty="0"/>
              <a:t>	For Normal Cholesterol (Cholesterol = 1) </a:t>
            </a:r>
            <a:br>
              <a:rPr lang="en-IN" sz="2100" dirty="0"/>
            </a:br>
            <a:r>
              <a:rPr lang="en-IN" sz="2100" dirty="0"/>
              <a:t>		</a:t>
            </a:r>
            <a:r>
              <a:rPr lang="en-IN" sz="2100" b="1" dirty="0"/>
              <a:t>P(Cardio = 1 | Cholesterol = 1) = 0.435 </a:t>
            </a:r>
          </a:p>
          <a:p>
            <a:r>
              <a:rPr lang="en-IN" sz="2100" b="1" dirty="0"/>
              <a:t>		P(Cardio = 0 | Cholesterol = 1) = 0.565</a:t>
            </a:r>
          </a:p>
          <a:p>
            <a:r>
              <a:rPr lang="en-IN" sz="2100" dirty="0"/>
              <a:t>	For Above Normal Cholesterol (Cholesterol = 2) </a:t>
            </a:r>
          </a:p>
          <a:p>
            <a:r>
              <a:rPr lang="en-IN" sz="2100" dirty="0"/>
              <a:t>		</a:t>
            </a:r>
            <a:r>
              <a:rPr lang="en-IN" sz="2100" b="1" dirty="0"/>
              <a:t>P(Cardio = 1 | Cholesterol = 2) = 0.593 </a:t>
            </a:r>
          </a:p>
          <a:p>
            <a:r>
              <a:rPr lang="en-IN" sz="2100" b="1" dirty="0"/>
              <a:t>		P(Cardio = 0 | Cholesterol = 2) = 0.407 </a:t>
            </a:r>
          </a:p>
          <a:p>
            <a:r>
              <a:rPr lang="en-IN" sz="2100" dirty="0"/>
              <a:t>	For Well Above Normal Cholesterol (Cholesterol = 3)</a:t>
            </a:r>
          </a:p>
          <a:p>
            <a:r>
              <a:rPr lang="en-IN" sz="2100" dirty="0"/>
              <a:t>		</a:t>
            </a:r>
            <a:r>
              <a:rPr lang="en-IN" sz="2100" b="1" dirty="0"/>
              <a:t>P(Cardio = 1 | Cholesterol = 3) = 0.759 </a:t>
            </a:r>
          </a:p>
          <a:p>
            <a:r>
              <a:rPr lang="en-IN" sz="2100" b="1" dirty="0"/>
              <a:t>		P(Cardio = 0 | Cholesterol = 3) = 0.241</a:t>
            </a:r>
          </a:p>
          <a:p>
            <a:r>
              <a:rPr lang="en-US" sz="2100" b="1" dirty="0"/>
              <a:t>Insights</a:t>
            </a:r>
            <a:r>
              <a:rPr lang="en-US" sz="2100" dirty="0"/>
              <a:t> </a:t>
            </a:r>
          </a:p>
          <a:p>
            <a:r>
              <a:rPr lang="en-US" sz="2100" dirty="0"/>
              <a:t>• As cholesterol levels increase, the probability of cardiovascular disease (P(Cardio = 1)) increases significantly. </a:t>
            </a:r>
          </a:p>
          <a:p>
            <a:r>
              <a:rPr lang="en-US" sz="2100" dirty="0"/>
              <a:t>• For normal cholesterol levels, the likelihood of no cardiovascular disease (P(Cardio = 0)) is higher. </a:t>
            </a:r>
          </a:p>
          <a:p>
            <a:r>
              <a:rPr lang="en-US" sz="2100" dirty="0"/>
              <a:t>• For well above normal cholesterol levels, the likelihood of cardiovascular disease (P(Cardio = 1)) dominates. </a:t>
            </a:r>
            <a:endParaRPr lang="en-IN" sz="2100" dirty="0"/>
          </a:p>
        </p:txBody>
      </p:sp>
    </p:spTree>
    <p:extLst>
      <p:ext uri="{BB962C8B-B14F-4D97-AF65-F5344CB8AC3E}">
        <p14:creationId xmlns:p14="http://schemas.microsoft.com/office/powerpoint/2010/main" val="3043888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DF11E5-1E47-4D1C-B6AA-C48CD706CA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DD1279-C87E-D3D1-BC79-659A343CD13C}"/>
              </a:ext>
            </a:extLst>
          </p:cNvPr>
          <p:cNvSpPr>
            <a:spLocks noGrp="1"/>
          </p:cNvSpPr>
          <p:nvPr>
            <p:ph type="title"/>
          </p:nvPr>
        </p:nvSpPr>
        <p:spPr>
          <a:xfrm>
            <a:off x="838200" y="0"/>
            <a:ext cx="10515600" cy="1325563"/>
          </a:xfrm>
        </p:spPr>
        <p:txBody>
          <a:bodyPr/>
          <a:lstStyle/>
          <a:p>
            <a:r>
              <a:rPr lang="en-US" b="1" dirty="0">
                <a:latin typeface="Times New Roman" panose="02020603050405020304" pitchFamily="18" charset="0"/>
                <a:cs typeface="Times New Roman" panose="02020603050405020304" pitchFamily="18" charset="0"/>
              </a:rPr>
              <a:t>Probability</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104B9FC-2CFF-18A7-CD0F-D9FADA517923}"/>
              </a:ext>
            </a:extLst>
          </p:cNvPr>
          <p:cNvSpPr txBox="1"/>
          <p:nvPr/>
        </p:nvSpPr>
        <p:spPr>
          <a:xfrm>
            <a:off x="838200" y="1097281"/>
            <a:ext cx="9702338" cy="5909310"/>
          </a:xfrm>
          <a:prstGeom prst="rect">
            <a:avLst/>
          </a:prstGeom>
          <a:noFill/>
        </p:spPr>
        <p:txBody>
          <a:bodyPr wrap="square" rtlCol="0">
            <a:spAutoFit/>
          </a:bodyPr>
          <a:lstStyle/>
          <a:p>
            <a:r>
              <a:rPr lang="en-US" sz="2100" b="1" dirty="0"/>
              <a:t>Probabilities Related to Weight and Cardiovascular Disease </a:t>
            </a:r>
          </a:p>
          <a:p>
            <a:r>
              <a:rPr lang="en-US" sz="2100" dirty="0"/>
              <a:t>	</a:t>
            </a:r>
            <a:r>
              <a:rPr lang="en-US" sz="2100" b="1" dirty="0"/>
              <a:t>For Low Weight </a:t>
            </a:r>
          </a:p>
          <a:p>
            <a:r>
              <a:rPr lang="en-US" sz="2100" dirty="0"/>
              <a:t>		P(Cardio = 1 | Weight = Low) = 0.406 </a:t>
            </a:r>
          </a:p>
          <a:p>
            <a:r>
              <a:rPr lang="en-US" sz="2100" dirty="0"/>
              <a:t>		P(Cardio = 0 | Weight = Low) = 0.594 </a:t>
            </a:r>
          </a:p>
          <a:p>
            <a:r>
              <a:rPr lang="en-US" sz="2100" dirty="0"/>
              <a:t>	</a:t>
            </a:r>
            <a:r>
              <a:rPr lang="en-US" sz="2100" b="1" dirty="0"/>
              <a:t>For Normal Weight </a:t>
            </a:r>
          </a:p>
          <a:p>
            <a:r>
              <a:rPr lang="en-US" sz="2100" dirty="0"/>
              <a:t>		P(Cardio = 1 | Weight = Normal) = 0.454 </a:t>
            </a:r>
          </a:p>
          <a:p>
            <a:r>
              <a:rPr lang="en-US" sz="2100" dirty="0"/>
              <a:t>		P(Cardio = 0 | Weight = Normal) = 0.545 </a:t>
            </a:r>
          </a:p>
          <a:p>
            <a:r>
              <a:rPr lang="en-US" sz="2100" dirty="0"/>
              <a:t>	</a:t>
            </a:r>
            <a:r>
              <a:rPr lang="en-US" sz="2100" b="1" dirty="0"/>
              <a:t>For High Weight </a:t>
            </a:r>
          </a:p>
          <a:p>
            <a:r>
              <a:rPr lang="en-US" sz="2100" dirty="0"/>
              <a:t>		P(Cardio = 1 | Weight = High) = 0.517</a:t>
            </a:r>
          </a:p>
          <a:p>
            <a:r>
              <a:rPr lang="en-US" sz="2100" dirty="0"/>
              <a:t>		P(Cardio = 0 | Weight = High) = 0.483 </a:t>
            </a:r>
          </a:p>
          <a:p>
            <a:r>
              <a:rPr lang="en-US" sz="2100" dirty="0"/>
              <a:t>	</a:t>
            </a:r>
            <a:r>
              <a:rPr lang="en-US" sz="2100" b="1" dirty="0"/>
              <a:t>For Very High Weight </a:t>
            </a:r>
          </a:p>
          <a:p>
            <a:r>
              <a:rPr lang="en-US" sz="2100" dirty="0"/>
              <a:t>		P(Cardio = 1 | Weight = Very High) = 0.605 </a:t>
            </a:r>
          </a:p>
          <a:p>
            <a:r>
              <a:rPr lang="en-US" sz="2100" dirty="0"/>
              <a:t>		P(Cardio = 0 | Weight = Very High) = 0.395 </a:t>
            </a:r>
          </a:p>
          <a:p>
            <a:r>
              <a:rPr lang="en-US" sz="2100" b="1" dirty="0"/>
              <a:t>Insights </a:t>
            </a:r>
          </a:p>
          <a:p>
            <a:r>
              <a:rPr lang="en-US" sz="2100" dirty="0"/>
              <a:t>• As weight increases, the probability of cardiovascular disease (P(Cardio = 1)) increases significantly. </a:t>
            </a:r>
          </a:p>
          <a:p>
            <a:r>
              <a:rPr lang="en-US" sz="2100" dirty="0"/>
              <a:t>• Conversely, the probability of no cardiovascular disease (P(Cardio = 0)) decreases with increasing weight.</a:t>
            </a:r>
            <a:endParaRPr lang="en-IN" sz="2100" dirty="0"/>
          </a:p>
        </p:txBody>
      </p:sp>
    </p:spTree>
    <p:extLst>
      <p:ext uri="{BB962C8B-B14F-4D97-AF65-F5344CB8AC3E}">
        <p14:creationId xmlns:p14="http://schemas.microsoft.com/office/powerpoint/2010/main" val="203332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BA17-8FA2-AF8B-0C89-C6EFAE61B997}"/>
              </a:ext>
            </a:extLst>
          </p:cNvPr>
          <p:cNvSpPr>
            <a:spLocks noGrp="1"/>
          </p:cNvSpPr>
          <p:nvPr>
            <p:ph type="title"/>
          </p:nvPr>
        </p:nvSpPr>
        <p:spPr>
          <a:xfrm>
            <a:off x="638695" y="0"/>
            <a:ext cx="10515600" cy="1325563"/>
          </a:xfrm>
        </p:spPr>
        <p:txBody>
          <a:bodyPr/>
          <a:lstStyle/>
          <a:p>
            <a:r>
              <a:rPr lang="en-US" b="1" dirty="0">
                <a:latin typeface="Times New Roman" panose="02020603050405020304" pitchFamily="18" charset="0"/>
                <a:cs typeface="Times New Roman" panose="02020603050405020304" pitchFamily="18" charset="0"/>
              </a:rPr>
              <a:t>Probability</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BE0CC5C-7FA0-D4FF-0D08-35C98BE3FE90}"/>
              </a:ext>
            </a:extLst>
          </p:cNvPr>
          <p:cNvSpPr txBox="1"/>
          <p:nvPr/>
        </p:nvSpPr>
        <p:spPr>
          <a:xfrm>
            <a:off x="638695" y="1325563"/>
            <a:ext cx="10914610" cy="5401479"/>
          </a:xfrm>
          <a:prstGeom prst="rect">
            <a:avLst/>
          </a:prstGeom>
          <a:noFill/>
        </p:spPr>
        <p:txBody>
          <a:bodyPr wrap="square" rtlCol="0">
            <a:spAutoFit/>
          </a:bodyPr>
          <a:lstStyle/>
          <a:p>
            <a:r>
              <a:rPr lang="en-IN" sz="2300" dirty="0"/>
              <a:t>Probabilities Related to Glucose Levels and Cardiovascular Disease </a:t>
            </a:r>
          </a:p>
          <a:p>
            <a:r>
              <a:rPr lang="en-IN" sz="2300" dirty="0"/>
              <a:t>	</a:t>
            </a:r>
            <a:r>
              <a:rPr lang="en-IN" sz="2300" b="1" dirty="0"/>
              <a:t>For Normal Glucose (Glucose = 1)</a:t>
            </a:r>
          </a:p>
          <a:p>
            <a:r>
              <a:rPr lang="en-IN" sz="2300" dirty="0"/>
              <a:t>		P(Cardio = 1 | Glucose = 1) = 0.474</a:t>
            </a:r>
          </a:p>
          <a:p>
            <a:r>
              <a:rPr lang="en-IN" sz="2300" dirty="0"/>
              <a:t>		P(Cardio = 0 | Glucose = 1) = 0.526</a:t>
            </a:r>
          </a:p>
          <a:p>
            <a:r>
              <a:rPr lang="en-IN" sz="2300" dirty="0"/>
              <a:t>	</a:t>
            </a:r>
            <a:r>
              <a:rPr lang="en-IN" sz="2300" b="1" dirty="0"/>
              <a:t>For Above Normal Glucose (Glucose = 2)</a:t>
            </a:r>
          </a:p>
          <a:p>
            <a:r>
              <a:rPr lang="en-IN" sz="2300" dirty="0"/>
              <a:t>		 P(Cardio = 1 | Glucose = 2) = 0.578 </a:t>
            </a:r>
          </a:p>
          <a:p>
            <a:r>
              <a:rPr lang="en-IN" sz="2300" dirty="0"/>
              <a:t>	             	P(Cardio = 0 | Glucose = 2) = 0.422</a:t>
            </a:r>
          </a:p>
          <a:p>
            <a:r>
              <a:rPr lang="en-IN" sz="2300" dirty="0"/>
              <a:t>	</a:t>
            </a:r>
            <a:r>
              <a:rPr lang="en-IN" sz="2300" b="1" dirty="0"/>
              <a:t>For Well Above Normal Glucose (Glucose = 3) </a:t>
            </a:r>
          </a:p>
          <a:p>
            <a:r>
              <a:rPr lang="en-IN" sz="2300" dirty="0"/>
              <a:t>		P(Cardio = 1 | Glucose = 3) = 0.613 </a:t>
            </a:r>
          </a:p>
          <a:p>
            <a:r>
              <a:rPr lang="en-IN" sz="2300" dirty="0"/>
              <a:t>		P(Cardio = 0 | Glucose = 3) = 0.387 </a:t>
            </a:r>
          </a:p>
          <a:p>
            <a:r>
              <a:rPr lang="en-IN" sz="2300" b="1" dirty="0"/>
              <a:t>Insights</a:t>
            </a:r>
          </a:p>
          <a:p>
            <a:r>
              <a:rPr lang="en-IN" sz="2300" dirty="0"/>
              <a:t> • As glucose levels increase, the probability of cardiovascular disease (P(Cardio = 1)) increases significantly. </a:t>
            </a:r>
          </a:p>
          <a:p>
            <a:r>
              <a:rPr lang="en-IN" sz="2300" dirty="0"/>
              <a:t>• Conversely, the probability of no cardiovascular disease (P(Cardio = 0)) decreases as glucose levels rise. </a:t>
            </a:r>
          </a:p>
        </p:txBody>
      </p:sp>
    </p:spTree>
    <p:extLst>
      <p:ext uri="{BB962C8B-B14F-4D97-AF65-F5344CB8AC3E}">
        <p14:creationId xmlns:p14="http://schemas.microsoft.com/office/powerpoint/2010/main" val="2001736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627F3D-BE7E-16B8-B31A-3DCAEED71D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06C606-2365-EA74-1E9B-28D42DFD6D19}"/>
              </a:ext>
            </a:extLst>
          </p:cNvPr>
          <p:cNvSpPr>
            <a:spLocks noGrp="1"/>
          </p:cNvSpPr>
          <p:nvPr>
            <p:ph type="title"/>
          </p:nvPr>
        </p:nvSpPr>
        <p:spPr>
          <a:xfrm>
            <a:off x="838200" y="116379"/>
            <a:ext cx="10515600" cy="914400"/>
          </a:xfrm>
        </p:spPr>
        <p:txBody>
          <a:bodyPr/>
          <a:lstStyle/>
          <a:p>
            <a:r>
              <a:rPr lang="en-US" b="1" dirty="0">
                <a:latin typeface="Times New Roman" panose="02020603050405020304" pitchFamily="18" charset="0"/>
                <a:cs typeface="Times New Roman" panose="02020603050405020304" pitchFamily="18" charset="0"/>
              </a:rPr>
              <a:t>Hypothesis Testing</a:t>
            </a:r>
            <a:endParaRPr lang="en-IN"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14B88410-E6B5-D215-B5F1-7920305F7DCD}"/>
                  </a:ext>
                </a:extLst>
              </p:cNvPr>
              <p:cNvSpPr txBox="1"/>
              <p:nvPr/>
            </p:nvSpPr>
            <p:spPr>
              <a:xfrm>
                <a:off x="838200" y="1030779"/>
                <a:ext cx="10640291" cy="5971378"/>
              </a:xfrm>
              <a:prstGeom prst="rect">
                <a:avLst/>
              </a:prstGeom>
              <a:noFill/>
            </p:spPr>
            <p:txBody>
              <a:bodyPr wrap="square" rtlCol="0">
                <a:spAutoFit/>
              </a:bodyPr>
              <a:lstStyle/>
              <a:p>
                <a:r>
                  <a:rPr lang="en-IN" sz="2400" b="1" dirty="0"/>
                  <a:t>Null Hypothesis (H₀): </a:t>
                </a:r>
                <a:r>
                  <a:rPr lang="en-IN" sz="2400" dirty="0"/>
                  <a:t>The mean MAP of smokers is equal to the mean MAP of non-smokers.</a:t>
                </a:r>
              </a:p>
              <a:p>
                <a:r>
                  <a:rPr lang="en-IN" sz="2400" dirty="0"/>
                  <a:t>𝐻 0 : 𝜇 1 = 𝜇 2 </a:t>
                </a:r>
              </a:p>
              <a:p>
                <a:r>
                  <a:rPr lang="en-IN" sz="2400" b="1" dirty="0"/>
                  <a:t>Alternative Hypothesis (H₁): </a:t>
                </a:r>
                <a:r>
                  <a:rPr lang="en-IN" sz="2400" dirty="0"/>
                  <a:t>The mean MAP of smokers is not equal to the mean MAP of non-smokers.</a:t>
                </a:r>
                <a:endParaRPr lang="en-IN" sz="2400" b="1" dirty="0"/>
              </a:p>
              <a:p>
                <a:r>
                  <a:rPr lang="en-IN" sz="2400" dirty="0"/>
                  <a:t>𝐻 1 : 𝜇 1 ≠ 𝜇 2</a:t>
                </a:r>
              </a:p>
              <a:p>
                <a:r>
                  <a:rPr lang="en-IN" sz="2400" dirty="0"/>
                  <a:t>𝜇 1 = Mean of MAP for smokers</a:t>
                </a:r>
              </a:p>
              <a:p>
                <a:r>
                  <a:rPr lang="en-IN" sz="2400" dirty="0"/>
                  <a:t>𝜇 2 =  Mean of MAP for non smokers</a:t>
                </a:r>
              </a:p>
              <a:p>
                <a:pPr algn="ctr"/>
                <a:r>
                  <a:rPr lang="pt-BR" sz="2400" b="1" dirty="0"/>
                  <a:t> t </a:t>
                </a:r>
                <a14:m>
                  <m:oMath xmlns:m="http://schemas.openxmlformats.org/officeDocument/2006/math">
                    <m:r>
                      <a:rPr lang="en-IN" sz="2400" b="1" i="0" dirty="0">
                        <a:latin typeface="Cambria Math" panose="02040503050406030204" pitchFamily="18" charset="0"/>
                      </a:rPr>
                      <m:t>=</m:t>
                    </m:r>
                    <m:f>
                      <m:fPr>
                        <m:ctrlPr>
                          <a:rPr lang="en-IN" sz="2400" b="1" i="1" dirty="0">
                            <a:solidFill>
                              <a:srgbClr val="836967"/>
                            </a:solidFill>
                            <a:latin typeface="Cambria Math" panose="02040503050406030204" pitchFamily="18" charset="0"/>
                          </a:rPr>
                        </m:ctrlPr>
                      </m:fPr>
                      <m:num>
                        <m:sSub>
                          <m:sSubPr>
                            <m:ctrlPr>
                              <a:rPr lang="en-IN" sz="2400" b="1" i="1" dirty="0">
                                <a:solidFill>
                                  <a:srgbClr val="836967"/>
                                </a:solidFill>
                                <a:latin typeface="Cambria Math" panose="02040503050406030204" pitchFamily="18" charset="0"/>
                              </a:rPr>
                            </m:ctrlPr>
                          </m:sSubPr>
                          <m:e>
                            <m:acc>
                              <m:accPr>
                                <m:chr m:val="̅"/>
                                <m:ctrlPr>
                                  <a:rPr lang="en-IN" sz="2400" b="1" i="1" dirty="0">
                                    <a:solidFill>
                                      <a:srgbClr val="836967"/>
                                    </a:solidFill>
                                    <a:latin typeface="Cambria Math" panose="02040503050406030204" pitchFamily="18" charset="0"/>
                                  </a:rPr>
                                </m:ctrlPr>
                              </m:accPr>
                              <m:e>
                                <m:r>
                                  <a:rPr lang="en-IN" sz="2400" b="1" i="1" dirty="0">
                                    <a:latin typeface="Cambria Math" panose="02040503050406030204" pitchFamily="18" charset="0"/>
                                  </a:rPr>
                                  <m:t>𝒙</m:t>
                                </m:r>
                              </m:e>
                            </m:acc>
                          </m:e>
                          <m:sub>
                            <m:r>
                              <a:rPr lang="en-IN" sz="2400" b="1" i="0" dirty="0">
                                <a:latin typeface="Cambria Math" panose="02040503050406030204" pitchFamily="18" charset="0"/>
                              </a:rPr>
                              <m:t>𝟏</m:t>
                            </m:r>
                          </m:sub>
                        </m:sSub>
                        <m:r>
                          <a:rPr lang="en-IN" sz="2400" b="1" i="0" dirty="0">
                            <a:latin typeface="Cambria Math" panose="02040503050406030204" pitchFamily="18" charset="0"/>
                          </a:rPr>
                          <m:t>−</m:t>
                        </m:r>
                        <m:sSub>
                          <m:sSubPr>
                            <m:ctrlPr>
                              <a:rPr lang="en-IN" sz="2400" b="1" i="1" dirty="0">
                                <a:solidFill>
                                  <a:srgbClr val="836967"/>
                                </a:solidFill>
                                <a:latin typeface="Cambria Math" panose="02040503050406030204" pitchFamily="18" charset="0"/>
                              </a:rPr>
                            </m:ctrlPr>
                          </m:sSubPr>
                          <m:e>
                            <m:acc>
                              <m:accPr>
                                <m:chr m:val="̅"/>
                                <m:ctrlPr>
                                  <a:rPr lang="en-IN" sz="2400" b="1" i="1" dirty="0">
                                    <a:solidFill>
                                      <a:srgbClr val="836967"/>
                                    </a:solidFill>
                                    <a:latin typeface="Cambria Math" panose="02040503050406030204" pitchFamily="18" charset="0"/>
                                  </a:rPr>
                                </m:ctrlPr>
                              </m:accPr>
                              <m:e>
                                <m:r>
                                  <a:rPr lang="en-IN" sz="2400" b="1" i="1" dirty="0">
                                    <a:latin typeface="Cambria Math" panose="02040503050406030204" pitchFamily="18" charset="0"/>
                                  </a:rPr>
                                  <m:t>𝒙</m:t>
                                </m:r>
                              </m:e>
                            </m:acc>
                          </m:e>
                          <m:sub>
                            <m:r>
                              <a:rPr lang="en-IN" sz="2400" b="1" i="0" dirty="0">
                                <a:latin typeface="Cambria Math" panose="02040503050406030204" pitchFamily="18" charset="0"/>
                              </a:rPr>
                              <m:t>𝟐</m:t>
                            </m:r>
                          </m:sub>
                        </m:sSub>
                      </m:num>
                      <m:den>
                        <m:rad>
                          <m:radPr>
                            <m:degHide m:val="on"/>
                            <m:ctrlPr>
                              <a:rPr lang="en-IN" sz="2400" b="1" i="1" dirty="0">
                                <a:solidFill>
                                  <a:srgbClr val="836967"/>
                                </a:solidFill>
                                <a:latin typeface="Cambria Math" panose="02040503050406030204" pitchFamily="18" charset="0"/>
                              </a:rPr>
                            </m:ctrlPr>
                          </m:radPr>
                          <m:deg/>
                          <m:e>
                            <m:f>
                              <m:fPr>
                                <m:ctrlPr>
                                  <a:rPr lang="en-IN" sz="2400" b="1" i="1" dirty="0">
                                    <a:solidFill>
                                      <a:srgbClr val="836967"/>
                                    </a:solidFill>
                                    <a:latin typeface="Cambria Math" panose="02040503050406030204" pitchFamily="18" charset="0"/>
                                  </a:rPr>
                                </m:ctrlPr>
                              </m:fPr>
                              <m:num>
                                <m:sSubSup>
                                  <m:sSubSupPr>
                                    <m:ctrlPr>
                                      <a:rPr lang="en-IN" sz="2400" b="1" i="1" dirty="0">
                                        <a:solidFill>
                                          <a:srgbClr val="836967"/>
                                        </a:solidFill>
                                        <a:latin typeface="Cambria Math" panose="02040503050406030204" pitchFamily="18" charset="0"/>
                                      </a:rPr>
                                    </m:ctrlPr>
                                  </m:sSubSupPr>
                                  <m:e>
                                    <m:r>
                                      <a:rPr lang="en-IN" sz="2400" b="1" i="1" dirty="0">
                                        <a:latin typeface="Cambria Math" panose="02040503050406030204" pitchFamily="18" charset="0"/>
                                      </a:rPr>
                                      <m:t>𝒔</m:t>
                                    </m:r>
                                  </m:e>
                                  <m:sub>
                                    <m:r>
                                      <a:rPr lang="en-IN" sz="2400" b="1" i="0" dirty="0">
                                        <a:latin typeface="Cambria Math" panose="02040503050406030204" pitchFamily="18" charset="0"/>
                                      </a:rPr>
                                      <m:t>𝟏</m:t>
                                    </m:r>
                                  </m:sub>
                                  <m:sup>
                                    <m:r>
                                      <a:rPr lang="en-IN" sz="2400" b="1" i="0" dirty="0">
                                        <a:latin typeface="Cambria Math" panose="02040503050406030204" pitchFamily="18" charset="0"/>
                                      </a:rPr>
                                      <m:t>𝟐</m:t>
                                    </m:r>
                                  </m:sup>
                                </m:sSubSup>
                              </m:num>
                              <m:den>
                                <m:sSub>
                                  <m:sSubPr>
                                    <m:ctrlPr>
                                      <a:rPr lang="en-IN" sz="2400" b="1" i="1" dirty="0">
                                        <a:solidFill>
                                          <a:srgbClr val="836967"/>
                                        </a:solidFill>
                                        <a:latin typeface="Cambria Math" panose="02040503050406030204" pitchFamily="18" charset="0"/>
                                      </a:rPr>
                                    </m:ctrlPr>
                                  </m:sSubPr>
                                  <m:e>
                                    <m:r>
                                      <a:rPr lang="en-IN" sz="2400" b="1" i="1" dirty="0">
                                        <a:latin typeface="Cambria Math" panose="02040503050406030204" pitchFamily="18" charset="0"/>
                                      </a:rPr>
                                      <m:t>𝒏</m:t>
                                    </m:r>
                                  </m:e>
                                  <m:sub>
                                    <m:r>
                                      <a:rPr lang="en-IN" sz="2400" b="1" i="0" dirty="0">
                                        <a:latin typeface="Cambria Math" panose="02040503050406030204" pitchFamily="18" charset="0"/>
                                      </a:rPr>
                                      <m:t>𝟏</m:t>
                                    </m:r>
                                  </m:sub>
                                </m:sSub>
                              </m:den>
                            </m:f>
                            <m:r>
                              <a:rPr lang="en-IN" sz="2400" b="1" i="0" dirty="0">
                                <a:latin typeface="Cambria Math" panose="02040503050406030204" pitchFamily="18" charset="0"/>
                              </a:rPr>
                              <m:t>+</m:t>
                            </m:r>
                            <m:f>
                              <m:fPr>
                                <m:ctrlPr>
                                  <a:rPr lang="en-IN" sz="2400" b="1" i="1" dirty="0">
                                    <a:solidFill>
                                      <a:srgbClr val="836967"/>
                                    </a:solidFill>
                                    <a:latin typeface="Cambria Math" panose="02040503050406030204" pitchFamily="18" charset="0"/>
                                  </a:rPr>
                                </m:ctrlPr>
                              </m:fPr>
                              <m:num>
                                <m:sSubSup>
                                  <m:sSubSupPr>
                                    <m:ctrlPr>
                                      <a:rPr lang="en-IN" sz="2400" b="1" i="1" dirty="0">
                                        <a:solidFill>
                                          <a:srgbClr val="836967"/>
                                        </a:solidFill>
                                        <a:latin typeface="Cambria Math" panose="02040503050406030204" pitchFamily="18" charset="0"/>
                                      </a:rPr>
                                    </m:ctrlPr>
                                  </m:sSubSupPr>
                                  <m:e>
                                    <m:r>
                                      <a:rPr lang="en-IN" sz="2400" b="1" i="1" dirty="0">
                                        <a:latin typeface="Cambria Math" panose="02040503050406030204" pitchFamily="18" charset="0"/>
                                      </a:rPr>
                                      <m:t>𝒔</m:t>
                                    </m:r>
                                  </m:e>
                                  <m:sub>
                                    <m:r>
                                      <a:rPr lang="en-IN" sz="2400" b="1" i="0" dirty="0">
                                        <a:latin typeface="Cambria Math" panose="02040503050406030204" pitchFamily="18" charset="0"/>
                                      </a:rPr>
                                      <m:t>𝟐</m:t>
                                    </m:r>
                                  </m:sub>
                                  <m:sup>
                                    <m:r>
                                      <a:rPr lang="en-IN" sz="2400" b="1" i="0" dirty="0">
                                        <a:latin typeface="Cambria Math" panose="02040503050406030204" pitchFamily="18" charset="0"/>
                                      </a:rPr>
                                      <m:t>𝟐</m:t>
                                    </m:r>
                                  </m:sup>
                                </m:sSubSup>
                              </m:num>
                              <m:den>
                                <m:sSub>
                                  <m:sSubPr>
                                    <m:ctrlPr>
                                      <a:rPr lang="en-IN" sz="2400" b="1" i="1" dirty="0">
                                        <a:solidFill>
                                          <a:srgbClr val="836967"/>
                                        </a:solidFill>
                                        <a:latin typeface="Cambria Math" panose="02040503050406030204" pitchFamily="18" charset="0"/>
                                      </a:rPr>
                                    </m:ctrlPr>
                                  </m:sSubPr>
                                  <m:e>
                                    <m:r>
                                      <a:rPr lang="en-IN" sz="2400" b="1" i="1" dirty="0">
                                        <a:latin typeface="Cambria Math" panose="02040503050406030204" pitchFamily="18" charset="0"/>
                                      </a:rPr>
                                      <m:t>𝒏</m:t>
                                    </m:r>
                                  </m:e>
                                  <m:sub>
                                    <m:r>
                                      <a:rPr lang="en-IN" sz="2400" b="1" i="0" dirty="0">
                                        <a:latin typeface="Cambria Math" panose="02040503050406030204" pitchFamily="18" charset="0"/>
                                      </a:rPr>
                                      <m:t>𝟐</m:t>
                                    </m:r>
                                  </m:sub>
                                </m:sSub>
                              </m:den>
                            </m:f>
                          </m:e>
                        </m:rad>
                      </m:den>
                    </m:f>
                  </m:oMath>
                </a14:m>
                <a:r>
                  <a:rPr lang="en-IN" sz="2400" b="1" dirty="0"/>
                  <a:t>	</a:t>
                </a:r>
                <a14:m>
                  <m:oMath xmlns:m="http://schemas.openxmlformats.org/officeDocument/2006/math">
                    <m:r>
                      <a:rPr lang="en-IN" sz="2400" b="1" i="1" smtClean="0">
                        <a:latin typeface="Cambria Math" panose="02040503050406030204" pitchFamily="18" charset="0"/>
                        <a:ea typeface="Cambria Math" panose="02040503050406030204" pitchFamily="18" charset="0"/>
                      </a:rPr>
                      <m:t>𝜶</m:t>
                    </m:r>
                    <m:r>
                      <a:rPr lang="en-US" sz="2400" b="1"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0.05</m:t>
                    </m:r>
                  </m:oMath>
                </a14:m>
                <a:endParaRPr lang="en-IN" sz="2400" b="1" dirty="0"/>
              </a:p>
              <a:p>
                <a:r>
                  <a:rPr lang="en-IN" sz="2400" dirty="0"/>
                  <a:t>t = 5.234</a:t>
                </a:r>
              </a:p>
              <a:p>
                <a:r>
                  <a:rPr lang="en-IN" sz="2400" dirty="0"/>
                  <a:t>p = 1.663 </a:t>
                </a:r>
                <a14:m>
                  <m:oMath xmlns:m="http://schemas.openxmlformats.org/officeDocument/2006/math">
                    <m:sSup>
                      <m:sSupPr>
                        <m:ctrlPr>
                          <a:rPr lang="en-IN" sz="240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−07</m:t>
                        </m:r>
                      </m:sup>
                    </m:sSup>
                  </m:oMath>
                </a14:m>
                <a:endParaRPr lang="en-IN" sz="2400" dirty="0"/>
              </a:p>
              <a:p>
                <a:r>
                  <a:rPr lang="en-IN" sz="2400" b="1" dirty="0"/>
                  <a:t>Conclusion</a:t>
                </a:r>
                <a:r>
                  <a:rPr lang="en-IN" sz="2400" dirty="0"/>
                  <a:t>:</a:t>
                </a:r>
              </a:p>
              <a:p>
                <a:r>
                  <a:rPr lang="en-IN" sz="2400" dirty="0"/>
                  <a:t>As the p value is much smaller than the significance level of 0.05, we reject the null hypothesis. Indicating significant difference between two samples in terms of MAP.</a:t>
                </a:r>
              </a:p>
            </p:txBody>
          </p:sp>
        </mc:Choice>
        <mc:Fallback>
          <p:sp>
            <p:nvSpPr>
              <p:cNvPr id="3" name="TextBox 2">
                <a:extLst>
                  <a:ext uri="{FF2B5EF4-FFF2-40B4-BE49-F238E27FC236}">
                    <a16:creationId xmlns:a16="http://schemas.microsoft.com/office/drawing/2014/main" id="{14B88410-E6B5-D215-B5F1-7920305F7DCD}"/>
                  </a:ext>
                </a:extLst>
              </p:cNvPr>
              <p:cNvSpPr txBox="1">
                <a:spLocks noRot="1" noChangeAspect="1" noMove="1" noResize="1" noEditPoints="1" noAdjustHandles="1" noChangeArrowheads="1" noChangeShapeType="1" noTextEdit="1"/>
              </p:cNvSpPr>
              <p:nvPr/>
            </p:nvSpPr>
            <p:spPr>
              <a:xfrm>
                <a:off x="838200" y="1030779"/>
                <a:ext cx="10640291" cy="5971378"/>
              </a:xfrm>
              <a:prstGeom prst="rect">
                <a:avLst/>
              </a:prstGeom>
              <a:blipFill>
                <a:blip r:embed="rId2"/>
                <a:stretch>
                  <a:fillRect l="-917" t="-816" b="-1327"/>
                </a:stretch>
              </a:blipFill>
            </p:spPr>
            <p:txBody>
              <a:bodyPr/>
              <a:lstStyle/>
              <a:p>
                <a:r>
                  <a:rPr lang="en-IN">
                    <a:noFill/>
                  </a:rPr>
                  <a:t> </a:t>
                </a:r>
              </a:p>
            </p:txBody>
          </p:sp>
        </mc:Fallback>
      </mc:AlternateContent>
    </p:spTree>
    <p:extLst>
      <p:ext uri="{BB962C8B-B14F-4D97-AF65-F5344CB8AC3E}">
        <p14:creationId xmlns:p14="http://schemas.microsoft.com/office/powerpoint/2010/main" val="3728523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7BF405-E6F8-255F-4E27-2F0857A785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89B1F6-9ADE-9626-2A2A-B9127888385E}"/>
              </a:ext>
            </a:extLst>
          </p:cNvPr>
          <p:cNvSpPr>
            <a:spLocks noGrp="1"/>
          </p:cNvSpPr>
          <p:nvPr>
            <p:ph type="title"/>
          </p:nvPr>
        </p:nvSpPr>
        <p:spPr>
          <a:xfrm>
            <a:off x="838200" y="116379"/>
            <a:ext cx="10515600" cy="914400"/>
          </a:xfrm>
        </p:spPr>
        <p:txBody>
          <a:bodyPr/>
          <a:lstStyle/>
          <a:p>
            <a:r>
              <a:rPr lang="en-US" b="1" dirty="0">
                <a:latin typeface="Times New Roman" panose="02020603050405020304" pitchFamily="18" charset="0"/>
                <a:cs typeface="Times New Roman" panose="02020603050405020304" pitchFamily="18" charset="0"/>
              </a:rPr>
              <a:t>Hypothesis Testing using Chi square test</a:t>
            </a:r>
            <a:endParaRPr lang="en-IN"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C87CDE1-9C59-D005-E6DA-9E4F4DA2DD84}"/>
                  </a:ext>
                </a:extLst>
              </p:cNvPr>
              <p:cNvSpPr txBox="1"/>
              <p:nvPr/>
            </p:nvSpPr>
            <p:spPr>
              <a:xfrm>
                <a:off x="838200" y="997529"/>
                <a:ext cx="10640291" cy="6026906"/>
              </a:xfrm>
              <a:prstGeom prst="rect">
                <a:avLst/>
              </a:prstGeom>
              <a:noFill/>
            </p:spPr>
            <p:txBody>
              <a:bodyPr wrap="square" rtlCol="0">
                <a:spAutoFit/>
              </a:bodyPr>
              <a:lstStyle/>
              <a:p>
                <a:r>
                  <a:rPr lang="en-IN" sz="2400" b="1" dirty="0"/>
                  <a:t>Null Hypothesis (H₀): </a:t>
                </a:r>
                <a:r>
                  <a:rPr lang="en-US" sz="2400" dirty="0"/>
                  <a:t>There is no association between cholesterol levels and cardiovascular disease. Cholesterol and cardio are independent.</a:t>
                </a:r>
                <a:br>
                  <a:rPr lang="en-US" sz="2400" dirty="0"/>
                </a:br>
                <a:r>
                  <a:rPr lang="en-US" sz="2400" dirty="0"/>
                  <a:t>	</a:t>
                </a:r>
                <a:r>
                  <a:rPr lang="en-IN" sz="2400" dirty="0"/>
                  <a:t>H0​: P(</a:t>
                </a:r>
                <a:r>
                  <a:rPr lang="en-IN" sz="2400" dirty="0" err="1"/>
                  <a:t>Cardio∣Cholesterol</a:t>
                </a:r>
                <a:r>
                  <a:rPr lang="en-IN" sz="2400" dirty="0"/>
                  <a:t>)  =  P(Cardio)</a:t>
                </a:r>
              </a:p>
              <a:p>
                <a:r>
                  <a:rPr lang="en-IN" sz="2400" b="1" dirty="0"/>
                  <a:t>Alternative Hypothesis (H₁): </a:t>
                </a:r>
                <a:r>
                  <a:rPr lang="en-US" sz="2400" dirty="0"/>
                  <a:t>There is an association between cholesterol levels and cardiovascular disease. Cholesterol and cardio are not independent.</a:t>
                </a:r>
                <a:br>
                  <a:rPr lang="en-US" sz="2400" dirty="0"/>
                </a:br>
                <a:r>
                  <a:rPr lang="en-US" sz="2400" dirty="0"/>
                  <a:t>	</a:t>
                </a:r>
                <a:r>
                  <a:rPr lang="en-IN" sz="2400" dirty="0"/>
                  <a:t>H1​:P(</a:t>
                </a:r>
                <a:r>
                  <a:rPr lang="en-IN" sz="2400" dirty="0" err="1"/>
                  <a:t>Cardio∣Cholesterol</a:t>
                </a:r>
                <a:r>
                  <a:rPr lang="en-IN" sz="2400" dirty="0"/>
                  <a:t>)  ≠  P(Cardio)</a:t>
                </a:r>
              </a:p>
              <a:p>
                <a:pPr algn="ctr"/>
                <a:r>
                  <a:rPr lang="pt-BR" sz="2400" b="1" dirty="0"/>
                  <a:t> </a:t>
                </a:r>
                <a14:m>
                  <m:oMath xmlns:m="http://schemas.openxmlformats.org/officeDocument/2006/math">
                    <m:sSup>
                      <m:sSupPr>
                        <m:ctrlPr>
                          <a:rPr lang="en-IN" sz="2400" b="1" i="1" dirty="0" smtClean="0">
                            <a:solidFill>
                              <a:srgbClr val="836967"/>
                            </a:solidFill>
                            <a:latin typeface="Cambria Math" panose="02040503050406030204" pitchFamily="18" charset="0"/>
                          </a:rPr>
                        </m:ctrlPr>
                      </m:sSupPr>
                      <m:e>
                        <m:r>
                          <a:rPr lang="en-IN" sz="2400" b="1" i="1" dirty="0">
                            <a:latin typeface="Cambria Math" panose="02040503050406030204" pitchFamily="18" charset="0"/>
                          </a:rPr>
                          <m:t>𝒙</m:t>
                        </m:r>
                      </m:e>
                      <m:sup>
                        <m:r>
                          <a:rPr lang="en-IN" sz="2400" b="1" i="0" dirty="0">
                            <a:latin typeface="Cambria Math" panose="02040503050406030204" pitchFamily="18" charset="0"/>
                          </a:rPr>
                          <m:t>𝟐</m:t>
                        </m:r>
                      </m:sup>
                    </m:sSup>
                    <m:r>
                      <a:rPr lang="en-IN" sz="2400" b="1" i="0" dirty="0">
                        <a:latin typeface="Cambria Math" panose="02040503050406030204" pitchFamily="18" charset="0"/>
                      </a:rPr>
                      <m:t>=</m:t>
                    </m:r>
                    <m:r>
                      <a:rPr lang="en-IN" sz="2400" b="1" i="1" dirty="0">
                        <a:latin typeface="Cambria Math" panose="02040503050406030204" pitchFamily="18" charset="0"/>
                      </a:rPr>
                      <m:t>𝜮𝜮</m:t>
                    </m:r>
                    <m:f>
                      <m:fPr>
                        <m:ctrlPr>
                          <a:rPr lang="en-IN" sz="2400" b="1" i="1" dirty="0">
                            <a:solidFill>
                              <a:srgbClr val="836967"/>
                            </a:solidFill>
                            <a:latin typeface="Cambria Math" panose="02040503050406030204" pitchFamily="18" charset="0"/>
                          </a:rPr>
                        </m:ctrlPr>
                      </m:fPr>
                      <m:num>
                        <m:sSup>
                          <m:sSupPr>
                            <m:ctrlPr>
                              <a:rPr lang="en-IN" sz="2400" b="1" i="1" dirty="0">
                                <a:solidFill>
                                  <a:srgbClr val="836967"/>
                                </a:solidFill>
                                <a:latin typeface="Cambria Math" panose="02040503050406030204" pitchFamily="18" charset="0"/>
                              </a:rPr>
                            </m:ctrlPr>
                          </m:sSupPr>
                          <m:e>
                            <m:d>
                              <m:dPr>
                                <m:ctrlPr>
                                  <a:rPr lang="en-IN" sz="2400" b="1" i="1" dirty="0">
                                    <a:solidFill>
                                      <a:srgbClr val="836967"/>
                                    </a:solidFill>
                                    <a:latin typeface="Cambria Math" panose="02040503050406030204" pitchFamily="18" charset="0"/>
                                  </a:rPr>
                                </m:ctrlPr>
                              </m:dPr>
                              <m:e>
                                <m:sSub>
                                  <m:sSubPr>
                                    <m:ctrlPr>
                                      <a:rPr lang="en-IN" sz="2400" b="1" i="1" dirty="0">
                                        <a:solidFill>
                                          <a:srgbClr val="836967"/>
                                        </a:solidFill>
                                        <a:latin typeface="Cambria Math" panose="02040503050406030204" pitchFamily="18" charset="0"/>
                                      </a:rPr>
                                    </m:ctrlPr>
                                  </m:sSubPr>
                                  <m:e>
                                    <m:r>
                                      <a:rPr lang="en-IN" sz="2400" b="1" i="1" dirty="0">
                                        <a:latin typeface="Cambria Math" panose="02040503050406030204" pitchFamily="18" charset="0"/>
                                      </a:rPr>
                                      <m:t>𝑶</m:t>
                                    </m:r>
                                  </m:e>
                                  <m:sub>
                                    <m:r>
                                      <a:rPr lang="en-IN" sz="2400" b="1" i="1" dirty="0">
                                        <a:latin typeface="Cambria Math" panose="02040503050406030204" pitchFamily="18" charset="0"/>
                                      </a:rPr>
                                      <m:t>𝒊𝒋</m:t>
                                    </m:r>
                                  </m:sub>
                                </m:sSub>
                                <m:r>
                                  <a:rPr lang="en-IN" sz="2400" b="1" i="0" dirty="0">
                                    <a:latin typeface="Cambria Math" panose="02040503050406030204" pitchFamily="18" charset="0"/>
                                  </a:rPr>
                                  <m:t>−</m:t>
                                </m:r>
                                <m:sSub>
                                  <m:sSubPr>
                                    <m:ctrlPr>
                                      <a:rPr lang="en-IN" sz="2400" b="1" i="1" dirty="0">
                                        <a:solidFill>
                                          <a:srgbClr val="836967"/>
                                        </a:solidFill>
                                        <a:latin typeface="Cambria Math" panose="02040503050406030204" pitchFamily="18" charset="0"/>
                                      </a:rPr>
                                    </m:ctrlPr>
                                  </m:sSubPr>
                                  <m:e>
                                    <m:r>
                                      <a:rPr lang="en-IN" sz="2400" b="1" i="1" dirty="0">
                                        <a:latin typeface="Cambria Math" panose="02040503050406030204" pitchFamily="18" charset="0"/>
                                      </a:rPr>
                                      <m:t>𝑬</m:t>
                                    </m:r>
                                  </m:e>
                                  <m:sub>
                                    <m:r>
                                      <a:rPr lang="en-IN" sz="2400" b="1" i="1" dirty="0">
                                        <a:latin typeface="Cambria Math" panose="02040503050406030204" pitchFamily="18" charset="0"/>
                                      </a:rPr>
                                      <m:t>𝒊𝒋</m:t>
                                    </m:r>
                                  </m:sub>
                                </m:sSub>
                              </m:e>
                            </m:d>
                          </m:e>
                          <m:sup>
                            <m:r>
                              <a:rPr lang="en-IN" sz="2400" b="1" i="0" dirty="0">
                                <a:latin typeface="Cambria Math" panose="02040503050406030204" pitchFamily="18" charset="0"/>
                              </a:rPr>
                              <m:t>𝟐</m:t>
                            </m:r>
                          </m:sup>
                        </m:sSup>
                      </m:num>
                      <m:den>
                        <m:sSub>
                          <m:sSubPr>
                            <m:ctrlPr>
                              <a:rPr lang="en-IN" sz="2400" b="1" i="1" dirty="0">
                                <a:solidFill>
                                  <a:srgbClr val="836967"/>
                                </a:solidFill>
                                <a:latin typeface="Cambria Math" panose="02040503050406030204" pitchFamily="18" charset="0"/>
                              </a:rPr>
                            </m:ctrlPr>
                          </m:sSubPr>
                          <m:e>
                            <m:r>
                              <a:rPr lang="en-IN" sz="2400" b="1" i="1" dirty="0">
                                <a:latin typeface="Cambria Math" panose="02040503050406030204" pitchFamily="18" charset="0"/>
                              </a:rPr>
                              <m:t>𝑬</m:t>
                            </m:r>
                          </m:e>
                          <m:sub>
                            <m:r>
                              <a:rPr lang="en-IN" sz="2400" b="1" i="1" dirty="0">
                                <a:latin typeface="Cambria Math" panose="02040503050406030204" pitchFamily="18" charset="0"/>
                              </a:rPr>
                              <m:t>𝒊𝒋</m:t>
                            </m:r>
                          </m:sub>
                        </m:sSub>
                      </m:den>
                    </m:f>
                  </m:oMath>
                </a14:m>
                <a:endParaRPr lang="en-IN" sz="2400" b="1" dirty="0"/>
              </a:p>
              <a:p>
                <a:r>
                  <a:rPr lang="en-US" sz="2400" dirty="0"/>
                  <a:t>'Chi-Squared Statistic': 2860.9546564812595, </a:t>
                </a:r>
              </a:p>
              <a:p>
                <a:r>
                  <a:rPr lang="en-US" sz="2400" dirty="0"/>
                  <a:t>'p-value': 0.0, 'Degrees of Freedom': 2, </a:t>
                </a:r>
              </a:p>
              <a:p>
                <a:r>
                  <a:rPr lang="en-US" sz="2400" dirty="0"/>
                  <a:t>'Expected Frequencies': array([[23386.75770345, 22641.24229655],  [4039.38306558,  3910.61693442], [ 3441.85923097,  3332.14076903]])}</a:t>
                </a:r>
                <a:endParaRPr lang="en-IN" sz="2400" dirty="0"/>
              </a:p>
              <a:p>
                <a:r>
                  <a:rPr lang="en-IN" sz="2400" b="1" dirty="0"/>
                  <a:t>Conclusion</a:t>
                </a:r>
                <a:r>
                  <a:rPr lang="en-IN" sz="2400" dirty="0"/>
                  <a:t>:</a:t>
                </a:r>
              </a:p>
              <a:p>
                <a:r>
                  <a:rPr lang="en-IN" sz="2400" dirty="0"/>
                  <a:t>As the p value is much smaller than the significance level of 0.05, we reject the null hypothesis. It suggests that variations in cholesterol levels may be linked to the presence of cardio disease.</a:t>
                </a:r>
              </a:p>
            </p:txBody>
          </p:sp>
        </mc:Choice>
        <mc:Fallback xmlns="">
          <p:sp>
            <p:nvSpPr>
              <p:cNvPr id="3" name="TextBox 2">
                <a:extLst>
                  <a:ext uri="{FF2B5EF4-FFF2-40B4-BE49-F238E27FC236}">
                    <a16:creationId xmlns:a16="http://schemas.microsoft.com/office/drawing/2014/main" id="{FC87CDE1-9C59-D005-E6DA-9E4F4DA2DD84}"/>
                  </a:ext>
                </a:extLst>
              </p:cNvPr>
              <p:cNvSpPr txBox="1">
                <a:spLocks noRot="1" noChangeAspect="1" noMove="1" noResize="1" noEditPoints="1" noAdjustHandles="1" noChangeArrowheads="1" noChangeShapeType="1" noTextEdit="1"/>
              </p:cNvSpPr>
              <p:nvPr/>
            </p:nvSpPr>
            <p:spPr>
              <a:xfrm>
                <a:off x="838200" y="997529"/>
                <a:ext cx="10640291" cy="6026906"/>
              </a:xfrm>
              <a:prstGeom prst="rect">
                <a:avLst/>
              </a:prstGeom>
              <a:blipFill>
                <a:blip r:embed="rId2"/>
                <a:stretch>
                  <a:fillRect l="-917" t="-810" b="-1417"/>
                </a:stretch>
              </a:blipFill>
            </p:spPr>
            <p:txBody>
              <a:bodyPr/>
              <a:lstStyle/>
              <a:p>
                <a:r>
                  <a:rPr lang="en-IN">
                    <a:noFill/>
                  </a:rPr>
                  <a:t> </a:t>
                </a:r>
              </a:p>
            </p:txBody>
          </p:sp>
        </mc:Fallback>
      </mc:AlternateContent>
    </p:spTree>
    <p:extLst>
      <p:ext uri="{BB962C8B-B14F-4D97-AF65-F5344CB8AC3E}">
        <p14:creationId xmlns:p14="http://schemas.microsoft.com/office/powerpoint/2010/main" val="546972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7976-83CD-2178-151B-F60EA171047B}"/>
              </a:ext>
            </a:extLst>
          </p:cNvPr>
          <p:cNvSpPr>
            <a:spLocks noGrp="1"/>
          </p:cNvSpPr>
          <p:nvPr>
            <p:ph type="title"/>
          </p:nvPr>
        </p:nvSpPr>
        <p:spPr>
          <a:xfrm>
            <a:off x="759542" y="130603"/>
            <a:ext cx="10515600" cy="1325563"/>
          </a:xfrm>
        </p:spPr>
        <p:txBody>
          <a:bodyPr/>
          <a:lstStyle/>
          <a:p>
            <a:r>
              <a:rPr lang="en-US" b="1" dirty="0">
                <a:latin typeface="Times New Roman" panose="02020603050405020304" pitchFamily="18" charset="0"/>
                <a:cs typeface="Times New Roman" panose="02020603050405020304" pitchFamily="18" charset="0"/>
              </a:rPr>
              <a:t>Machine Learning </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CAFB8AE-8F6F-9F3C-966D-09322F204C12}"/>
              </a:ext>
            </a:extLst>
          </p:cNvPr>
          <p:cNvSpPr txBox="1"/>
          <p:nvPr/>
        </p:nvSpPr>
        <p:spPr>
          <a:xfrm>
            <a:off x="838200" y="1318693"/>
            <a:ext cx="10999124" cy="2646878"/>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Logistic Regression</a:t>
            </a:r>
            <a:r>
              <a:rPr lang="en-US" sz="2400" b="1" dirty="0">
                <a:latin typeface="Times New Roman" panose="02020603050405020304" pitchFamily="18" charset="0"/>
                <a:cs typeface="Times New Roman" panose="02020603050405020304" pitchFamily="18" charset="0"/>
              </a:rPr>
              <a:t>: </a:t>
            </a:r>
            <a:r>
              <a:rPr lang="en-US" sz="2400" i="0" dirty="0">
                <a:effectLst/>
                <a:latin typeface="Times New Roman" panose="02020603050405020304" pitchFamily="18" charset="0"/>
                <a:cs typeface="Times New Roman" panose="02020603050405020304" pitchFamily="18" charset="0"/>
              </a:rPr>
              <a:t>Logistic regression is a supervised machine learning algorithm used for classification tasks where the goal is to predict the probability that an instance belongs to a given class or not. </a:t>
            </a:r>
          </a:p>
          <a:p>
            <a:pPr marL="342900" indent="-342900">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Logistic regression is used for binary classification where we use sigmoid function, that takes input as independent variables and produces a probability value between 0 and 1</a:t>
            </a:r>
            <a:endParaRPr lang="en-US" sz="24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44E2999-07F1-5576-8CF0-4A1B3E9A0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238" y="3829627"/>
            <a:ext cx="10209523" cy="2679365"/>
          </a:xfrm>
          <a:prstGeom prst="rect">
            <a:avLst/>
          </a:prstGeom>
        </p:spPr>
      </p:pic>
    </p:spTree>
    <p:extLst>
      <p:ext uri="{BB962C8B-B14F-4D97-AF65-F5344CB8AC3E}">
        <p14:creationId xmlns:p14="http://schemas.microsoft.com/office/powerpoint/2010/main" val="941553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F5BF5-5BF7-71A1-9916-586AF2E993F1}"/>
              </a:ext>
            </a:extLst>
          </p:cNvPr>
          <p:cNvSpPr>
            <a:spLocks noGrp="1"/>
          </p:cNvSpPr>
          <p:nvPr>
            <p:ph type="title"/>
          </p:nvPr>
        </p:nvSpPr>
        <p:spPr>
          <a:xfrm>
            <a:off x="749710" y="178312"/>
            <a:ext cx="10515600" cy="1325563"/>
          </a:xfrm>
        </p:spPr>
        <p:txBody>
          <a:bodyPr/>
          <a:lstStyle/>
          <a:p>
            <a:r>
              <a:rPr lang="en-US" b="1" dirty="0">
                <a:latin typeface="Times New Roman" panose="02020603050405020304" pitchFamily="18" charset="0"/>
                <a:cs typeface="Times New Roman" panose="02020603050405020304" pitchFamily="18" charset="0"/>
              </a:rPr>
              <a:t>Machine Learning</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332A7F6-F102-BBF5-22FA-8829F001410D}"/>
              </a:ext>
            </a:extLst>
          </p:cNvPr>
          <p:cNvSpPr txBox="1"/>
          <p:nvPr/>
        </p:nvSpPr>
        <p:spPr>
          <a:xfrm>
            <a:off x="845574" y="1503875"/>
            <a:ext cx="10815484" cy="193899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Random Forest: </a:t>
            </a:r>
            <a:r>
              <a:rPr lang="en-US" sz="2400" dirty="0">
                <a:latin typeface="Times New Roman" panose="02020603050405020304" pitchFamily="18" charset="0"/>
                <a:cs typeface="Times New Roman" panose="02020603050405020304" pitchFamily="18" charset="0"/>
              </a:rPr>
              <a:t>It</a:t>
            </a:r>
            <a:r>
              <a:rPr lang="en-US" sz="2400" b="1" dirty="0">
                <a:latin typeface="Times New Roman" panose="02020603050405020304" pitchFamily="18" charset="0"/>
                <a:cs typeface="Times New Roman" panose="02020603050405020304" pitchFamily="18" charset="0"/>
              </a:rPr>
              <a:t> </a:t>
            </a:r>
            <a:r>
              <a:rPr lang="en-US" sz="2400" i="0" dirty="0">
                <a:solidFill>
                  <a:srgbClr val="273239"/>
                </a:solidFill>
                <a:effectLst/>
                <a:latin typeface="Times New Roman" panose="02020603050405020304" pitchFamily="18" charset="0"/>
                <a:cs typeface="Times New Roman" panose="02020603050405020304" pitchFamily="18" charset="0"/>
              </a:rPr>
              <a:t>works by creating a number of </a:t>
            </a:r>
            <a:r>
              <a:rPr lang="en-US" sz="2400" i="0" dirty="0">
                <a:effectLst/>
                <a:latin typeface="Times New Roman" panose="02020603050405020304" pitchFamily="18" charset="0"/>
                <a:cs typeface="Times New Roman" panose="02020603050405020304" pitchFamily="18" charset="0"/>
              </a:rPr>
              <a:t>Decision Trees</a:t>
            </a:r>
            <a:r>
              <a:rPr lang="en-US" sz="2400" i="0" dirty="0">
                <a:solidFill>
                  <a:srgbClr val="273239"/>
                </a:solidFill>
                <a:effectLst/>
                <a:latin typeface="Times New Roman" panose="02020603050405020304" pitchFamily="18" charset="0"/>
                <a:cs typeface="Times New Roman" panose="02020603050405020304" pitchFamily="18" charset="0"/>
              </a:rPr>
              <a:t> during the training phase. Each tree is constructed using a random subset of the data set to measure a random subset of features in each partition.</a:t>
            </a:r>
          </a:p>
          <a:p>
            <a:pPr marL="457200" indent="-457200">
              <a:buFont typeface="Arial" panose="020B0604020202020204" pitchFamily="34" charset="0"/>
              <a:buChar char="•"/>
            </a:pPr>
            <a:r>
              <a:rPr lang="en-US" sz="2400" i="0" dirty="0">
                <a:solidFill>
                  <a:srgbClr val="273239"/>
                </a:solidFill>
                <a:effectLst/>
                <a:latin typeface="Times New Roman" panose="02020603050405020304" pitchFamily="18" charset="0"/>
                <a:cs typeface="Times New Roman" panose="02020603050405020304" pitchFamily="18" charset="0"/>
              </a:rPr>
              <a:t>This randomness introduces variability among individual trees, reducing the risk of </a:t>
            </a:r>
            <a:r>
              <a:rPr lang="en-US" sz="2400" i="0" dirty="0">
                <a:effectLst/>
                <a:latin typeface="Times New Roman" panose="02020603050405020304" pitchFamily="18" charset="0"/>
                <a:cs typeface="Times New Roman" panose="02020603050405020304" pitchFamily="18" charset="0"/>
              </a:rPr>
              <a:t>overfitting</a:t>
            </a:r>
            <a:r>
              <a:rPr lang="en-US" sz="2400" i="0" dirty="0">
                <a:solidFill>
                  <a:srgbClr val="273239"/>
                </a:solidFill>
                <a:effectLst/>
                <a:latin typeface="Times New Roman" panose="02020603050405020304" pitchFamily="18" charset="0"/>
                <a:cs typeface="Times New Roman" panose="02020603050405020304" pitchFamily="18" charset="0"/>
              </a:rPr>
              <a:t> and improving overall prediction performance.</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E5989A4-E3EE-33E6-CB8A-2631A9B6F3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0167" y="3569110"/>
            <a:ext cx="8131666" cy="3166958"/>
          </a:xfrm>
          <a:prstGeom prst="rect">
            <a:avLst/>
          </a:prstGeom>
        </p:spPr>
      </p:pic>
    </p:spTree>
    <p:extLst>
      <p:ext uri="{BB962C8B-B14F-4D97-AF65-F5344CB8AC3E}">
        <p14:creationId xmlns:p14="http://schemas.microsoft.com/office/powerpoint/2010/main" val="2499237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B0D32D-6A68-2BD8-31A2-34C1956C0C54}"/>
              </a:ext>
            </a:extLst>
          </p:cNvPr>
          <p:cNvSpPr>
            <a:spLocks noGrp="1"/>
          </p:cNvSpPr>
          <p:nvPr>
            <p:ph type="title"/>
          </p:nvPr>
        </p:nvSpPr>
        <p:spPr>
          <a:xfrm>
            <a:off x="710045" y="115743"/>
            <a:ext cx="10515600" cy="1325563"/>
          </a:xfrm>
        </p:spPr>
        <p:txBody>
          <a:bodyPr/>
          <a:lstStyle/>
          <a:p>
            <a:r>
              <a:rPr lang="en-US" b="1" dirty="0">
                <a:latin typeface="Times New Roman" panose="02020603050405020304" pitchFamily="18" charset="0"/>
                <a:cs typeface="Times New Roman" panose="02020603050405020304" pitchFamily="18" charset="0"/>
              </a:rPr>
              <a:t>Contents</a:t>
            </a:r>
            <a:endParaRPr lang="en-IN"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1B97B3D-7595-9310-01DE-E89E186590C9}"/>
              </a:ext>
            </a:extLst>
          </p:cNvPr>
          <p:cNvSpPr txBox="1"/>
          <p:nvPr/>
        </p:nvSpPr>
        <p:spPr>
          <a:xfrm>
            <a:off x="872837" y="1543772"/>
            <a:ext cx="9237518" cy="4401205"/>
          </a:xfrm>
          <a:prstGeom prst="rect">
            <a:avLst/>
          </a:prstGeom>
          <a:noFill/>
        </p:spPr>
        <p:txBody>
          <a:bodyPr wrap="square" rtlCol="0">
            <a:spAutoFit/>
          </a:bodyPr>
          <a:lstStyle/>
          <a:p>
            <a:pPr marL="285750" indent="-285750">
              <a:buFont typeface="Wingdings" panose="05000000000000000000" pitchFamily="2" charset="2"/>
              <a:buChar char="q"/>
            </a:pPr>
            <a:r>
              <a:rPr lang="en-US" sz="2800" b="1" dirty="0">
                <a:latin typeface="Times New Roman" panose="02020603050405020304" pitchFamily="18" charset="0"/>
                <a:cs typeface="Times New Roman" panose="02020603050405020304" pitchFamily="18" charset="0"/>
              </a:rPr>
              <a:t>Introduction</a:t>
            </a:r>
          </a:p>
          <a:p>
            <a:pPr marL="285750" indent="-285750">
              <a:buFont typeface="Wingdings" panose="05000000000000000000" pitchFamily="2" charset="2"/>
              <a:buChar char="q"/>
            </a:pPr>
            <a:r>
              <a:rPr lang="en-US" sz="2800" b="1" dirty="0">
                <a:latin typeface="Times New Roman" panose="02020603050405020304" pitchFamily="18" charset="0"/>
                <a:cs typeface="Times New Roman" panose="02020603050405020304" pitchFamily="18" charset="0"/>
              </a:rPr>
              <a:t>Dataset Overview</a:t>
            </a:r>
          </a:p>
          <a:p>
            <a:pPr marL="285750" indent="-285750">
              <a:buFont typeface="Wingdings" panose="05000000000000000000" pitchFamily="2" charset="2"/>
              <a:buChar char="q"/>
            </a:pPr>
            <a:r>
              <a:rPr lang="en-US" sz="2800" b="1" dirty="0">
                <a:latin typeface="Times New Roman" panose="02020603050405020304" pitchFamily="18" charset="0"/>
                <a:cs typeface="Times New Roman" panose="02020603050405020304" pitchFamily="18" charset="0"/>
              </a:rPr>
              <a:t>Methodologies</a:t>
            </a:r>
          </a:p>
          <a:p>
            <a:pPr marL="285750" indent="-285750">
              <a:buFont typeface="Wingdings" panose="05000000000000000000" pitchFamily="2" charset="2"/>
              <a:buChar char="q"/>
            </a:pPr>
            <a:r>
              <a:rPr lang="en-US" sz="2800" b="1" dirty="0">
                <a:latin typeface="Times New Roman" panose="02020603050405020304" pitchFamily="18" charset="0"/>
                <a:cs typeface="Times New Roman" panose="02020603050405020304" pitchFamily="18" charset="0"/>
              </a:rPr>
              <a:t>Visualizations</a:t>
            </a:r>
          </a:p>
          <a:p>
            <a:pPr marL="285750" indent="-285750">
              <a:buFont typeface="Wingdings" panose="05000000000000000000" pitchFamily="2" charset="2"/>
              <a:buChar char="q"/>
            </a:pPr>
            <a:r>
              <a:rPr lang="en-US" sz="2800" b="1" dirty="0">
                <a:latin typeface="Times New Roman" panose="02020603050405020304" pitchFamily="18" charset="0"/>
                <a:cs typeface="Times New Roman" panose="02020603050405020304" pitchFamily="18" charset="0"/>
              </a:rPr>
              <a:t>Data Analysis</a:t>
            </a:r>
          </a:p>
          <a:p>
            <a:pPr marL="285750" indent="-285750">
              <a:buFont typeface="Wingdings" panose="05000000000000000000" pitchFamily="2" charset="2"/>
              <a:buChar char="q"/>
            </a:pPr>
            <a:r>
              <a:rPr lang="en-US" sz="2800" b="1" dirty="0">
                <a:latin typeface="Times New Roman" panose="02020603050405020304" pitchFamily="18" charset="0"/>
                <a:cs typeface="Times New Roman" panose="02020603050405020304" pitchFamily="18" charset="0"/>
              </a:rPr>
              <a:t>Machine learning</a:t>
            </a:r>
          </a:p>
          <a:p>
            <a:pPr marL="285750" indent="-285750">
              <a:buFont typeface="Wingdings" panose="05000000000000000000" pitchFamily="2" charset="2"/>
              <a:buChar char="q"/>
            </a:pPr>
            <a:r>
              <a:rPr lang="en-US" sz="2800" b="1" dirty="0">
                <a:latin typeface="Times New Roman" panose="02020603050405020304" pitchFamily="18" charset="0"/>
                <a:cs typeface="Times New Roman" panose="02020603050405020304" pitchFamily="18" charset="0"/>
              </a:rPr>
              <a:t>Results</a:t>
            </a:r>
          </a:p>
          <a:p>
            <a:pPr marL="285750" indent="-285750">
              <a:buFont typeface="Wingdings" panose="05000000000000000000" pitchFamily="2" charset="2"/>
              <a:buChar char="q"/>
            </a:pPr>
            <a:r>
              <a:rPr lang="en-US" sz="2800" b="1" dirty="0">
                <a:latin typeface="Times New Roman" panose="02020603050405020304" pitchFamily="18" charset="0"/>
                <a:cs typeface="Times New Roman" panose="02020603050405020304" pitchFamily="18" charset="0"/>
              </a:rPr>
              <a:t>Conclusions</a:t>
            </a:r>
          </a:p>
          <a:p>
            <a:br>
              <a:rPr lang="en-US" sz="2800" dirty="0"/>
            </a:br>
            <a:endParaRPr lang="en-IN" sz="2800" dirty="0"/>
          </a:p>
        </p:txBody>
      </p:sp>
    </p:spTree>
    <p:extLst>
      <p:ext uri="{BB962C8B-B14F-4D97-AF65-F5344CB8AC3E}">
        <p14:creationId xmlns:p14="http://schemas.microsoft.com/office/powerpoint/2010/main" val="446849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470D2-CFEE-212C-1625-FECD2183A026}"/>
              </a:ext>
            </a:extLst>
          </p:cNvPr>
          <p:cNvSpPr>
            <a:spLocks noGrp="1"/>
          </p:cNvSpPr>
          <p:nvPr>
            <p:ph type="title"/>
          </p:nvPr>
        </p:nvSpPr>
        <p:spPr>
          <a:xfrm>
            <a:off x="838200" y="237305"/>
            <a:ext cx="10515600" cy="922901"/>
          </a:xfrm>
        </p:spPr>
        <p:txBody>
          <a:bodyPr/>
          <a:lstStyle/>
          <a:p>
            <a:r>
              <a:rPr lang="en-US" b="1" dirty="0">
                <a:latin typeface="Times New Roman" panose="02020603050405020304" pitchFamily="18" charset="0"/>
                <a:cs typeface="Times New Roman" panose="02020603050405020304" pitchFamily="18" charset="0"/>
              </a:rPr>
              <a:t>Machine Learning</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69D1BF1-0E9C-63E6-D2B9-E92C36578646}"/>
              </a:ext>
            </a:extLst>
          </p:cNvPr>
          <p:cNvSpPr txBox="1"/>
          <p:nvPr/>
        </p:nvSpPr>
        <p:spPr>
          <a:xfrm>
            <a:off x="838200" y="1043488"/>
            <a:ext cx="10950677" cy="3816429"/>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Naïve Bayes: </a:t>
            </a:r>
            <a:r>
              <a:rPr lang="en-US" sz="2200" i="0" dirty="0">
                <a:solidFill>
                  <a:srgbClr val="273239"/>
                </a:solidFill>
                <a:effectLst/>
                <a:latin typeface="Times New Roman" panose="02020603050405020304" pitchFamily="18" charset="0"/>
                <a:cs typeface="Times New Roman" panose="02020603050405020304" pitchFamily="18" charset="0"/>
              </a:rPr>
              <a:t>A Naive Bayes classifiers, a family of algorithms based on Bayes’ Theorem. Despite the “naive” assumption of feature independence, these classifiers are widely utilized for their simplicity and efficiency in machine learning.</a:t>
            </a:r>
          </a:p>
          <a:p>
            <a:pPr marL="342900" indent="-342900">
              <a:buFont typeface="Arial" panose="020B0604020202020204" pitchFamily="34" charset="0"/>
              <a:buChar char="•"/>
            </a:pPr>
            <a:r>
              <a:rPr lang="en-US" sz="2200" b="0" i="0" dirty="0">
                <a:solidFill>
                  <a:srgbClr val="1F1F1F"/>
                </a:solidFill>
                <a:effectLst/>
                <a:latin typeface="Times New Roman" panose="02020603050405020304" pitchFamily="18" charset="0"/>
                <a:cs typeface="Times New Roman" panose="02020603050405020304" pitchFamily="18" charset="0"/>
              </a:rPr>
              <a:t>The model comprises two types of probabilities that can be calculated directly from the training data: </a:t>
            </a:r>
          </a:p>
          <a:p>
            <a:pPr marL="342900" indent="-342900">
              <a:buFont typeface="Arial" panose="020B0604020202020204" pitchFamily="34" charset="0"/>
              <a:buChar char="•"/>
            </a:pPr>
            <a:r>
              <a:rPr lang="en-US" sz="2200" b="0" i="0" dirty="0">
                <a:solidFill>
                  <a:srgbClr val="1F1F1F"/>
                </a:solidFill>
                <a:effectLst/>
                <a:latin typeface="Times New Roman" panose="02020603050405020304" pitchFamily="18" charset="0"/>
                <a:cs typeface="Times New Roman" panose="02020603050405020304" pitchFamily="18" charset="0"/>
              </a:rPr>
              <a:t>(</a:t>
            </a:r>
            <a:r>
              <a:rPr lang="en-US" sz="2200" b="0" i="0" dirty="0" err="1">
                <a:solidFill>
                  <a:srgbClr val="1F1F1F"/>
                </a:solidFill>
                <a:effectLst/>
                <a:latin typeface="Times New Roman" panose="02020603050405020304" pitchFamily="18" charset="0"/>
                <a:cs typeface="Times New Roman" panose="02020603050405020304" pitchFamily="18" charset="0"/>
              </a:rPr>
              <a:t>i</a:t>
            </a:r>
            <a:r>
              <a:rPr lang="en-US" sz="2200" b="0" i="0" dirty="0">
                <a:solidFill>
                  <a:srgbClr val="1F1F1F"/>
                </a:solidFill>
                <a:effectLst/>
                <a:latin typeface="Times New Roman" panose="02020603050405020304" pitchFamily="18" charset="0"/>
                <a:cs typeface="Times New Roman" panose="02020603050405020304" pitchFamily="18" charset="0"/>
              </a:rPr>
              <a:t>) the probability of each class and </a:t>
            </a:r>
          </a:p>
          <a:p>
            <a:pPr marL="342900" indent="-342900">
              <a:buFont typeface="Arial" panose="020B0604020202020204" pitchFamily="34" charset="0"/>
              <a:buChar char="•"/>
            </a:pPr>
            <a:r>
              <a:rPr lang="en-US" sz="2200" b="0" i="0" dirty="0">
                <a:solidFill>
                  <a:srgbClr val="1F1F1F"/>
                </a:solidFill>
                <a:effectLst/>
                <a:latin typeface="Times New Roman" panose="02020603050405020304" pitchFamily="18" charset="0"/>
                <a:cs typeface="Times New Roman" panose="02020603050405020304" pitchFamily="18" charset="0"/>
              </a:rPr>
              <a:t>(ii) the conditional probability for each class given each </a:t>
            </a:r>
            <a:r>
              <a:rPr lang="en-US" sz="2200" b="0" i="1" dirty="0">
                <a:solidFill>
                  <a:srgbClr val="1F1F1F"/>
                </a:solidFill>
                <a:effectLst/>
                <a:latin typeface="Times New Roman" panose="02020603050405020304" pitchFamily="18" charset="0"/>
                <a:cs typeface="Times New Roman" panose="02020603050405020304" pitchFamily="18" charset="0"/>
              </a:rPr>
              <a:t>x</a:t>
            </a:r>
            <a:r>
              <a:rPr lang="en-US" sz="2200" b="0" i="0" dirty="0">
                <a:solidFill>
                  <a:srgbClr val="1F1F1F"/>
                </a:solidFill>
                <a:effectLst/>
                <a:latin typeface="Times New Roman" panose="02020603050405020304" pitchFamily="18" charset="0"/>
                <a:cs typeface="Times New Roman" panose="02020603050405020304" pitchFamily="18" charset="0"/>
              </a:rPr>
              <a:t> value.</a:t>
            </a:r>
          </a:p>
          <a:p>
            <a:pPr marL="342900" indent="-342900">
              <a:buFont typeface="Arial" panose="020B0604020202020204" pitchFamily="34" charset="0"/>
              <a:buChar char="•"/>
            </a:pPr>
            <a:r>
              <a:rPr lang="en-US" sz="2200" b="0" i="0" dirty="0">
                <a:solidFill>
                  <a:srgbClr val="1F1F1F"/>
                </a:solidFill>
                <a:effectLst/>
                <a:latin typeface="Times New Roman" panose="02020603050405020304" pitchFamily="18" charset="0"/>
                <a:cs typeface="Times New Roman" panose="02020603050405020304" pitchFamily="18" charset="0"/>
              </a:rPr>
              <a:t>Once calculated, the probability model can be used to make predictions for new data using Bayes theorem. When the data is real valued, it is common to assume a Gaussian distribution (bell curve) so that one can easily estimate these probabilities.</a:t>
            </a:r>
          </a:p>
          <a:p>
            <a:pPr marL="342900" indent="-342900">
              <a:buFont typeface="Arial" panose="020B0604020202020204" pitchFamily="34" charset="0"/>
              <a:buChar char="•"/>
            </a:pPr>
            <a:r>
              <a:rPr lang="en-US" sz="2200" b="0" i="0" dirty="0">
                <a:solidFill>
                  <a:srgbClr val="1F1F1F"/>
                </a:solidFill>
                <a:effectLst/>
                <a:latin typeface="Times New Roman" panose="02020603050405020304" pitchFamily="18" charset="0"/>
                <a:cs typeface="Times New Roman" panose="02020603050405020304" pitchFamily="18" charset="0"/>
              </a:rPr>
              <a:t>Naive Bayes is called naive because it assumes that each input variable is independent.</a:t>
            </a:r>
            <a:endParaRPr lang="en-IN"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7C01C00-CD77-3D5D-CA59-558DF2652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4859917"/>
            <a:ext cx="3516706" cy="1930583"/>
          </a:xfrm>
          <a:prstGeom prst="rect">
            <a:avLst/>
          </a:prstGeom>
        </p:spPr>
      </p:pic>
    </p:spTree>
    <p:extLst>
      <p:ext uri="{BB962C8B-B14F-4D97-AF65-F5344CB8AC3E}">
        <p14:creationId xmlns:p14="http://schemas.microsoft.com/office/powerpoint/2010/main" val="1349983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4261-4C1C-22E4-E470-7398D315D150}"/>
              </a:ext>
            </a:extLst>
          </p:cNvPr>
          <p:cNvSpPr>
            <a:spLocks noGrp="1"/>
          </p:cNvSpPr>
          <p:nvPr>
            <p:ph type="title"/>
          </p:nvPr>
        </p:nvSpPr>
        <p:spPr>
          <a:xfrm>
            <a:off x="690716" y="209995"/>
            <a:ext cx="10515600" cy="903237"/>
          </a:xfrm>
        </p:spPr>
        <p:txBody>
          <a:bodyPr>
            <a:normAutofit fontScale="90000"/>
          </a:bodyPr>
          <a:lstStyle/>
          <a:p>
            <a:br>
              <a:rPr lang="en-US" sz="4400" b="1" dirty="0">
                <a:latin typeface="Times New Roman" panose="02020603050405020304" pitchFamily="18" charset="0"/>
                <a:cs typeface="Times New Roman" panose="02020603050405020304" pitchFamily="18" charset="0"/>
              </a:rPr>
            </a:br>
            <a:br>
              <a:rPr lang="en-US" sz="4400" b="1"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Performance Evaluation:</a:t>
            </a:r>
            <a:br>
              <a:rPr lang="en-US" sz="4400" b="1" dirty="0">
                <a:latin typeface="Times New Roman" panose="02020603050405020304" pitchFamily="18" charset="0"/>
                <a:cs typeface="Times New Roman" panose="02020603050405020304" pitchFamily="18" charset="0"/>
              </a:rPr>
            </a:br>
            <a:br>
              <a:rPr lang="en-IN" sz="4400"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60E384D-3E66-B695-78DB-0287D15AB868}"/>
              </a:ext>
            </a:extLst>
          </p:cNvPr>
          <p:cNvPicPr>
            <a:picLocks noChangeAspect="1"/>
          </p:cNvPicPr>
          <p:nvPr/>
        </p:nvPicPr>
        <p:blipFill>
          <a:blip r:embed="rId2"/>
          <a:stretch>
            <a:fillRect/>
          </a:stretch>
        </p:blipFill>
        <p:spPr>
          <a:xfrm>
            <a:off x="435077" y="1238864"/>
            <a:ext cx="3722955" cy="4664074"/>
          </a:xfrm>
          <a:prstGeom prst="rect">
            <a:avLst/>
          </a:prstGeom>
        </p:spPr>
      </p:pic>
      <p:pic>
        <p:nvPicPr>
          <p:cNvPr id="9" name="Picture 8">
            <a:extLst>
              <a:ext uri="{FF2B5EF4-FFF2-40B4-BE49-F238E27FC236}">
                <a16:creationId xmlns:a16="http://schemas.microsoft.com/office/drawing/2014/main" id="{69601829-466E-562C-B59B-E3077260C602}"/>
              </a:ext>
            </a:extLst>
          </p:cNvPr>
          <p:cNvPicPr>
            <a:picLocks noChangeAspect="1"/>
          </p:cNvPicPr>
          <p:nvPr/>
        </p:nvPicPr>
        <p:blipFill>
          <a:blip r:embed="rId3"/>
          <a:stretch>
            <a:fillRect/>
          </a:stretch>
        </p:blipFill>
        <p:spPr>
          <a:xfrm>
            <a:off x="4285538" y="1238864"/>
            <a:ext cx="3544726" cy="4664076"/>
          </a:xfrm>
          <a:prstGeom prst="rect">
            <a:avLst/>
          </a:prstGeom>
        </p:spPr>
      </p:pic>
      <p:pic>
        <p:nvPicPr>
          <p:cNvPr id="4" name="Picture 3">
            <a:extLst>
              <a:ext uri="{FF2B5EF4-FFF2-40B4-BE49-F238E27FC236}">
                <a16:creationId xmlns:a16="http://schemas.microsoft.com/office/drawing/2014/main" id="{7CA4D45C-8B5F-973B-1C8F-227E044E60F9}"/>
              </a:ext>
            </a:extLst>
          </p:cNvPr>
          <p:cNvPicPr>
            <a:picLocks noChangeAspect="1"/>
          </p:cNvPicPr>
          <p:nvPr/>
        </p:nvPicPr>
        <p:blipFill>
          <a:blip r:embed="rId4"/>
          <a:stretch>
            <a:fillRect/>
          </a:stretch>
        </p:blipFill>
        <p:spPr>
          <a:xfrm>
            <a:off x="7962310" y="1238862"/>
            <a:ext cx="3893925" cy="4664076"/>
          </a:xfrm>
          <a:prstGeom prst="rect">
            <a:avLst/>
          </a:prstGeom>
        </p:spPr>
      </p:pic>
    </p:spTree>
    <p:extLst>
      <p:ext uri="{BB962C8B-B14F-4D97-AF65-F5344CB8AC3E}">
        <p14:creationId xmlns:p14="http://schemas.microsoft.com/office/powerpoint/2010/main" val="167950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F546-7D7D-B886-330E-F1A074161DD5}"/>
              </a:ext>
            </a:extLst>
          </p:cNvPr>
          <p:cNvSpPr>
            <a:spLocks noGrp="1"/>
          </p:cNvSpPr>
          <p:nvPr>
            <p:ph type="title"/>
          </p:nvPr>
        </p:nvSpPr>
        <p:spPr>
          <a:xfrm>
            <a:off x="838200" y="242111"/>
            <a:ext cx="10515600" cy="829606"/>
          </a:xfrm>
        </p:spPr>
        <p:txBody>
          <a:bodyPr/>
          <a:lstStyle/>
          <a:p>
            <a:r>
              <a:rPr lang="en-US" b="1" dirty="0">
                <a:latin typeface="Times New Roman" panose="02020603050405020304" pitchFamily="18" charset="0"/>
                <a:cs typeface="Times New Roman" panose="02020603050405020304" pitchFamily="18" charset="0"/>
              </a:rPr>
              <a:t>Results</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B2BB79A-AF5D-7101-06B0-95B2602130BE}"/>
              </a:ext>
            </a:extLst>
          </p:cNvPr>
          <p:cNvSpPr txBox="1"/>
          <p:nvPr/>
        </p:nvSpPr>
        <p:spPr>
          <a:xfrm>
            <a:off x="983226" y="1209368"/>
            <a:ext cx="10137058" cy="5262979"/>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Accuracy: </a:t>
            </a:r>
          </a:p>
          <a:p>
            <a:r>
              <a:rPr lang="en-US" sz="2400" dirty="0">
                <a:latin typeface="Times New Roman" panose="02020603050405020304" pitchFamily="18" charset="0"/>
                <a:cs typeface="Times New Roman" panose="02020603050405020304" pitchFamily="18" charset="0"/>
              </a:rPr>
              <a:t>Logistic Regression outperforms the other models with 72.28% accuracy.</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ROC-AUC Score: </a:t>
            </a:r>
          </a:p>
          <a:p>
            <a:r>
              <a:rPr lang="en-US" sz="2400" dirty="0">
                <a:latin typeface="Times New Roman" panose="02020603050405020304" pitchFamily="18" charset="0"/>
                <a:cs typeface="Times New Roman" panose="02020603050405020304" pitchFamily="18" charset="0"/>
              </a:rPr>
              <a:t>Naive Bayes has the highest ROC-AUC score (0.774), followed by Random Forest (0.753), and Logistic Regression (0.721). This indicates that Naive Bayes is better at distinguishing between the classes. </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Recall and Precision: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Logistic Regression has the best recall for class 0 (cardio disease-	negative), but the recall for class 1 (cardio disease-positive) could be 	improved. </a:t>
            </a:r>
          </a:p>
          <a:p>
            <a:r>
              <a:rPr lang="en-US" sz="2400" dirty="0">
                <a:latin typeface="Times New Roman" panose="02020603050405020304" pitchFamily="18" charset="0"/>
                <a:cs typeface="Times New Roman" panose="02020603050405020304" pitchFamily="18" charset="0"/>
              </a:rPr>
              <a:t>	-Random Forest has a balanced performance between precision and recall 	across both classes. </a:t>
            </a:r>
          </a:p>
          <a:p>
            <a:r>
              <a:rPr lang="en-US" sz="2400" dirty="0">
                <a:latin typeface="Times New Roman" panose="02020603050405020304" pitchFamily="18" charset="0"/>
                <a:cs typeface="Times New Roman" panose="02020603050405020304" pitchFamily="18" charset="0"/>
              </a:rPr>
              <a:t>	-Naive Bayes struggles with identifying class 1 correctly (lower 	recall), but performs better overall in terms of ROC-	AUC.</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4214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BE1C-CE6D-4865-37F5-E0DFEB4FA4ED}"/>
              </a:ext>
            </a:extLst>
          </p:cNvPr>
          <p:cNvSpPr>
            <a:spLocks noGrp="1"/>
          </p:cNvSpPr>
          <p:nvPr>
            <p:ph type="title"/>
          </p:nvPr>
        </p:nvSpPr>
        <p:spPr>
          <a:xfrm>
            <a:off x="838200" y="230044"/>
            <a:ext cx="10515600" cy="959660"/>
          </a:xfrm>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3A7D7C1-6183-9434-C1BC-EBB63DAF7BBB}"/>
              </a:ext>
            </a:extLst>
          </p:cNvPr>
          <p:cNvSpPr txBox="1"/>
          <p:nvPr/>
        </p:nvSpPr>
        <p:spPr>
          <a:xfrm>
            <a:off x="875071" y="1504335"/>
            <a:ext cx="10530348"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Age, cholesterol, and lifestyle habits such as smoking and alcohol consumption were identified as significant factors in cardiovascular risk. </a:t>
            </a:r>
          </a:p>
          <a:p>
            <a:pPr marL="285750" indent="-285750">
              <a:buFont typeface="Arial" panose="020B0604020202020204" pitchFamily="34" charset="0"/>
              <a:buChar char="•"/>
            </a:pPr>
            <a:r>
              <a:rPr lang="en-US" sz="2400" dirty="0"/>
              <a:t>Statistical analyses (e.g., Chi-Square tests, t-tests) confirmed relationships between these factors and cardiovascular disease.</a:t>
            </a:r>
          </a:p>
          <a:p>
            <a:pPr marL="285750" indent="-285750">
              <a:buFont typeface="Arial" panose="020B0604020202020204" pitchFamily="34" charset="0"/>
              <a:buChar char="•"/>
            </a:pPr>
            <a:r>
              <a:rPr lang="en-US" sz="2400" dirty="0"/>
              <a:t>Three machine learning models, Random Forest, Logistic Regression and Naïve Bayes were implemented, and their performances were evaluated based on classification metrics.</a:t>
            </a:r>
          </a:p>
        </p:txBody>
      </p:sp>
    </p:spTree>
    <p:extLst>
      <p:ext uri="{BB962C8B-B14F-4D97-AF65-F5344CB8AC3E}">
        <p14:creationId xmlns:p14="http://schemas.microsoft.com/office/powerpoint/2010/main" val="1309823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33260-C5F7-265B-0FE7-11F76D173DDE}"/>
              </a:ext>
            </a:extLst>
          </p:cNvPr>
          <p:cNvSpPr>
            <a:spLocks noGrp="1"/>
          </p:cNvSpPr>
          <p:nvPr>
            <p:ph type="title"/>
          </p:nvPr>
        </p:nvSpPr>
        <p:spPr>
          <a:xfrm>
            <a:off x="2450869" y="2766218"/>
            <a:ext cx="10515600" cy="1325563"/>
          </a:xfrm>
        </p:spPr>
        <p:txBody>
          <a:bodyPr>
            <a:normAutofit/>
          </a:bodyPr>
          <a:lstStyle/>
          <a:p>
            <a:r>
              <a:rPr lang="en-IN" sz="88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521568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78706-6DE8-67EC-2687-8676CD792F95}"/>
              </a:ext>
            </a:extLst>
          </p:cNvPr>
          <p:cNvSpPr>
            <a:spLocks noGrp="1"/>
          </p:cNvSpPr>
          <p:nvPr>
            <p:ph type="title"/>
          </p:nvPr>
        </p:nvSpPr>
        <p:spPr>
          <a:xfrm>
            <a:off x="765464" y="249382"/>
            <a:ext cx="10515600" cy="1046452"/>
          </a:xfrm>
        </p:spPr>
        <p:txBody>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F2A7F0E-2146-FBF5-900F-CDB46DEB0316}"/>
              </a:ext>
            </a:extLst>
          </p:cNvPr>
          <p:cNvSpPr txBox="1"/>
          <p:nvPr/>
        </p:nvSpPr>
        <p:spPr>
          <a:xfrm>
            <a:off x="640773" y="1444336"/>
            <a:ext cx="10557164"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Recent years have seen a major rise in heart illness, particularly in the wake of the COVID-19 pandemic, which has been connected to a rise in cardiovascular problems.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More and more people are having unexpected medical crises, frequently without warning signs or knowledge of their underlying illnesses.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Machine learning presents a viable way to anticipate heart diseases based on lifestyle and medical data, which helps to solve this pressing problem.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can find people who could be at risk of heart disease by using prediction algorithms to examine trends and risk factors.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Timely medical care made possible by early discovery can increase awareness and possibly save lives.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5978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3C9BC-F208-ED90-5026-8C9B41D33D22}"/>
              </a:ext>
            </a:extLst>
          </p:cNvPr>
          <p:cNvSpPr>
            <a:spLocks noGrp="1"/>
          </p:cNvSpPr>
          <p:nvPr>
            <p:ph type="title"/>
          </p:nvPr>
        </p:nvSpPr>
        <p:spPr>
          <a:xfrm>
            <a:off x="838200" y="256970"/>
            <a:ext cx="10515600" cy="1325563"/>
          </a:xfrm>
        </p:spPr>
        <p:txBody>
          <a:bodyPr/>
          <a:lstStyle/>
          <a:p>
            <a:r>
              <a:rPr lang="en-US" b="1" dirty="0">
                <a:latin typeface="Times New Roman" panose="02020603050405020304" pitchFamily="18" charset="0"/>
                <a:ea typeface="Segoe UI Symbol" panose="020B0502040204020203" pitchFamily="34" charset="0"/>
                <a:cs typeface="Times New Roman" panose="02020603050405020304" pitchFamily="18" charset="0"/>
              </a:rPr>
              <a:t>Flowchart</a:t>
            </a:r>
            <a:endParaRPr lang="en-IN" b="1" dirty="0">
              <a:latin typeface="Times New Roman" panose="02020603050405020304" pitchFamily="18" charset="0"/>
              <a:ea typeface="Segoe UI Symbol" panose="020B0502040204020203"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1D7A052B-EA6C-583B-989F-7F537D900FB1}"/>
              </a:ext>
            </a:extLst>
          </p:cNvPr>
          <p:cNvSpPr/>
          <p:nvPr/>
        </p:nvSpPr>
        <p:spPr>
          <a:xfrm>
            <a:off x="4139377" y="1582533"/>
            <a:ext cx="3254477" cy="4719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Data Collection</a:t>
            </a:r>
            <a:endParaRPr lang="en-IN" dirty="0"/>
          </a:p>
        </p:txBody>
      </p:sp>
      <p:sp>
        <p:nvSpPr>
          <p:cNvPr id="4" name="Rectangle 3">
            <a:extLst>
              <a:ext uri="{FF2B5EF4-FFF2-40B4-BE49-F238E27FC236}">
                <a16:creationId xmlns:a16="http://schemas.microsoft.com/office/drawing/2014/main" id="{A30BB6E8-094E-7746-90C2-55EEF13146C2}"/>
              </a:ext>
            </a:extLst>
          </p:cNvPr>
          <p:cNvSpPr/>
          <p:nvPr/>
        </p:nvSpPr>
        <p:spPr>
          <a:xfrm>
            <a:off x="4139377" y="2493783"/>
            <a:ext cx="3254477" cy="4719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Data preprocessing</a:t>
            </a:r>
            <a:endParaRPr lang="en-IN" dirty="0"/>
          </a:p>
        </p:txBody>
      </p:sp>
      <p:sp>
        <p:nvSpPr>
          <p:cNvPr id="5" name="Rectangle 4">
            <a:extLst>
              <a:ext uri="{FF2B5EF4-FFF2-40B4-BE49-F238E27FC236}">
                <a16:creationId xmlns:a16="http://schemas.microsoft.com/office/drawing/2014/main" id="{8452BAAA-54F0-56D3-6C94-EC6DFDF3B3C1}"/>
              </a:ext>
            </a:extLst>
          </p:cNvPr>
          <p:cNvSpPr/>
          <p:nvPr/>
        </p:nvSpPr>
        <p:spPr>
          <a:xfrm>
            <a:off x="4139377" y="3368891"/>
            <a:ext cx="3254477" cy="4719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Exploratory Data Analysis</a:t>
            </a:r>
            <a:endParaRPr lang="en-IN" dirty="0"/>
          </a:p>
        </p:txBody>
      </p:sp>
      <p:sp>
        <p:nvSpPr>
          <p:cNvPr id="6" name="Rectangle 5">
            <a:extLst>
              <a:ext uri="{FF2B5EF4-FFF2-40B4-BE49-F238E27FC236}">
                <a16:creationId xmlns:a16="http://schemas.microsoft.com/office/drawing/2014/main" id="{158E6160-FDA5-5AD8-404A-5D126922512D}"/>
              </a:ext>
            </a:extLst>
          </p:cNvPr>
          <p:cNvSpPr/>
          <p:nvPr/>
        </p:nvSpPr>
        <p:spPr>
          <a:xfrm>
            <a:off x="4139377" y="4273651"/>
            <a:ext cx="3254477" cy="4719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Statistical Analysis</a:t>
            </a:r>
            <a:endParaRPr lang="en-IN" dirty="0"/>
          </a:p>
        </p:txBody>
      </p:sp>
      <p:sp>
        <p:nvSpPr>
          <p:cNvPr id="7" name="Rectangle 6">
            <a:extLst>
              <a:ext uri="{FF2B5EF4-FFF2-40B4-BE49-F238E27FC236}">
                <a16:creationId xmlns:a16="http://schemas.microsoft.com/office/drawing/2014/main" id="{0F5D5600-53E7-7629-A485-7A4E24777C83}"/>
              </a:ext>
            </a:extLst>
          </p:cNvPr>
          <p:cNvSpPr/>
          <p:nvPr/>
        </p:nvSpPr>
        <p:spPr>
          <a:xfrm>
            <a:off x="4139377" y="5178411"/>
            <a:ext cx="3254477" cy="4719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Model training and validation</a:t>
            </a:r>
            <a:endParaRPr lang="en-IN" dirty="0"/>
          </a:p>
        </p:txBody>
      </p:sp>
      <p:sp>
        <p:nvSpPr>
          <p:cNvPr id="8" name="Rectangle 7">
            <a:extLst>
              <a:ext uri="{FF2B5EF4-FFF2-40B4-BE49-F238E27FC236}">
                <a16:creationId xmlns:a16="http://schemas.microsoft.com/office/drawing/2014/main" id="{84DC86E1-3C45-0580-5A2D-FC89533396C1}"/>
              </a:ext>
            </a:extLst>
          </p:cNvPr>
          <p:cNvSpPr/>
          <p:nvPr/>
        </p:nvSpPr>
        <p:spPr>
          <a:xfrm>
            <a:off x="4139381" y="6005129"/>
            <a:ext cx="3254477" cy="4719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Final Model</a:t>
            </a:r>
            <a:endParaRPr lang="en-IN" dirty="0"/>
          </a:p>
        </p:txBody>
      </p:sp>
      <p:sp>
        <p:nvSpPr>
          <p:cNvPr id="11" name="Arrow: Down 10">
            <a:extLst>
              <a:ext uri="{FF2B5EF4-FFF2-40B4-BE49-F238E27FC236}">
                <a16:creationId xmlns:a16="http://schemas.microsoft.com/office/drawing/2014/main" id="{FBF8C309-D015-C917-380A-619E85CEAF53}"/>
              </a:ext>
            </a:extLst>
          </p:cNvPr>
          <p:cNvSpPr/>
          <p:nvPr/>
        </p:nvSpPr>
        <p:spPr>
          <a:xfrm>
            <a:off x="5663381" y="2054481"/>
            <a:ext cx="167148" cy="439302"/>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40C99AD5-752A-E7FE-2974-B78316C3F838}"/>
              </a:ext>
            </a:extLst>
          </p:cNvPr>
          <p:cNvSpPr/>
          <p:nvPr/>
        </p:nvSpPr>
        <p:spPr>
          <a:xfrm>
            <a:off x="5658461" y="2956263"/>
            <a:ext cx="167148" cy="412628"/>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1E793F05-56E0-7E16-D307-E693F0446222}"/>
              </a:ext>
            </a:extLst>
          </p:cNvPr>
          <p:cNvSpPr/>
          <p:nvPr/>
        </p:nvSpPr>
        <p:spPr>
          <a:xfrm>
            <a:off x="5658461" y="3834349"/>
            <a:ext cx="167148" cy="439302"/>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Arrow: Down 13">
            <a:extLst>
              <a:ext uri="{FF2B5EF4-FFF2-40B4-BE49-F238E27FC236}">
                <a16:creationId xmlns:a16="http://schemas.microsoft.com/office/drawing/2014/main" id="{87CCE838-922C-40C8-779C-FDACEE140592}"/>
              </a:ext>
            </a:extLst>
          </p:cNvPr>
          <p:cNvSpPr/>
          <p:nvPr/>
        </p:nvSpPr>
        <p:spPr>
          <a:xfrm>
            <a:off x="5658461" y="4736421"/>
            <a:ext cx="167148" cy="439302"/>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195DE00E-7374-0522-6576-1ABAF7EB3504}"/>
              </a:ext>
            </a:extLst>
          </p:cNvPr>
          <p:cNvSpPr/>
          <p:nvPr/>
        </p:nvSpPr>
        <p:spPr>
          <a:xfrm>
            <a:off x="5658461" y="5654083"/>
            <a:ext cx="167148" cy="351046"/>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67889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7F296-E637-EDB4-8CA7-72A7382757E2}"/>
              </a:ext>
            </a:extLst>
          </p:cNvPr>
          <p:cNvSpPr>
            <a:spLocks noGrp="1"/>
          </p:cNvSpPr>
          <p:nvPr>
            <p:ph type="title"/>
          </p:nvPr>
        </p:nvSpPr>
        <p:spPr>
          <a:xfrm>
            <a:off x="838200" y="261216"/>
            <a:ext cx="10515600" cy="1325563"/>
          </a:xfrm>
        </p:spPr>
        <p:txBody>
          <a:bodyPr/>
          <a:lstStyle/>
          <a:p>
            <a:r>
              <a:rPr lang="en-US" b="1" dirty="0">
                <a:latin typeface="Times New Roman" panose="02020603050405020304" pitchFamily="18" charset="0"/>
                <a:cs typeface="Times New Roman" panose="02020603050405020304" pitchFamily="18" charset="0"/>
              </a:rPr>
              <a:t>Methodologies</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C52DE42-95C2-9AD7-7015-18C2D0ECCDB6}"/>
              </a:ext>
            </a:extLst>
          </p:cNvPr>
          <p:cNvSpPr txBox="1"/>
          <p:nvPr/>
        </p:nvSpPr>
        <p:spPr>
          <a:xfrm>
            <a:off x="983226" y="1842418"/>
            <a:ext cx="10370574" cy="7478970"/>
          </a:xfrm>
          <a:prstGeom prst="rect">
            <a:avLst/>
          </a:prstGeom>
          <a:noFill/>
        </p:spPr>
        <p:txBody>
          <a:bodyPr wrap="square" rtlCol="0">
            <a:spAutoFit/>
          </a:bodyPr>
          <a:lstStyle/>
          <a:p>
            <a:r>
              <a:rPr lang="en-US" sz="2400" dirty="0"/>
              <a:t>List of the methodologies that are found in research papers are given below</a:t>
            </a:r>
          </a:p>
          <a:p>
            <a:pPr marL="342900" indent="-342900">
              <a:buFont typeface="Arial" panose="020B0604020202020204" pitchFamily="34" charset="0"/>
              <a:buChar char="•"/>
            </a:pPr>
            <a:r>
              <a:rPr lang="en-US" sz="2400" b="1" dirty="0"/>
              <a:t>Logistic regression</a:t>
            </a:r>
          </a:p>
          <a:p>
            <a:pPr marL="342900" indent="-342900">
              <a:buFont typeface="Arial" panose="020B0604020202020204" pitchFamily="34" charset="0"/>
              <a:buChar char="•"/>
            </a:pPr>
            <a:r>
              <a:rPr lang="en-US" sz="2400" dirty="0"/>
              <a:t>Decision tree</a:t>
            </a:r>
          </a:p>
          <a:p>
            <a:pPr marL="342900" indent="-342900">
              <a:buFont typeface="Arial" panose="020B0604020202020204" pitchFamily="34" charset="0"/>
              <a:buChar char="•"/>
            </a:pPr>
            <a:r>
              <a:rPr lang="en-US" sz="2400" b="1" dirty="0"/>
              <a:t>Random forest</a:t>
            </a:r>
          </a:p>
          <a:p>
            <a:pPr marL="342900" indent="-342900">
              <a:buFont typeface="Arial" panose="020B0604020202020204" pitchFamily="34" charset="0"/>
              <a:buChar char="•"/>
            </a:pPr>
            <a:r>
              <a:rPr lang="en-US" sz="2400" dirty="0"/>
              <a:t>Support Vector Machine</a:t>
            </a:r>
          </a:p>
          <a:p>
            <a:pPr marL="342900" indent="-342900">
              <a:buFont typeface="Arial" panose="020B0604020202020204" pitchFamily="34" charset="0"/>
              <a:buChar char="•"/>
            </a:pPr>
            <a:r>
              <a:rPr lang="en-US" sz="2400" b="1" dirty="0"/>
              <a:t>Naïve Bayes</a:t>
            </a:r>
          </a:p>
          <a:p>
            <a:pPr marL="342900" indent="-342900">
              <a:buFont typeface="Arial" panose="020B0604020202020204" pitchFamily="34" charset="0"/>
              <a:buChar char="•"/>
            </a:pPr>
            <a:r>
              <a:rPr lang="en-US" sz="2400" dirty="0"/>
              <a:t>Multilayer perceptron</a:t>
            </a:r>
          </a:p>
          <a:p>
            <a:pPr marL="342900" indent="-342900">
              <a:buFont typeface="Arial" panose="020B0604020202020204" pitchFamily="34" charset="0"/>
              <a:buChar char="•"/>
            </a:pPr>
            <a:r>
              <a:rPr lang="en-US" sz="2400" dirty="0" err="1"/>
              <a:t>XGBoost</a:t>
            </a:r>
            <a:r>
              <a:rPr lang="en-US" sz="2400" dirty="0"/>
              <a:t>(Extreme Gradient Boosting)</a:t>
            </a:r>
          </a:p>
          <a:p>
            <a:pPr marL="342900" indent="-342900">
              <a:buFont typeface="Arial" panose="020B0604020202020204" pitchFamily="34" charset="0"/>
              <a:buChar char="•"/>
            </a:pPr>
            <a:r>
              <a:rPr lang="en-US" sz="2400" dirty="0"/>
              <a:t>K-Nearest Neighbors (KNN)</a:t>
            </a:r>
          </a:p>
          <a:p>
            <a:pPr marL="342900" indent="-342900">
              <a:buFont typeface="Arial" panose="020B0604020202020204" pitchFamily="34" charset="0"/>
              <a:buChar char="•"/>
            </a:pPr>
            <a:r>
              <a:rPr lang="en-US" sz="2400" b="1" dirty="0"/>
              <a:t>Probability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IN" sz="2400" dirty="0"/>
          </a:p>
        </p:txBody>
      </p:sp>
    </p:spTree>
    <p:extLst>
      <p:ext uri="{BB962C8B-B14F-4D97-AF65-F5344CB8AC3E}">
        <p14:creationId xmlns:p14="http://schemas.microsoft.com/office/powerpoint/2010/main" val="53839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081C7-F424-3A3C-D875-6996AB3EDA41}"/>
              </a:ext>
            </a:extLst>
          </p:cNvPr>
          <p:cNvSpPr>
            <a:spLocks noGrp="1"/>
          </p:cNvSpPr>
          <p:nvPr>
            <p:ph type="title"/>
          </p:nvPr>
        </p:nvSpPr>
        <p:spPr>
          <a:xfrm>
            <a:off x="838200" y="167698"/>
            <a:ext cx="10515600" cy="1325563"/>
          </a:xfrm>
        </p:spPr>
        <p:txBody>
          <a:bodyPr/>
          <a:lstStyle/>
          <a:p>
            <a:r>
              <a:rPr lang="en-US" b="1" dirty="0">
                <a:latin typeface="Times New Roman" panose="02020603050405020304" pitchFamily="18" charset="0"/>
                <a:cs typeface="Times New Roman" panose="02020603050405020304" pitchFamily="18" charset="0"/>
              </a:rPr>
              <a:t>Dataset Overview</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1785667-7543-626A-F055-BB120E2646B3}"/>
              </a:ext>
            </a:extLst>
          </p:cNvPr>
          <p:cNvSpPr txBox="1"/>
          <p:nvPr/>
        </p:nvSpPr>
        <p:spPr>
          <a:xfrm>
            <a:off x="963562" y="1347019"/>
            <a:ext cx="10390238"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Dataset collected from one of the journals that I have worked 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has over 70000 entries and 13 features including target variable.</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features include id, age, gender, height, weight, </a:t>
            </a:r>
            <a:r>
              <a:rPr lang="en-IN" sz="2400" dirty="0" err="1">
                <a:latin typeface="Times New Roman" panose="02020603050405020304" pitchFamily="18" charset="0"/>
                <a:cs typeface="Times New Roman" panose="02020603050405020304" pitchFamily="18" charset="0"/>
              </a:rPr>
              <a:t>ap_hi</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ap_ho</a:t>
            </a:r>
            <a:r>
              <a:rPr lang="en-IN" sz="2400" dirty="0">
                <a:latin typeface="Times New Roman" panose="02020603050405020304" pitchFamily="18" charset="0"/>
                <a:cs typeface="Times New Roman" panose="02020603050405020304" pitchFamily="18" charset="0"/>
              </a:rPr>
              <a:t>, cholesterol, glucose, smoke, alcohol, active and cardio(1 or 0).</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target variable says whether a patient with above feature has cardio disease or not(1 or 0).</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01C22D8-FBA0-6056-282E-3D595EA34D7D}"/>
              </a:ext>
            </a:extLst>
          </p:cNvPr>
          <p:cNvPicPr>
            <a:picLocks noChangeAspect="1"/>
          </p:cNvPicPr>
          <p:nvPr/>
        </p:nvPicPr>
        <p:blipFill>
          <a:blip r:embed="rId2"/>
          <a:stretch>
            <a:fillRect/>
          </a:stretch>
        </p:blipFill>
        <p:spPr>
          <a:xfrm>
            <a:off x="1222239" y="3564832"/>
            <a:ext cx="9747521" cy="3125470"/>
          </a:xfrm>
          <a:prstGeom prst="rect">
            <a:avLst/>
          </a:prstGeom>
        </p:spPr>
      </p:pic>
    </p:spTree>
    <p:extLst>
      <p:ext uri="{BB962C8B-B14F-4D97-AF65-F5344CB8AC3E}">
        <p14:creationId xmlns:p14="http://schemas.microsoft.com/office/powerpoint/2010/main" val="2178454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86535-F236-B1BD-CB37-AE6E2F4B2A00}"/>
              </a:ext>
            </a:extLst>
          </p:cNvPr>
          <p:cNvSpPr>
            <a:spLocks noGrp="1"/>
          </p:cNvSpPr>
          <p:nvPr>
            <p:ph type="title"/>
          </p:nvPr>
        </p:nvSpPr>
        <p:spPr>
          <a:xfrm>
            <a:off x="838200" y="247138"/>
            <a:ext cx="10515600" cy="1325563"/>
          </a:xfrm>
        </p:spPr>
        <p:txBody>
          <a:bodyPr/>
          <a:lstStyle/>
          <a:p>
            <a:r>
              <a:rPr lang="en-US" b="1" dirty="0">
                <a:latin typeface="Times New Roman" panose="02020603050405020304" pitchFamily="18" charset="0"/>
                <a:cs typeface="Times New Roman" panose="02020603050405020304" pitchFamily="18" charset="0"/>
              </a:rPr>
              <a:t>Data Cleaning</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04B788F-57E9-5137-A0BE-168BD7ACB2CA}"/>
              </a:ext>
            </a:extLst>
          </p:cNvPr>
          <p:cNvSpPr txBox="1"/>
          <p:nvPr/>
        </p:nvSpPr>
        <p:spPr>
          <a:xfrm>
            <a:off x="845574" y="1897626"/>
            <a:ext cx="10540181"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Some features contains outliers like age, height, </a:t>
            </a:r>
            <a:r>
              <a:rPr lang="en-US" sz="2400" dirty="0" err="1">
                <a:latin typeface="Times New Roman" panose="02020603050405020304" pitchFamily="18" charset="0"/>
                <a:cs typeface="Times New Roman" panose="02020603050405020304" pitchFamily="18" charset="0"/>
              </a:rPr>
              <a:t>ap_hi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ap_lo</a:t>
            </a:r>
            <a:r>
              <a:rPr lang="en-US" sz="2400" dirty="0">
                <a:latin typeface="Times New Roman" panose="02020603050405020304" pitchFamily="18" charset="0"/>
                <a:cs typeface="Times New Roman" panose="02020603050405020304" pitchFamily="18" charset="0"/>
              </a:rPr>
              <a:t> were filtered to exclude outliers by keeping only the values that fall within the 2.5th percentile and the 97.5th percentile. Resultant dataset consists of 60752 entries.</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92174AD-7398-8466-9C06-18DF3C4574A4}"/>
              </a:ext>
            </a:extLst>
          </p:cNvPr>
          <p:cNvPicPr>
            <a:picLocks noChangeAspect="1"/>
          </p:cNvPicPr>
          <p:nvPr/>
        </p:nvPicPr>
        <p:blipFill>
          <a:blip r:embed="rId2"/>
          <a:stretch>
            <a:fillRect/>
          </a:stretch>
        </p:blipFill>
        <p:spPr>
          <a:xfrm>
            <a:off x="142655" y="3319888"/>
            <a:ext cx="11946017" cy="2695951"/>
          </a:xfrm>
          <a:prstGeom prst="rect">
            <a:avLst/>
          </a:prstGeom>
        </p:spPr>
      </p:pic>
    </p:spTree>
    <p:extLst>
      <p:ext uri="{BB962C8B-B14F-4D97-AF65-F5344CB8AC3E}">
        <p14:creationId xmlns:p14="http://schemas.microsoft.com/office/powerpoint/2010/main" val="1218901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29F36-FA57-1BB0-07C1-7C69603480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B8F64A-3668-8386-7902-79B6E807BB0C}"/>
              </a:ext>
            </a:extLst>
          </p:cNvPr>
          <p:cNvSpPr>
            <a:spLocks noGrp="1"/>
          </p:cNvSpPr>
          <p:nvPr>
            <p:ph type="title"/>
          </p:nvPr>
        </p:nvSpPr>
        <p:spPr>
          <a:xfrm>
            <a:off x="838200" y="115743"/>
            <a:ext cx="10515600" cy="1325563"/>
          </a:xfrm>
        </p:spPr>
        <p:txBody>
          <a:bodyPr/>
          <a:lstStyle/>
          <a:p>
            <a:r>
              <a:rPr lang="en-US" b="1" dirty="0">
                <a:latin typeface="Times New Roman" panose="02020603050405020304" pitchFamily="18" charset="0"/>
                <a:cs typeface="Times New Roman" panose="02020603050405020304" pitchFamily="18" charset="0"/>
              </a:rPr>
              <a:t>Exploratory Data Analysis</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1D77382-0164-9F95-DD31-EA44BDB1E970}"/>
              </a:ext>
            </a:extLst>
          </p:cNvPr>
          <p:cNvSpPr txBox="1"/>
          <p:nvPr/>
        </p:nvSpPr>
        <p:spPr>
          <a:xfrm>
            <a:off x="963561" y="1314257"/>
            <a:ext cx="10390239"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Understanding the relationships between variables using data visualizations.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Displaying </a:t>
            </a:r>
            <a:r>
              <a:rPr lang="en-US" sz="2400" i="0" dirty="0">
                <a:effectLst/>
                <a:latin typeface="Times New Roman" panose="02020603050405020304" pitchFamily="18" charset="0"/>
                <a:cs typeface="Times New Roman" panose="02020603050405020304" pitchFamily="18" charset="0"/>
              </a:rPr>
              <a:t>the counts of how often each category.</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B6F9A83-ADC6-F7F3-BE8B-8DFBCD1603CE}"/>
              </a:ext>
            </a:extLst>
          </p:cNvPr>
          <p:cNvPicPr>
            <a:picLocks noChangeAspect="1"/>
          </p:cNvPicPr>
          <p:nvPr/>
        </p:nvPicPr>
        <p:blipFill>
          <a:blip r:embed="rId2"/>
          <a:stretch>
            <a:fillRect/>
          </a:stretch>
        </p:blipFill>
        <p:spPr>
          <a:xfrm>
            <a:off x="1676918" y="2742497"/>
            <a:ext cx="7992590" cy="3477110"/>
          </a:xfrm>
          <a:prstGeom prst="rect">
            <a:avLst/>
          </a:prstGeom>
        </p:spPr>
      </p:pic>
    </p:spTree>
    <p:extLst>
      <p:ext uri="{BB962C8B-B14F-4D97-AF65-F5344CB8AC3E}">
        <p14:creationId xmlns:p14="http://schemas.microsoft.com/office/powerpoint/2010/main" val="223514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14793-F82A-E6D9-C8AE-A04129872C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2D5E15-F87B-4BD6-8FD1-526A086A167C}"/>
              </a:ext>
            </a:extLst>
          </p:cNvPr>
          <p:cNvSpPr>
            <a:spLocks noGrp="1"/>
          </p:cNvSpPr>
          <p:nvPr>
            <p:ph type="title"/>
          </p:nvPr>
        </p:nvSpPr>
        <p:spPr>
          <a:xfrm>
            <a:off x="838200" y="0"/>
            <a:ext cx="10515600" cy="1325563"/>
          </a:xfrm>
        </p:spPr>
        <p:txBody>
          <a:bodyPr/>
          <a:lstStyle/>
          <a:p>
            <a:r>
              <a:rPr lang="en-US" b="1" dirty="0">
                <a:latin typeface="Times New Roman" panose="02020603050405020304" pitchFamily="18" charset="0"/>
                <a:cs typeface="Times New Roman" panose="02020603050405020304" pitchFamily="18" charset="0"/>
              </a:rPr>
              <a:t>Exploratory Data Analysis</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11EA7E7-DFB6-F87C-DB5E-58A75CF40B22}"/>
              </a:ext>
            </a:extLst>
          </p:cNvPr>
          <p:cNvPicPr>
            <a:picLocks noChangeAspect="1"/>
          </p:cNvPicPr>
          <p:nvPr/>
        </p:nvPicPr>
        <p:blipFill>
          <a:blip r:embed="rId2"/>
          <a:stretch>
            <a:fillRect/>
          </a:stretch>
        </p:blipFill>
        <p:spPr>
          <a:xfrm>
            <a:off x="838200" y="1154140"/>
            <a:ext cx="4575589" cy="2753109"/>
          </a:xfrm>
          <a:prstGeom prst="rect">
            <a:avLst/>
          </a:prstGeom>
        </p:spPr>
      </p:pic>
      <p:pic>
        <p:nvPicPr>
          <p:cNvPr id="6" name="Picture 5">
            <a:extLst>
              <a:ext uri="{FF2B5EF4-FFF2-40B4-BE49-F238E27FC236}">
                <a16:creationId xmlns:a16="http://schemas.microsoft.com/office/drawing/2014/main" id="{F8570A1B-DA0B-C31C-AAE4-7AAF47A40382}"/>
              </a:ext>
            </a:extLst>
          </p:cNvPr>
          <p:cNvPicPr>
            <a:picLocks noChangeAspect="1"/>
          </p:cNvPicPr>
          <p:nvPr/>
        </p:nvPicPr>
        <p:blipFill>
          <a:blip r:embed="rId3"/>
          <a:stretch>
            <a:fillRect/>
          </a:stretch>
        </p:blipFill>
        <p:spPr>
          <a:xfrm>
            <a:off x="5910176" y="1154140"/>
            <a:ext cx="4550447" cy="2753109"/>
          </a:xfrm>
          <a:prstGeom prst="rect">
            <a:avLst/>
          </a:prstGeom>
        </p:spPr>
      </p:pic>
      <p:pic>
        <p:nvPicPr>
          <p:cNvPr id="10" name="Picture 9">
            <a:extLst>
              <a:ext uri="{FF2B5EF4-FFF2-40B4-BE49-F238E27FC236}">
                <a16:creationId xmlns:a16="http://schemas.microsoft.com/office/drawing/2014/main" id="{CEA8C6A5-54E9-B390-C775-6DD593F14D9B}"/>
              </a:ext>
            </a:extLst>
          </p:cNvPr>
          <p:cNvPicPr>
            <a:picLocks noChangeAspect="1"/>
          </p:cNvPicPr>
          <p:nvPr/>
        </p:nvPicPr>
        <p:blipFill>
          <a:blip r:embed="rId4"/>
          <a:stretch>
            <a:fillRect/>
          </a:stretch>
        </p:blipFill>
        <p:spPr>
          <a:xfrm>
            <a:off x="838200" y="4037904"/>
            <a:ext cx="4575589" cy="2704353"/>
          </a:xfrm>
          <a:prstGeom prst="rect">
            <a:avLst/>
          </a:prstGeom>
        </p:spPr>
      </p:pic>
      <p:pic>
        <p:nvPicPr>
          <p:cNvPr id="13" name="Picture 12">
            <a:extLst>
              <a:ext uri="{FF2B5EF4-FFF2-40B4-BE49-F238E27FC236}">
                <a16:creationId xmlns:a16="http://schemas.microsoft.com/office/drawing/2014/main" id="{D77373C4-A92A-0877-CD22-3F7AA9951A8B}"/>
              </a:ext>
            </a:extLst>
          </p:cNvPr>
          <p:cNvPicPr>
            <a:picLocks noChangeAspect="1"/>
          </p:cNvPicPr>
          <p:nvPr/>
        </p:nvPicPr>
        <p:blipFill>
          <a:blip r:embed="rId5"/>
          <a:stretch>
            <a:fillRect/>
          </a:stretch>
        </p:blipFill>
        <p:spPr>
          <a:xfrm>
            <a:off x="5910176" y="4037905"/>
            <a:ext cx="4550447" cy="2738426"/>
          </a:xfrm>
          <a:prstGeom prst="rect">
            <a:avLst/>
          </a:prstGeom>
        </p:spPr>
      </p:pic>
    </p:spTree>
    <p:extLst>
      <p:ext uri="{BB962C8B-B14F-4D97-AF65-F5344CB8AC3E}">
        <p14:creationId xmlns:p14="http://schemas.microsoft.com/office/powerpoint/2010/main" val="4102403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1325</TotalTime>
  <Words>1929</Words>
  <Application>Microsoft Office PowerPoint</Application>
  <PresentationFormat>Widescreen</PresentationFormat>
  <Paragraphs>157</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Cambria Math</vt:lpstr>
      <vt:lpstr>Times New Roman</vt:lpstr>
      <vt:lpstr>Wingdings</vt:lpstr>
      <vt:lpstr>Office Theme</vt:lpstr>
      <vt:lpstr>Advancements in Health Prediction Using Machine Learning Techniques (Heart Disease)</vt:lpstr>
      <vt:lpstr>Contents</vt:lpstr>
      <vt:lpstr>Introduction</vt:lpstr>
      <vt:lpstr>Flowchart</vt:lpstr>
      <vt:lpstr>Methodologies</vt:lpstr>
      <vt:lpstr>Dataset Overview</vt:lpstr>
      <vt:lpstr>Data Cleaning</vt:lpstr>
      <vt:lpstr>Exploratory Data Analysis</vt:lpstr>
      <vt:lpstr>Exploratory Data Analysis</vt:lpstr>
      <vt:lpstr>Feature Engineering</vt:lpstr>
      <vt:lpstr>Correlation matrix using heat map</vt:lpstr>
      <vt:lpstr>Probability</vt:lpstr>
      <vt:lpstr>Probability</vt:lpstr>
      <vt:lpstr>Probability</vt:lpstr>
      <vt:lpstr>Probability</vt:lpstr>
      <vt:lpstr>Hypothesis Testing</vt:lpstr>
      <vt:lpstr>Hypothesis Testing using Chi square test</vt:lpstr>
      <vt:lpstr>Machine Learning </vt:lpstr>
      <vt:lpstr>Machine Learning</vt:lpstr>
      <vt:lpstr>Machine Learning</vt:lpstr>
      <vt:lpstr>  Performance Evaluation:  </vt:lpstr>
      <vt:lpstr>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Yashwanth Kotha</dc:creator>
  <cp:lastModifiedBy>Yashwanth Kotha</cp:lastModifiedBy>
  <cp:revision>21</cp:revision>
  <dcterms:created xsi:type="dcterms:W3CDTF">2024-12-06T03:08:57Z</dcterms:created>
  <dcterms:modified xsi:type="dcterms:W3CDTF">2024-12-13T23:43:17Z</dcterms:modified>
</cp:coreProperties>
</file>