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57" r:id="rId3"/>
    <p:sldId id="259" r:id="rId4"/>
    <p:sldId id="270" r:id="rId5"/>
    <p:sldId id="258" r:id="rId6"/>
    <p:sldId id="271" r:id="rId7"/>
    <p:sldId id="267" r:id="rId8"/>
    <p:sldId id="268" r:id="rId9"/>
    <p:sldId id="269" r:id="rId10"/>
    <p:sldId id="263" r:id="rId11"/>
    <p:sldId id="27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6"/>
    <p:restoredTop sz="94726"/>
  </p:normalViewPr>
  <p:slideViewPr>
    <p:cSldViewPr snapToGrid="0">
      <p:cViewPr>
        <p:scale>
          <a:sx n="117" d="100"/>
          <a:sy n="117" d="100"/>
        </p:scale>
        <p:origin x="45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B182-40A8-7347-F1C4-D11897BB0E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58E8B-1B78-0151-C7DA-0632F01B4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C51033-014C-8024-4297-AFCD5709BFCF}"/>
              </a:ext>
            </a:extLst>
          </p:cNvPr>
          <p:cNvSpPr>
            <a:spLocks noGrp="1"/>
          </p:cNvSpPr>
          <p:nvPr>
            <p:ph type="dt" sz="half" idx="10"/>
          </p:nvPr>
        </p:nvSpPr>
        <p:spPr/>
        <p:txBody>
          <a:bodyPr/>
          <a:lstStyle/>
          <a:p>
            <a:fld id="{72345051-2045-45DA-935E-2E3CA1A69ADC}" type="datetimeFigureOut">
              <a:rPr lang="en-US" smtClean="0"/>
              <a:t>4/25/23</a:t>
            </a:fld>
            <a:endParaRPr lang="en-US" dirty="0"/>
          </a:p>
        </p:txBody>
      </p:sp>
      <p:sp>
        <p:nvSpPr>
          <p:cNvPr id="5" name="Footer Placeholder 4">
            <a:extLst>
              <a:ext uri="{FF2B5EF4-FFF2-40B4-BE49-F238E27FC236}">
                <a16:creationId xmlns:a16="http://schemas.microsoft.com/office/drawing/2014/main" id="{0108FC2B-F236-0444-21B6-5F8036F7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63E51-CC8D-6FA6-93C5-DC8763C569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501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11D1-4B28-5115-973B-0EDE4DC9D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CBA70-2C0B-2093-8F35-19430FE174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BB4BB-E655-71D7-AD0F-4F972BD1C344}"/>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16B4439B-A1A8-101B-D82E-8E3B9B9B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75DDF-C753-8396-7E9E-1EC8858AD77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786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DA051-1F84-3DB1-5395-111BC8013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BA26A-6FD5-C687-BA2F-0401B6A5E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0A2C6-BDD3-DF4D-F02F-E2B91FFC4C45}"/>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9D115CCF-DF2E-7DD5-814D-924D42CD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CD378-6A4C-D246-26BC-2F148BE5AA7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86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796F-F4A3-5716-E24A-57F9731A7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889C3-3217-FDF1-DAF9-8932210D0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E309A-06ED-EB19-5177-81F689D9EC75}"/>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5E32F152-3B32-071D-99EF-29114880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C488-EAC1-C503-7374-DE670EE67F4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1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5CE0-97CA-08ED-3982-D91C75E5E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DA8A5-BC61-47E3-0257-504A1DC37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A52B0-FB25-FA5E-0AA1-B406693166C9}"/>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5" name="Footer Placeholder 4">
            <a:extLst>
              <a:ext uri="{FF2B5EF4-FFF2-40B4-BE49-F238E27FC236}">
                <a16:creationId xmlns:a16="http://schemas.microsoft.com/office/drawing/2014/main" id="{B45134E7-CB5B-4304-9427-273FABF59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7619-9B06-0250-42A6-E62E772A4D8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543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659A-7A5C-B404-463F-CBA5D613E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FBDDB-8B40-450E-4621-3642CD6BD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ED6EE-D948-F3CD-E19D-253729551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8F1EE-DA04-6220-5349-D6EC17E8F812}"/>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849F93BF-518F-A0A5-0917-D89DA7A7B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906B6-1707-1488-518B-D4C796D6057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55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16-03FF-F6F1-E336-74B2C854A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B7DF9-6EE3-28F4-3C6C-E4E3B7A18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8E82B-29AE-CA64-F914-D0E05C412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3D6B5-2AAB-F614-BB22-D4A0F77DE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84E3C-8D43-FF38-AEE5-EB7071D14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30D87D-A260-C6AA-50C4-EE709B67F457}"/>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8" name="Footer Placeholder 7">
            <a:extLst>
              <a:ext uri="{FF2B5EF4-FFF2-40B4-BE49-F238E27FC236}">
                <a16:creationId xmlns:a16="http://schemas.microsoft.com/office/drawing/2014/main" id="{7B1AF641-3B14-3346-BF7C-F619C11A2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26BB8A-1AE6-3793-950D-1D8C002846E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669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CF8E-7C29-57F2-41EE-2DBDCE846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53C92-4083-33F2-1E7C-2457C5D4BB28}"/>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4" name="Footer Placeholder 3">
            <a:extLst>
              <a:ext uri="{FF2B5EF4-FFF2-40B4-BE49-F238E27FC236}">
                <a16:creationId xmlns:a16="http://schemas.microsoft.com/office/drawing/2014/main" id="{DB6C9BB8-DD70-83BE-9ED6-DD85A4764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F8D4A-8F8A-837D-AAB9-0334AE40B80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6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348D6-1501-F156-1007-628367091027}"/>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3" name="Footer Placeholder 2">
            <a:extLst>
              <a:ext uri="{FF2B5EF4-FFF2-40B4-BE49-F238E27FC236}">
                <a16:creationId xmlns:a16="http://schemas.microsoft.com/office/drawing/2014/main" id="{C0192906-62B6-67D4-650B-F9F4146FD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08823-8BA7-A6FF-06AD-ABB831AAD8F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45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30DD-1FAD-603D-C734-29E69CD3E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B0CFC-6556-E64B-C41B-D5C050E57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CF4EC-DF40-4B11-1B68-B46EB7835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94BA6-D90F-D4EB-2CD6-D1B35C0EC5DB}"/>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626BA53D-4BAD-9293-31EE-3B5E9110F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90CBE-694F-9606-C1D1-1676941509D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9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02B6-AB09-9C81-E0D4-D533F6557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8BD74-D8B1-947E-EE62-2B80B2175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DE914-C1C8-501B-6811-8011A88D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DE97B-C17C-58B3-128D-930AC35CB613}"/>
              </a:ext>
            </a:extLst>
          </p:cNvPr>
          <p:cNvSpPr>
            <a:spLocks noGrp="1"/>
          </p:cNvSpPr>
          <p:nvPr>
            <p:ph type="dt" sz="half" idx="10"/>
          </p:nvPr>
        </p:nvSpPr>
        <p:spPr/>
        <p:txBody>
          <a:bodyPr/>
          <a:lstStyle/>
          <a:p>
            <a:fld id="{72345051-2045-45DA-935E-2E3CA1A69ADC}" type="datetimeFigureOut">
              <a:rPr lang="en-US" smtClean="0"/>
              <a:t>4/25/23</a:t>
            </a:fld>
            <a:endParaRPr lang="en-US"/>
          </a:p>
        </p:txBody>
      </p:sp>
      <p:sp>
        <p:nvSpPr>
          <p:cNvPr id="6" name="Footer Placeholder 5">
            <a:extLst>
              <a:ext uri="{FF2B5EF4-FFF2-40B4-BE49-F238E27FC236}">
                <a16:creationId xmlns:a16="http://schemas.microsoft.com/office/drawing/2014/main" id="{14E8C47F-B747-8ECC-D49B-12673A9CD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970F6-7613-9DBE-C80A-4016C31EE90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06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15123-CE53-2608-B4A5-9F8585991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C33EC9-5348-CEAD-7355-52079FD3D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9CF0C-0C2D-3907-B046-B68848E8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4/25/23</a:t>
            </a:fld>
            <a:endParaRPr lang="en-US" dirty="0"/>
          </a:p>
        </p:txBody>
      </p:sp>
      <p:sp>
        <p:nvSpPr>
          <p:cNvPr id="5" name="Footer Placeholder 4">
            <a:extLst>
              <a:ext uri="{FF2B5EF4-FFF2-40B4-BE49-F238E27FC236}">
                <a16:creationId xmlns:a16="http://schemas.microsoft.com/office/drawing/2014/main" id="{ABBFE7DA-B6F2-3E06-B627-673DCF0A9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C92226-4F1C-1407-2938-9D53BE0D1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701742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ottom.ma@yu.edu.jo" TargetMode="External"/><Relationship Id="rId2" Type="http://schemas.openxmlformats.org/officeDocument/2006/relationships/hyperlink" Target="mailto:shazhanguo@126.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F669DBCC-2F26-4F75-80D2-CCA2CA97D9CF}"/>
              </a:ext>
            </a:extLst>
          </p:cNvPr>
          <p:cNvPicPr>
            <a:picLocks noChangeAspect="1"/>
          </p:cNvPicPr>
          <p:nvPr/>
        </p:nvPicPr>
        <p:blipFill rotWithShape="1">
          <a:blip r:embed="rId2"/>
          <a:srcRect l="3111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7E043-319D-56E5-960F-0158C817DC36}"/>
              </a:ext>
            </a:extLst>
          </p:cNvPr>
          <p:cNvSpPr>
            <a:spLocks noGrp="1"/>
          </p:cNvSpPr>
          <p:nvPr>
            <p:ph type="ctrTitle"/>
          </p:nvPr>
        </p:nvSpPr>
        <p:spPr>
          <a:xfrm>
            <a:off x="477981" y="1137748"/>
            <a:ext cx="5226628" cy="2703979"/>
          </a:xfrm>
        </p:spPr>
        <p:txBody>
          <a:bodyPr anchor="b">
            <a:noAutofit/>
          </a:bodyPr>
          <a:lstStyle/>
          <a:p>
            <a:pPr algn="l"/>
            <a:r>
              <a:rPr lang="en-US" sz="4800" b="1" dirty="0">
                <a:latin typeface="Times New Roman" panose="02020603050405020304" pitchFamily="18" charset="0"/>
                <a:cs typeface="Times New Roman" panose="02020603050405020304" pitchFamily="18" charset="0"/>
              </a:rPr>
              <a:t>Brain Tumor Detection using Deep Learning Technique(</a:t>
            </a:r>
            <a:r>
              <a:rPr lang="en-US" sz="4800" b="1" dirty="0" err="1">
                <a:latin typeface="Times New Roman" panose="02020603050405020304" pitchFamily="18" charset="0"/>
                <a:cs typeface="Times New Roman" panose="02020603050405020304" pitchFamily="18" charset="0"/>
              </a:rPr>
              <a:t>ResNet</a:t>
            </a:r>
            <a:r>
              <a:rPr lang="en-US" sz="4800" b="1"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4FB40FBE-05E4-64C6-8F1E-6716C6D0B462}"/>
              </a:ext>
            </a:extLst>
          </p:cNvPr>
          <p:cNvSpPr>
            <a:spLocks noGrp="1"/>
          </p:cNvSpPr>
          <p:nvPr>
            <p:ph type="subTitle" idx="1"/>
          </p:nvPr>
        </p:nvSpPr>
        <p:spPr>
          <a:xfrm>
            <a:off x="477978" y="4565208"/>
            <a:ext cx="10058403" cy="2126537"/>
          </a:xfrm>
        </p:spPr>
        <p:txBody>
          <a:bodyPr>
            <a:normAutofit/>
          </a:bodyPr>
          <a:lstStyle/>
          <a:p>
            <a:pPr algn="l">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Pradeep Reddy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Malgari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700741163 (</a:t>
            </a:r>
            <a:r>
              <a:rPr lang="en-US" sz="1600" dirty="0">
                <a:effectLst/>
                <a:latin typeface="Times New Roman" panose="02020603050405020304" pitchFamily="18" charset="0"/>
              </a:rPr>
              <a:t>Data Read and Preprocessing, Analysis, Model Evaluation, Code Review</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15000"/>
              </a:lnSpc>
              <a:spcBef>
                <a:spcPts val="0"/>
              </a:spcBef>
              <a:spcAft>
                <a:spcPts val="10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Yashwanth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Amogh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Sai Somu 700743506 (</a:t>
            </a:r>
            <a:r>
              <a:rPr lang="en-US" sz="1600" dirty="0" err="1">
                <a:effectLst/>
                <a:latin typeface="Times New Roman" panose="02020603050405020304" pitchFamily="18" charset="0"/>
              </a:rPr>
              <a:t>RESNet</a:t>
            </a:r>
            <a:r>
              <a:rPr lang="en-US" sz="1600" dirty="0">
                <a:effectLst/>
                <a:latin typeface="Times New Roman" panose="02020603050405020304" pitchFamily="18" charset="0"/>
              </a:rPr>
              <a:t> 50 Algorithm/ Model Creation, Final Report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latin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l">
              <a:lnSpc>
                <a:spcPct val="115000"/>
              </a:lnSpc>
              <a:spcBef>
                <a:spcPts val="0"/>
              </a:spcBef>
              <a:spcAft>
                <a:spcPts val="1000"/>
              </a:spcAft>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Minhaaz</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Ul</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Haq</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Shaik 700741120 (</a:t>
            </a:r>
            <a:r>
              <a:rPr lang="en-US" sz="1600" dirty="0">
                <a:effectLst/>
                <a:latin typeface="Times New Roman" panose="02020603050405020304" pitchFamily="18" charset="0"/>
              </a:rPr>
              <a:t>Data Read and Preprocessing, Analysis, Final Report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algn="l">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Sai Krishna Reddy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Chevutukur</a:t>
            </a:r>
            <a:r>
              <a:rPr lang="en-US" sz="1600">
                <a:effectLst/>
                <a:latin typeface="Times New Roman" panose="02020603050405020304" pitchFamily="18" charset="0"/>
                <a:ea typeface="Calibri" panose="020F0502020204030204" pitchFamily="34" charset="0"/>
                <a:cs typeface="Times New Roman" panose="02020603050405020304" pitchFamily="18" charset="0"/>
              </a:rPr>
              <a:t> 700743830 (</a:t>
            </a:r>
            <a:r>
              <a:rPr lang="en-US" sz="1600" dirty="0" err="1">
                <a:effectLst/>
                <a:latin typeface="Times New Roman" panose="02020603050405020304" pitchFamily="18" charset="0"/>
              </a:rPr>
              <a:t>RESNet</a:t>
            </a:r>
            <a:r>
              <a:rPr lang="en-US" sz="1600" dirty="0">
                <a:effectLst/>
                <a:latin typeface="Times New Roman" panose="02020603050405020304" pitchFamily="18" charset="0"/>
              </a:rPr>
              <a:t> 50 Algorithm/ Model Creation, Model Evaluation, Code Review</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endParaRPr lang="en-US" sz="11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60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83B42-225D-1877-D394-3D31BF966C8B}"/>
              </a:ext>
            </a:extLst>
          </p:cNvPr>
          <p:cNvSpPr>
            <a:spLocks noGrp="1"/>
          </p:cNvSpPr>
          <p:nvPr>
            <p:ph idx="4294967295"/>
          </p:nvPr>
        </p:nvSpPr>
        <p:spPr>
          <a:xfrm>
            <a:off x="6258856" y="563564"/>
            <a:ext cx="5933144" cy="1439408"/>
          </a:xfrm>
        </p:spPr>
        <p:txBody>
          <a:bodyPr anchor="ctr">
            <a:normAutofit/>
          </a:bodyPr>
          <a:lstStyle/>
          <a:p>
            <a:pPr marL="0" indent="0">
              <a:spcBef>
                <a:spcPts val="0"/>
              </a:spcBef>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Epochs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700" dirty="0"/>
          </a:p>
        </p:txBody>
      </p:sp>
      <p:sp>
        <p:nvSpPr>
          <p:cNvPr id="9" name="Title 8">
            <a:extLst>
              <a:ext uri="{FF2B5EF4-FFF2-40B4-BE49-F238E27FC236}">
                <a16:creationId xmlns:a16="http://schemas.microsoft.com/office/drawing/2014/main" id="{9D1FA417-B504-9055-97C3-19AC85C0A959}"/>
              </a:ext>
            </a:extLst>
          </p:cNvPr>
          <p:cNvSpPr>
            <a:spLocks noGrp="1"/>
          </p:cNvSpPr>
          <p:nvPr>
            <p:ph type="title"/>
          </p:nvPr>
        </p:nvSpPr>
        <p:spPr>
          <a:xfrm>
            <a:off x="838200" y="365125"/>
            <a:ext cx="4169229" cy="1325563"/>
          </a:xfrm>
        </p:spPr>
        <p:txBody>
          <a:bodyPr>
            <a:normAutofit/>
          </a:bodyPr>
          <a:lstStyle/>
          <a:p>
            <a:r>
              <a:rPr lang="en-US" sz="2800" dirty="0">
                <a:latin typeface="Times New Roman" panose="02020603050405020304" pitchFamily="18" charset="0"/>
                <a:cs typeface="Times New Roman" panose="02020603050405020304" pitchFamily="18" charset="0"/>
              </a:rPr>
              <a:t>Model Summary</a:t>
            </a:r>
          </a:p>
        </p:txBody>
      </p:sp>
      <p:pic>
        <p:nvPicPr>
          <p:cNvPr id="14" name="Picture 13">
            <a:extLst>
              <a:ext uri="{FF2B5EF4-FFF2-40B4-BE49-F238E27FC236}">
                <a16:creationId xmlns:a16="http://schemas.microsoft.com/office/drawing/2014/main" id="{24216B5A-70CC-AE8A-D5DE-53A3C74D4019}"/>
              </a:ext>
            </a:extLst>
          </p:cNvPr>
          <p:cNvPicPr>
            <a:picLocks noChangeAspect="1"/>
          </p:cNvPicPr>
          <p:nvPr/>
        </p:nvPicPr>
        <p:blipFill>
          <a:blip r:embed="rId2"/>
          <a:stretch>
            <a:fillRect/>
          </a:stretch>
        </p:blipFill>
        <p:spPr>
          <a:xfrm>
            <a:off x="1" y="1560682"/>
            <a:ext cx="5638800" cy="4602259"/>
          </a:xfrm>
          <a:prstGeom prst="rect">
            <a:avLst/>
          </a:prstGeom>
        </p:spPr>
      </p:pic>
      <p:pic>
        <p:nvPicPr>
          <p:cNvPr id="18" name="Picture 17">
            <a:extLst>
              <a:ext uri="{FF2B5EF4-FFF2-40B4-BE49-F238E27FC236}">
                <a16:creationId xmlns:a16="http://schemas.microsoft.com/office/drawing/2014/main" id="{BCCE278A-D3E5-DF20-405D-2453F2EFB48D}"/>
              </a:ext>
            </a:extLst>
          </p:cNvPr>
          <p:cNvPicPr>
            <a:picLocks noChangeAspect="1"/>
          </p:cNvPicPr>
          <p:nvPr/>
        </p:nvPicPr>
        <p:blipFill>
          <a:blip r:embed="rId3"/>
          <a:stretch>
            <a:fillRect/>
          </a:stretch>
        </p:blipFill>
        <p:spPr>
          <a:xfrm>
            <a:off x="5638801" y="1850571"/>
            <a:ext cx="6553199" cy="4191000"/>
          </a:xfrm>
          <a:prstGeom prst="rect">
            <a:avLst/>
          </a:prstGeom>
        </p:spPr>
      </p:pic>
    </p:spTree>
    <p:extLst>
      <p:ext uri="{BB962C8B-B14F-4D97-AF65-F5344CB8AC3E}">
        <p14:creationId xmlns:p14="http://schemas.microsoft.com/office/powerpoint/2010/main" val="28074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9D33-219C-416B-3196-53D4CC258B9A}"/>
              </a:ext>
            </a:extLst>
          </p:cNvPr>
          <p:cNvSpPr>
            <a:spLocks noGrp="1"/>
          </p:cNvSpPr>
          <p:nvPr>
            <p:ph type="title"/>
          </p:nvPr>
        </p:nvSpPr>
        <p:spPr>
          <a:xfrm>
            <a:off x="838200" y="119743"/>
            <a:ext cx="1763486" cy="805543"/>
          </a:xfrm>
        </p:spPr>
        <p:txBody>
          <a:bodyPr>
            <a:normAutofit/>
          </a:bodyPr>
          <a:lstStyle/>
          <a:p>
            <a:r>
              <a:rPr lang="en-US" sz="2800" dirty="0">
                <a:latin typeface="Times New Roman" panose="02020603050405020304" pitchFamily="18" charset="0"/>
                <a:cs typeface="Times New Roman" panose="02020603050405020304" pitchFamily="18" charset="0"/>
              </a:rPr>
              <a:t>Accuracy</a:t>
            </a:r>
          </a:p>
        </p:txBody>
      </p:sp>
      <p:pic>
        <p:nvPicPr>
          <p:cNvPr id="3" name="Picture 2">
            <a:extLst>
              <a:ext uri="{FF2B5EF4-FFF2-40B4-BE49-F238E27FC236}">
                <a16:creationId xmlns:a16="http://schemas.microsoft.com/office/drawing/2014/main" id="{69C76405-EC05-15AC-7A0C-9C9446F5BE79}"/>
              </a:ext>
            </a:extLst>
          </p:cNvPr>
          <p:cNvPicPr>
            <a:picLocks noChangeAspect="1"/>
          </p:cNvPicPr>
          <p:nvPr/>
        </p:nvPicPr>
        <p:blipFill>
          <a:blip r:embed="rId2"/>
          <a:stretch>
            <a:fillRect/>
          </a:stretch>
        </p:blipFill>
        <p:spPr>
          <a:xfrm>
            <a:off x="126435" y="885145"/>
            <a:ext cx="8713091" cy="1738312"/>
          </a:xfrm>
          <a:prstGeom prst="rect">
            <a:avLst/>
          </a:prstGeom>
        </p:spPr>
      </p:pic>
      <p:sp>
        <p:nvSpPr>
          <p:cNvPr id="4" name="TextBox 3">
            <a:extLst>
              <a:ext uri="{FF2B5EF4-FFF2-40B4-BE49-F238E27FC236}">
                <a16:creationId xmlns:a16="http://schemas.microsoft.com/office/drawing/2014/main" id="{760514F5-CA2C-040E-02C3-3B0BD3A502D0}"/>
              </a:ext>
            </a:extLst>
          </p:cNvPr>
          <p:cNvSpPr txBox="1"/>
          <p:nvPr/>
        </p:nvSpPr>
        <p:spPr>
          <a:xfrm>
            <a:off x="457201" y="2623457"/>
            <a:ext cx="289527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Final Result</a:t>
            </a:r>
          </a:p>
        </p:txBody>
      </p:sp>
      <p:pic>
        <p:nvPicPr>
          <p:cNvPr id="5" name="Picture 4">
            <a:extLst>
              <a:ext uri="{FF2B5EF4-FFF2-40B4-BE49-F238E27FC236}">
                <a16:creationId xmlns:a16="http://schemas.microsoft.com/office/drawing/2014/main" id="{A0F90CD2-063D-9E71-EE7F-2762420DA596}"/>
              </a:ext>
            </a:extLst>
          </p:cNvPr>
          <p:cNvPicPr>
            <a:picLocks noChangeAspect="1"/>
          </p:cNvPicPr>
          <p:nvPr/>
        </p:nvPicPr>
        <p:blipFill>
          <a:blip r:embed="rId3"/>
          <a:stretch>
            <a:fillRect/>
          </a:stretch>
        </p:blipFill>
        <p:spPr>
          <a:xfrm>
            <a:off x="0" y="3388859"/>
            <a:ext cx="8251370" cy="3317661"/>
          </a:xfrm>
          <a:prstGeom prst="rect">
            <a:avLst/>
          </a:prstGeom>
        </p:spPr>
      </p:pic>
    </p:spTree>
    <p:extLst>
      <p:ext uri="{BB962C8B-B14F-4D97-AF65-F5344CB8AC3E}">
        <p14:creationId xmlns:p14="http://schemas.microsoft.com/office/powerpoint/2010/main" val="355619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4E559-DD7A-C575-8686-0BB8B39419AB}"/>
              </a:ext>
            </a:extLst>
          </p:cNvPr>
          <p:cNvSpPr>
            <a:spLocks noGrp="1"/>
          </p:cNvSpPr>
          <p:nvPr>
            <p:ph type="title"/>
          </p:nvPr>
        </p:nvSpPr>
        <p:spPr>
          <a:xfrm>
            <a:off x="411480" y="991443"/>
            <a:ext cx="4502858" cy="819341"/>
          </a:xfrm>
        </p:spPr>
        <p:txBody>
          <a:bodyPr anchor="b">
            <a:normAutofit/>
          </a:bodyPr>
          <a:lstStyle/>
          <a:p>
            <a:r>
              <a:rPr lang="en-US" sz="3400" b="1" dirty="0">
                <a:latin typeface="Times New Roman" panose="02020603050405020304" pitchFamily="18" charset="0"/>
                <a:cs typeface="Times New Roman" panose="02020603050405020304" pitchFamily="18" charset="0"/>
              </a:rPr>
              <a:t>References</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165E6C8-465B-1A02-33E5-53400BB11E85}"/>
              </a:ext>
            </a:extLst>
          </p:cNvPr>
          <p:cNvSpPr>
            <a:spLocks noGrp="1"/>
          </p:cNvSpPr>
          <p:nvPr>
            <p:ph idx="1"/>
          </p:nvPr>
        </p:nvSpPr>
        <p:spPr>
          <a:xfrm>
            <a:off x="411479" y="2285541"/>
            <a:ext cx="10866120" cy="4465368"/>
          </a:xfrm>
        </p:spPr>
        <p:txBody>
          <a:bodyPr>
            <a:normAutofit fontScale="92500" lnSpcReduction="20000"/>
          </a:bodyPr>
          <a:lstStyle/>
          <a:p>
            <a:endParaRPr lang="en-US" sz="1800" dirty="0"/>
          </a:p>
          <a:p>
            <a:r>
              <a:rPr lang="en-US" sz="1800" dirty="0"/>
              <a:t>AMRAN HOSSAIN 1 , (Member, IEEE), MOHAMMAD TARIQUL ISLAM 1 , (Senior Member, IEEE), MOHAMMAD SHAHIDUL ISLAM 1 , (Graduate Student Member, IEEE), MUHAMMAD E. H. CHOWDHURY 2 , (Senior Member, IEEE), ALI F. ALMUTAIRI 3 , (Senior Member, IEEE), QUTAIBA A. RAZOUQI3 , (Member, IEEE), AND NORBAHIAH MISRAN 1 , (Senior Member, IEEE) 1Department of Electrical, Electronic and Systems Engineering, Faculty of Engineering and Built Environment, </a:t>
            </a:r>
            <a:r>
              <a:rPr lang="en-US" sz="1800" dirty="0" err="1"/>
              <a:t>Universiti</a:t>
            </a:r>
            <a:r>
              <a:rPr lang="en-US" sz="1800" dirty="0"/>
              <a:t> </a:t>
            </a:r>
            <a:r>
              <a:rPr lang="en-US" sz="1800" dirty="0" err="1"/>
              <a:t>Kebangsaan</a:t>
            </a:r>
            <a:r>
              <a:rPr lang="en-US" sz="1800" dirty="0"/>
              <a:t> Malaysia, </a:t>
            </a:r>
            <a:r>
              <a:rPr lang="en-US" sz="1800" dirty="0" err="1"/>
              <a:t>Bangi</a:t>
            </a:r>
            <a:r>
              <a:rPr lang="en-US" sz="1800" dirty="0"/>
              <a:t> 43600, Malaysia 2Department of Electrical Engineering, Qatar University, Doha, Qatar 3Electrical Engineering Department, Kuwait University, Kuwait City 13060, Kuwait Corresponding authors: Amran Hossain (amranhossain38@gmail.com), Mohammad Tariqul Islam (</a:t>
            </a:r>
            <a:r>
              <a:rPr lang="en-US" sz="1800" dirty="0" err="1"/>
              <a:t>tariqul@ukm.edu.my</a:t>
            </a:r>
            <a:r>
              <a:rPr lang="en-US" sz="1800" dirty="0"/>
              <a:t>), and Ali F. Almutairi (</a:t>
            </a:r>
            <a:r>
              <a:rPr lang="en-US" sz="1800" dirty="0" err="1"/>
              <a:t>ali.almut@ku.edu.kw</a:t>
            </a:r>
            <a:r>
              <a:rPr lang="en-US" sz="1800" dirty="0"/>
              <a:t>)</a:t>
            </a:r>
          </a:p>
          <a:p>
            <a:r>
              <a:rPr lang="en-US" sz="1800" dirty="0"/>
              <a:t>MING LI 1 , LISHAN KUANG 2 , SHUHUA XU 2 , AND ZHANGUO SHA 2 1Department of Nuclear Medicine, Rizhao People’s Hospital, Rizhao 276826, China 2Department of Radiology, Rizhao People’s Hospital, Rizhao 276826, China Corresponding author: </a:t>
            </a:r>
            <a:r>
              <a:rPr lang="en-US" sz="1800" dirty="0" err="1"/>
              <a:t>Zhanguo</a:t>
            </a:r>
            <a:r>
              <a:rPr lang="en-US" sz="1800" dirty="0"/>
              <a:t> Sha (</a:t>
            </a:r>
            <a:r>
              <a:rPr lang="en-US" sz="1800" dirty="0">
                <a:hlinkClick r:id="rId2"/>
              </a:rPr>
              <a:t>shazhanguo@126.com</a:t>
            </a:r>
            <a:r>
              <a:rPr lang="en-US" sz="1800" dirty="0"/>
              <a:t>).</a:t>
            </a:r>
          </a:p>
          <a:p>
            <a:r>
              <a:rPr lang="en-US" sz="1800" dirty="0"/>
              <a:t>MOHAMMAD ASHRAF OTTOM 1,2, HANIF ABDUL RAHMAN 2,3, AND IVO D. DINOV 2 1Department of Information Systems, Yarmouk University, Irbid 21163, Jordan 2Statistics Online Computational Resource, Departments of Health Behavior and Biological Sciences and Computational Medicine and Bioinformatics, University of Michigan, Ann Arbor, MI 48109, USA 3PAPRSB Institute of Health Sciences, </a:t>
            </a:r>
            <a:r>
              <a:rPr lang="en-US" sz="1800" dirty="0" err="1"/>
              <a:t>Universiti</a:t>
            </a:r>
            <a:r>
              <a:rPr lang="en-US" sz="1800" dirty="0"/>
              <a:t> Brunei Darussalam, </a:t>
            </a:r>
            <a:r>
              <a:rPr lang="en-US" sz="1800" dirty="0" err="1"/>
              <a:t>Gadong</a:t>
            </a:r>
            <a:r>
              <a:rPr lang="en-US" sz="1800" dirty="0"/>
              <a:t> BE1410, Brunei Darussalam CORRESPONDING AUTHOR: MOHAMMAD ASHRAF OTTOM (</a:t>
            </a:r>
            <a:r>
              <a:rPr lang="en-US" sz="1800" dirty="0">
                <a:hlinkClick r:id="rId3"/>
              </a:rPr>
              <a:t>ottom.ma@yu.edu.jo</a:t>
            </a:r>
            <a:r>
              <a:rPr lang="en-US" sz="1800" dirty="0"/>
              <a:t>)</a:t>
            </a:r>
          </a:p>
          <a:p>
            <a:r>
              <a:rPr lang="en-US" sz="1800" dirty="0"/>
              <a:t>AHMED H. ABDEL-GAWAD 1 , LOBNA A. SAID 1 , (Senior Member, IEEE), AND AHMED G. RADWAN 2,3, (Senior Member, IEEE) 1Nanoelectronics Integrated Systems Center, Nile University, Giza 12588, Egypt 2Department of Engineering Mathematics and Physics, Cairo University, Giza 12613, Egypt 3School of Engineering and Applied Sciences (EAS), Nile University, Giza 12588, Egypt Corresponding author: </a:t>
            </a:r>
            <a:r>
              <a:rPr lang="en-US" sz="1800" dirty="0" err="1"/>
              <a:t>Lobna</a:t>
            </a:r>
            <a:r>
              <a:rPr lang="en-US" sz="1800" dirty="0"/>
              <a:t> A. Said (</a:t>
            </a:r>
            <a:r>
              <a:rPr lang="en-US" sz="1800" dirty="0" err="1"/>
              <a:t>l.a.said@ieee.org</a:t>
            </a:r>
            <a:r>
              <a:rPr lang="en-US" sz="1800" dirty="0"/>
              <a:t>)</a:t>
            </a:r>
          </a:p>
          <a:p>
            <a:pPr marL="0" indent="0">
              <a:buNone/>
            </a:pPr>
            <a:endParaRPr lang="en-US" sz="1800" dirty="0"/>
          </a:p>
        </p:txBody>
      </p:sp>
    </p:spTree>
    <p:extLst>
      <p:ext uri="{BB962C8B-B14F-4D97-AF65-F5344CB8AC3E}">
        <p14:creationId xmlns:p14="http://schemas.microsoft.com/office/powerpoint/2010/main" val="81982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0B8EF-516C-F242-90AC-490607013BC2}"/>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Motivation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1838D1-0980-B488-0A91-C16E7354E34F}"/>
              </a:ext>
            </a:extLst>
          </p:cNvPr>
          <p:cNvSpPr>
            <a:spLocks noGrp="1"/>
          </p:cNvSpPr>
          <p:nvPr>
            <p:ph idx="1"/>
          </p:nvPr>
        </p:nvSpPr>
        <p:spPr>
          <a:xfrm>
            <a:off x="4447308" y="591344"/>
            <a:ext cx="6906491" cy="5585619"/>
          </a:xfrm>
        </p:spPr>
        <p:txBody>
          <a:bodyPr anchor="ctr">
            <a:normAutofit/>
          </a:bodyPr>
          <a:lstStyle/>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In the medical field, various computer-added tools are utilized today. The outcome is quick and precise with these tools. The most widely used imaging method for examining the internal structure of the human body is magnetic resonance imaging (MRI)</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tumor is a cell that grows quickly and uncontrollably. The tumor is typically categorized as benign, malignant, or premalignant. When a tumor is found to be malignant, it becomes cancer. Even in the diagnosis of the most severe medical conditions, such as brain tumors, the MRI is utilized and there are some limitations to it.</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classifier based on a Convolution Neural Network (CNN) is suggested as a means of overcoming these limitations. The CNN-based classifier (RESNET) compares the trained and test data to arrive at the simplest possible result.</a:t>
            </a:r>
          </a:p>
          <a:p>
            <a:endParaRPr lang="en-US" sz="2200" dirty="0"/>
          </a:p>
        </p:txBody>
      </p:sp>
    </p:spTree>
    <p:extLst>
      <p:ext uri="{BB962C8B-B14F-4D97-AF65-F5344CB8AC3E}">
        <p14:creationId xmlns:p14="http://schemas.microsoft.com/office/powerpoint/2010/main" val="570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C6B6-15EE-5A90-F3BC-9492CD97D214}"/>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D070B3-7A41-FEB5-C3EE-0E19B148BA4A}"/>
              </a:ext>
            </a:extLst>
          </p:cNvPr>
          <p:cNvSpPr>
            <a:spLocks noGrp="1"/>
          </p:cNvSpPr>
          <p:nvPr>
            <p:ph idx="1"/>
          </p:nvPr>
        </p:nvSpPr>
        <p:spPr>
          <a:xfrm>
            <a:off x="4447308" y="591344"/>
            <a:ext cx="6906491" cy="5585619"/>
          </a:xfrm>
        </p:spPr>
        <p:txBody>
          <a:bodyPr anchor="ctr">
            <a:normAutofit/>
          </a:bodyPr>
          <a:lstStyle/>
          <a:p>
            <a:pPr algn="just"/>
            <a:r>
              <a:rPr lang="en-US" dirty="0">
                <a:latin typeface="Times New Roman" panose="02020603050405020304" pitchFamily="18" charset="0"/>
                <a:ea typeface="Arial Unicode MS" panose="020B0604020202020204" pitchFamily="34" charset="-128"/>
                <a:cs typeface="Times New Roman" panose="02020603050405020304" pitchFamily="18" charset="0"/>
              </a:rPr>
              <a:t>CNN based classifier RESNET compares the trained and test data to arrive at the simplest possible result.</a:t>
            </a:r>
          </a:p>
          <a:p>
            <a:pPr algn="just"/>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Residual </a:t>
            </a:r>
            <a:r>
              <a:rPr lang="en-US" dirty="0" err="1">
                <a:effectLst/>
                <a:latin typeface="Times New Roman" panose="02020603050405020304" pitchFamily="18" charset="0"/>
                <a:ea typeface="Arial Unicode MS" panose="020B0604020202020204" pitchFamily="34" charset="-128"/>
                <a:cs typeface="Times New Roman" panose="02020603050405020304" pitchFamily="18" charset="0"/>
              </a:rPr>
              <a:t>Netwok</a:t>
            </a:r>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dirty="0">
                <a:latin typeface="Times New Roman" panose="02020603050405020304" pitchFamily="18" charset="0"/>
                <a:ea typeface="Arial Unicode MS" panose="020B0604020202020204" pitchFamily="34" charset="-128"/>
                <a:cs typeface="Times New Roman" panose="02020603050405020304" pitchFamily="18" charset="0"/>
              </a:rPr>
              <a:t>(</a:t>
            </a:r>
            <a:r>
              <a:rPr lang="en-US" dirty="0" err="1">
                <a:latin typeface="Times New Roman" panose="02020603050405020304" pitchFamily="18" charset="0"/>
                <a:ea typeface="Arial Unicode MS" panose="020B0604020202020204" pitchFamily="34" charset="-128"/>
                <a:cs typeface="Times New Roman" panose="02020603050405020304" pitchFamily="18" charset="0"/>
              </a:rPr>
              <a:t>ResNet</a:t>
            </a:r>
            <a:r>
              <a:rPr lang="en-US" dirty="0">
                <a:latin typeface="Times New Roman" panose="02020603050405020304" pitchFamily="18" charset="0"/>
                <a:ea typeface="Arial Unicode MS" panose="020B0604020202020204" pitchFamily="34" charset="-128"/>
                <a:cs typeface="Times New Roman" panose="02020603050405020304" pitchFamily="18" charset="0"/>
              </a:rPr>
              <a:t>) uses more layers in a deep neural networks to reduce the error rate and increase the efficiency and accuracy.</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785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0B8EF-516C-F242-90AC-490607013BC2}"/>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Related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1838D1-0980-B488-0A91-C16E7354E34F}"/>
              </a:ext>
            </a:extLst>
          </p:cNvPr>
          <p:cNvSpPr>
            <a:spLocks noGrp="1"/>
          </p:cNvSpPr>
          <p:nvPr>
            <p:ph idx="1"/>
          </p:nvPr>
        </p:nvSpPr>
        <p:spPr>
          <a:xfrm>
            <a:off x="4447308" y="187036"/>
            <a:ext cx="6906491" cy="5989927"/>
          </a:xfrm>
        </p:spPr>
        <p:txBody>
          <a:bodyPr anchor="ctr">
            <a:normAutofit/>
          </a:bodyPr>
          <a:lstStyle/>
          <a:p>
            <a:pPr algn="just"/>
            <a:r>
              <a:rPr lang="en-US" sz="2200" dirty="0">
                <a:effectLst/>
                <a:latin typeface="Times New Roman" panose="02020603050405020304" pitchFamily="18" charset="0"/>
                <a:ea typeface="Calibri" panose="020F0502020204030204" pitchFamily="34" charset="0"/>
              </a:rPr>
              <a:t>Medical imaging techniques, such as Magnetic Resonance Imaging (MRI), Computed Tomography (CT) scan, and Positron Emission Tomography (PET) scan, are commonly used for brain tumor detection. These imaging modalities can provide detailed cross-sectional images of the brain, allowing radiologists and clinicians to identify abnormalities, such as tumors, based on their size, location, shape, and characteristics.</a:t>
            </a:r>
            <a:r>
              <a:rPr lang="en-US" sz="2200" dirty="0">
                <a:effectLst/>
              </a:rPr>
              <a:t> </a:t>
            </a:r>
            <a:endParaRPr lang="en-US" sz="2200" dirty="0">
              <a:effectLst/>
              <a:latin typeface="Times New Roman" panose="02020603050405020304" pitchFamily="18" charset="0"/>
              <a:ea typeface="Calibri" panose="020F0502020204030204" pitchFamily="34" charset="0"/>
            </a:endParaRPr>
          </a:p>
          <a:p>
            <a:pPr algn="just"/>
            <a:r>
              <a:rPr lang="en-US" sz="2200" dirty="0">
                <a:effectLst/>
                <a:latin typeface="Times New Roman" panose="02020603050405020304" pitchFamily="18" charset="0"/>
                <a:ea typeface="Calibri" panose="020F0502020204030204" pitchFamily="34" charset="0"/>
              </a:rPr>
              <a:t>Traditional methods of brain tumor detection often rely on manual visual inspection by radiologists, which can be subjective and time-consuming.</a:t>
            </a:r>
            <a:endParaRPr lang="en-US" sz="2200" dirty="0"/>
          </a:p>
        </p:txBody>
      </p:sp>
    </p:spTree>
    <p:extLst>
      <p:ext uri="{BB962C8B-B14F-4D97-AF65-F5344CB8AC3E}">
        <p14:creationId xmlns:p14="http://schemas.microsoft.com/office/powerpoint/2010/main" val="271828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77F64-544C-7058-BF48-89CD8B1C2B2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1FEF-F1CF-9092-8D65-1C10BC30194A}"/>
              </a:ext>
            </a:extLst>
          </p:cNvPr>
          <p:cNvSpPr>
            <a:spLocks noGrp="1"/>
          </p:cNvSpPr>
          <p:nvPr>
            <p:ph idx="1"/>
          </p:nvPr>
        </p:nvSpPr>
        <p:spPr>
          <a:xfrm>
            <a:off x="4447308" y="591344"/>
            <a:ext cx="6906491" cy="5585619"/>
          </a:xfrm>
        </p:spPr>
        <p:txBody>
          <a:bodyPr anchor="ctr">
            <a:normAutofit/>
          </a:bodyPr>
          <a:lstStyle/>
          <a:p>
            <a:pPr algn="just"/>
            <a:r>
              <a:rPr lang="en-US" sz="2200" dirty="0">
                <a:latin typeface="Times New Roman" panose="02020603050405020304" pitchFamily="18" charset="0"/>
                <a:ea typeface="Arial Unicode MS" panose="020B0604020202020204" pitchFamily="34" charset="-128"/>
                <a:cs typeface="Times New Roman" panose="02020603050405020304" pitchFamily="18" charset="0"/>
              </a:rPr>
              <a:t>The current techniques works on manual approach of identifying the tumor and has accuracy issues.</a:t>
            </a:r>
          </a:p>
          <a:p>
            <a:pPr algn="just"/>
            <a:r>
              <a:rPr lang="en-US" sz="2200" dirty="0">
                <a:latin typeface="Times New Roman" panose="02020603050405020304" pitchFamily="18" charset="0"/>
                <a:ea typeface="Calibri" panose="020F0502020204030204" pitchFamily="34" charset="0"/>
              </a:rPr>
              <a:t>B</a:t>
            </a:r>
            <a:r>
              <a:rPr lang="en-US" sz="2200" dirty="0">
                <a:effectLst/>
                <a:latin typeface="Times New Roman" panose="02020603050405020304" pitchFamily="18" charset="0"/>
                <a:ea typeface="Calibri" panose="020F0502020204030204" pitchFamily="34" charset="0"/>
              </a:rPr>
              <a:t>rain tumor detection can be challenging due to various factors, including the complexity of brain anatomy, variability in tumor characteristics, overlapping features with normal brain tissues, and potential imaging artifacts.</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Traditional methods of brain tumor detection often rely on manual visual inspection by radiologists, which can be subjective and time-consuming. Therefore, there is a growing interest in developing automated and computer-aided methods for brain tumor detection to improve accuracy, efficiency, and consistency.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189836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77F64-544C-7058-BF48-89CD8B1C2B2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Proposed Solution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1FEF-F1CF-9092-8D65-1C10BC30194A}"/>
              </a:ext>
            </a:extLst>
          </p:cNvPr>
          <p:cNvSpPr>
            <a:spLocks noGrp="1"/>
          </p:cNvSpPr>
          <p:nvPr>
            <p:ph idx="1"/>
          </p:nvPr>
        </p:nvSpPr>
        <p:spPr>
          <a:xfrm>
            <a:off x="4447308" y="591344"/>
            <a:ext cx="6906491" cy="5585619"/>
          </a:xfrm>
        </p:spPr>
        <p:txBody>
          <a:bodyPr anchor="ctr">
            <a:normAutofit/>
          </a:bodyPr>
          <a:lstStyle/>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Deep learning, specifically convolutional neural networks (CNNs) and Residual Neural Networks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has shown promising results in brain tumor detection from medical images. These models can learn complex patterns and features from large datasets, leading to high accuracy and potential for automation.</a:t>
            </a:r>
          </a:p>
          <a:p>
            <a:pPr algn="just"/>
            <a:r>
              <a:rPr lang="en-US" sz="2200" dirty="0">
                <a:effectLst/>
                <a:latin typeface="Times New Roman" panose="02020603050405020304" pitchFamily="18" charset="0"/>
                <a:ea typeface="Calibri" panose="020F0502020204030204" pitchFamily="34" charset="0"/>
              </a:rPr>
              <a:t>These models can learn complex patterns and features from large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datasets and make predictions based on the learned representations. </a:t>
            </a:r>
          </a:p>
          <a:p>
            <a:pPr algn="just"/>
            <a:r>
              <a:rPr lang="en-US" sz="2200" dirty="0">
                <a:effectLst/>
                <a:latin typeface="Times New Roman" panose="02020603050405020304" pitchFamily="18" charset="0"/>
                <a:ea typeface="Calibri" panose="020F0502020204030204" pitchFamily="34" charset="0"/>
              </a:rPr>
              <a:t>These approaches often involve preprocessing of medical images, feature extraction, and training of deep learning models using labeled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28289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A85E-E97F-07D4-5B7E-3C33EF690E4F}"/>
              </a:ext>
            </a:extLst>
          </p:cNvPr>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Detail Design</a:t>
            </a:r>
          </a:p>
        </p:txBody>
      </p:sp>
      <p:sp>
        <p:nvSpPr>
          <p:cNvPr id="5" name="Text Placeholder 4">
            <a:extLst>
              <a:ext uri="{FF2B5EF4-FFF2-40B4-BE49-F238E27FC236}">
                <a16:creationId xmlns:a16="http://schemas.microsoft.com/office/drawing/2014/main" id="{389902A0-B38F-33EA-F69F-CA34CE68E5FF}"/>
              </a:ext>
            </a:extLst>
          </p:cNvPr>
          <p:cNvSpPr>
            <a:spLocks noGrp="1"/>
          </p:cNvSpPr>
          <p:nvPr>
            <p:ph type="body" sz="half" idx="2"/>
          </p:nvPr>
        </p:nvSpPr>
        <p:spPr>
          <a:xfrm>
            <a:off x="1888635" y="20782"/>
            <a:ext cx="8084126" cy="1236518"/>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			Detail Design</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Training Phase we provide the dataset to train the model </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Testing Phase we provide the testing dataset to check the accuracy of the model</a:t>
            </a:r>
          </a:p>
          <a:p>
            <a:endParaRPr lang="en-US" sz="2800" dirty="0"/>
          </a:p>
        </p:txBody>
      </p:sp>
      <p:pic>
        <p:nvPicPr>
          <p:cNvPr id="9" name="Picture Placeholder 8">
            <a:extLst>
              <a:ext uri="{FF2B5EF4-FFF2-40B4-BE49-F238E27FC236}">
                <a16:creationId xmlns:a16="http://schemas.microsoft.com/office/drawing/2014/main" id="{E0330AA5-DD5B-26D4-EAC9-56ED89D40063}"/>
              </a:ext>
            </a:extLst>
          </p:cNvPr>
          <p:cNvPicPr>
            <a:picLocks noGrp="1" noChangeAspect="1"/>
          </p:cNvPicPr>
          <p:nvPr>
            <p:ph type="pic" idx="1"/>
          </p:nvPr>
        </p:nvPicPr>
        <p:blipFill>
          <a:blip r:embed="rId2"/>
          <a:srcRect l="6121" r="6121"/>
          <a:stretch>
            <a:fillRect/>
          </a:stretch>
        </p:blipFill>
        <p:spPr>
          <a:xfrm>
            <a:off x="2038524" y="1423554"/>
            <a:ext cx="7934237" cy="5413664"/>
          </a:xfrm>
          <a:prstGeom prst="rect">
            <a:avLst/>
          </a:prstGeom>
        </p:spPr>
      </p:pic>
    </p:spTree>
    <p:extLst>
      <p:ext uri="{BB962C8B-B14F-4D97-AF65-F5344CB8AC3E}">
        <p14:creationId xmlns:p14="http://schemas.microsoft.com/office/powerpoint/2010/main" val="425745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F47C-EED0-4128-D0A3-A2BCBE752A97}"/>
              </a:ext>
            </a:extLst>
          </p:cNvPr>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Architecture</a:t>
            </a:r>
          </a:p>
        </p:txBody>
      </p:sp>
      <p:sp>
        <p:nvSpPr>
          <p:cNvPr id="5" name="Text Placeholder 4">
            <a:extLst>
              <a:ext uri="{FF2B5EF4-FFF2-40B4-BE49-F238E27FC236}">
                <a16:creationId xmlns:a16="http://schemas.microsoft.com/office/drawing/2014/main" id="{A82C85BA-45C1-EEB8-4905-AE73C0614481}"/>
              </a:ext>
            </a:extLst>
          </p:cNvPr>
          <p:cNvSpPr>
            <a:spLocks noGrp="1"/>
          </p:cNvSpPr>
          <p:nvPr>
            <p:ph type="body" sz="half" idx="2"/>
          </p:nvPr>
        </p:nvSpPr>
        <p:spPr>
          <a:xfrm>
            <a:off x="2410691" y="593788"/>
            <a:ext cx="6026727" cy="829767"/>
          </a:xfrm>
        </p:spPr>
        <p:txBody>
          <a:bodyPr>
            <a:normAutofit/>
          </a:bodyPr>
          <a:lstStyle/>
          <a:p>
            <a:r>
              <a:rPr lang="en-US" sz="2800" dirty="0">
                <a:latin typeface="Times New Roman" panose="02020603050405020304" pitchFamily="18" charset="0"/>
                <a:cs typeface="Times New Roman" panose="02020603050405020304" pitchFamily="18" charset="0"/>
              </a:rPr>
              <a:t>		      Architecture</a:t>
            </a:r>
          </a:p>
        </p:txBody>
      </p:sp>
      <p:pic>
        <p:nvPicPr>
          <p:cNvPr id="9" name="Picture 8">
            <a:extLst>
              <a:ext uri="{FF2B5EF4-FFF2-40B4-BE49-F238E27FC236}">
                <a16:creationId xmlns:a16="http://schemas.microsoft.com/office/drawing/2014/main" id="{50A0D1B6-56B8-DC72-D116-DAC829438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568" y="1745674"/>
            <a:ext cx="8343900" cy="4259530"/>
          </a:xfrm>
          <a:prstGeom prst="rect">
            <a:avLst/>
          </a:prstGeom>
          <a:noFill/>
          <a:ln>
            <a:noFill/>
          </a:ln>
          <a:effectLst/>
        </p:spPr>
      </p:pic>
    </p:spTree>
    <p:extLst>
      <p:ext uri="{BB962C8B-B14F-4D97-AF65-F5344CB8AC3E}">
        <p14:creationId xmlns:p14="http://schemas.microsoft.com/office/powerpoint/2010/main" val="291714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1E4443-DB17-CEDD-7FFA-AEFC80632451}"/>
              </a:ext>
            </a:extLst>
          </p:cNvPr>
          <p:cNvSpPr>
            <a:spLocks noGrp="1"/>
          </p:cNvSpPr>
          <p:nvPr>
            <p:ph type="title"/>
          </p:nvPr>
        </p:nvSpPr>
        <p:spPr>
          <a:xfrm>
            <a:off x="469674" y="1230085"/>
            <a:ext cx="4450669" cy="3831771"/>
          </a:xfrm>
        </p:spPr>
        <p:txBody>
          <a:bodyPr>
            <a:normAutofit fontScale="90000"/>
          </a:bodyPr>
          <a:lstStyle/>
          <a:p>
            <a:r>
              <a:rPr lang="en-US" sz="2800" dirty="0">
                <a:latin typeface="Times New Roman" panose="02020603050405020304" pitchFamily="18" charset="0"/>
                <a:cs typeface="Times New Roman" panose="02020603050405020304" pitchFamily="18" charset="0"/>
              </a:rPr>
              <a:t>Process Flow</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Gather a dataset of medical images, such as MRI scans, CT scans, or PET scans, that includes labeled examples of brain tumors. Preprocess the image, which may involve resizing, normalization, and augmentation techniques to enhance the data quality and diversity.</a:t>
            </a: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15" name="Picture 14" descr="Description: Lightbox">
            <a:extLst>
              <a:ext uri="{FF2B5EF4-FFF2-40B4-BE49-F238E27FC236}">
                <a16:creationId xmlns:a16="http://schemas.microsoft.com/office/drawing/2014/main" id="{1C393617-F810-3223-50B4-A39689A65A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988302" y="1107699"/>
            <a:ext cx="6858001" cy="4642601"/>
          </a:xfrm>
          <a:prstGeom prst="rect">
            <a:avLst/>
          </a:prstGeom>
          <a:noFill/>
          <a:ln>
            <a:noFill/>
          </a:ln>
        </p:spPr>
      </p:pic>
    </p:spTree>
    <p:extLst>
      <p:ext uri="{BB962C8B-B14F-4D97-AF65-F5344CB8AC3E}">
        <p14:creationId xmlns:p14="http://schemas.microsoft.com/office/powerpoint/2010/main" val="199676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1067</Words>
  <Application>Microsoft Macintosh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Brain Tumor Detection using Deep Learning Technique(ResNet)</vt:lpstr>
      <vt:lpstr>Motivation</vt:lpstr>
      <vt:lpstr>Objectives</vt:lpstr>
      <vt:lpstr>Related Work</vt:lpstr>
      <vt:lpstr>Problem Statement</vt:lpstr>
      <vt:lpstr>Proposed Solution</vt:lpstr>
      <vt:lpstr>Detail Design</vt:lpstr>
      <vt:lpstr>Architecture</vt:lpstr>
      <vt:lpstr>Process Flow  Gather a dataset of medical images, such as MRI scans, CT scans, or PET scans, that includes labeled examples of brain tumors. Preprocess the image, which may involve resizing, normalization, and augmentation techniques to enhance the data quality and diversity.  </vt:lpstr>
      <vt:lpstr>Model Summary</vt:lpstr>
      <vt:lpstr>Accuracy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Technique</dc:title>
  <dc:creator>Minhaaz Ul Haq Shaik</dc:creator>
  <cp:lastModifiedBy>Minhaaz Ul Haq Shaik</cp:lastModifiedBy>
  <cp:revision>18</cp:revision>
  <dcterms:created xsi:type="dcterms:W3CDTF">2023-02-22T16:53:30Z</dcterms:created>
  <dcterms:modified xsi:type="dcterms:W3CDTF">2023-04-26T03:48:19Z</dcterms:modified>
</cp:coreProperties>
</file>