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35782" y="3009121"/>
            <a:ext cx="7063274" cy="1754326"/>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To develop a CNN model to classify images of plastic waste</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910982"/>
            <a:ext cx="4473395" cy="461665"/>
          </a:xfrm>
          <a:prstGeom prst="rect">
            <a:avLst/>
          </a:prstGeom>
          <a:noFill/>
        </p:spPr>
        <p:txBody>
          <a:bodyPr wrap="square">
            <a:spAutoFit/>
          </a:bodyPr>
          <a:lstStyle/>
          <a:p>
            <a:r>
              <a:rPr lang="en-IN" sz="2400" b="1" dirty="0">
                <a:solidFill>
                  <a:srgbClr val="213163"/>
                </a:solidFill>
              </a:rPr>
              <a:t>Learning Objectives</a:t>
            </a:r>
            <a:endParaRPr lang="en-IN" sz="24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8743BE4-C512-EC91-FA05-F8ADF34DCCDA}"/>
              </a:ext>
            </a:extLst>
          </p:cNvPr>
          <p:cNvSpPr txBox="1"/>
          <p:nvPr/>
        </p:nvSpPr>
        <p:spPr>
          <a:xfrm>
            <a:off x="191911" y="1452615"/>
            <a:ext cx="10297130" cy="4582921"/>
          </a:xfrm>
          <a:prstGeom prst="rect">
            <a:avLst/>
          </a:prstGeom>
          <a:noFill/>
        </p:spPr>
        <p:txBody>
          <a:bodyPr wrap="square" rtlCol="0">
            <a:spAutoFit/>
          </a:bodyPr>
          <a:lstStyle/>
          <a:p>
            <a:pPr>
              <a:lnSpc>
                <a:spcPct val="150000"/>
              </a:lnSpc>
            </a:pPr>
            <a:r>
              <a:rPr lang="en-IN" b="1" dirty="0"/>
              <a:t>Technical Learning Objectives: </a:t>
            </a:r>
          </a:p>
          <a:p>
            <a:pPr marL="285750" indent="-285750">
              <a:lnSpc>
                <a:spcPct val="150000"/>
              </a:lnSpc>
              <a:buFont typeface="Wingdings" panose="05000000000000000000" pitchFamily="2" charset="2"/>
              <a:buChar char="Ø"/>
            </a:pPr>
            <a:r>
              <a:rPr lang="en-US" sz="1400" dirty="0"/>
              <a:t>Understand Convolutional Neural Networks (CNNs)</a:t>
            </a:r>
          </a:p>
          <a:p>
            <a:pPr marL="285750" indent="-285750">
              <a:buFont typeface="Wingdings" panose="05000000000000000000" pitchFamily="2" charset="2"/>
              <a:buChar char="Ø"/>
            </a:pPr>
            <a:r>
              <a:rPr lang="en-IN" sz="1400" dirty="0"/>
              <a:t>Data Preprocessing</a:t>
            </a:r>
          </a:p>
          <a:p>
            <a:pPr marL="285750" indent="-285750">
              <a:buFont typeface="Wingdings" panose="05000000000000000000" pitchFamily="2" charset="2"/>
              <a:buChar char="Ø"/>
            </a:pPr>
            <a:r>
              <a:rPr lang="en-IN" sz="1400" dirty="0"/>
              <a:t>Image Classification Fundamentals</a:t>
            </a:r>
          </a:p>
          <a:p>
            <a:pPr marL="285750" indent="-285750">
              <a:buFont typeface="Wingdings" panose="05000000000000000000" pitchFamily="2" charset="2"/>
              <a:buChar char="Ø"/>
            </a:pPr>
            <a:r>
              <a:rPr lang="en-IN" sz="1400" dirty="0"/>
              <a:t>Model Building and Training</a:t>
            </a:r>
          </a:p>
          <a:p>
            <a:pPr marL="285750" indent="-285750">
              <a:buFont typeface="Wingdings" panose="05000000000000000000" pitchFamily="2" charset="2"/>
              <a:buChar char="Ø"/>
            </a:pPr>
            <a:r>
              <a:rPr lang="en-IN" sz="1400" dirty="0"/>
              <a:t>Hyperparameter Tuning</a:t>
            </a:r>
          </a:p>
          <a:p>
            <a:pPr marL="285750" indent="-285750">
              <a:buFont typeface="Wingdings" panose="05000000000000000000" pitchFamily="2" charset="2"/>
              <a:buChar char="Ø"/>
            </a:pPr>
            <a:r>
              <a:rPr lang="en-IN" sz="1400" dirty="0"/>
              <a:t>Evaluation and Validation</a:t>
            </a:r>
          </a:p>
          <a:p>
            <a:pPr marL="285750" indent="-285750">
              <a:buFont typeface="Wingdings" panose="05000000000000000000" pitchFamily="2" charset="2"/>
              <a:buChar char="Ø"/>
            </a:pPr>
            <a:r>
              <a:rPr lang="en-IN" sz="1400" dirty="0"/>
              <a:t>Model Deployment</a:t>
            </a:r>
          </a:p>
          <a:p>
            <a:pPr>
              <a:lnSpc>
                <a:spcPct val="150000"/>
              </a:lnSpc>
            </a:pPr>
            <a:r>
              <a:rPr lang="en-IN" sz="1870" b="1" dirty="0"/>
              <a:t>Domain-Specific Learning Objectives:</a:t>
            </a:r>
          </a:p>
          <a:p>
            <a:pPr marL="285750" indent="-285750">
              <a:lnSpc>
                <a:spcPct val="150000"/>
              </a:lnSpc>
              <a:buFont typeface="Wingdings" panose="05000000000000000000" pitchFamily="2" charset="2"/>
              <a:buChar char="Ø"/>
            </a:pPr>
            <a:r>
              <a:rPr lang="en-IN" sz="1400" dirty="0"/>
              <a:t>Plastic Waste Categorization</a:t>
            </a:r>
          </a:p>
          <a:p>
            <a:pPr marL="285750" indent="-285750">
              <a:buFont typeface="Wingdings" panose="05000000000000000000" pitchFamily="2" charset="2"/>
              <a:buChar char="Ø"/>
            </a:pPr>
            <a:r>
              <a:rPr lang="en-IN" sz="1400" dirty="0"/>
              <a:t>Environmental Impact Awareness</a:t>
            </a:r>
          </a:p>
          <a:p>
            <a:pPr marL="285750" indent="-285750">
              <a:buFont typeface="Wingdings" panose="05000000000000000000" pitchFamily="2" charset="2"/>
              <a:buChar char="Ø"/>
            </a:pPr>
            <a:r>
              <a:rPr lang="en-IN" sz="1400" dirty="0"/>
              <a:t>Environmental Impact Awareness</a:t>
            </a:r>
            <a:endParaRPr lang="en-IN" sz="1400" b="1" dirty="0"/>
          </a:p>
          <a:p>
            <a:pPr>
              <a:lnSpc>
                <a:spcPct val="150000"/>
              </a:lnSpc>
            </a:pPr>
            <a:r>
              <a:rPr lang="en-IN" sz="1870" b="1" dirty="0"/>
              <a:t>Environmental Impact Awareness:</a:t>
            </a:r>
          </a:p>
          <a:p>
            <a:pPr marL="285750" indent="-285750">
              <a:lnSpc>
                <a:spcPct val="150000"/>
              </a:lnSpc>
              <a:buFont typeface="Wingdings" panose="05000000000000000000" pitchFamily="2" charset="2"/>
              <a:buChar char="Ø"/>
            </a:pPr>
            <a:r>
              <a:rPr lang="en-IN" sz="1400" dirty="0"/>
              <a:t>Literature Review:</a:t>
            </a:r>
          </a:p>
          <a:p>
            <a:pPr marL="285750" indent="-285750">
              <a:buFont typeface="Wingdings" panose="05000000000000000000" pitchFamily="2" charset="2"/>
              <a:buChar char="Ø"/>
            </a:pPr>
            <a:r>
              <a:rPr lang="en-IN" sz="1400" dirty="0"/>
              <a:t>Collaborative Skills:</a:t>
            </a:r>
            <a:endParaRPr lang="en-IN" sz="1400" b="1" dirty="0"/>
          </a:p>
          <a:p>
            <a:endParaRPr lang="en-IN" sz="1870" b="1" dirty="0"/>
          </a:p>
        </p:txBody>
      </p:sp>
      <p:pic>
        <p:nvPicPr>
          <p:cNvPr id="7" name="Picture 6"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691120" y="1191946"/>
            <a:ext cx="4500880" cy="4632960"/>
          </a:xfrm>
          <a:prstGeom prst="rect">
            <a:avLst/>
          </a:prstGeom>
        </p:spPr>
      </p:pic>
      <p:sp>
        <p:nvSpPr>
          <p:cNvPr id="8" name="TextBox 6">
            <a:extLst>
              <a:ext uri="{FF2B5EF4-FFF2-40B4-BE49-F238E27FC236}">
                <a16:creationId xmlns:a16="http://schemas.microsoft.com/office/drawing/2014/main" id="{6C264928-EACB-4739-BDDA-6799C99356F3}"/>
              </a:ext>
            </a:extLst>
          </p:cNvPr>
          <p:cNvSpPr txBox="1"/>
          <p:nvPr/>
        </p:nvSpPr>
        <p:spPr>
          <a:xfrm>
            <a:off x="9189719" y="2959707"/>
            <a:ext cx="1503681" cy="63094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1817" y="1067664"/>
            <a:ext cx="6899447" cy="4478918"/>
          </a:xfrm>
          <a:prstGeom prst="rect">
            <a:avLst/>
          </a:prstGeom>
          <a:noFill/>
        </p:spPr>
        <p:txBody>
          <a:bodyPr wrap="square">
            <a:spAutoFit/>
          </a:bodyPr>
          <a:lstStyle/>
          <a:p>
            <a:pPr>
              <a:lnSpc>
                <a:spcPct val="150000"/>
              </a:lnSpc>
            </a:pPr>
            <a:r>
              <a:rPr lang="en-IN" sz="2400" b="1" dirty="0">
                <a:solidFill>
                  <a:srgbClr val="213163"/>
                </a:solidFill>
              </a:rPr>
              <a:t>T</a:t>
            </a:r>
            <a:r>
              <a:rPr lang="en-IN" sz="2800" b="1" dirty="0">
                <a:solidFill>
                  <a:srgbClr val="213163"/>
                </a:solidFill>
              </a:rPr>
              <a:t>ools and Technology used</a:t>
            </a:r>
          </a:p>
          <a:p>
            <a:pPr>
              <a:lnSpc>
                <a:spcPct val="150000"/>
              </a:lnSpc>
            </a:pPr>
            <a:r>
              <a:rPr lang="en-IN" sz="1870" dirty="0"/>
              <a:t>Programming Languages</a:t>
            </a:r>
          </a:p>
          <a:p>
            <a:r>
              <a:rPr lang="en-IN" sz="1870" dirty="0"/>
              <a:t>Development Environments</a:t>
            </a:r>
            <a:endParaRPr lang="en-IN" sz="1870" b="1" dirty="0"/>
          </a:p>
          <a:p>
            <a:r>
              <a:rPr lang="en-US" sz="1870" dirty="0"/>
              <a:t>Machine Learning Frameworks and Libraries</a:t>
            </a:r>
          </a:p>
          <a:p>
            <a:r>
              <a:rPr lang="en-IN" sz="1870" dirty="0"/>
              <a:t>Image Processing Tools</a:t>
            </a:r>
            <a:endParaRPr lang="en-US" sz="1870" dirty="0"/>
          </a:p>
          <a:p>
            <a:r>
              <a:rPr lang="en-IN" sz="1870" dirty="0"/>
              <a:t>Data Annotation Tools</a:t>
            </a:r>
            <a:endParaRPr lang="en-US" sz="1870" dirty="0"/>
          </a:p>
          <a:p>
            <a:r>
              <a:rPr lang="en-IN" sz="1870" dirty="0"/>
              <a:t>Data Storage and Management</a:t>
            </a:r>
          </a:p>
          <a:p>
            <a:r>
              <a:rPr lang="en-IN" sz="1870" dirty="0"/>
              <a:t>Model Training and Optimization</a:t>
            </a:r>
          </a:p>
          <a:p>
            <a:r>
              <a:rPr lang="en-IN" sz="1870" dirty="0"/>
              <a:t>Model Training and Optimization</a:t>
            </a:r>
          </a:p>
          <a:p>
            <a:r>
              <a:rPr lang="en-IN" sz="1870" dirty="0"/>
              <a:t>Visualization Tools</a:t>
            </a:r>
          </a:p>
          <a:p>
            <a:r>
              <a:rPr lang="en-IN" sz="1870" dirty="0"/>
              <a:t>Version Control</a:t>
            </a:r>
          </a:p>
          <a:p>
            <a:r>
              <a:rPr lang="en-IN" sz="1870" dirty="0"/>
              <a:t>Hardware (Optional)</a:t>
            </a:r>
          </a:p>
          <a:p>
            <a:r>
              <a:rPr lang="en-IN" sz="2800" b="1" dirty="0">
                <a:solidFill>
                  <a:srgbClr val="213163"/>
                </a:solidFill>
              </a:rPr>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7933252" cy="4417363"/>
          </a:xfrm>
          <a:prstGeom prst="rect">
            <a:avLst/>
          </a:prstGeom>
          <a:noFill/>
        </p:spPr>
        <p:txBody>
          <a:bodyPr wrap="square">
            <a:spAutoFit/>
          </a:bodyPr>
          <a:lstStyle/>
          <a:p>
            <a:pPr>
              <a:lnSpc>
                <a:spcPct val="150000"/>
              </a:lnSpc>
            </a:pPr>
            <a:r>
              <a:rPr lang="en-US" sz="2800" b="1" dirty="0">
                <a:solidFill>
                  <a:srgbClr val="213163"/>
                </a:solidFill>
              </a:rPr>
              <a:t>Methodology</a:t>
            </a:r>
          </a:p>
          <a:p>
            <a:pPr>
              <a:lnSpc>
                <a:spcPct val="150000"/>
              </a:lnSpc>
            </a:pPr>
            <a:r>
              <a:rPr lang="en-IN" sz="1870" dirty="0"/>
              <a:t>Problem Definition</a:t>
            </a:r>
          </a:p>
          <a:p>
            <a:r>
              <a:rPr lang="en-IN" sz="1870" dirty="0"/>
              <a:t>Data Collection</a:t>
            </a:r>
          </a:p>
          <a:p>
            <a:r>
              <a:rPr lang="en-IN" sz="1870" dirty="0"/>
              <a:t>Data Preprocessing</a:t>
            </a:r>
          </a:p>
          <a:p>
            <a:r>
              <a:rPr lang="en-IN" sz="1870" dirty="0"/>
              <a:t>Exploratory Data Analysis (EDA)</a:t>
            </a:r>
          </a:p>
          <a:p>
            <a:r>
              <a:rPr lang="en-IN" sz="1870" dirty="0"/>
              <a:t>Model Development</a:t>
            </a:r>
          </a:p>
          <a:p>
            <a:r>
              <a:rPr lang="en-IN" sz="1870" dirty="0"/>
              <a:t>Model Training</a:t>
            </a:r>
          </a:p>
          <a:p>
            <a:r>
              <a:rPr lang="en-IN" sz="1870" dirty="0"/>
              <a:t>Model Evaluation</a:t>
            </a:r>
          </a:p>
          <a:p>
            <a:r>
              <a:rPr lang="en-IN" sz="1870" dirty="0"/>
              <a:t>Model Optimization</a:t>
            </a:r>
          </a:p>
          <a:p>
            <a:r>
              <a:rPr lang="en-IN" sz="1870" dirty="0"/>
              <a:t>Model Deployment</a:t>
            </a:r>
          </a:p>
          <a:p>
            <a:r>
              <a:rPr lang="en-IN" sz="1870" dirty="0"/>
              <a:t>Monitoring and Maintenance</a:t>
            </a:r>
          </a:p>
          <a:p>
            <a:r>
              <a:rPr lang="en-IN" sz="1870" dirty="0"/>
              <a:t>Documentation and Reporting</a:t>
            </a:r>
          </a:p>
          <a:p>
            <a:r>
              <a:rPr lang="en-US" sz="2400" b="1" dirty="0">
                <a:solidFill>
                  <a:srgbClr val="213163"/>
                </a:solidFill>
              </a:rPr>
              <a:t> </a:t>
            </a:r>
            <a:endParaRPr lang="en-IN" sz="24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464146" cy="5049844"/>
          </a:xfrm>
          <a:prstGeom prst="rect">
            <a:avLst/>
          </a:prstGeom>
          <a:noFill/>
        </p:spPr>
        <p:txBody>
          <a:bodyPr wrap="square">
            <a:spAutoFit/>
          </a:bodyPr>
          <a:lstStyle/>
          <a:p>
            <a:r>
              <a:rPr lang="en-US" sz="2400" b="1" dirty="0">
                <a:solidFill>
                  <a:srgbClr val="213163"/>
                </a:solidFill>
              </a:rPr>
              <a:t>Problem Statement:</a:t>
            </a:r>
          </a:p>
          <a:p>
            <a:pPr>
              <a:lnSpc>
                <a:spcPct val="150000"/>
              </a:lnSpc>
            </a:pPr>
            <a:r>
              <a:rPr lang="en-US" sz="2400" b="1" dirty="0">
                <a:solidFill>
                  <a:srgbClr val="213163"/>
                </a:solidFill>
              </a:rPr>
              <a:t> </a:t>
            </a:r>
            <a:r>
              <a:rPr lang="en-US" sz="1870" b="1" dirty="0"/>
              <a:t>Problem Statement:</a:t>
            </a:r>
          </a:p>
          <a:p>
            <a:r>
              <a:rPr lang="en-US" sz="2400" b="1" dirty="0"/>
              <a:t> </a:t>
            </a:r>
            <a:r>
              <a:rPr lang="en-US" sz="1500" b="1" dirty="0"/>
              <a:t>Plastic waste is a significant environmental challenge, with improper disposal and inefficient </a:t>
            </a:r>
            <a:r>
              <a:rPr lang="en-US" sz="1500" dirty="0"/>
              <a:t>recycling processes contributing to pollution and harm to ecosystems. Manual sorting of plastic waste is time-consuming, error-prone, and inefficient, making it difficult to achieve effective waste management and recycling.</a:t>
            </a:r>
          </a:p>
          <a:p>
            <a:r>
              <a:rPr lang="en-US" sz="1500" dirty="0"/>
              <a:t>The goal of this project is to develop a </a:t>
            </a:r>
            <a:r>
              <a:rPr lang="en-US" sz="1500" b="1" dirty="0"/>
              <a:t>Convolutional Neural Network (CNN)</a:t>
            </a:r>
            <a:r>
              <a:rPr lang="en-US" sz="1500" dirty="0"/>
              <a:t> model that can automatically classify images of plastic waste into predefined categories (e.g., PET, HDPE, LDPE, etc.). This system aims to enhance the automation of waste sorting processes, improve recycling efficiency, and promote sustainable waste management practices.</a:t>
            </a:r>
          </a:p>
          <a:p>
            <a:pPr>
              <a:lnSpc>
                <a:spcPct val="150000"/>
              </a:lnSpc>
            </a:pPr>
            <a:r>
              <a:rPr lang="en-US" sz="1500" b="1" dirty="0"/>
              <a:t>Key Challenges:</a:t>
            </a:r>
            <a:endParaRPr lang="en-US" sz="1500" dirty="0"/>
          </a:p>
          <a:p>
            <a:pPr marL="285750" indent="-285750">
              <a:buFont typeface="Wingdings" panose="05000000000000000000" pitchFamily="2" charset="2"/>
              <a:buChar char="Ø"/>
            </a:pPr>
            <a:r>
              <a:rPr lang="en-US" sz="1500" b="1" dirty="0"/>
              <a:t>Diverse Plastic Types</a:t>
            </a:r>
            <a:r>
              <a:rPr lang="en-US" sz="1500" dirty="0"/>
              <a:t>: Plastic waste varies in appearance, texture, and shape, making classification challenging.</a:t>
            </a:r>
          </a:p>
          <a:p>
            <a:pPr marL="285750" indent="-285750">
              <a:buFont typeface="Wingdings" panose="05000000000000000000" pitchFamily="2" charset="2"/>
              <a:buChar char="Ø"/>
            </a:pPr>
            <a:r>
              <a:rPr lang="en-US" sz="1500" b="1" dirty="0"/>
              <a:t>Real-World Conditions</a:t>
            </a:r>
            <a:r>
              <a:rPr lang="en-US" sz="1500" dirty="0"/>
              <a:t>: Images may be affected by environmental factors such as lighting, background clutter, and occlusions.</a:t>
            </a:r>
          </a:p>
          <a:p>
            <a:pPr marL="285750" indent="-285750">
              <a:buFont typeface="Wingdings" panose="05000000000000000000" pitchFamily="2" charset="2"/>
              <a:buChar char="Ø"/>
            </a:pPr>
            <a:r>
              <a:rPr lang="en-US" sz="1500" b="1" dirty="0"/>
              <a:t>Dataset Availability</a:t>
            </a:r>
            <a:r>
              <a:rPr lang="en-US" sz="1500" dirty="0"/>
              <a:t>: A sufficiently large and diverse dataset of labeled plastic waste images is required for effective model training.</a:t>
            </a:r>
          </a:p>
          <a:p>
            <a:pPr marL="285750" indent="-285750">
              <a:buFont typeface="Wingdings" panose="05000000000000000000" pitchFamily="2" charset="2"/>
              <a:buChar char="Ø"/>
            </a:pPr>
            <a:endParaRPr lang="en-US" sz="1870" dirty="0"/>
          </a:p>
          <a:p>
            <a:r>
              <a:rPr lang="en-US" sz="1870" b="1" dirty="0"/>
              <a:t>Objective:</a:t>
            </a:r>
            <a:br>
              <a:rPr lang="en-US" sz="1870" dirty="0"/>
            </a:br>
            <a:r>
              <a:rPr lang="en-US" sz="1870" dirty="0"/>
              <a:t> </a:t>
            </a:r>
            <a:r>
              <a:rPr lang="en-US" sz="1500" dirty="0"/>
              <a:t>To build a robust and accurate CNN model that can classify plastic waste images with high precision, enabling its integration into automated waste management</a:t>
            </a:r>
            <a:endParaRPr lang="en-IN" sz="15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C97A01-569C-CC5C-12E6-402683190A2E}"/>
              </a:ext>
            </a:extLst>
          </p:cNvPr>
          <p:cNvSpPr txBox="1"/>
          <p:nvPr/>
        </p:nvSpPr>
        <p:spPr>
          <a:xfrm>
            <a:off x="87153" y="829683"/>
            <a:ext cx="11165565" cy="6028317"/>
          </a:xfrm>
          <a:prstGeom prst="rect">
            <a:avLst/>
          </a:prstGeom>
          <a:noFill/>
        </p:spPr>
        <p:txBody>
          <a:bodyPr wrap="square" rtlCol="0">
            <a:spAutoFit/>
          </a:bodyPr>
          <a:lstStyle/>
          <a:p>
            <a:pPr>
              <a:lnSpc>
                <a:spcPct val="150000"/>
              </a:lnSpc>
            </a:pPr>
            <a:r>
              <a:rPr lang="en-US" sz="2800" b="1" dirty="0">
                <a:solidFill>
                  <a:srgbClr val="213163"/>
                </a:solidFill>
              </a:rPr>
              <a:t>Solution:  </a:t>
            </a:r>
            <a:endParaRPr lang="en-US" b="1" dirty="0"/>
          </a:p>
          <a:p>
            <a:pPr>
              <a:lnSpc>
                <a:spcPct val="150000"/>
              </a:lnSpc>
            </a:pPr>
            <a:r>
              <a:rPr lang="en-US" b="1" dirty="0"/>
              <a:t>Collect Pictures</a:t>
            </a:r>
            <a:r>
              <a:rPr lang="en-US" dirty="0"/>
              <a:t>:</a:t>
            </a:r>
            <a:br>
              <a:rPr lang="en-US" dirty="0"/>
            </a:br>
            <a:r>
              <a:rPr lang="en-US" sz="1400" dirty="0"/>
              <a:t>Gather pictures of different types of plastic waste (like bottles, bags, and containers).</a:t>
            </a:r>
          </a:p>
          <a:p>
            <a:endParaRPr lang="en-US" sz="1400" dirty="0"/>
          </a:p>
          <a:p>
            <a:r>
              <a:rPr lang="en-US" sz="1870" b="1" dirty="0"/>
              <a:t>Organize and Label</a:t>
            </a:r>
            <a:r>
              <a:rPr lang="en-US" sz="1870" dirty="0"/>
              <a:t>:</a:t>
            </a:r>
            <a:br>
              <a:rPr lang="en-US" sz="1870" dirty="0"/>
            </a:br>
            <a:r>
              <a:rPr lang="en-US" sz="1400" dirty="0"/>
              <a:t>Sort the pictures into categories (e.g., "Bottles," "Bags").</a:t>
            </a:r>
          </a:p>
          <a:p>
            <a:endParaRPr lang="en-US" sz="1600" dirty="0"/>
          </a:p>
          <a:p>
            <a:r>
              <a:rPr lang="en-US" b="1" dirty="0"/>
              <a:t>Prepare the Images</a:t>
            </a:r>
            <a:r>
              <a:rPr lang="en-US" dirty="0"/>
              <a:t>:</a:t>
            </a:r>
            <a:br>
              <a:rPr lang="en-US" dirty="0"/>
            </a:br>
            <a:r>
              <a:rPr lang="en-US" sz="1600" dirty="0"/>
              <a:t>Resize all pictures to the same size (e.g., 128x128). Add more variety by flipping or rotating them.</a:t>
            </a:r>
          </a:p>
          <a:p>
            <a:endParaRPr lang="en-US" sz="1600" dirty="0"/>
          </a:p>
          <a:p>
            <a:r>
              <a:rPr lang="en-US" b="1" dirty="0"/>
              <a:t>Build a Model</a:t>
            </a:r>
            <a:r>
              <a:rPr lang="en-US" dirty="0"/>
              <a:t>:</a:t>
            </a:r>
            <a:br>
              <a:rPr lang="en-US" dirty="0"/>
            </a:br>
            <a:r>
              <a:rPr lang="en-US" sz="1600" dirty="0"/>
              <a:t>Use a ready-made image recognition tool (like a pre-trained CNN model such as </a:t>
            </a:r>
            <a:r>
              <a:rPr lang="en-US" sz="1600" dirty="0" err="1"/>
              <a:t>ResNet</a:t>
            </a:r>
            <a:r>
              <a:rPr lang="en-US" sz="1600" dirty="0"/>
              <a:t> or </a:t>
            </a:r>
            <a:r>
              <a:rPr lang="en-US" sz="1600" dirty="0" err="1"/>
              <a:t>MobileNet</a:t>
            </a:r>
            <a:r>
              <a:rPr lang="en-US" sz="1600" dirty="0"/>
              <a:t>) to identify plastics.</a:t>
            </a:r>
          </a:p>
          <a:p>
            <a:endParaRPr lang="en-US" sz="1600" dirty="0"/>
          </a:p>
          <a:p>
            <a:r>
              <a:rPr lang="en-US" b="1" dirty="0"/>
              <a:t>Train the Model</a:t>
            </a:r>
            <a:r>
              <a:rPr lang="en-US" dirty="0"/>
              <a:t>:</a:t>
            </a:r>
            <a:br>
              <a:rPr lang="en-US" dirty="0"/>
            </a:br>
            <a:r>
              <a:rPr lang="en-US" sz="1400" dirty="0"/>
              <a:t>Teach the model with your labeled pictures and check its progress on test pictures.</a:t>
            </a:r>
          </a:p>
          <a:p>
            <a:endParaRPr lang="en-IN" sz="1400" dirty="0"/>
          </a:p>
          <a:p>
            <a:r>
              <a:rPr lang="en-US" b="1" dirty="0"/>
              <a:t>Test the Model</a:t>
            </a:r>
            <a:r>
              <a:rPr lang="en-US" dirty="0"/>
              <a:t>:</a:t>
            </a:r>
            <a:br>
              <a:rPr lang="en-US" dirty="0"/>
            </a:br>
            <a:r>
              <a:rPr lang="en-US" sz="1400" dirty="0"/>
              <a:t>Try the model with new pictures to see if it correctly identifies the type of plastic.</a:t>
            </a:r>
          </a:p>
          <a:p>
            <a:endParaRPr lang="en-IN" dirty="0"/>
          </a:p>
          <a:p>
            <a:r>
              <a:rPr lang="en-US" b="1" dirty="0"/>
              <a:t>Use it in Real Life</a:t>
            </a:r>
            <a:r>
              <a:rPr lang="en-US" dirty="0"/>
              <a:t>:</a:t>
            </a:r>
            <a:br>
              <a:rPr lang="en-US" dirty="0"/>
            </a:br>
            <a:r>
              <a:rPr lang="en-US" sz="1400" dirty="0"/>
              <a:t>Deploy this tool in recycling plants or share it with people to help with plastic waste sorting.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0C1984C-35DA-D2AF-2108-684CD9C0F285}"/>
              </a:ext>
            </a:extLst>
          </p:cNvPr>
          <p:cNvPicPr>
            <a:picLocks noChangeAspect="1"/>
          </p:cNvPicPr>
          <p:nvPr/>
        </p:nvPicPr>
        <p:blipFill>
          <a:blip r:embed="rId2"/>
          <a:stretch>
            <a:fillRect/>
          </a:stretch>
        </p:blipFill>
        <p:spPr>
          <a:xfrm>
            <a:off x="2415073" y="1838131"/>
            <a:ext cx="6858000" cy="446003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4401" y="904176"/>
            <a:ext cx="10805053" cy="4154984"/>
          </a:xfrm>
          <a:prstGeom prst="rect">
            <a:avLst/>
          </a:prstGeom>
          <a:noFill/>
        </p:spPr>
        <p:txBody>
          <a:bodyPr wrap="square">
            <a:spAutoFit/>
          </a:bodyPr>
          <a:lstStyle/>
          <a:p>
            <a:pPr>
              <a:lnSpc>
                <a:spcPct val="200000"/>
              </a:lnSpc>
            </a:pPr>
            <a:r>
              <a:rPr lang="en-US" sz="2000" b="1" dirty="0">
                <a:solidFill>
                  <a:srgbClr val="213163"/>
                </a:solidFill>
              </a:rPr>
              <a:t>Conclusion:</a:t>
            </a:r>
            <a:r>
              <a:rPr lang="en-US" sz="1800" b="1" dirty="0">
                <a:solidFill>
                  <a:srgbClr val="213163"/>
                </a:solidFill>
              </a:rPr>
              <a:t> </a:t>
            </a:r>
          </a:p>
          <a:p>
            <a:r>
              <a:rPr lang="en-US" sz="1600" dirty="0"/>
              <a:t>The development of a CNN model to classify images of plastic waste is a transformative approach to tackling the growing environmental challenge of plastic waste management. By automating the classification process, this solution eliminates the inefficiencies of manual sorting, improves recycling rates, and reduces the environmental footprint of plastic waste.</a:t>
            </a:r>
          </a:p>
          <a:p>
            <a:r>
              <a:rPr lang="en-US" sz="1600" dirty="0"/>
              <a:t>Through the use of deep learning techniques, the model can accurately recognize and categorize various types of plastic, even under challenging real-world conditions. Integrating this solution into waste management systems, recycling plants, or mobile applications can lead to more efficient recycling workflows and raise awareness about proper waste segregation.</a:t>
            </a:r>
          </a:p>
          <a:p>
            <a:r>
              <a:rPr lang="en-US" sz="1600" dirty="0"/>
              <a:t>This project demonstrates how advanced technology, such as Convolutional Neural Networks, can drive innovation in environmental sustainability. By bridging the gap between technology and waste management, it offers a scalable, efficient, and impactful solution to one of the most pressing issues of our time, paving the way for a cleaner and healthier planet.</a:t>
            </a:r>
          </a:p>
          <a:p>
            <a:endParaRPr lang="en-US" sz="14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96</TotalTime>
  <Words>696</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yashwanthgowda783@gmail.com</cp:lastModifiedBy>
  <cp:revision>5</cp:revision>
  <dcterms:created xsi:type="dcterms:W3CDTF">2024-12-31T09:40:01Z</dcterms:created>
  <dcterms:modified xsi:type="dcterms:W3CDTF">2025-02-10T09:43:55Z</dcterms:modified>
</cp:coreProperties>
</file>