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15" r:id="rId2"/>
    <p:sldId id="316" r:id="rId3"/>
    <p:sldId id="258" r:id="rId4"/>
    <p:sldId id="260" r:id="rId5"/>
    <p:sldId id="261" r:id="rId6"/>
    <p:sldId id="262" r:id="rId7"/>
    <p:sldId id="263" r:id="rId8"/>
    <p:sldId id="264" r:id="rId9"/>
    <p:sldId id="265" r:id="rId10"/>
    <p:sldId id="266" r:id="rId11"/>
    <p:sldId id="312" r:id="rId12"/>
    <p:sldId id="313" r:id="rId13"/>
    <p:sldId id="314" r:id="rId14"/>
    <p:sldId id="322" r:id="rId15"/>
    <p:sldId id="323" r:id="rId16"/>
    <p:sldId id="324" r:id="rId17"/>
    <p:sldId id="325" r:id="rId18"/>
    <p:sldId id="326" r:id="rId19"/>
    <p:sldId id="327" r:id="rId20"/>
    <p:sldId id="297" r:id="rId21"/>
    <p:sldId id="317" r:id="rId22"/>
    <p:sldId id="318" r:id="rId23"/>
    <p:sldId id="319" r:id="rId24"/>
    <p:sldId id="320" r:id="rId25"/>
    <p:sldId id="321" r:id="rId26"/>
    <p:sldId id="284" r:id="rId27"/>
    <p:sldId id="285"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501F-CD1C-4216-AE69-36E606679034}" type="datetimeFigureOut">
              <a:rPr lang="en-IN" smtClean="0"/>
              <a:t>19-03-2022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FFE07-7815-44DB-B341-7D7708DAFEF0}" type="slidenum">
              <a:rPr lang="en-IN" smtClean="0"/>
              <a:t>‹#›</a:t>
            </a:fld>
            <a:endParaRPr lang="en-IN"/>
          </a:p>
        </p:txBody>
      </p:sp>
    </p:spTree>
    <p:extLst>
      <p:ext uri="{BB962C8B-B14F-4D97-AF65-F5344CB8AC3E}">
        <p14:creationId xmlns:p14="http://schemas.microsoft.com/office/powerpoint/2010/main" val="17790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74721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80099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684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39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61B8BA-8C01-4062-BDEE-CF2683840E9A}" type="datetimeFigureOut">
              <a:rPr lang="en-IN" smtClean="0"/>
              <a:t>19-03-2022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20193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61B8BA-8C01-4062-BDEE-CF2683840E9A}" type="datetimeFigureOut">
              <a:rPr lang="en-IN" smtClean="0"/>
              <a:t>19-03-2022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07988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61B8BA-8C01-4062-BDEE-CF2683840E9A}" type="datetimeFigureOut">
              <a:rPr lang="en-IN" smtClean="0"/>
              <a:t>19-03-2022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7707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61B8BA-8C01-4062-BDEE-CF2683840E9A}" type="datetimeFigureOut">
              <a:rPr lang="en-IN" smtClean="0"/>
              <a:t>19-03-2022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537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1B8BA-8C01-4062-BDEE-CF2683840E9A}" type="datetimeFigureOut">
              <a:rPr lang="en-IN" smtClean="0"/>
              <a:t>19-03-2022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73701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19-03-2022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2742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19-03-2022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9795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1B8BA-8C01-4062-BDEE-CF2683840E9A}" type="datetimeFigureOut">
              <a:rPr lang="en-IN" smtClean="0"/>
              <a:t>19-03-2022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2DE6C-0E8E-4FF2-9EF3-9145EE6F7FF6}" type="slidenum">
              <a:rPr lang="en-IN" smtClean="0"/>
              <a:t>‹#›</a:t>
            </a:fld>
            <a:endParaRPr lang="en-IN"/>
          </a:p>
        </p:txBody>
      </p:sp>
    </p:spTree>
    <p:extLst>
      <p:ext uri="{BB962C8B-B14F-4D97-AF65-F5344CB8AC3E}">
        <p14:creationId xmlns:p14="http://schemas.microsoft.com/office/powerpoint/2010/main" val="112200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963" y="2467601"/>
            <a:ext cx="10515600" cy="1325563"/>
          </a:xfrm>
        </p:spPr>
        <p:txBody>
          <a:bodyPr>
            <a:normAutofit/>
          </a:bodyPr>
          <a:lstStyle/>
          <a:p>
            <a:pPr algn="ctr">
              <a:lnSpc>
                <a:spcPct val="150000"/>
              </a:lnSpc>
            </a:pPr>
            <a:r>
              <a:rPr lang="en-IN" sz="2400" b="1" cap="all" dirty="0">
                <a:latin typeface="Times New Roman" panose="02020603050405020304" pitchFamily="18" charset="0"/>
                <a:cs typeface="Times New Roman" panose="02020603050405020304" pitchFamily="18" charset="0"/>
              </a:rPr>
              <a:t>Cyberbullying Detection in Social Media Using Supervised ML &amp; NLP Techniques</a:t>
            </a:r>
            <a:endParaRPr lang="en-IN" sz="2400"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165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50000"/>
              </a:lnSpc>
            </a:pPr>
            <a:r>
              <a:rPr lang="en-US" sz="2000" dirty="0">
                <a:latin typeface="Times New Roman" panose="02020603050405020304" pitchFamily="18" charset="0"/>
                <a:cs typeface="Times New Roman" panose="02020603050405020304" pitchFamily="18" charset="0"/>
              </a:rPr>
              <a:t>Data selection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Data preprocessing</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NLP techniques</a:t>
            </a:r>
          </a:p>
          <a:p>
            <a:pPr lvl="0" algn="just">
              <a:lnSpc>
                <a:spcPct val="150000"/>
              </a:lnSpc>
            </a:pPr>
            <a:r>
              <a:rPr lang="en-US" sz="2000" dirty="0">
                <a:latin typeface="Times New Roman" panose="02020603050405020304" pitchFamily="18" charset="0"/>
                <a:cs typeface="Times New Roman" panose="02020603050405020304" pitchFamily="18" charset="0"/>
              </a:rPr>
              <a:t>Data </a:t>
            </a:r>
            <a:r>
              <a:rPr lang="en-US" sz="2000" dirty="0" smtClean="0">
                <a:latin typeface="Times New Roman" panose="02020603050405020304" pitchFamily="18" charset="0"/>
                <a:cs typeface="Times New Roman" panose="02020603050405020304" pitchFamily="18" charset="0"/>
              </a:rPr>
              <a:t>Splitting</a:t>
            </a:r>
          </a:p>
          <a:p>
            <a:pPr lvl="0" algn="just">
              <a:lnSpc>
                <a:spcPct val="150000"/>
              </a:lnSpc>
            </a:pPr>
            <a:r>
              <a:rPr lang="en-US" sz="2000" dirty="0" smtClean="0">
                <a:latin typeface="Times New Roman" panose="02020603050405020304" pitchFamily="18" charset="0"/>
                <a:cs typeface="Times New Roman" panose="02020603050405020304" pitchFamily="18" charset="0"/>
              </a:rPr>
              <a:t>Feature extraction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Classification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Result Generation</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2641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METHODOLOGY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351338"/>
          </a:xfrm>
        </p:spPr>
        <p:txBody>
          <a:bodyPr>
            <a:normAutofit/>
          </a:bodyPr>
          <a:lstStyle/>
          <a:p>
            <a:pPr algn="just">
              <a:lnSpc>
                <a:spcPct val="150000"/>
              </a:lnSpc>
            </a:pPr>
            <a:r>
              <a:rPr lang="en-US" sz="2000" b="1" dirty="0">
                <a:latin typeface="Times New Roman" pitchFamily="18" charset="0"/>
                <a:cs typeface="Times New Roman" pitchFamily="18" charset="0"/>
              </a:rPr>
              <a:t>Data selection: </a:t>
            </a:r>
            <a:r>
              <a:rPr lang="en-US" sz="2000" dirty="0">
                <a:latin typeface="Times New Roman" pitchFamily="18" charset="0"/>
                <a:cs typeface="Times New Roman" pitchFamily="18" charset="0"/>
              </a:rPr>
              <a:t>The data selection is the process of selecting the data for detecting the cyber bullying. In this project, the twitter dataset is used for detecting bullying. The dataset which contains the information about the user name, Tweets, annotations.</a:t>
            </a:r>
          </a:p>
          <a:p>
            <a:pPr lvl="0" algn="just">
              <a:lnSpc>
                <a:spcPct val="150000"/>
              </a:lnSpc>
            </a:pPr>
            <a:r>
              <a:rPr lang="en-US" sz="2000" b="1" dirty="0">
                <a:latin typeface="Times New Roman" pitchFamily="18" charset="0"/>
                <a:cs typeface="Times New Roman" pitchFamily="18" charset="0"/>
              </a:rPr>
              <a:t>Data preprocessing: </a:t>
            </a:r>
            <a:r>
              <a:rPr lang="en-IN" sz="2000" dirty="0">
                <a:latin typeface="Times New Roman" panose="02020603050405020304" pitchFamily="18" charset="0"/>
                <a:cs typeface="Times New Roman" panose="02020603050405020304" pitchFamily="18" charset="0"/>
              </a:rPr>
              <a:t>Data pre-processing is the process of removing the unwanted data from the dataset. Pre-processing data transformation operations are used to transform the dataset into a structure suitable for machine learning. Missing data removal: In this process, the null values such as missing values and Nan values are replaced by 0. Then , we have to drop unwanted columns because it is not required for our process.</a:t>
            </a: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044593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METHODOLOGY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87657"/>
            <a:ext cx="10515600" cy="4439656"/>
          </a:xfrm>
        </p:spPr>
        <p:txBody>
          <a:bodyPr>
            <a:normAutofit fontScale="92500"/>
          </a:bodyPr>
          <a:lstStyle/>
          <a:p>
            <a:pPr lvl="0" algn="just">
              <a:lnSpc>
                <a:spcPct val="150000"/>
              </a:lnSpc>
            </a:pPr>
            <a:r>
              <a:rPr lang="en-US" sz="2000" b="1" dirty="0">
                <a:latin typeface="Times New Roman" pitchFamily="18" charset="0"/>
                <a:cs typeface="Times New Roman" pitchFamily="18" charset="0"/>
              </a:rPr>
              <a:t>NLP techniques: </a:t>
            </a:r>
            <a:r>
              <a:rPr lang="en-US" sz="2000" dirty="0">
                <a:latin typeface="Times New Roman" panose="02020603050405020304" pitchFamily="18" charset="0"/>
                <a:cs typeface="Times New Roman" panose="02020603050405020304" pitchFamily="18" charset="0"/>
              </a:rPr>
              <a:t>NLP is a field in machine learning with the </a:t>
            </a:r>
            <a:r>
              <a:rPr lang="en-IN" sz="2000" dirty="0">
                <a:latin typeface="Times New Roman" panose="02020603050405020304" pitchFamily="18" charset="0"/>
                <a:cs typeface="Times New Roman" panose="02020603050405020304" pitchFamily="18" charset="0"/>
              </a:rPr>
              <a:t>ability of a computer to understand, analyze, manipulate, and potentially generate human language.</a:t>
            </a:r>
            <a:r>
              <a:rPr lang="en-US" sz="2000" dirty="0">
                <a:latin typeface="Times New Roman" panose="02020603050405020304" pitchFamily="18" charset="0"/>
                <a:cs typeface="Times New Roman" panose="02020603050405020304" pitchFamily="18" charset="0"/>
              </a:rPr>
              <a:t>Cleaning (or pre-processing) the data typically consists of a number of steps:</a:t>
            </a:r>
            <a:r>
              <a:rPr lang="en-IN"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Remove punctuation:</a:t>
            </a:r>
            <a:r>
              <a:rPr lang="en-US" sz="2000" dirty="0">
                <a:latin typeface="Times New Roman" panose="02020603050405020304" pitchFamily="18" charset="0"/>
                <a:cs typeface="Times New Roman" panose="02020603050405020304" pitchFamily="18" charset="0"/>
              </a:rPr>
              <a:t> Punctuation can provide grammatical context to a sentence which supports our understanding. Tokenization</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Tokenizing separates text into units such as sentences or words. It gives structure to previously unstructured text.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Plata o </a:t>
            </a:r>
            <a:r>
              <a:rPr lang="en-US" sz="2000" dirty="0" err="1">
                <a:latin typeface="Times New Roman" panose="02020603050405020304" pitchFamily="18" charset="0"/>
                <a:cs typeface="Times New Roman" panose="02020603050405020304" pitchFamily="18" charset="0"/>
              </a:rPr>
              <a:t>Plomo</a:t>
            </a:r>
            <a:r>
              <a:rPr lang="en-US" sz="2000" dirty="0">
                <a:latin typeface="Times New Roman" panose="02020603050405020304" pitchFamily="18" charset="0"/>
                <a:cs typeface="Times New Roman" panose="02020603050405020304" pitchFamily="18" charset="0"/>
              </a:rPr>
              <a:t>-&gt; ‘Plata’,’o’,’</a:t>
            </a:r>
            <a:r>
              <a:rPr lang="en-US" sz="2000" dirty="0" err="1">
                <a:latin typeface="Times New Roman" panose="02020603050405020304" pitchFamily="18" charset="0"/>
                <a:cs typeface="Times New Roman" panose="02020603050405020304" pitchFamily="18" charset="0"/>
              </a:rPr>
              <a:t>Plomo</a:t>
            </a:r>
            <a:r>
              <a:rPr lang="en-US" sz="2000" dirty="0">
                <a:latin typeface="Times New Roman" panose="02020603050405020304" pitchFamily="18" charset="0"/>
                <a:cs typeface="Times New Roman" panose="02020603050405020304" pitchFamily="18" charset="0"/>
              </a:rPr>
              <a:t>’.</a:t>
            </a:r>
            <a:r>
              <a:rPr lang="en-IN" sz="2000" b="1" dirty="0">
                <a:latin typeface="Times New Roman" panose="02020603050405020304" pitchFamily="18" charset="0"/>
                <a:cs typeface="Times New Roman" panose="02020603050405020304" pitchFamily="18" charset="0"/>
              </a:rPr>
              <a:t>Stemming:</a:t>
            </a:r>
            <a:r>
              <a:rPr lang="en-IN" sz="2000" dirty="0">
                <a:latin typeface="Times New Roman" panose="02020603050405020304" pitchFamily="18" charset="0"/>
                <a:cs typeface="Times New Roman" panose="02020603050405020304" pitchFamily="18" charset="0"/>
              </a:rPr>
              <a:t> Stemming helps reduce a word to its stem form. </a:t>
            </a:r>
          </a:p>
          <a:p>
            <a:pPr algn="just">
              <a:lnSpc>
                <a:spcPct val="150000"/>
              </a:lnSpc>
            </a:pPr>
            <a:r>
              <a:rPr lang="en-US" sz="2000" b="1" dirty="0">
                <a:latin typeface="Times New Roman" panose="02020603050405020304" pitchFamily="18" charset="0"/>
                <a:cs typeface="Times New Roman" panose="02020603050405020304" pitchFamily="18" charset="0"/>
              </a:rPr>
              <a:t>Data splitting:  </a:t>
            </a:r>
            <a:r>
              <a:rPr lang="en-IN" sz="2000" dirty="0">
                <a:latin typeface="Times New Roman" pitchFamily="18" charset="0"/>
                <a:cs typeface="Times New Roman" pitchFamily="18" charset="0"/>
              </a:rPr>
              <a:t>Data splitting is the act of partitioning available data into. two portions, usually for  cross-</a:t>
            </a:r>
            <a:r>
              <a:rPr lang="en-IN" sz="2000" dirty="0" err="1">
                <a:latin typeface="Times New Roman" pitchFamily="18" charset="0"/>
                <a:cs typeface="Times New Roman" pitchFamily="18" charset="0"/>
              </a:rPr>
              <a:t>validatory</a:t>
            </a:r>
            <a:r>
              <a:rPr lang="en-IN" sz="2000" dirty="0">
                <a:latin typeface="Times New Roman" pitchFamily="18" charset="0"/>
                <a:cs typeface="Times New Roman" pitchFamily="18" charset="0"/>
              </a:rPr>
              <a:t> purposes.  One portion of the data is used to develop a predictive model. and the other to evaluate the model's performance.</a:t>
            </a:r>
          </a:p>
          <a:p>
            <a:pPr marL="0" indent="0" algn="just">
              <a:lnSpc>
                <a:spcPct val="150000"/>
              </a:lnSpc>
              <a:buNone/>
            </a:pPr>
            <a:endParaRPr lang="en-IN" sz="2000" b="1" dirty="0">
              <a:latin typeface="Times New Roman" panose="02020603050405020304" pitchFamily="18" charset="0"/>
              <a:cs typeface="Times New Roman" panose="02020603050405020304" pitchFamily="18" charset="0"/>
            </a:endParaRPr>
          </a:p>
          <a:p>
            <a:pPr lvl="0" algn="just">
              <a:lnSpc>
                <a:spcPct val="200000"/>
              </a:lnSpc>
            </a:pPr>
            <a:endParaRPr lang="en-US" sz="2000" dirty="0"/>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a:p>
            <a:pPr algn="just">
              <a:lnSpc>
                <a:spcPct val="150000"/>
              </a:lnSpc>
            </a:pPr>
            <a:endParaRPr lang="en-IN" sz="2000" dirty="0">
              <a:latin typeface="Times New Roman" pitchFamily="18" charset="0"/>
              <a:cs typeface="Times New Roman" pitchFamily="18" charset="0"/>
            </a:endParaRPr>
          </a:p>
          <a:p>
            <a:pPr lvl="0" algn="just">
              <a:lnSpc>
                <a:spcPct val="150000"/>
              </a:lnSpc>
            </a:pPr>
            <a:endParaRPr lang="en-IN" sz="2000" dirty="0">
              <a:latin typeface="Times New Roman" pitchFamily="18" charset="0"/>
              <a:cs typeface="Times New Roman"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63523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METHODOLOGY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22290" y="1458868"/>
            <a:ext cx="10984606" cy="4941931"/>
          </a:xfrm>
        </p:spPr>
        <p:txBody>
          <a:bodyPr>
            <a:normAutofit lnSpcReduction="10000"/>
          </a:bodyPr>
          <a:lstStyle/>
          <a:p>
            <a:pPr algn="just">
              <a:lnSpc>
                <a:spcPct val="170000"/>
              </a:lnSpc>
            </a:pPr>
            <a:r>
              <a:rPr lang="en-US" sz="2000" b="1" dirty="0" smtClean="0">
                <a:latin typeface="Times New Roman" pitchFamily="18" charset="0"/>
                <a:cs typeface="Times New Roman" pitchFamily="18" charset="0"/>
              </a:rPr>
              <a:t>Feature Extraction/vectorization</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It is a process of encoding text as integers (i.e.) numeric form to create feature vectors so that machine learning algorithm can understand our data. In our process, we have to implement the </a:t>
            </a:r>
            <a:r>
              <a:rPr lang="en-US" sz="2000" b="1" dirty="0">
                <a:latin typeface="Times New Roman" pitchFamily="18" charset="0"/>
                <a:cs typeface="Times New Roman" pitchFamily="18" charset="0"/>
              </a:rPr>
              <a:t>count vectorization </a:t>
            </a:r>
            <a:r>
              <a:rPr lang="en-US" sz="2000" b="1" dirty="0" smtClean="0">
                <a:latin typeface="Times New Roman" pitchFamily="18" charset="0"/>
                <a:cs typeface="Times New Roman" pitchFamily="18" charset="0"/>
              </a:rPr>
              <a:t>.</a:t>
            </a:r>
          </a:p>
          <a:p>
            <a:pPr algn="just">
              <a:lnSpc>
                <a:spcPct val="170000"/>
              </a:lnSpc>
            </a:pPr>
            <a:r>
              <a:rPr lang="en-US" sz="2000" b="1" dirty="0" smtClean="0">
                <a:latin typeface="Times New Roman" pitchFamily="18" charset="0"/>
                <a:cs typeface="Times New Roman" pitchFamily="18" charset="0"/>
              </a:rPr>
              <a:t>Classification</a:t>
            </a:r>
            <a:r>
              <a:rPr lang="en-US" sz="2000" b="1" dirty="0">
                <a:latin typeface="Times New Roman" pitchFamily="18" charset="0"/>
                <a:cs typeface="Times New Roman" pitchFamily="18" charset="0"/>
              </a:rPr>
              <a:t>: </a:t>
            </a:r>
            <a:r>
              <a:rPr lang="en-IN" sz="2000" dirty="0">
                <a:latin typeface="Times New Roman" panose="02020603050405020304" pitchFamily="18" charset="0"/>
                <a:cs typeface="Times New Roman" panose="02020603050405020304" pitchFamily="18" charset="0"/>
              </a:rPr>
              <a:t>In this step, we have to implement the two different machine learning algorithms such as </a:t>
            </a:r>
            <a:r>
              <a:rPr lang="en-IN" sz="2000" b="1" i="1" dirty="0" smtClean="0">
                <a:latin typeface="Times New Roman" panose="02020603050405020304" pitchFamily="18" charset="0"/>
                <a:cs typeface="Times New Roman" panose="02020603050405020304" pitchFamily="18" charset="0"/>
              </a:rPr>
              <a:t>Decision tree and </a:t>
            </a:r>
            <a:r>
              <a:rPr lang="en-IN" sz="2000" b="1" i="1" dirty="0" err="1" smtClean="0">
                <a:latin typeface="Times New Roman" panose="02020603050405020304" pitchFamily="18" charset="0"/>
                <a:cs typeface="Times New Roman" panose="02020603050405020304" pitchFamily="18" charset="0"/>
              </a:rPr>
              <a:t>naives</a:t>
            </a:r>
            <a:r>
              <a:rPr lang="en-IN" sz="2000" b="1" i="1" dirty="0" smtClean="0">
                <a:latin typeface="Times New Roman" panose="02020603050405020304" pitchFamily="18" charset="0"/>
                <a:cs typeface="Times New Roman" panose="02020603050405020304" pitchFamily="18" charset="0"/>
              </a:rPr>
              <a:t> </a:t>
            </a:r>
            <a:r>
              <a:rPr lang="en-IN" sz="2000" b="1" i="1" dirty="0" err="1" smtClean="0">
                <a:latin typeface="Times New Roman" panose="02020603050405020304" pitchFamily="18" charset="0"/>
                <a:cs typeface="Times New Roman" panose="02020603050405020304" pitchFamily="18" charset="0"/>
              </a:rPr>
              <a:t>bayes</a:t>
            </a:r>
            <a:r>
              <a:rPr lang="en-US" sz="2000" dirty="0" smtClean="0">
                <a:latin typeface="Times New Roman" panose="02020603050405020304" pitchFamily="18" charset="0"/>
                <a:cs typeface="Times New Roman" panose="02020603050405020304" pitchFamily="18" charset="0"/>
              </a:rPr>
              <a:t>With </a:t>
            </a:r>
            <a:r>
              <a:rPr lang="en-US" sz="2000" dirty="0">
                <a:latin typeface="Times New Roman" panose="02020603050405020304" pitchFamily="18" charset="0"/>
                <a:cs typeface="Times New Roman" panose="02020603050405020304" pitchFamily="18" charset="0"/>
              </a:rPr>
              <a:t>the help of </a:t>
            </a:r>
            <a:r>
              <a:rPr lang="en-IN" sz="2000" dirty="0">
                <a:latin typeface="Times New Roman" panose="02020603050405020304" pitchFamily="18" charset="0"/>
                <a:cs typeface="Times New Roman" panose="02020603050405020304" pitchFamily="18" charset="0"/>
              </a:rPr>
              <a:t>machine learning algorithms , we have to analyse the cyberbullying cases.</a:t>
            </a:r>
          </a:p>
          <a:p>
            <a:pPr algn="just">
              <a:lnSpc>
                <a:spcPct val="170000"/>
              </a:lnSpc>
            </a:pPr>
            <a:r>
              <a:rPr lang="en-US" sz="2000" b="1" dirty="0">
                <a:latin typeface="Times New Roman" panose="02020603050405020304" pitchFamily="18" charset="0"/>
                <a:cs typeface="Times New Roman" panose="02020603050405020304" pitchFamily="18" charset="0"/>
              </a:rPr>
              <a:t>Result generation</a:t>
            </a:r>
            <a:r>
              <a:rPr lang="en-US" sz="2000"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In this step, we have to analyse the some performance metrics such as accuracy, precision, recall and f1-score. Then , we have to predict the text that is cyberbullying case or non cyberbullying cases. Then we have to compare the both the algorithm results which one is efficient.</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a:p>
            <a:pPr algn="just">
              <a:lnSpc>
                <a:spcPct val="150000"/>
              </a:lnSpc>
            </a:pPr>
            <a:endParaRPr lang="en-IN" sz="2000" dirty="0">
              <a:latin typeface="Times New Roman" pitchFamily="18" charset="0"/>
              <a:cs typeface="Times New Roman" pitchFamily="18" charset="0"/>
            </a:endParaRPr>
          </a:p>
          <a:p>
            <a:pPr lvl="0" algn="just">
              <a:lnSpc>
                <a:spcPct val="150000"/>
              </a:lnSpc>
            </a:pPr>
            <a:endParaRPr lang="en-IN" sz="2000" dirty="0">
              <a:latin typeface="Times New Roman" pitchFamily="18" charset="0"/>
              <a:cs typeface="Times New Roman"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52814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4" y="2351691"/>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SCREENSHOTS</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26024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SELECTION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Content Placeholder 4"/>
          <p:cNvPicPr>
            <a:picLocks noGrp="1"/>
          </p:cNvPicPr>
          <p:nvPr>
            <p:ph idx="1"/>
          </p:nvPr>
        </p:nvPicPr>
        <p:blipFill>
          <a:blip r:embed="rId2"/>
          <a:stretch>
            <a:fillRect/>
          </a:stretch>
        </p:blipFill>
        <p:spPr>
          <a:xfrm>
            <a:off x="3890169" y="2505869"/>
            <a:ext cx="4648200" cy="2847975"/>
          </a:xfrm>
          <a:prstGeom prst="rect">
            <a:avLst/>
          </a:prstGeom>
        </p:spPr>
      </p:pic>
    </p:spTree>
    <p:extLst>
      <p:ext uri="{BB962C8B-B14F-4D97-AF65-F5344CB8AC3E}">
        <p14:creationId xmlns:p14="http://schemas.microsoft.com/office/powerpoint/2010/main" val="102230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PREPROCESSING</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3833812" y="2690812"/>
            <a:ext cx="4524375" cy="1476375"/>
          </a:xfrm>
          <a:prstGeom prst="rect">
            <a:avLst/>
          </a:prstGeom>
        </p:spPr>
      </p:pic>
    </p:spTree>
    <p:extLst>
      <p:ext uri="{BB962C8B-B14F-4D97-AF65-F5344CB8AC3E}">
        <p14:creationId xmlns:p14="http://schemas.microsoft.com/office/powerpoint/2010/main" val="1055230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NLP</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658767" y="2302668"/>
            <a:ext cx="4924425" cy="2524125"/>
          </a:xfrm>
          <a:prstGeom prst="rect">
            <a:avLst/>
          </a:prstGeom>
        </p:spPr>
      </p:pic>
      <p:pic>
        <p:nvPicPr>
          <p:cNvPr id="6" name="Picture 5"/>
          <p:cNvPicPr/>
          <p:nvPr/>
        </p:nvPicPr>
        <p:blipFill>
          <a:blip r:embed="rId3"/>
          <a:stretch>
            <a:fillRect/>
          </a:stretch>
        </p:blipFill>
        <p:spPr>
          <a:xfrm>
            <a:off x="6649523" y="2431256"/>
            <a:ext cx="4533900" cy="2266950"/>
          </a:xfrm>
          <a:prstGeom prst="rect">
            <a:avLst/>
          </a:prstGeom>
        </p:spPr>
      </p:pic>
    </p:spTree>
    <p:extLst>
      <p:ext uri="{BB962C8B-B14F-4D97-AF65-F5344CB8AC3E}">
        <p14:creationId xmlns:p14="http://schemas.microsoft.com/office/powerpoint/2010/main" val="2808283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PERFORMANCES</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7" name="Picture 6"/>
          <p:cNvPicPr>
            <a:picLocks noChangeAspect="1"/>
          </p:cNvPicPr>
          <p:nvPr/>
        </p:nvPicPr>
        <p:blipFill>
          <a:blip r:embed="rId2"/>
          <a:stretch>
            <a:fillRect/>
          </a:stretch>
        </p:blipFill>
        <p:spPr>
          <a:xfrm>
            <a:off x="3383198" y="4706506"/>
            <a:ext cx="4858933" cy="1255885"/>
          </a:xfrm>
          <a:prstGeom prst="rect">
            <a:avLst/>
          </a:prstGeom>
        </p:spPr>
      </p:pic>
    </p:spTree>
    <p:extLst>
      <p:ext uri="{BB962C8B-B14F-4D97-AF65-F5344CB8AC3E}">
        <p14:creationId xmlns:p14="http://schemas.microsoft.com/office/powerpoint/2010/main" val="2168622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PERFORMANCES</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8" name="Picture 7"/>
          <p:cNvPicPr/>
          <p:nvPr/>
        </p:nvPicPr>
        <p:blipFill>
          <a:blip r:embed="rId2"/>
          <a:stretch>
            <a:fillRect/>
          </a:stretch>
        </p:blipFill>
        <p:spPr>
          <a:xfrm>
            <a:off x="3487823" y="2182249"/>
            <a:ext cx="5731510" cy="3601085"/>
          </a:xfrm>
          <a:prstGeom prst="rect">
            <a:avLst/>
          </a:prstGeom>
        </p:spPr>
      </p:pic>
    </p:spTree>
    <p:extLst>
      <p:ext uri="{BB962C8B-B14F-4D97-AF65-F5344CB8AC3E}">
        <p14:creationId xmlns:p14="http://schemas.microsoft.com/office/powerpoint/2010/main" val="163517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540"/>
            <a:ext cx="10515600" cy="1325563"/>
          </a:xfrm>
        </p:spPr>
        <p:txBody>
          <a:bodyPr>
            <a:normAutofit/>
          </a:bodyPr>
          <a:lstStyle/>
          <a:p>
            <a:pPr algn="ctr"/>
            <a:r>
              <a:rPr lang="en-IN" b="1" dirty="0" smtClean="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8621" y="1297591"/>
            <a:ext cx="11074758" cy="4961540"/>
          </a:xfrm>
        </p:spPr>
        <p:txBody>
          <a:bodyPr>
            <a:normAutofit fontScale="92500" lnSpcReduction="10000"/>
          </a:bodyPr>
          <a:lstStyle/>
          <a:p>
            <a:pPr marL="342900" indent="-342900" algn="just">
              <a:lnSpc>
                <a:spcPct val="150000"/>
              </a:lnSpc>
            </a:pPr>
            <a:r>
              <a:rPr lang="en-IN" sz="2000" dirty="0">
                <a:latin typeface="Times New Roman" panose="02020603050405020304" pitchFamily="18" charset="0"/>
                <a:ea typeface="Tahoma" panose="020B0604030504040204" pitchFamily="34" charset="0"/>
                <a:cs typeface="Times New Roman" panose="02020603050405020304" pitchFamily="18" charset="0"/>
              </a:rPr>
              <a:t>From the day internet came into existence, the era of social networking sprouted. </a:t>
            </a:r>
          </a:p>
          <a:p>
            <a:pPr marL="342900" indent="-342900" algn="just">
              <a:lnSpc>
                <a:spcPct val="150000"/>
              </a:lnSpc>
            </a:pPr>
            <a:r>
              <a:rPr lang="en-IN" sz="2000" dirty="0">
                <a:latin typeface="Times New Roman" panose="02020603050405020304" pitchFamily="18" charset="0"/>
                <a:ea typeface="Tahoma" panose="020B0604030504040204" pitchFamily="34" charset="0"/>
                <a:cs typeface="Times New Roman" panose="02020603050405020304" pitchFamily="18" charset="0"/>
              </a:rPr>
              <a:t>In the beginning, no one may have thought internet would be a host of numerous amazing services like the social networking.</a:t>
            </a:r>
          </a:p>
          <a:p>
            <a:pPr marL="342900" indent="-342900" algn="just">
              <a:lnSpc>
                <a:spcPct val="150000"/>
              </a:lnSpc>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Today </a:t>
            </a:r>
            <a:r>
              <a:rPr lang="en-IN" sz="2000" dirty="0">
                <a:latin typeface="Times New Roman" panose="02020603050405020304" pitchFamily="18" charset="0"/>
                <a:ea typeface="Tahoma" panose="020B0604030504040204" pitchFamily="34" charset="0"/>
                <a:cs typeface="Times New Roman" panose="02020603050405020304" pitchFamily="18" charset="0"/>
              </a:rPr>
              <a:t>we can say that online applications and social networking websites have become a non-separable part of one’s life. </a:t>
            </a:r>
          </a:p>
          <a:p>
            <a:pPr marL="342900" indent="-342900" algn="just">
              <a:lnSpc>
                <a:spcPct val="150000"/>
              </a:lnSpc>
            </a:pPr>
            <a:r>
              <a:rPr lang="en-IN" sz="2000" dirty="0">
                <a:latin typeface="Times New Roman" panose="02020603050405020304" pitchFamily="18" charset="0"/>
                <a:ea typeface="Tahoma" panose="020B0604030504040204" pitchFamily="34" charset="0"/>
                <a:cs typeface="Times New Roman" panose="02020603050405020304" pitchFamily="18" charset="0"/>
              </a:rPr>
              <a:t>Many people from diverse age groups spend hours daily on such </a:t>
            </a:r>
            <a:r>
              <a:rPr lang="en-IN" sz="2000" dirty="0" smtClean="0">
                <a:latin typeface="Times New Roman" panose="02020603050405020304" pitchFamily="18" charset="0"/>
                <a:ea typeface="Tahoma" panose="020B0604030504040204" pitchFamily="34" charset="0"/>
                <a:cs typeface="Times New Roman" panose="02020603050405020304" pitchFamily="18" charset="0"/>
              </a:rPr>
              <a:t>websites.</a:t>
            </a:r>
          </a:p>
          <a:p>
            <a:pPr marL="342900" indent="-342900" algn="just">
              <a:lnSpc>
                <a:spcPct val="150000"/>
              </a:lnSpc>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Despite </a:t>
            </a:r>
            <a:r>
              <a:rPr lang="en-IN" sz="2000" dirty="0">
                <a:latin typeface="Times New Roman" panose="02020603050405020304" pitchFamily="18" charset="0"/>
                <a:ea typeface="Tahoma" panose="020B0604030504040204" pitchFamily="34" charset="0"/>
                <a:cs typeface="Times New Roman" panose="02020603050405020304" pitchFamily="18" charset="0"/>
              </a:rPr>
              <a:t>the fact that people are emotionally connected together through social media, these facilities bring along big threats with them such as </a:t>
            </a:r>
            <a:r>
              <a:rPr lang="en-IN" sz="2000" dirty="0" smtClean="0">
                <a:latin typeface="Times New Roman" panose="02020603050405020304" pitchFamily="18" charset="0"/>
                <a:ea typeface="Tahoma" panose="020B0604030504040204" pitchFamily="34" charset="0"/>
                <a:cs typeface="Times New Roman" panose="02020603050405020304" pitchFamily="18" charset="0"/>
              </a:rPr>
              <a:t>cyber-attacks.</a:t>
            </a:r>
          </a:p>
          <a:p>
            <a:pPr marL="342900" indent="-342900" algn="just">
              <a:lnSpc>
                <a:spcPct val="150000"/>
              </a:lnSpc>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To </a:t>
            </a:r>
            <a:r>
              <a:rPr lang="en-IN" sz="2000" dirty="0">
                <a:latin typeface="Times New Roman" panose="02020603050405020304" pitchFamily="18" charset="0"/>
                <a:ea typeface="Tahoma" panose="020B0604030504040204" pitchFamily="34" charset="0"/>
                <a:cs typeface="Times New Roman" panose="02020603050405020304" pitchFamily="18" charset="0"/>
              </a:rPr>
              <a:t>identify word similarities in the tweets made by bullies and make use of machine learning and can develop an ML model automatically detect social media bullying actions.</a:t>
            </a:r>
          </a:p>
          <a:p>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lnSpc>
                <a:spcPct val="150000"/>
              </a:lnSpc>
              <a:buClr>
                <a:schemeClr val="tx1"/>
              </a:buClr>
              <a:buNone/>
            </a:pP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79164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709411" y="0"/>
            <a:ext cx="10515600" cy="1325563"/>
          </a:xfrm>
        </p:spPr>
        <p:txBody>
          <a:bodyPr>
            <a:normAutofit/>
          </a:bodyPr>
          <a:lstStyle/>
          <a:p>
            <a:pPr algn="ctr">
              <a:lnSpc>
                <a:spcPct val="150000"/>
              </a:lnSpc>
            </a:pPr>
            <a:r>
              <a:rPr lang="en-US" sz="4400" b="1" dirty="0" smtClean="0">
                <a:latin typeface="Times New Roman" pitchFamily="18" charset="0"/>
                <a:cs typeface="Times New Roman" pitchFamily="18" charset="0"/>
              </a:rPr>
              <a:t>SYSTEM REQUIREMENTS</a:t>
            </a:r>
            <a:endParaRPr lang="en-US" sz="4400" b="1" dirty="0">
              <a:latin typeface="Times New Roman" pitchFamily="18" charset="0"/>
              <a:cs typeface="Times New Roman" pitchFamily="18" charset="0"/>
            </a:endParaRPr>
          </a:p>
        </p:txBody>
      </p:sp>
      <p:sp>
        <p:nvSpPr>
          <p:cNvPr id="5" name="Content Placeholder 1"/>
          <p:cNvSpPr>
            <a:spLocks noGrp="1"/>
          </p:cNvSpPr>
          <p:nvPr>
            <p:ph idx="1"/>
          </p:nvPr>
        </p:nvSpPr>
        <p:spPr>
          <a:xfrm>
            <a:off x="593501" y="1183897"/>
            <a:ext cx="10515600" cy="5371450"/>
          </a:xfrm>
        </p:spPr>
        <p:txBody>
          <a:bodyPr>
            <a:normAutofit/>
          </a:bodyPr>
          <a:lstStyle/>
          <a:p>
            <a:pPr algn="just">
              <a:lnSpc>
                <a:spcPct val="100000"/>
              </a:lnSpc>
              <a:buNone/>
            </a:pPr>
            <a:r>
              <a:rPr lang="en-US" sz="2000" b="1" dirty="0" smtClean="0">
                <a:solidFill>
                  <a:schemeClr val="tx1"/>
                </a:solidFill>
                <a:latin typeface="Times New Roman" pitchFamily="18" charset="0"/>
                <a:cs typeface="Times New Roman" pitchFamily="18" charset="0"/>
              </a:rPr>
              <a:t>SOFTWARE REQUIREMENTS:</a:t>
            </a:r>
          </a:p>
          <a:p>
            <a:pPr lvl="0" algn="just">
              <a:lnSpc>
                <a:spcPct val="100000"/>
              </a:lnSpc>
            </a:pPr>
            <a:r>
              <a:rPr lang="en-US" sz="2000" dirty="0">
                <a:latin typeface="Times New Roman" panose="02020603050405020304" pitchFamily="18" charset="0"/>
                <a:cs typeface="Times New Roman" panose="02020603050405020304" pitchFamily="18" charset="0"/>
              </a:rPr>
              <a:t>O/S                    :  Windows 7.</a:t>
            </a:r>
            <a:endParaRPr lang="en-IN" sz="2000" dirty="0">
              <a:latin typeface="Times New Roman" panose="02020603050405020304" pitchFamily="18" charset="0"/>
              <a:cs typeface="Times New Roman" panose="02020603050405020304" pitchFamily="18" charset="0"/>
            </a:endParaRPr>
          </a:p>
          <a:p>
            <a:pPr lvl="0" algn="just">
              <a:lnSpc>
                <a:spcPct val="100000"/>
              </a:lnSpc>
            </a:pPr>
            <a:r>
              <a:rPr lang="en-US" sz="2000" dirty="0">
                <a:latin typeface="Times New Roman" panose="02020603050405020304" pitchFamily="18" charset="0"/>
                <a:cs typeface="Times New Roman" panose="02020603050405020304" pitchFamily="18" charset="0"/>
              </a:rPr>
              <a:t>Language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Python</a:t>
            </a:r>
            <a:endParaRPr lang="en-IN" sz="2000" dirty="0">
              <a:latin typeface="Times New Roman" panose="02020603050405020304" pitchFamily="18" charset="0"/>
              <a:cs typeface="Times New Roman" panose="02020603050405020304" pitchFamily="18" charset="0"/>
            </a:endParaRPr>
          </a:p>
          <a:p>
            <a:pPr lvl="0" algn="just">
              <a:lnSpc>
                <a:spcPct val="100000"/>
              </a:lnSpc>
            </a:pPr>
            <a:r>
              <a:rPr lang="en-US" sz="2000" dirty="0">
                <a:latin typeface="Times New Roman" panose="02020603050405020304" pitchFamily="18" charset="0"/>
                <a:cs typeface="Times New Roman" panose="02020603050405020304" pitchFamily="18" charset="0"/>
              </a:rPr>
              <a:t>Front End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Anaconda Navigator – </a:t>
            </a:r>
            <a:r>
              <a:rPr lang="en-US" sz="2000" dirty="0" err="1" smtClean="0">
                <a:latin typeface="Times New Roman" panose="02020603050405020304" pitchFamily="18" charset="0"/>
                <a:cs typeface="Times New Roman" panose="02020603050405020304" pitchFamily="18" charset="0"/>
              </a:rPr>
              <a:t>Spyder</a:t>
            </a:r>
            <a:endParaRPr lang="en-US" sz="2000" dirty="0" smtClean="0">
              <a:latin typeface="Times New Roman" panose="02020603050405020304" pitchFamily="18" charset="0"/>
              <a:cs typeface="Times New Roman" panose="02020603050405020304" pitchFamily="18" charset="0"/>
            </a:endParaRPr>
          </a:p>
          <a:p>
            <a:pPr lvl="0" algn="just">
              <a:lnSpc>
                <a:spcPct val="100000"/>
              </a:lnSpc>
            </a:pPr>
            <a:endParaRPr lang="en-IN" sz="2000" dirty="0">
              <a:latin typeface="Times New Roman" panose="02020603050405020304" pitchFamily="18" charset="0"/>
              <a:cs typeface="Times New Roman" panose="02020603050405020304" pitchFamily="18" charset="0"/>
            </a:endParaRPr>
          </a:p>
          <a:p>
            <a:pPr algn="just">
              <a:lnSpc>
                <a:spcPct val="100000"/>
              </a:lnSpc>
              <a:buNone/>
            </a:pPr>
            <a:r>
              <a:rPr lang="en-US" sz="2000" b="1" dirty="0" smtClean="0">
                <a:solidFill>
                  <a:schemeClr val="tx1"/>
                </a:solidFill>
                <a:latin typeface="Times New Roman" pitchFamily="18" charset="0"/>
                <a:cs typeface="Times New Roman" pitchFamily="18" charset="0"/>
              </a:rPr>
              <a:t>HARDWARE  REQUIREMENTS:</a:t>
            </a:r>
          </a:p>
          <a:p>
            <a:pPr lvl="0" algn="just">
              <a:lnSpc>
                <a:spcPct val="100000"/>
              </a:lnSpc>
            </a:pPr>
            <a:r>
              <a:rPr lang="en-US" sz="2000" dirty="0" smtClean="0">
                <a:latin typeface="Times New Roman" panose="02020603050405020304" pitchFamily="18" charset="0"/>
                <a:cs typeface="Times New Roman" panose="02020603050405020304" pitchFamily="18" charset="0"/>
              </a:rPr>
              <a:t>System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Pentium IV 2.4 GHz </a:t>
            </a:r>
            <a:endParaRPr lang="en-IN" sz="2000" dirty="0">
              <a:latin typeface="Times New Roman" panose="02020603050405020304" pitchFamily="18" charset="0"/>
              <a:cs typeface="Times New Roman" panose="02020603050405020304" pitchFamily="18" charset="0"/>
            </a:endParaRPr>
          </a:p>
          <a:p>
            <a:pPr lvl="0" algn="just">
              <a:lnSpc>
                <a:spcPct val="100000"/>
              </a:lnSpc>
            </a:pPr>
            <a:r>
              <a:rPr lang="en-US" sz="2000" dirty="0">
                <a:latin typeface="Times New Roman" panose="02020603050405020304" pitchFamily="18" charset="0"/>
                <a:cs typeface="Times New Roman" panose="02020603050405020304" pitchFamily="18" charset="0"/>
              </a:rPr>
              <a:t>Hard </a:t>
            </a:r>
            <a:r>
              <a:rPr lang="en-US" sz="2000" dirty="0" smtClean="0">
                <a:latin typeface="Times New Roman" panose="02020603050405020304" pitchFamily="18" charset="0"/>
                <a:cs typeface="Times New Roman" panose="02020603050405020304" pitchFamily="18" charset="0"/>
              </a:rPr>
              <a:t>Disk	:   </a:t>
            </a:r>
            <a:r>
              <a:rPr lang="en-US" sz="2000" dirty="0">
                <a:latin typeface="Times New Roman" panose="02020603050405020304" pitchFamily="18" charset="0"/>
                <a:cs typeface="Times New Roman" panose="02020603050405020304" pitchFamily="18" charset="0"/>
              </a:rPr>
              <a:t>200 GB</a:t>
            </a:r>
            <a:endParaRPr lang="en-IN" sz="2000" dirty="0">
              <a:latin typeface="Times New Roman" panose="02020603050405020304" pitchFamily="18" charset="0"/>
              <a:cs typeface="Times New Roman" panose="02020603050405020304" pitchFamily="18" charset="0"/>
            </a:endParaRPr>
          </a:p>
          <a:p>
            <a:pPr lvl="0" algn="just">
              <a:lnSpc>
                <a:spcPct val="100000"/>
              </a:lnSpc>
            </a:pPr>
            <a:r>
              <a:rPr lang="en-US" sz="2000" dirty="0" smtClean="0">
                <a:latin typeface="Times New Roman" panose="02020603050405020304" pitchFamily="18" charset="0"/>
                <a:cs typeface="Times New Roman" panose="02020603050405020304" pitchFamily="18" charset="0"/>
              </a:rPr>
              <a:t>Mouse	:   </a:t>
            </a:r>
            <a:r>
              <a:rPr lang="en-US" sz="2000" dirty="0">
                <a:latin typeface="Times New Roman" panose="02020603050405020304" pitchFamily="18" charset="0"/>
                <a:cs typeface="Times New Roman" panose="02020603050405020304" pitchFamily="18" charset="0"/>
              </a:rPr>
              <a:t>Logitech.</a:t>
            </a:r>
            <a:endParaRPr lang="en-IN" sz="2000" dirty="0">
              <a:latin typeface="Times New Roman" panose="02020603050405020304" pitchFamily="18" charset="0"/>
              <a:cs typeface="Times New Roman" panose="02020603050405020304" pitchFamily="18" charset="0"/>
            </a:endParaRPr>
          </a:p>
          <a:p>
            <a:pPr lvl="0" algn="just">
              <a:lnSpc>
                <a:spcPct val="100000"/>
              </a:lnSpc>
            </a:pPr>
            <a:r>
              <a:rPr lang="en-US" sz="2000" dirty="0" smtClean="0">
                <a:latin typeface="Times New Roman" panose="02020603050405020304" pitchFamily="18" charset="0"/>
                <a:cs typeface="Times New Roman" panose="02020603050405020304" pitchFamily="18" charset="0"/>
              </a:rPr>
              <a:t>Keyboard	:   </a:t>
            </a:r>
            <a:r>
              <a:rPr lang="en-US" sz="2000" dirty="0">
                <a:latin typeface="Times New Roman" panose="02020603050405020304" pitchFamily="18" charset="0"/>
                <a:cs typeface="Times New Roman" panose="02020603050405020304" pitchFamily="18" charset="0"/>
              </a:rPr>
              <a:t>110 keys enhanced</a:t>
            </a:r>
            <a:endParaRPr lang="en-IN" sz="2000" dirty="0">
              <a:latin typeface="Times New Roman" panose="02020603050405020304" pitchFamily="18" charset="0"/>
              <a:cs typeface="Times New Roman" panose="02020603050405020304" pitchFamily="18" charset="0"/>
            </a:endParaRPr>
          </a:p>
          <a:p>
            <a:pPr lvl="0" algn="just">
              <a:lnSpc>
                <a:spcPct val="100000"/>
              </a:lnSpc>
            </a:pPr>
            <a:r>
              <a:rPr lang="en-US" sz="2000" dirty="0" smtClean="0">
                <a:latin typeface="Times New Roman" panose="02020603050405020304" pitchFamily="18" charset="0"/>
                <a:cs typeface="Times New Roman" panose="02020603050405020304" pitchFamily="18" charset="0"/>
              </a:rPr>
              <a:t>Ram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4GB</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3846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4" y="2351691"/>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60322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098674055"/>
              </p:ext>
            </p:extLst>
          </p:nvPr>
        </p:nvGraphicFramePr>
        <p:xfrm>
          <a:off x="476517" y="423450"/>
          <a:ext cx="11346288" cy="6041744"/>
        </p:xfrm>
        <a:graphic>
          <a:graphicData uri="http://schemas.openxmlformats.org/drawingml/2006/table">
            <a:tbl>
              <a:tblPr firstRow="1" bandRow="1">
                <a:tableStyleId>{5C22544A-7EE6-4342-B048-85BDC9FD1C3A}</a:tableStyleId>
              </a:tblPr>
              <a:tblGrid>
                <a:gridCol w="1891048"/>
                <a:gridCol w="1135489"/>
                <a:gridCol w="1532585"/>
                <a:gridCol w="3005070"/>
                <a:gridCol w="1891048"/>
                <a:gridCol w="1891048"/>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Author</a:t>
                      </a: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just"/>
                      <a:r>
                        <a:rPr lang="en-IN" b="0" dirty="0" smtClean="0">
                          <a:latin typeface="Times New Roman" panose="02020603050405020304" pitchFamily="18" charset="0"/>
                          <a:cs typeface="Times New Roman" panose="02020603050405020304" pitchFamily="18" charset="0"/>
                        </a:rPr>
                        <a:t>Detecting Offensive Language in Social Media to Protect Adolescent Online Safety.</a:t>
                      </a:r>
                      <a:endParaRPr lang="en-US" b="0" dirty="0">
                        <a:latin typeface="Times New Roman" panose="02020603050405020304" pitchFamily="18" charset="0"/>
                        <a:cs typeface="Times New Roman" panose="02020603050405020304" pitchFamily="18" charset="0"/>
                      </a:endParaRPr>
                    </a:p>
                  </a:txBody>
                  <a:tcPr/>
                </a:tc>
                <a:tc>
                  <a:txBody>
                    <a:bodyPr/>
                    <a:lstStyle/>
                    <a:p>
                      <a:pPr algn="just"/>
                      <a:r>
                        <a:rPr lang="en-US" b="0" dirty="0" smtClean="0">
                          <a:latin typeface="Times New Roman" panose="02020603050405020304" pitchFamily="18" charset="0"/>
                          <a:cs typeface="Times New Roman" panose="02020603050405020304" pitchFamily="18" charset="0"/>
                        </a:rPr>
                        <a:t>2012</a:t>
                      </a:r>
                      <a:endParaRPr lang="en-US" b="0" dirty="0">
                        <a:latin typeface="Times New Roman" panose="02020603050405020304" pitchFamily="18" charset="0"/>
                        <a:cs typeface="Times New Roman" panose="02020603050405020304" pitchFamily="18" charset="0"/>
                      </a:endParaRPr>
                    </a:p>
                  </a:txBody>
                  <a:tcPr/>
                </a:tc>
                <a:tc>
                  <a:txBody>
                    <a:bodyPr/>
                    <a:lstStyle/>
                    <a:p>
                      <a:pPr algn="just"/>
                      <a:r>
                        <a:rPr lang="en-US" b="0" dirty="0" smtClean="0">
                          <a:latin typeface="Times New Roman" panose="02020603050405020304" pitchFamily="18" charset="0"/>
                          <a:cs typeface="Times New Roman" panose="02020603050405020304" pitchFamily="18" charset="0"/>
                        </a:rPr>
                        <a:t>Ying Chen, </a:t>
                      </a:r>
                      <a:r>
                        <a:rPr lang="en-US" b="0" dirty="0" err="1" smtClean="0">
                          <a:latin typeface="Times New Roman" panose="02020603050405020304" pitchFamily="18" charset="0"/>
                          <a:cs typeface="Times New Roman" panose="02020603050405020304" pitchFamily="18" charset="0"/>
                        </a:rPr>
                        <a:t>Yilu</a:t>
                      </a:r>
                      <a:r>
                        <a:rPr lang="en-US" b="0" dirty="0" smtClean="0">
                          <a:latin typeface="Times New Roman" panose="02020603050405020304" pitchFamily="18" charset="0"/>
                          <a:cs typeface="Times New Roman" panose="02020603050405020304" pitchFamily="18" charset="0"/>
                        </a:rPr>
                        <a:t> Zhou, </a:t>
                      </a:r>
                      <a:r>
                        <a:rPr lang="en-US" b="0" dirty="0" err="1" smtClean="0">
                          <a:latin typeface="Times New Roman" panose="02020603050405020304" pitchFamily="18" charset="0"/>
                          <a:cs typeface="Times New Roman" panose="02020603050405020304" pitchFamily="18" charset="0"/>
                        </a:rPr>
                        <a:t>Sencun</a:t>
                      </a:r>
                      <a:r>
                        <a:rPr lang="en-US" b="0" dirty="0" smtClean="0">
                          <a:latin typeface="Times New Roman" panose="02020603050405020304" pitchFamily="18" charset="0"/>
                          <a:cs typeface="Times New Roman" panose="02020603050405020304" pitchFamily="18" charset="0"/>
                        </a:rPr>
                        <a:t> Zhu, and </a:t>
                      </a:r>
                      <a:r>
                        <a:rPr lang="en-US" b="0" dirty="0" err="1" smtClean="0">
                          <a:latin typeface="Times New Roman" panose="02020603050405020304" pitchFamily="18" charset="0"/>
                          <a:cs typeface="Times New Roman" panose="02020603050405020304" pitchFamily="18" charset="0"/>
                        </a:rPr>
                        <a:t>Heng</a:t>
                      </a:r>
                      <a:r>
                        <a:rPr lang="en-US" b="0" dirty="0" smtClean="0">
                          <a:latin typeface="Times New Roman" panose="02020603050405020304" pitchFamily="18" charset="0"/>
                          <a:cs typeface="Times New Roman" panose="02020603050405020304" pitchFamily="18" charset="0"/>
                        </a:rPr>
                        <a:t> </a:t>
                      </a:r>
                      <a:r>
                        <a:rPr lang="en-US" b="0" dirty="0" err="1" smtClean="0">
                          <a:latin typeface="Times New Roman" panose="02020603050405020304" pitchFamily="18" charset="0"/>
                          <a:cs typeface="Times New Roman" panose="02020603050405020304" pitchFamily="18" charset="0"/>
                        </a:rPr>
                        <a:t>Xu</a:t>
                      </a:r>
                      <a:endParaRPr lang="en-US" b="0" dirty="0">
                        <a:latin typeface="Times New Roman" panose="02020603050405020304" pitchFamily="18" charset="0"/>
                        <a:cs typeface="Times New Roman" panose="02020603050405020304" pitchFamily="18" charset="0"/>
                      </a:endParaRPr>
                    </a:p>
                  </a:txBody>
                  <a:tcPr/>
                </a:tc>
                <a:tc>
                  <a:txBody>
                    <a:bodyPr/>
                    <a:lstStyle/>
                    <a:p>
                      <a:pPr algn="just"/>
                      <a:r>
                        <a:rPr lang="en-IN" b="0" dirty="0" smtClean="0">
                          <a:latin typeface="Times New Roman" panose="02020603050405020304" pitchFamily="18" charset="0"/>
                          <a:cs typeface="Times New Roman" panose="02020603050405020304" pitchFamily="18" charset="0"/>
                        </a:rPr>
                        <a:t>user-level offensiveness detection seems a more feasible approach. so, the Lexical Syntactic Feature (LSF) architecture to detect offensive content and identify potential offensive users in social media. We distinguish the contribution of pejoratives/profanities and obscenities in determining offensive content, and introduce hand-authoring syntactic rules in identifying name-calling harassments. </a:t>
                      </a:r>
                      <a:endParaRPr lang="en-US" b="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Lexical Syntactic Feature (LSF) detection is fast and accurate.</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b="0" dirty="0" smtClean="0">
                          <a:latin typeface="Times New Roman" panose="02020603050405020304" pitchFamily="18" charset="0"/>
                          <a:cs typeface="Times New Roman" panose="02020603050405020304" pitchFamily="18" charset="0"/>
                        </a:rPr>
                        <a:t>Lexical Syntactic Feature (LSF) cannot handle large data for prediction</a:t>
                      </a:r>
                      <a:endParaRPr lang="en-US"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515570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485533299"/>
              </p:ext>
            </p:extLst>
          </p:nvPr>
        </p:nvGraphicFramePr>
        <p:xfrm>
          <a:off x="476517" y="423450"/>
          <a:ext cx="11346288" cy="6041744"/>
        </p:xfrm>
        <a:graphic>
          <a:graphicData uri="http://schemas.openxmlformats.org/drawingml/2006/table">
            <a:tbl>
              <a:tblPr firstRow="1" bandRow="1">
                <a:tableStyleId>{5C22544A-7EE6-4342-B048-85BDC9FD1C3A}</a:tableStyleId>
              </a:tblPr>
              <a:tblGrid>
                <a:gridCol w="1891048"/>
                <a:gridCol w="1135489"/>
                <a:gridCol w="1532585"/>
                <a:gridCol w="3005070"/>
                <a:gridCol w="1891048"/>
                <a:gridCol w="1891048"/>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Author</a:t>
                      </a: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just"/>
                      <a:r>
                        <a:rPr lang="en-IN" b="0" dirty="0" smtClean="0">
                          <a:latin typeface="Times New Roman" panose="02020603050405020304" pitchFamily="18" charset="0"/>
                          <a:cs typeface="Times New Roman" panose="02020603050405020304" pitchFamily="18" charset="0"/>
                        </a:rPr>
                        <a:t>Opinion Mining and Social Networks: a Promising Match</a:t>
                      </a:r>
                      <a:endParaRPr lang="en-US" b="0" dirty="0">
                        <a:latin typeface="Times New Roman" panose="02020603050405020304" pitchFamily="18" charset="0"/>
                        <a:cs typeface="Times New Roman" panose="02020603050405020304" pitchFamily="18" charset="0"/>
                      </a:endParaRPr>
                    </a:p>
                  </a:txBody>
                  <a:tcPr/>
                </a:tc>
                <a:tc>
                  <a:txBody>
                    <a:bodyPr/>
                    <a:lstStyle/>
                    <a:p>
                      <a:pPr algn="just"/>
                      <a:r>
                        <a:rPr lang="en-US" b="0" dirty="0" smtClean="0">
                          <a:latin typeface="Times New Roman" panose="02020603050405020304" pitchFamily="18" charset="0"/>
                          <a:cs typeface="Times New Roman" panose="02020603050405020304" pitchFamily="18" charset="0"/>
                        </a:rPr>
                        <a:t>2011</a:t>
                      </a:r>
                      <a:endParaRPr lang="en-US" b="0" dirty="0">
                        <a:latin typeface="Times New Roman" panose="02020603050405020304" pitchFamily="18" charset="0"/>
                        <a:cs typeface="Times New Roman" panose="02020603050405020304" pitchFamily="18" charset="0"/>
                      </a:endParaRPr>
                    </a:p>
                  </a:txBody>
                  <a:tcPr/>
                </a:tc>
                <a:tc>
                  <a:txBody>
                    <a:bodyPr/>
                    <a:lstStyle/>
                    <a:p>
                      <a:pPr algn="just"/>
                      <a:r>
                        <a:rPr lang="pl-PL" b="0" dirty="0" smtClean="0">
                          <a:latin typeface="Times New Roman" panose="02020603050405020304" pitchFamily="18" charset="0"/>
                          <a:cs typeface="Times New Roman" panose="02020603050405020304" pitchFamily="18" charset="0"/>
                        </a:rPr>
                        <a:t>K. Jedrzejewski and M. Morzy</a:t>
                      </a:r>
                      <a:endParaRPr lang="en-US" b="0" dirty="0">
                        <a:latin typeface="Times New Roman" panose="02020603050405020304" pitchFamily="18" charset="0"/>
                        <a:cs typeface="Times New Roman" panose="02020603050405020304" pitchFamily="18" charset="0"/>
                      </a:endParaRPr>
                    </a:p>
                  </a:txBody>
                  <a:tcPr/>
                </a:tc>
                <a:tc>
                  <a:txBody>
                    <a:bodyPr/>
                    <a:lstStyle/>
                    <a:p>
                      <a:pPr algn="just"/>
                      <a:r>
                        <a:rPr lang="en-IN" b="0" dirty="0" smtClean="0">
                          <a:latin typeface="Times New Roman" panose="02020603050405020304" pitchFamily="18" charset="0"/>
                          <a:cs typeface="Times New Roman" panose="02020603050405020304" pitchFamily="18" charset="0"/>
                        </a:rPr>
                        <a:t>The role and importance of social networks in preferred environments for opinion mining and sentiment analysis. Selected properties of social networks that are relevant with respect to opinion mining are described and general relationships between the two disciplines are outlined. The related work and basic definitions used in opinion mining is given. Then, our original method of opinion classification is introduced and we test the algorithm on datasets acquired from social networks and thus report the results.</a:t>
                      </a:r>
                      <a:endParaRPr lang="en-US" b="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Sentiment analysis is a useful for any organization for which public sentiment or attitude towards them is important for their success </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b="0" dirty="0" smtClean="0">
                          <a:latin typeface="Times New Roman" panose="02020603050405020304" pitchFamily="18" charset="0"/>
                          <a:cs typeface="Times New Roman" panose="02020603050405020304" pitchFamily="18" charset="0"/>
                        </a:rPr>
                        <a:t>Automated sentiment analysis tools do a really great job of analysing text for opinion and attitude, but they're not perfect.</a:t>
                      </a:r>
                      <a:endParaRPr lang="en-US"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162805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322507494"/>
              </p:ext>
            </p:extLst>
          </p:nvPr>
        </p:nvGraphicFramePr>
        <p:xfrm>
          <a:off x="476517" y="423450"/>
          <a:ext cx="11346288" cy="6041744"/>
        </p:xfrm>
        <a:graphic>
          <a:graphicData uri="http://schemas.openxmlformats.org/drawingml/2006/table">
            <a:tbl>
              <a:tblPr firstRow="1" bandRow="1">
                <a:tableStyleId>{5C22544A-7EE6-4342-B048-85BDC9FD1C3A}</a:tableStyleId>
              </a:tblPr>
              <a:tblGrid>
                <a:gridCol w="1891048"/>
                <a:gridCol w="1135489"/>
                <a:gridCol w="1532585"/>
                <a:gridCol w="3005070"/>
                <a:gridCol w="1891048"/>
                <a:gridCol w="1891048"/>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Author</a:t>
                      </a: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just"/>
                      <a:r>
                        <a:rPr lang="en-IN" b="0" dirty="0" err="1" smtClean="0">
                          <a:latin typeface="Times New Roman" panose="02020603050405020304" pitchFamily="18" charset="0"/>
                          <a:cs typeface="Times New Roman" panose="02020603050405020304" pitchFamily="18" charset="0"/>
                        </a:rPr>
                        <a:t>Analyzing</a:t>
                      </a:r>
                      <a:r>
                        <a:rPr lang="en-IN" b="0" dirty="0" smtClean="0">
                          <a:latin typeface="Times New Roman" panose="02020603050405020304" pitchFamily="18" charset="0"/>
                          <a:cs typeface="Times New Roman" panose="02020603050405020304" pitchFamily="18" charset="0"/>
                        </a:rPr>
                        <a:t> Labelled Cyberbullying Incidents on the </a:t>
                      </a:r>
                      <a:r>
                        <a:rPr lang="en-IN" b="0" dirty="0" err="1" smtClean="0">
                          <a:latin typeface="Times New Roman" panose="02020603050405020304" pitchFamily="18" charset="0"/>
                          <a:cs typeface="Times New Roman" panose="02020603050405020304" pitchFamily="18" charset="0"/>
                        </a:rPr>
                        <a:t>Instagram</a:t>
                      </a:r>
                      <a:r>
                        <a:rPr lang="en-IN" b="0" dirty="0" smtClean="0">
                          <a:latin typeface="Times New Roman" panose="02020603050405020304" pitchFamily="18" charset="0"/>
                          <a:cs typeface="Times New Roman" panose="02020603050405020304" pitchFamily="18" charset="0"/>
                        </a:rPr>
                        <a:t> Social Network.</a:t>
                      </a:r>
                      <a:endParaRPr lang="en-US" b="0" dirty="0">
                        <a:latin typeface="Times New Roman" panose="02020603050405020304" pitchFamily="18" charset="0"/>
                        <a:cs typeface="Times New Roman" panose="02020603050405020304" pitchFamily="18" charset="0"/>
                      </a:endParaRPr>
                    </a:p>
                  </a:txBody>
                  <a:tcPr/>
                </a:tc>
                <a:tc>
                  <a:txBody>
                    <a:bodyPr/>
                    <a:lstStyle/>
                    <a:p>
                      <a:pPr algn="just"/>
                      <a:r>
                        <a:rPr lang="en-US" b="0" dirty="0" smtClean="0">
                          <a:latin typeface="Times New Roman" panose="02020603050405020304" pitchFamily="18" charset="0"/>
                          <a:cs typeface="Times New Roman" panose="02020603050405020304" pitchFamily="18" charset="0"/>
                        </a:rPr>
                        <a:t>2015</a:t>
                      </a:r>
                      <a:endParaRPr lang="en-US" b="0" dirty="0">
                        <a:latin typeface="Times New Roman" panose="02020603050405020304" pitchFamily="18" charset="0"/>
                        <a:cs typeface="Times New Roman" panose="02020603050405020304" pitchFamily="18" charset="0"/>
                      </a:endParaRPr>
                    </a:p>
                  </a:txBody>
                  <a:tcPr/>
                </a:tc>
                <a:tc>
                  <a:txBody>
                    <a:bodyPr/>
                    <a:lstStyle/>
                    <a:p>
                      <a:pPr algn="just"/>
                      <a:r>
                        <a:rPr lang="en-US" b="0" dirty="0" smtClean="0">
                          <a:latin typeface="Times New Roman" panose="02020603050405020304" pitchFamily="18" charset="0"/>
                          <a:cs typeface="Times New Roman" panose="02020603050405020304" pitchFamily="18" charset="0"/>
                        </a:rPr>
                        <a:t>H. </a:t>
                      </a:r>
                      <a:r>
                        <a:rPr lang="en-US" b="0" dirty="0" err="1" smtClean="0">
                          <a:latin typeface="Times New Roman" panose="02020603050405020304" pitchFamily="18" charset="0"/>
                          <a:cs typeface="Times New Roman" panose="02020603050405020304" pitchFamily="18" charset="0"/>
                        </a:rPr>
                        <a:t>Hosseinmardi</a:t>
                      </a:r>
                      <a:r>
                        <a:rPr lang="en-US" b="0" dirty="0" smtClean="0">
                          <a:latin typeface="Times New Roman" panose="02020603050405020304" pitchFamily="18" charset="0"/>
                          <a:cs typeface="Times New Roman" panose="02020603050405020304" pitchFamily="18" charset="0"/>
                        </a:rPr>
                        <a:t>, S. A. Mattson, R. I. </a:t>
                      </a:r>
                      <a:r>
                        <a:rPr lang="en-US" b="0" dirty="0" err="1" smtClean="0">
                          <a:latin typeface="Times New Roman" panose="02020603050405020304" pitchFamily="18" charset="0"/>
                          <a:cs typeface="Times New Roman" panose="02020603050405020304" pitchFamily="18" charset="0"/>
                        </a:rPr>
                        <a:t>Rafiq</a:t>
                      </a:r>
                      <a:r>
                        <a:rPr lang="en-US" b="0" dirty="0" smtClean="0">
                          <a:latin typeface="Times New Roman" panose="02020603050405020304" pitchFamily="18" charset="0"/>
                          <a:cs typeface="Times New Roman" panose="02020603050405020304" pitchFamily="18" charset="0"/>
                        </a:rPr>
                        <a:t>, R. Han, Q. </a:t>
                      </a:r>
                      <a:r>
                        <a:rPr lang="en-US" b="0" dirty="0" err="1" smtClean="0">
                          <a:latin typeface="Times New Roman" panose="02020603050405020304" pitchFamily="18" charset="0"/>
                          <a:cs typeface="Times New Roman" panose="02020603050405020304" pitchFamily="18" charset="0"/>
                        </a:rPr>
                        <a:t>Lv</a:t>
                      </a:r>
                      <a:r>
                        <a:rPr lang="en-US" b="0" dirty="0" smtClean="0">
                          <a:latin typeface="Times New Roman" panose="02020603050405020304" pitchFamily="18" charset="0"/>
                          <a:cs typeface="Times New Roman" panose="02020603050405020304" pitchFamily="18" charset="0"/>
                        </a:rPr>
                        <a:t>, and S. Mishra</a:t>
                      </a:r>
                      <a:endParaRPr lang="en-US" b="0" dirty="0">
                        <a:latin typeface="Times New Roman" panose="02020603050405020304" pitchFamily="18" charset="0"/>
                        <a:cs typeface="Times New Roman" panose="02020603050405020304" pitchFamily="18" charset="0"/>
                      </a:endParaRPr>
                    </a:p>
                  </a:txBody>
                  <a:tcPr/>
                </a:tc>
                <a:tc>
                  <a:txBody>
                    <a:bodyPr/>
                    <a:lstStyle/>
                    <a:p>
                      <a:pPr algn="just"/>
                      <a:r>
                        <a:rPr lang="en-IN" b="0" dirty="0" smtClean="0">
                          <a:latin typeface="Times New Roman" panose="02020603050405020304" pitchFamily="18" charset="0"/>
                          <a:cs typeface="Times New Roman" panose="02020603050405020304" pitchFamily="18" charset="0"/>
                        </a:rPr>
                        <a:t>Cyberbullying is a growing problem affecting more than half teens. The main goal is to study cyberbullying incidents in the social network. In this work, we have collected a sample data and their associated comments. We then designed a study and employed human contributors at the crowd-sourced Crowd Flower website to label these media sessions for cyberbullying. A detailed analysis of the labelled data is then presented, including a study of relationships between cyberbullying and a host of features.</a:t>
                      </a:r>
                      <a:endParaRPr lang="en-US" b="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Crowd Flower transcribes data from multiple sources into comprehensible transcripts.</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Crowd Flower workforce has limitations and are difficult to manage.</a:t>
                      </a:r>
                      <a:endParaRPr lang="en-US"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017739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638600368"/>
              </p:ext>
            </p:extLst>
          </p:nvPr>
        </p:nvGraphicFramePr>
        <p:xfrm>
          <a:off x="476517" y="423450"/>
          <a:ext cx="11346288" cy="6041744"/>
        </p:xfrm>
        <a:graphic>
          <a:graphicData uri="http://schemas.openxmlformats.org/drawingml/2006/table">
            <a:tbl>
              <a:tblPr firstRow="1" bandRow="1">
                <a:tableStyleId>{5C22544A-7EE6-4342-B048-85BDC9FD1C3A}</a:tableStyleId>
              </a:tblPr>
              <a:tblGrid>
                <a:gridCol w="1891048"/>
                <a:gridCol w="1135489"/>
                <a:gridCol w="1532585"/>
                <a:gridCol w="3005070"/>
                <a:gridCol w="1891048"/>
                <a:gridCol w="1891048"/>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Author</a:t>
                      </a: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just"/>
                      <a:r>
                        <a:rPr lang="en-IN" b="0" dirty="0" smtClean="0">
                          <a:latin typeface="Times New Roman" panose="02020603050405020304" pitchFamily="18" charset="0"/>
                          <a:cs typeface="Times New Roman" panose="02020603050405020304" pitchFamily="18" charset="0"/>
                        </a:rPr>
                        <a:t>Using Machine Learning to Detect Cyberbullying</a:t>
                      </a:r>
                      <a:endParaRPr lang="en-US" b="0" dirty="0">
                        <a:latin typeface="Times New Roman" panose="02020603050405020304" pitchFamily="18" charset="0"/>
                        <a:cs typeface="Times New Roman" panose="02020603050405020304" pitchFamily="18" charset="0"/>
                      </a:endParaRPr>
                    </a:p>
                  </a:txBody>
                  <a:tcPr/>
                </a:tc>
                <a:tc>
                  <a:txBody>
                    <a:bodyPr/>
                    <a:lstStyle/>
                    <a:p>
                      <a:pPr algn="just"/>
                      <a:r>
                        <a:rPr lang="en-US" b="0" dirty="0" smtClean="0">
                          <a:latin typeface="Times New Roman" panose="02020603050405020304" pitchFamily="18" charset="0"/>
                          <a:cs typeface="Times New Roman" panose="02020603050405020304" pitchFamily="18" charset="0"/>
                        </a:rPr>
                        <a:t>2011</a:t>
                      </a:r>
                      <a:endParaRPr lang="en-US" b="0" dirty="0">
                        <a:latin typeface="Times New Roman" panose="02020603050405020304" pitchFamily="18" charset="0"/>
                        <a:cs typeface="Times New Roman" panose="02020603050405020304" pitchFamily="18" charset="0"/>
                      </a:endParaRPr>
                    </a:p>
                  </a:txBody>
                  <a:tcPr/>
                </a:tc>
                <a:tc>
                  <a:txBody>
                    <a:bodyPr/>
                    <a:lstStyle/>
                    <a:p>
                      <a:pPr algn="just"/>
                      <a:r>
                        <a:rPr lang="en-US" b="0" dirty="0" smtClean="0">
                          <a:latin typeface="Times New Roman" panose="02020603050405020304" pitchFamily="18" charset="0"/>
                          <a:cs typeface="Times New Roman" panose="02020603050405020304" pitchFamily="18" charset="0"/>
                        </a:rPr>
                        <a:t>Kelly Reynolds, April </a:t>
                      </a:r>
                      <a:r>
                        <a:rPr lang="en-US" b="0" dirty="0" err="1" smtClean="0">
                          <a:latin typeface="Times New Roman" panose="02020603050405020304" pitchFamily="18" charset="0"/>
                          <a:cs typeface="Times New Roman" panose="02020603050405020304" pitchFamily="18" charset="0"/>
                        </a:rPr>
                        <a:t>Kontostathis</a:t>
                      </a:r>
                      <a:r>
                        <a:rPr lang="en-US" b="0" dirty="0" smtClean="0">
                          <a:latin typeface="Times New Roman" panose="02020603050405020304" pitchFamily="18" charset="0"/>
                          <a:cs typeface="Times New Roman" panose="02020603050405020304" pitchFamily="18" charset="0"/>
                        </a:rPr>
                        <a:t>, Lynne Edwards</a:t>
                      </a:r>
                      <a:endParaRPr lang="en-US" b="0" dirty="0">
                        <a:latin typeface="Times New Roman" panose="02020603050405020304" pitchFamily="18" charset="0"/>
                        <a:cs typeface="Times New Roman" panose="02020603050405020304" pitchFamily="18" charset="0"/>
                      </a:endParaRPr>
                    </a:p>
                  </a:txBody>
                  <a:tcPr/>
                </a:tc>
                <a:tc>
                  <a:txBody>
                    <a:bodyPr/>
                    <a:lstStyle/>
                    <a:p>
                      <a:pPr algn="just"/>
                      <a:r>
                        <a:rPr lang="en-IN" b="0" dirty="0" smtClean="0">
                          <a:latin typeface="Times New Roman" panose="02020603050405020304" pitchFamily="18" charset="0"/>
                          <a:cs typeface="Times New Roman" panose="02020603050405020304" pitchFamily="18" charset="0"/>
                        </a:rPr>
                        <a:t>Cyberbullying is the use of technology as a medium to bully someone. It has been an issue for many years, the recognition of its impact on young people has recently increased. Social networking sites provide a fertile medium for bullies, and teens and young adults who use these sites are vulnerable to attacks. Through machine learning, we can detect language patterns used by bullies and their victims, and develop rules to automatically detect cyberbullying content.</a:t>
                      </a:r>
                      <a:endParaRPr lang="en-US" b="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With ML, you don’t need to babysit your project every step of the way. Since it means giving machines the ability to learn, it lets them make predictions and also improve the algorithms on their own. </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b="0" dirty="0" smtClean="0">
                          <a:latin typeface="Times New Roman" panose="02020603050405020304" pitchFamily="18" charset="0"/>
                          <a:cs typeface="Times New Roman" panose="02020603050405020304" pitchFamily="18" charset="0"/>
                        </a:rPr>
                        <a:t>Machine Learning requires massive data sets to train on, and these should be inclusive/unbiased, and of good quality. </a:t>
                      </a:r>
                    </a:p>
                    <a:p>
                      <a:pPr algn="just"/>
                      <a:r>
                        <a:rPr lang="en-IN" b="0" dirty="0" smtClean="0">
                          <a:latin typeface="Times New Roman" panose="02020603050405020304" pitchFamily="18" charset="0"/>
                          <a:cs typeface="Times New Roman" panose="02020603050405020304" pitchFamily="18" charset="0"/>
                        </a:rPr>
                        <a:t>There can also be times where they must wait for new data to be generated.</a:t>
                      </a:r>
                    </a:p>
                    <a:p>
                      <a:pPr algn="just"/>
                      <a:endParaRPr lang="en-US"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677147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1475"/>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16532"/>
            <a:ext cx="10515600" cy="4652448"/>
          </a:xfrm>
        </p:spPr>
        <p:txBody>
          <a:bodyPr>
            <a:noAutofit/>
          </a:bodyPr>
          <a:lstStyle/>
          <a:p>
            <a:pPr marL="0" lvl="0" indent="0" algn="just">
              <a:lnSpc>
                <a:spcPct val="150000"/>
              </a:lnSpc>
              <a:buNone/>
            </a:pPr>
            <a:r>
              <a:rPr lang="en-US" sz="2000" dirty="0" smtClean="0">
                <a:latin typeface="Times New Roman" panose="02020603050405020304" pitchFamily="18" charset="0"/>
                <a:cs typeface="Times New Roman" panose="02020603050405020304" pitchFamily="18" charset="0"/>
              </a:rPr>
              <a:t>[1] C</a:t>
            </a:r>
            <a:r>
              <a:rPr lang="en-US" sz="2000" dirty="0">
                <a:latin typeface="Times New Roman" panose="02020603050405020304" pitchFamily="18" charset="0"/>
                <a:cs typeface="Times New Roman" panose="02020603050405020304" pitchFamily="18" charset="0"/>
              </a:rPr>
              <a:t>. C. Aggarwal and C. K. Reddy, Data Clustering: Algorithms and Applications. Boca Raton, FL, USA: CRC Press, </a:t>
            </a:r>
            <a:r>
              <a:rPr lang="en-US" sz="2000" dirty="0" smtClean="0">
                <a:latin typeface="Times New Roman" panose="02020603050405020304" pitchFamily="18" charset="0"/>
                <a:cs typeface="Times New Roman" panose="02020603050405020304" pitchFamily="18" charset="0"/>
              </a:rPr>
              <a:t>2013.</a:t>
            </a:r>
            <a:endParaRPr lang="en-IN" sz="2000" dirty="0">
              <a:latin typeface="Times New Roman" panose="02020603050405020304" pitchFamily="18" charset="0"/>
              <a:cs typeface="Times New Roman" panose="02020603050405020304" pitchFamily="18" charset="0"/>
            </a:endParaRPr>
          </a:p>
          <a:p>
            <a:pPr marL="0" lvl="0" indent="0" algn="just">
              <a:lnSpc>
                <a:spcPct val="150000"/>
              </a:lnSpc>
              <a:buNone/>
            </a:pPr>
            <a:r>
              <a:rPr lang="en-IN" sz="2000" dirty="0" smtClean="0">
                <a:latin typeface="Times New Roman" panose="02020603050405020304" pitchFamily="18" charset="0"/>
                <a:cs typeface="Times New Roman" panose="02020603050405020304" pitchFamily="18" charset="0"/>
              </a:rPr>
              <a:t>[2] </a:t>
            </a:r>
            <a:r>
              <a:rPr lang="en-US" sz="2000" dirty="0" smtClean="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Ahmad and J. Siddique, “Personality assessment using Twitter tweets,” </a:t>
            </a:r>
            <a:r>
              <a:rPr lang="en-US" sz="2000" dirty="0" err="1">
                <a:latin typeface="Times New Roman" panose="02020603050405020304" pitchFamily="18" charset="0"/>
                <a:cs typeface="Times New Roman" panose="02020603050405020304" pitchFamily="18" charset="0"/>
              </a:rPr>
              <a:t>Procedia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Comput</a:t>
            </a:r>
            <a:r>
              <a:rPr lang="en-US" sz="2000" dirty="0">
                <a:latin typeface="Times New Roman" panose="02020603050405020304" pitchFamily="18" charset="0"/>
                <a:cs typeface="Times New Roman" panose="02020603050405020304" pitchFamily="18" charset="0"/>
              </a:rPr>
              <a:t>. Sci., vol. 112, pp. 1964–1973, Sep. 2017. </a:t>
            </a:r>
            <a:endParaRPr lang="en-IN" sz="2000" dirty="0">
              <a:latin typeface="Times New Roman" panose="02020603050405020304" pitchFamily="18" charset="0"/>
              <a:cs typeface="Times New Roman" panose="02020603050405020304" pitchFamily="18" charset="0"/>
            </a:endParaRPr>
          </a:p>
          <a:p>
            <a:pPr marL="0" lvl="0" indent="0" algn="just">
              <a:lnSpc>
                <a:spcPct val="150000"/>
              </a:lnSpc>
              <a:buNone/>
            </a:pPr>
            <a:r>
              <a:rPr lang="en-US" sz="2000" dirty="0" smtClean="0">
                <a:latin typeface="Times New Roman" panose="02020603050405020304" pitchFamily="18" charset="0"/>
                <a:cs typeface="Times New Roman" panose="02020603050405020304" pitchFamily="18" charset="0"/>
              </a:rPr>
              <a:t>[3] T</a:t>
            </a:r>
            <a:r>
              <a:rPr lang="en-US" sz="2000" dirty="0">
                <a:latin typeface="Times New Roman" panose="02020603050405020304" pitchFamily="18" charset="0"/>
                <a:cs typeface="Times New Roman" panose="02020603050405020304" pitchFamily="18" charset="0"/>
              </a:rPr>
              <a:t>. Ahmad, A. Ramsay, and H. Ahmed, “Detecting emotions in English and Arabic tweets,” Information, vol. 10, no. 3, p. 98, Mar. 2019. </a:t>
            </a:r>
            <a:endParaRPr lang="en-IN" sz="2000" dirty="0">
              <a:latin typeface="Times New Roman" panose="02020603050405020304" pitchFamily="18" charset="0"/>
              <a:cs typeface="Times New Roman" panose="02020603050405020304" pitchFamily="18" charset="0"/>
            </a:endParaRPr>
          </a:p>
          <a:p>
            <a:pPr marL="0" lvl="0" indent="0" algn="just">
              <a:lnSpc>
                <a:spcPct val="150000"/>
              </a:lnSpc>
              <a:buNone/>
            </a:pPr>
            <a:r>
              <a:rPr lang="en-US" sz="2000" dirty="0" smtClean="0">
                <a:latin typeface="Times New Roman" panose="02020603050405020304" pitchFamily="18" charset="0"/>
                <a:cs typeface="Times New Roman" panose="02020603050405020304" pitchFamily="18" charset="0"/>
              </a:rPr>
              <a:t>[4] 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Bandi</a:t>
            </a:r>
            <a:r>
              <a:rPr lang="en-US" sz="2000" dirty="0">
                <a:latin typeface="Times New Roman" panose="02020603050405020304" pitchFamily="18" charset="0"/>
                <a:cs typeface="Times New Roman" panose="02020603050405020304" pitchFamily="18" charset="0"/>
              </a:rPr>
              <a:t> and A. Fellah, “Socio-analyzer: A sentiment analysis using social media data,” in Proc. 28th Int. Conf. </a:t>
            </a:r>
            <a:r>
              <a:rPr lang="en-US" sz="2000" dirty="0" err="1">
                <a:latin typeface="Times New Roman" panose="02020603050405020304" pitchFamily="18" charset="0"/>
                <a:cs typeface="Times New Roman" panose="02020603050405020304" pitchFamily="18" charset="0"/>
              </a:rPr>
              <a:t>Softw</a:t>
            </a:r>
            <a:r>
              <a:rPr lang="en-US" sz="2000" dirty="0">
                <a:latin typeface="Times New Roman" panose="02020603050405020304" pitchFamily="18" charset="0"/>
                <a:cs typeface="Times New Roman" panose="02020603050405020304" pitchFamily="18" charset="0"/>
              </a:rPr>
              <a:t>. Eng. Data Eng., in </a:t>
            </a:r>
            <a:r>
              <a:rPr lang="en-US" sz="2000" dirty="0" err="1">
                <a:latin typeface="Times New Roman" panose="02020603050405020304" pitchFamily="18" charset="0"/>
                <a:cs typeface="Times New Roman" panose="02020603050405020304" pitchFamily="18" charset="0"/>
              </a:rPr>
              <a:t>EPiC</a:t>
            </a:r>
            <a:r>
              <a:rPr lang="en-US" sz="2000" dirty="0">
                <a:latin typeface="Times New Roman" panose="02020603050405020304" pitchFamily="18" charset="0"/>
                <a:cs typeface="Times New Roman" panose="02020603050405020304" pitchFamily="18" charset="0"/>
              </a:rPr>
              <a:t> Series in Computing, vol. 64, F. Harris, S. </a:t>
            </a:r>
            <a:r>
              <a:rPr lang="en-US" sz="2000" dirty="0" err="1">
                <a:latin typeface="Times New Roman" panose="02020603050405020304" pitchFamily="18" charset="0"/>
                <a:cs typeface="Times New Roman" panose="02020603050405020304" pitchFamily="18" charset="0"/>
              </a:rPr>
              <a:t>Dascalu</a:t>
            </a:r>
            <a:r>
              <a:rPr lang="en-US" sz="2000" dirty="0">
                <a:latin typeface="Times New Roman" panose="02020603050405020304" pitchFamily="18" charset="0"/>
                <a:cs typeface="Times New Roman" panose="02020603050405020304" pitchFamily="18" charset="0"/>
              </a:rPr>
              <a:t>, S. Sharma, and R. Wu, Eds. Amsterdam, The Netherlands: </a:t>
            </a:r>
            <a:r>
              <a:rPr lang="en-US" sz="2000" dirty="0" err="1">
                <a:latin typeface="Times New Roman" panose="02020603050405020304" pitchFamily="18" charset="0"/>
                <a:cs typeface="Times New Roman" panose="02020603050405020304" pitchFamily="18" charset="0"/>
              </a:rPr>
              <a:t>EasyChair</a:t>
            </a:r>
            <a:r>
              <a:rPr lang="en-US" sz="2000" dirty="0">
                <a:latin typeface="Times New Roman" panose="02020603050405020304" pitchFamily="18" charset="0"/>
                <a:cs typeface="Times New Roman" panose="02020603050405020304" pitchFamily="18" charset="0"/>
              </a:rPr>
              <a:t>, 2019, pp. 61–67. </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14896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007"/>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p>
        </p:txBody>
      </p:sp>
      <p:sp>
        <p:nvSpPr>
          <p:cNvPr id="3" name="Content Placeholder 2"/>
          <p:cNvSpPr>
            <a:spLocks noGrp="1"/>
          </p:cNvSpPr>
          <p:nvPr>
            <p:ph idx="1"/>
          </p:nvPr>
        </p:nvSpPr>
        <p:spPr>
          <a:xfrm>
            <a:off x="838200" y="1394473"/>
            <a:ext cx="10515600" cy="4954812"/>
          </a:xfrm>
        </p:spPr>
        <p:txBody>
          <a:bodyPr>
            <a:noAutofit/>
          </a:bodyPr>
          <a:lstStyle/>
          <a:p>
            <a:pPr marL="0" lvl="0" indent="0" algn="just">
              <a:lnSpc>
                <a:spcPct val="150000"/>
              </a:lnSpc>
              <a:buNone/>
            </a:pPr>
            <a:r>
              <a:rPr lang="en-US" sz="2000" dirty="0" smtClean="0">
                <a:latin typeface="Times New Roman" panose="02020603050405020304" pitchFamily="18" charset="0"/>
                <a:cs typeface="Times New Roman" panose="02020603050405020304" pitchFamily="18" charset="0"/>
              </a:rPr>
              <a:t>[5] 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Barbieri</a:t>
            </a:r>
            <a:r>
              <a:rPr lang="en-US" sz="2000" dirty="0">
                <a:latin typeface="Times New Roman" panose="02020603050405020304" pitchFamily="18" charset="0"/>
                <a:cs typeface="Times New Roman" panose="02020603050405020304" pitchFamily="18" charset="0"/>
              </a:rPr>
              <a:t> and H. </a:t>
            </a:r>
            <a:r>
              <a:rPr lang="en-US" sz="2000" dirty="0" err="1">
                <a:latin typeface="Times New Roman" panose="02020603050405020304" pitchFamily="18" charset="0"/>
                <a:cs typeface="Times New Roman" panose="02020603050405020304" pitchFamily="18" charset="0"/>
              </a:rPr>
              <a:t>Saggion</a:t>
            </a:r>
            <a:r>
              <a:rPr lang="en-US" sz="2000" dirty="0">
                <a:latin typeface="Times New Roman" panose="02020603050405020304" pitchFamily="18" charset="0"/>
                <a:cs typeface="Times New Roman" panose="02020603050405020304" pitchFamily="18" charset="0"/>
              </a:rPr>
              <a:t>, “Automatic detection of irony and </a:t>
            </a:r>
            <a:r>
              <a:rPr lang="en-US" sz="2000" dirty="0" err="1">
                <a:latin typeface="Times New Roman" panose="02020603050405020304" pitchFamily="18" charset="0"/>
                <a:cs typeface="Times New Roman" panose="02020603050405020304" pitchFamily="18" charset="0"/>
              </a:rPr>
              <a:t>humour</a:t>
            </a:r>
            <a:r>
              <a:rPr lang="en-US" sz="2000" dirty="0">
                <a:latin typeface="Times New Roman" panose="02020603050405020304" pitchFamily="18" charset="0"/>
                <a:cs typeface="Times New Roman" panose="02020603050405020304" pitchFamily="18" charset="0"/>
              </a:rPr>
              <a:t> in Twitter,” in Proc. ICCC, 2014, pp. 155–162.</a:t>
            </a:r>
            <a:endParaRPr lang="en-IN" sz="2000" dirty="0">
              <a:latin typeface="Times New Roman" panose="02020603050405020304" pitchFamily="18" charset="0"/>
              <a:cs typeface="Times New Roman" panose="02020603050405020304" pitchFamily="18" charset="0"/>
            </a:endParaRPr>
          </a:p>
          <a:p>
            <a:pPr marL="0" lvl="0" indent="0" algn="just">
              <a:lnSpc>
                <a:spcPct val="150000"/>
              </a:lnSpc>
              <a:buNone/>
            </a:pPr>
            <a:r>
              <a:rPr lang="en-US" sz="2000" dirty="0" smtClean="0">
                <a:latin typeface="Times New Roman" panose="02020603050405020304" pitchFamily="18" charset="0"/>
                <a:cs typeface="Times New Roman" panose="02020603050405020304" pitchFamily="18" charset="0"/>
              </a:rPr>
              <a:t>[6] 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Bhat</a:t>
            </a:r>
            <a:r>
              <a:rPr lang="en-US" sz="2000" dirty="0">
                <a:latin typeface="Times New Roman" panose="02020603050405020304" pitchFamily="18" charset="0"/>
                <a:cs typeface="Times New Roman" panose="02020603050405020304" pitchFamily="18" charset="0"/>
              </a:rPr>
              <a:t>, V. K. Singh, N. </a:t>
            </a:r>
            <a:r>
              <a:rPr lang="en-US" sz="2000" dirty="0" err="1">
                <a:latin typeface="Times New Roman" panose="02020603050405020304" pitchFamily="18" charset="0"/>
                <a:cs typeface="Times New Roman" panose="02020603050405020304" pitchFamily="18" charset="0"/>
              </a:rPr>
              <a:t>Naik</a:t>
            </a:r>
            <a:r>
              <a:rPr lang="en-US" sz="2000" dirty="0">
                <a:latin typeface="Times New Roman" panose="02020603050405020304" pitchFamily="18" charset="0"/>
                <a:cs typeface="Times New Roman" panose="02020603050405020304" pitchFamily="18" charset="0"/>
              </a:rPr>
              <a:t>, C. R. Kamath, P. </a:t>
            </a:r>
            <a:r>
              <a:rPr lang="en-US" sz="2000" dirty="0" err="1">
                <a:latin typeface="Times New Roman" panose="02020603050405020304" pitchFamily="18" charset="0"/>
                <a:cs typeface="Times New Roman" panose="02020603050405020304" pitchFamily="18" charset="0"/>
              </a:rPr>
              <a:t>Mulimani</a:t>
            </a:r>
            <a:r>
              <a:rPr lang="en-US" sz="2000" dirty="0">
                <a:latin typeface="Times New Roman" panose="02020603050405020304" pitchFamily="18" charset="0"/>
                <a:cs typeface="Times New Roman" panose="02020603050405020304" pitchFamily="18" charset="0"/>
              </a:rPr>
              <a:t>, and N. Kulkarni, “COVID 2019 outbreak: The disappointment in Indian teachers,” Asian J. Psychiatry, vol. 50, Apr. 2020, Art. no. 102047.</a:t>
            </a:r>
            <a:endParaRPr lang="en-IN" sz="2000" dirty="0">
              <a:latin typeface="Times New Roman" panose="02020603050405020304" pitchFamily="18" charset="0"/>
              <a:cs typeface="Times New Roman" panose="02020603050405020304" pitchFamily="18" charset="0"/>
            </a:endParaRPr>
          </a:p>
          <a:p>
            <a:pPr marL="0" lvl="0" indent="0" algn="just">
              <a:lnSpc>
                <a:spcPct val="150000"/>
              </a:lnSpc>
              <a:buNone/>
            </a:pPr>
            <a:r>
              <a:rPr lang="en-US" sz="2000" dirty="0" smtClean="0">
                <a:latin typeface="Times New Roman" panose="02020603050405020304" pitchFamily="18" charset="0"/>
                <a:cs typeface="Times New Roman" panose="02020603050405020304" pitchFamily="18" charset="0"/>
              </a:rPr>
              <a:t>[7] D</a:t>
            </a:r>
            <a:r>
              <a:rPr lang="en-US" sz="2000" dirty="0">
                <a:latin typeface="Times New Roman" panose="02020603050405020304" pitchFamily="18" charset="0"/>
                <a:cs typeface="Times New Roman" panose="02020603050405020304" pitchFamily="18" charset="0"/>
              </a:rPr>
              <a:t>. M. </a:t>
            </a:r>
            <a:r>
              <a:rPr lang="en-US" sz="2000" dirty="0" err="1">
                <a:latin typeface="Times New Roman" panose="02020603050405020304" pitchFamily="18" charset="0"/>
                <a:cs typeface="Times New Roman" panose="02020603050405020304" pitchFamily="18" charset="0"/>
              </a:rPr>
              <a:t>Blei</a:t>
            </a:r>
            <a:r>
              <a:rPr lang="en-US" sz="2000" dirty="0">
                <a:latin typeface="Times New Roman" panose="02020603050405020304" pitchFamily="18" charset="0"/>
                <a:cs typeface="Times New Roman" panose="02020603050405020304" pitchFamily="18" charset="0"/>
              </a:rPr>
              <a:t>, A. Y. Ng, and M. I. Jordan, “Latent </a:t>
            </a:r>
            <a:r>
              <a:rPr lang="en-US" sz="2000" dirty="0" err="1">
                <a:latin typeface="Times New Roman" panose="02020603050405020304" pitchFamily="18" charset="0"/>
                <a:cs typeface="Times New Roman" panose="02020603050405020304" pitchFamily="18" charset="0"/>
              </a:rPr>
              <a:t>Dirichlet</a:t>
            </a:r>
            <a:r>
              <a:rPr lang="en-US" sz="2000" dirty="0">
                <a:latin typeface="Times New Roman" panose="02020603050405020304" pitchFamily="18" charset="0"/>
                <a:cs typeface="Times New Roman" panose="02020603050405020304" pitchFamily="18" charset="0"/>
              </a:rPr>
              <a:t> allocation,” J. Mach. Learn. Res., vol. 3, pp. 993–1022, Jan. 2003.</a:t>
            </a:r>
            <a:endParaRPr lang="en-IN" sz="2000" dirty="0">
              <a:latin typeface="Times New Roman" panose="02020603050405020304" pitchFamily="18" charset="0"/>
              <a:cs typeface="Times New Roman" panose="02020603050405020304" pitchFamily="18" charset="0"/>
            </a:endParaRPr>
          </a:p>
          <a:p>
            <a:pPr marL="0" lvl="0" indent="0" algn="just">
              <a:lnSpc>
                <a:spcPct val="150000"/>
              </a:lnSpc>
              <a:buNone/>
            </a:pPr>
            <a:r>
              <a:rPr lang="en-US" sz="2000" dirty="0" smtClean="0">
                <a:latin typeface="Times New Roman" panose="02020603050405020304" pitchFamily="18" charset="0"/>
                <a:cs typeface="Times New Roman" panose="02020603050405020304" pitchFamily="18" charset="0"/>
              </a:rPr>
              <a:t>[8] 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Boldog</a:t>
            </a:r>
            <a:r>
              <a:rPr lang="en-US" sz="2000" dirty="0">
                <a:latin typeface="Times New Roman" panose="02020603050405020304" pitchFamily="18" charset="0"/>
                <a:cs typeface="Times New Roman" panose="02020603050405020304" pitchFamily="18" charset="0"/>
              </a:rPr>
              <a:t>, T. </a:t>
            </a:r>
            <a:r>
              <a:rPr lang="en-US" sz="2000" dirty="0" err="1">
                <a:latin typeface="Times New Roman" panose="02020603050405020304" pitchFamily="18" charset="0"/>
                <a:cs typeface="Times New Roman" panose="02020603050405020304" pitchFamily="18" charset="0"/>
              </a:rPr>
              <a:t>Tekeli</a:t>
            </a:r>
            <a:r>
              <a:rPr lang="en-US" sz="2000" dirty="0">
                <a:latin typeface="Times New Roman" panose="02020603050405020304" pitchFamily="18" charset="0"/>
                <a:cs typeface="Times New Roman" panose="02020603050405020304" pitchFamily="18" charset="0"/>
              </a:rPr>
              <a:t>, Z. </a:t>
            </a:r>
            <a:r>
              <a:rPr lang="en-US" sz="2000" dirty="0" err="1">
                <a:latin typeface="Times New Roman" panose="02020603050405020304" pitchFamily="18" charset="0"/>
                <a:cs typeface="Times New Roman" panose="02020603050405020304" pitchFamily="18" charset="0"/>
              </a:rPr>
              <a:t>Vizi</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Dénes</a:t>
            </a:r>
            <a:r>
              <a:rPr lang="en-US" sz="2000" dirty="0">
                <a:latin typeface="Times New Roman" panose="02020603050405020304" pitchFamily="18" charset="0"/>
                <a:cs typeface="Times New Roman" panose="02020603050405020304" pitchFamily="18" charset="0"/>
              </a:rPr>
              <a:t>, F. A. </a:t>
            </a:r>
            <a:r>
              <a:rPr lang="en-US" sz="2000" dirty="0" err="1">
                <a:latin typeface="Times New Roman" panose="02020603050405020304" pitchFamily="18" charset="0"/>
                <a:cs typeface="Times New Roman" panose="02020603050405020304" pitchFamily="18" charset="0"/>
              </a:rPr>
              <a:t>Bartha</a:t>
            </a:r>
            <a:r>
              <a:rPr lang="en-US" sz="2000" dirty="0">
                <a:latin typeface="Times New Roman" panose="02020603050405020304" pitchFamily="18" charset="0"/>
                <a:cs typeface="Times New Roman" panose="02020603050405020304" pitchFamily="18" charset="0"/>
              </a:rPr>
              <a:t>, and G. </a:t>
            </a:r>
            <a:r>
              <a:rPr lang="en-US" sz="2000" dirty="0" err="1">
                <a:latin typeface="Times New Roman" panose="02020603050405020304" pitchFamily="18" charset="0"/>
                <a:cs typeface="Times New Roman" panose="02020603050405020304" pitchFamily="18" charset="0"/>
              </a:rPr>
              <a:t>Röst</a:t>
            </a:r>
            <a:r>
              <a:rPr lang="en-US" sz="2000" dirty="0">
                <a:latin typeface="Times New Roman" panose="02020603050405020304" pitchFamily="18" charset="0"/>
                <a:cs typeface="Times New Roman" panose="02020603050405020304" pitchFamily="18" charset="0"/>
              </a:rPr>
              <a:t>, “Risk assessment of novel coronavirus COVID-19 outbreaks outside China,” J. </a:t>
            </a:r>
            <a:r>
              <a:rPr lang="en-US" sz="2000" dirty="0" err="1">
                <a:latin typeface="Times New Roman" panose="02020603050405020304" pitchFamily="18" charset="0"/>
                <a:cs typeface="Times New Roman" panose="02020603050405020304" pitchFamily="18" charset="0"/>
              </a:rPr>
              <a:t>Clin</a:t>
            </a:r>
            <a:r>
              <a:rPr lang="en-US" sz="2000" dirty="0">
                <a:latin typeface="Times New Roman" panose="02020603050405020304" pitchFamily="18" charset="0"/>
                <a:cs typeface="Times New Roman" panose="02020603050405020304" pitchFamily="18" charset="0"/>
              </a:rPr>
              <a:t>. Med., vol. 9, no. 2, p. 571, Feb. 2020. </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05321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5731"/>
            <a:ext cx="10515600" cy="1325563"/>
          </a:xfrm>
        </p:spPr>
        <p:txBody>
          <a:bodyPr>
            <a:normAutofit/>
          </a:bodyPr>
          <a:lstStyle/>
          <a:p>
            <a:pPr algn="ctr"/>
            <a:r>
              <a:rPr lang="en-US" sz="52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5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7634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Clr>
                <a:schemeClr val="tx1"/>
              </a:buClr>
              <a:buNone/>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The main objective of our process is, </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buClr>
                <a:schemeClr val="tx1"/>
              </a:buClr>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To </a:t>
            </a:r>
            <a:r>
              <a:rPr lang="en-IN" sz="2000" dirty="0">
                <a:latin typeface="Times New Roman" panose="02020603050405020304" pitchFamily="18" charset="0"/>
                <a:ea typeface="Tahoma" panose="020B0604030504040204" pitchFamily="34" charset="0"/>
                <a:cs typeface="Times New Roman" panose="02020603050405020304" pitchFamily="18" charset="0"/>
              </a:rPr>
              <a:t>provide an innovative preventative strategy that enables fast and accurate detection of cyberbullying case.</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buClr>
                <a:schemeClr val="tx1"/>
              </a:buClr>
            </a:pPr>
            <a:r>
              <a:rPr lang="en-US" sz="2000" dirty="0">
                <a:latin typeface="Times New Roman" panose="02020603050405020304" pitchFamily="18" charset="0"/>
                <a:ea typeface="Tahoma" panose="020B0604030504040204" pitchFamily="34" charset="0"/>
                <a:cs typeface="Times New Roman" panose="02020603050405020304" pitchFamily="18" charset="0"/>
              </a:rPr>
              <a:t>To effectively classify and predict the data.</a:t>
            </a:r>
          </a:p>
          <a:p>
            <a:pPr algn="just">
              <a:lnSpc>
                <a:spcPct val="150000"/>
              </a:lnSpc>
              <a:buClr>
                <a:schemeClr val="tx1"/>
              </a:buClr>
            </a:pPr>
            <a:r>
              <a:rPr lang="en-US" sz="2000" dirty="0">
                <a:latin typeface="Times New Roman" panose="02020603050405020304" pitchFamily="18" charset="0"/>
                <a:ea typeface="Tahoma" panose="020B0604030504040204" pitchFamily="34" charset="0"/>
                <a:cs typeface="Times New Roman" panose="02020603050405020304" pitchFamily="18" charset="0"/>
              </a:rPr>
              <a:t> To decrease sparsity problem.</a:t>
            </a:r>
          </a:p>
          <a:p>
            <a:pPr algn="just">
              <a:lnSpc>
                <a:spcPct val="150000"/>
              </a:lnSpc>
              <a:buClr>
                <a:schemeClr val="tx1"/>
              </a:buClr>
            </a:pPr>
            <a:r>
              <a:rPr lang="en-US" sz="2000" dirty="0">
                <a:latin typeface="Times New Roman" panose="02020603050405020304" pitchFamily="18" charset="0"/>
                <a:ea typeface="Tahoma" panose="020B0604030504040204" pitchFamily="34" charset="0"/>
                <a:cs typeface="Times New Roman" panose="02020603050405020304" pitchFamily="18" charset="0"/>
              </a:rPr>
              <a:t> To enhance the performance of the overall prediction results.</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19039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62"/>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4524" y="1503025"/>
            <a:ext cx="11062648" cy="4575803"/>
          </a:xfrm>
        </p:spPr>
        <p:txBody>
          <a:bodyPr>
            <a:normAutofit/>
          </a:bodyPr>
          <a:lstStyle/>
          <a:p>
            <a:pPr algn="just">
              <a:lnSpc>
                <a:spcPct val="150000"/>
              </a:lnSpc>
              <a:buClr>
                <a:schemeClr val="tx1"/>
              </a:buClr>
            </a:pPr>
            <a:r>
              <a:rPr lang="en-IN" sz="2000" dirty="0">
                <a:latin typeface="Times New Roman" panose="02020603050405020304" pitchFamily="18" charset="0"/>
                <a:ea typeface="Tahoma" panose="020B0604030504040204" pitchFamily="34" charset="0"/>
                <a:cs typeface="Times New Roman" panose="02020603050405020304" pitchFamily="18" charset="0"/>
              </a:rPr>
              <a:t>In this study, we attempted to explore this issue by compiling a global dataset of 37,373 unique tweets from Twitter. </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buClr>
                <a:schemeClr val="tx1"/>
              </a:buClr>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Moreover</a:t>
            </a:r>
            <a:r>
              <a:rPr lang="en-IN" sz="2000" dirty="0">
                <a:latin typeface="Times New Roman" panose="02020603050405020304" pitchFamily="18" charset="0"/>
                <a:ea typeface="Tahoma" panose="020B0604030504040204" pitchFamily="34" charset="0"/>
                <a:cs typeface="Times New Roman" panose="02020603050405020304" pitchFamily="18" charset="0"/>
              </a:rPr>
              <a:t>, seven machine learning classifiers were used, namely, Logistic Regression (LR), Light Gradient Boosting Machine (LGBM), Stochastic Gradient Descent (SGD), Random Forest (RF), </a:t>
            </a:r>
            <a:r>
              <a:rPr lang="en-IN" sz="2000" dirty="0" err="1">
                <a:latin typeface="Times New Roman" panose="02020603050405020304" pitchFamily="18" charset="0"/>
                <a:ea typeface="Tahoma" panose="020B0604030504040204" pitchFamily="34" charset="0"/>
                <a:cs typeface="Times New Roman" panose="02020603050405020304" pitchFamily="18" charset="0"/>
              </a:rPr>
              <a:t>AdaBoost</a:t>
            </a:r>
            <a:r>
              <a:rPr lang="en-IN" sz="2000" dirty="0">
                <a:latin typeface="Times New Roman" panose="02020603050405020304" pitchFamily="18" charset="0"/>
                <a:ea typeface="Tahoma" panose="020B0604030504040204" pitchFamily="34" charset="0"/>
                <a:cs typeface="Times New Roman" panose="02020603050405020304" pitchFamily="18" charset="0"/>
              </a:rPr>
              <a:t> (ADB), Naive Bayes (NB), and Support Vector Machine (SVM</a:t>
            </a:r>
            <a:r>
              <a:rPr lang="en-IN" sz="2000" dirty="0" smtClean="0">
                <a:latin typeface="Times New Roman" panose="02020603050405020304" pitchFamily="18" charset="0"/>
                <a:ea typeface="Tahoma" panose="020B0604030504040204" pitchFamily="34" charset="0"/>
                <a:cs typeface="Times New Roman" panose="02020603050405020304" pitchFamily="18" charset="0"/>
              </a:rPr>
              <a:t>).</a:t>
            </a:r>
          </a:p>
          <a:p>
            <a:pPr algn="just">
              <a:lnSpc>
                <a:spcPct val="150000"/>
              </a:lnSpc>
              <a:buClr>
                <a:schemeClr val="tx1"/>
              </a:buClr>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In </a:t>
            </a:r>
            <a:r>
              <a:rPr lang="en-IN" sz="2000" dirty="0">
                <a:latin typeface="Times New Roman" panose="02020603050405020304" pitchFamily="18" charset="0"/>
                <a:ea typeface="Tahoma" panose="020B0604030504040204" pitchFamily="34" charset="0"/>
                <a:cs typeface="Times New Roman" panose="02020603050405020304" pitchFamily="18" charset="0"/>
              </a:rPr>
              <a:t>existing, Cyberbullying incidents are increasing day by day as technology rolls out. A large number of cyberbullying incidents are reported by companies each year. The existing system doesn’t effectively classify and predict the tweets which is presented in the social media.</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8426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gn="just">
              <a:lnSpc>
                <a:spcPct val="150000"/>
              </a:lnSpc>
            </a:pPr>
            <a:r>
              <a:rPr lang="en-US" sz="2000" dirty="0">
                <a:latin typeface="Times New Roman" panose="02020603050405020304" pitchFamily="18" charset="0"/>
                <a:cs typeface="Times New Roman" panose="02020603050405020304" pitchFamily="18" charset="0"/>
              </a:rPr>
              <a:t>The results is low when compared with proposed</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It doesn’t efficient for large volume of data’s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Time consumption is high</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Theoretical </a:t>
            </a:r>
            <a:r>
              <a:rPr lang="en-IN" sz="2000" dirty="0">
                <a:latin typeface="Times New Roman" panose="02020603050405020304" pitchFamily="18" charset="0"/>
                <a:cs typeface="Times New Roman" panose="02020603050405020304" pitchFamily="18" charset="0"/>
              </a:rPr>
              <a:t>limits.</a:t>
            </a: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7747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7257" y="1345796"/>
            <a:ext cx="10997485" cy="5016368"/>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this </a:t>
            </a:r>
            <a:r>
              <a:rPr lang="en-IN" sz="2000" dirty="0" smtClean="0">
                <a:latin typeface="Times New Roman" panose="02020603050405020304" pitchFamily="18" charset="0"/>
                <a:cs typeface="Times New Roman" panose="02020603050405020304" pitchFamily="18" charset="0"/>
              </a:rPr>
              <a:t>system, we have to take the </a:t>
            </a:r>
            <a:r>
              <a:rPr lang="en-IN" sz="2000" b="1" i="1" dirty="0" smtClean="0">
                <a:latin typeface="Times New Roman" panose="02020603050405020304" pitchFamily="18" charset="0"/>
                <a:cs typeface="Times New Roman" panose="02020603050405020304" pitchFamily="18" charset="0"/>
              </a:rPr>
              <a:t>twitter cyberbullying dataset </a:t>
            </a:r>
            <a:r>
              <a:rPr lang="en-IN" sz="2000" dirty="0" smtClean="0">
                <a:latin typeface="Times New Roman" panose="02020603050405020304" pitchFamily="18" charset="0"/>
                <a:cs typeface="Times New Roman" panose="02020603050405020304" pitchFamily="18" charset="0"/>
              </a:rPr>
              <a:t>as input. Then we have to implement the Natural Language Processing (NLP) techniques for text cleaning.</a:t>
            </a:r>
          </a:p>
          <a:p>
            <a:pPr algn="just">
              <a:lnSpc>
                <a:spcPct val="150000"/>
              </a:lnSpc>
            </a:pPr>
            <a:r>
              <a:rPr lang="en-IN" sz="2000" dirty="0" smtClean="0">
                <a:latin typeface="Times New Roman" panose="02020603050405020304" pitchFamily="18" charset="0"/>
                <a:cs typeface="Times New Roman" panose="02020603050405020304" pitchFamily="18" charset="0"/>
              </a:rPr>
              <a:t>Then we have to implement the </a:t>
            </a:r>
            <a:r>
              <a:rPr lang="en-IN" sz="2000" b="1" i="1" dirty="0" smtClean="0">
                <a:latin typeface="Times New Roman" panose="02020603050405020304" pitchFamily="18" charset="0"/>
                <a:cs typeface="Times New Roman" panose="02020603050405020304" pitchFamily="18" charset="0"/>
              </a:rPr>
              <a:t>feature extraction technique for improving the existing system results.</a:t>
            </a:r>
          </a:p>
          <a:p>
            <a:pPr algn="just">
              <a:lnSpc>
                <a:spcPct val="150000"/>
              </a:lnSpc>
            </a:pPr>
            <a:r>
              <a:rPr lang="en-IN" sz="2000" dirty="0" smtClean="0">
                <a:latin typeface="Times New Roman" panose="02020603050405020304" pitchFamily="18" charset="0"/>
                <a:cs typeface="Times New Roman" panose="02020603050405020304" pitchFamily="18" charset="0"/>
              </a:rPr>
              <a:t>Here, we have to improve the detection accuracy rate by using the </a:t>
            </a:r>
            <a:r>
              <a:rPr lang="en-IN" sz="2000" b="1" i="1" dirty="0" smtClean="0">
                <a:latin typeface="Times New Roman" panose="02020603050405020304" pitchFamily="18" charset="0"/>
                <a:cs typeface="Times New Roman" panose="02020603050405020304" pitchFamily="18" charset="0"/>
              </a:rPr>
              <a:t>feature extraction such as count vectorization</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It means, to encode the text as integers or numeric value to create the feature vectors.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After that, we have to implement the two different machine learning algorithms such as </a:t>
            </a:r>
            <a:r>
              <a:rPr lang="en-US" sz="2000" b="1" i="1" dirty="0" smtClean="0">
                <a:latin typeface="Times New Roman" panose="02020603050405020304" pitchFamily="18" charset="0"/>
                <a:cs typeface="Times New Roman" panose="02020603050405020304" pitchFamily="18" charset="0"/>
              </a:rPr>
              <a:t>Decision tree and naïve </a:t>
            </a:r>
            <a:r>
              <a:rPr lang="en-US" sz="2000" b="1" i="1" dirty="0" err="1" smtClean="0">
                <a:latin typeface="Times New Roman" panose="02020603050405020304" pitchFamily="18" charset="0"/>
                <a:cs typeface="Times New Roman" panose="02020603050405020304" pitchFamily="18" charset="0"/>
              </a:rPr>
              <a:t>bayes</a:t>
            </a:r>
            <a:endParaRPr lang="en-US" sz="2000" b="1" i="1"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 experimental results shows that, some performance metrics such as accuracy. In proposed system, we have to </a:t>
            </a:r>
            <a:r>
              <a:rPr lang="en-US" sz="2000" b="1" i="1" dirty="0" smtClean="0">
                <a:latin typeface="Times New Roman" panose="02020603050405020304" pitchFamily="18" charset="0"/>
                <a:cs typeface="Times New Roman" panose="02020603050405020304" pitchFamily="18" charset="0"/>
              </a:rPr>
              <a:t>improve the accuracy rate when compared with existing system.</a:t>
            </a:r>
            <a:endParaRPr lang="en-IN" sz="2000" b="1" i="1" dirty="0" smtClean="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283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lgn="just">
              <a:lnSpc>
                <a:spcPct val="150000"/>
              </a:lnSpc>
            </a:pPr>
            <a:r>
              <a:rPr lang="en-US" sz="2000" dirty="0">
                <a:latin typeface="Times New Roman" panose="02020603050405020304" pitchFamily="18" charset="0"/>
                <a:cs typeface="Times New Roman" panose="02020603050405020304" pitchFamily="18" charset="0"/>
              </a:rPr>
              <a:t>It is efficient for large number of datasets</a:t>
            </a:r>
            <a:r>
              <a:rPr lang="en-US" sz="2000" dirty="0" smtClean="0">
                <a:latin typeface="Times New Roman" panose="02020603050405020304" pitchFamily="18" charset="0"/>
                <a:cs typeface="Times New Roman" panose="02020603050405020304" pitchFamily="18" charset="0"/>
              </a:rPr>
              <a:t>.</a:t>
            </a:r>
          </a:p>
          <a:p>
            <a:pPr lvl="0" algn="just">
              <a:lnSpc>
                <a:spcPct val="150000"/>
              </a:lnSpc>
            </a:pPr>
            <a:r>
              <a:rPr lang="en-US" sz="2000" dirty="0" smtClean="0">
                <a:latin typeface="Times New Roman" panose="02020603050405020304" pitchFamily="18" charset="0"/>
                <a:cs typeface="Times New Roman" panose="02020603050405020304" pitchFamily="18" charset="0"/>
              </a:rPr>
              <a:t>To implement the feature extraction technique.</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experimental result is high when compared with existing system.</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The prediction results is efficient.</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To classify the result effectively.</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Time consumption is low.</a:t>
            </a:r>
            <a:endParaRPr lang="en-IN" sz="2000" dirty="0">
              <a:latin typeface="Times New Roman" panose="02020603050405020304" pitchFamily="18" charset="0"/>
              <a:cs typeface="Times New Roman" panose="02020603050405020304" pitchFamily="18" charset="0"/>
            </a:endParaRPr>
          </a:p>
          <a:p>
            <a:pPr lvl="0">
              <a:lnSpc>
                <a:spcPct val="150000"/>
              </a:lnSpc>
              <a:buFont typeface="Wingdings" pitchFamily="2" charset="2"/>
              <a:buChar char="Ø"/>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endParaRPr lang="en-IN"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90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4" y="2351691"/>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FLOW DIAGRAM</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24395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nvGrpSpPr>
          <p:cNvPr id="2" name="Group 1"/>
          <p:cNvGrpSpPr/>
          <p:nvPr/>
        </p:nvGrpSpPr>
        <p:grpSpPr>
          <a:xfrm>
            <a:off x="1584101" y="721217"/>
            <a:ext cx="9053848" cy="5450136"/>
            <a:chOff x="953866" y="642016"/>
            <a:chExt cx="10031812" cy="5588256"/>
          </a:xfrm>
        </p:grpSpPr>
        <p:pic>
          <p:nvPicPr>
            <p:cNvPr id="44" name="Picture 4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3866" y="984034"/>
              <a:ext cx="948220" cy="806573"/>
            </a:xfrm>
            <a:prstGeom prst="rect">
              <a:avLst/>
            </a:prstGeom>
          </p:spPr>
        </p:pic>
        <p:sp>
          <p:nvSpPr>
            <p:cNvPr id="45" name="TextBox 4"/>
            <p:cNvSpPr txBox="1"/>
            <p:nvPr/>
          </p:nvSpPr>
          <p:spPr>
            <a:xfrm>
              <a:off x="953866" y="1790568"/>
              <a:ext cx="1455543" cy="234471"/>
            </a:xfrm>
            <a:prstGeom prst="rect">
              <a:avLst/>
            </a:prstGeom>
            <a:noFill/>
          </p:spPr>
          <p:txBody>
            <a:bodyPr wrap="square" rtlCol="0">
              <a:noAutofit/>
            </a:bodyPr>
            <a:lstStyle/>
            <a:p>
              <a:pPr>
                <a:spcAft>
                  <a:spcPts val="0"/>
                </a:spcAft>
              </a:pPr>
              <a:r>
                <a:rPr lang="en-US" sz="900" b="1" i="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Dataset </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6" name="Straight Arrow Connector 45"/>
            <p:cNvCxnSpPr/>
            <p:nvPr/>
          </p:nvCxnSpPr>
          <p:spPr>
            <a:xfrm>
              <a:off x="1902086" y="1387321"/>
              <a:ext cx="61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595129" y="1112202"/>
              <a:ext cx="1737562" cy="569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Input data</a:t>
              </a:r>
              <a:endParaRPr lang="en-IN" sz="9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8" name="Rectangle 47"/>
            <p:cNvSpPr/>
            <p:nvPr/>
          </p:nvSpPr>
          <p:spPr>
            <a:xfrm>
              <a:off x="7305385" y="642016"/>
              <a:ext cx="2494961" cy="180519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endParaRPr lang="en-IN" sz="900">
                <a:latin typeface="Times New Roman" panose="02020603050405020304" pitchFamily="18" charset="0"/>
                <a:cs typeface="Times New Roman" panose="02020603050405020304" pitchFamily="18" charset="0"/>
              </a:endParaRPr>
            </a:p>
          </p:txBody>
        </p:sp>
        <p:sp>
          <p:nvSpPr>
            <p:cNvPr id="49" name="Rectangle 48"/>
            <p:cNvSpPr/>
            <p:nvPr/>
          </p:nvSpPr>
          <p:spPr>
            <a:xfrm>
              <a:off x="4973273" y="1132697"/>
              <a:ext cx="1737562" cy="569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9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 </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0" name="Straight Arrow Connector 49"/>
            <p:cNvCxnSpPr/>
            <p:nvPr/>
          </p:nvCxnSpPr>
          <p:spPr>
            <a:xfrm>
              <a:off x="4332692" y="1387321"/>
              <a:ext cx="61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7395972" y="741547"/>
              <a:ext cx="2313789" cy="4605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900" i="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Handling missing values</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2" name="Rectangle 51"/>
            <p:cNvSpPr/>
            <p:nvPr/>
          </p:nvSpPr>
          <p:spPr>
            <a:xfrm>
              <a:off x="7395972" y="1314319"/>
              <a:ext cx="2313789" cy="4605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900" i="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Label Encoding</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3" name="Rectangle 52"/>
            <p:cNvSpPr/>
            <p:nvPr/>
          </p:nvSpPr>
          <p:spPr>
            <a:xfrm>
              <a:off x="7395972" y="1860051"/>
              <a:ext cx="2313789" cy="4605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900" i="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Drop unwanted columns</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4" name="Straight Arrow Connector 53"/>
            <p:cNvCxnSpPr/>
            <p:nvPr/>
          </p:nvCxnSpPr>
          <p:spPr>
            <a:xfrm>
              <a:off x="6710835" y="1417685"/>
              <a:ext cx="613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842055" y="1702673"/>
              <a:ext cx="0" cy="4297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4946298" y="2132467"/>
              <a:ext cx="1737562" cy="569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9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NLP techniques</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7" name="Straight Arrow Connector 56"/>
            <p:cNvCxnSpPr/>
            <p:nvPr/>
          </p:nvCxnSpPr>
          <p:spPr>
            <a:xfrm flipH="1">
              <a:off x="4461167" y="2417454"/>
              <a:ext cx="4851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802451" y="2702443"/>
              <a:ext cx="0" cy="4297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973273" y="3162598"/>
              <a:ext cx="1737562" cy="569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900"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Extraction/ Vectorization</a:t>
              </a:r>
              <a:endParaRPr lang="en-IN" sz="9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0" name="Straight Arrow Connector 59"/>
            <p:cNvCxnSpPr/>
            <p:nvPr/>
          </p:nvCxnSpPr>
          <p:spPr>
            <a:xfrm>
              <a:off x="6710835" y="3444442"/>
              <a:ext cx="856153" cy="3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2490992" y="3963254"/>
              <a:ext cx="1866039" cy="1174825"/>
              <a:chOff x="1326156" y="3698978"/>
              <a:chExt cx="1714855" cy="1269242"/>
            </a:xfrm>
          </p:grpSpPr>
          <p:sp>
            <p:nvSpPr>
              <p:cNvPr id="82" name="Rectangle 81"/>
              <p:cNvSpPr/>
              <p:nvPr/>
            </p:nvSpPr>
            <p:spPr>
              <a:xfrm>
                <a:off x="1326156" y="3698978"/>
                <a:ext cx="1714855" cy="1269242"/>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endParaRPr lang="en-IN" sz="900">
                  <a:latin typeface="Times New Roman" panose="02020603050405020304" pitchFamily="18" charset="0"/>
                  <a:cs typeface="Times New Roman" panose="02020603050405020304" pitchFamily="18" charset="0"/>
                </a:endParaRPr>
              </a:p>
            </p:txBody>
          </p:sp>
          <p:sp>
            <p:nvSpPr>
              <p:cNvPr id="83" name="Rectangle 82"/>
              <p:cNvSpPr/>
              <p:nvPr/>
            </p:nvSpPr>
            <p:spPr>
              <a:xfrm>
                <a:off x="1478556" y="3824394"/>
                <a:ext cx="1364776" cy="409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900" i="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4" name="Rectangle 83"/>
              <p:cNvSpPr/>
              <p:nvPr/>
            </p:nvSpPr>
            <p:spPr>
              <a:xfrm>
                <a:off x="1478556" y="4396307"/>
                <a:ext cx="1364776" cy="409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900" i="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Train</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cxnSp>
          <p:nvCxnSpPr>
            <p:cNvPr id="62" name="Straight Arrow Connector 61"/>
            <p:cNvCxnSpPr/>
            <p:nvPr/>
          </p:nvCxnSpPr>
          <p:spPr>
            <a:xfrm>
              <a:off x="5802451" y="3732576"/>
              <a:ext cx="0" cy="4297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4973273" y="4188560"/>
              <a:ext cx="1737562" cy="569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9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Splitting</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4" name="Straight Arrow Connector 63"/>
            <p:cNvCxnSpPr/>
            <p:nvPr/>
          </p:nvCxnSpPr>
          <p:spPr>
            <a:xfrm flipH="1">
              <a:off x="4434056" y="4473548"/>
              <a:ext cx="4851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4973273" y="5162758"/>
              <a:ext cx="1737562" cy="569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Classification</a:t>
              </a:r>
              <a:endParaRPr lang="en-IN" sz="9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6" name="Straight Arrow Connector 65"/>
            <p:cNvCxnSpPr/>
            <p:nvPr/>
          </p:nvCxnSpPr>
          <p:spPr>
            <a:xfrm>
              <a:off x="5802451" y="4727207"/>
              <a:ext cx="0" cy="4297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7363287" y="4188559"/>
              <a:ext cx="1866039" cy="2041713"/>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endParaRPr lang="en-IN" sz="900">
                <a:latin typeface="Times New Roman" panose="02020603050405020304" pitchFamily="18" charset="0"/>
                <a:cs typeface="Times New Roman" panose="02020603050405020304" pitchFamily="18" charset="0"/>
              </a:endParaRPr>
            </a:p>
          </p:txBody>
        </p:sp>
        <p:cxnSp>
          <p:nvCxnSpPr>
            <p:cNvPr id="68" name="Straight Arrow Connector 67"/>
            <p:cNvCxnSpPr/>
            <p:nvPr/>
          </p:nvCxnSpPr>
          <p:spPr>
            <a:xfrm>
              <a:off x="6683860" y="5471198"/>
              <a:ext cx="668022" cy="3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7553758" y="4830453"/>
              <a:ext cx="1485097" cy="3789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900" i="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9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0" name="Rectangle 69"/>
            <p:cNvSpPr/>
            <p:nvPr/>
          </p:nvSpPr>
          <p:spPr>
            <a:xfrm>
              <a:off x="7566989" y="5332416"/>
              <a:ext cx="1485097" cy="3789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900" i="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Predictions</a:t>
              </a:r>
              <a:endParaRPr lang="en-IN" sz="9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1776" y="4635999"/>
              <a:ext cx="1103902" cy="703344"/>
            </a:xfrm>
            <a:prstGeom prst="rect">
              <a:avLst/>
            </a:prstGeom>
          </p:spPr>
        </p:pic>
        <p:cxnSp>
          <p:nvCxnSpPr>
            <p:cNvPr id="72" name="Straight Arrow Connector 71"/>
            <p:cNvCxnSpPr/>
            <p:nvPr/>
          </p:nvCxnSpPr>
          <p:spPr>
            <a:xfrm flipV="1">
              <a:off x="9229325" y="4987672"/>
              <a:ext cx="652451" cy="166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515691" y="1957411"/>
              <a:ext cx="1866039" cy="1174825"/>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endParaRPr lang="en-IN" sz="900">
                <a:latin typeface="Times New Roman" panose="02020603050405020304" pitchFamily="18" charset="0"/>
                <a:cs typeface="Times New Roman" panose="02020603050405020304" pitchFamily="18" charset="0"/>
              </a:endParaRPr>
            </a:p>
          </p:txBody>
        </p:sp>
        <p:sp>
          <p:nvSpPr>
            <p:cNvPr id="74" name="Rectangle 73"/>
            <p:cNvSpPr/>
            <p:nvPr/>
          </p:nvSpPr>
          <p:spPr>
            <a:xfrm>
              <a:off x="2681527" y="2073497"/>
              <a:ext cx="1485097" cy="4531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900" i="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Stop words, stem words</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5" name="Rectangle 74"/>
            <p:cNvSpPr/>
            <p:nvPr/>
          </p:nvSpPr>
          <p:spPr>
            <a:xfrm>
              <a:off x="2692540" y="2639623"/>
              <a:ext cx="1485097" cy="3789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900" i="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Remove punctuations</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0" name="Rectangle 79"/>
            <p:cNvSpPr/>
            <p:nvPr/>
          </p:nvSpPr>
          <p:spPr>
            <a:xfrm>
              <a:off x="7553758" y="3068304"/>
              <a:ext cx="2314788" cy="707064"/>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endParaRPr lang="en-IN" sz="900">
                <a:latin typeface="Times New Roman" panose="02020603050405020304" pitchFamily="18" charset="0"/>
                <a:cs typeface="Times New Roman" panose="02020603050405020304" pitchFamily="18" charset="0"/>
              </a:endParaRPr>
            </a:p>
          </p:txBody>
        </p:sp>
        <p:sp>
          <p:nvSpPr>
            <p:cNvPr id="77" name="TextBox 14"/>
            <p:cNvSpPr txBox="1"/>
            <p:nvPr/>
          </p:nvSpPr>
          <p:spPr>
            <a:xfrm>
              <a:off x="7539825" y="4268694"/>
              <a:ext cx="1457768" cy="413962"/>
            </a:xfrm>
            <a:prstGeom prst="rect">
              <a:avLst/>
            </a:prstGeom>
            <a:noFill/>
          </p:spPr>
          <p:txBody>
            <a:bodyPr wrap="square" rtlCol="0">
              <a:noAutofit/>
            </a:bodyPr>
            <a:lstStyle/>
            <a:p>
              <a:pPr algn="ctr">
                <a:spcAft>
                  <a:spcPts val="0"/>
                </a:spcAft>
              </a:pPr>
              <a:r>
                <a:rPr lang="en-US" sz="900" b="1" i="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DT and NB</a:t>
              </a:r>
              <a:endParaRPr lang="en-IN" sz="9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8" name="Rectangle 77"/>
            <p:cNvSpPr/>
            <p:nvPr/>
          </p:nvSpPr>
          <p:spPr>
            <a:xfrm>
              <a:off x="7744474" y="3251442"/>
              <a:ext cx="1933355" cy="3709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900" i="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Count vectorization</a:t>
              </a:r>
              <a:endParaRPr lang="en-IN" sz="9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9" name="Rectangle 78"/>
            <p:cNvSpPr/>
            <p:nvPr/>
          </p:nvSpPr>
          <p:spPr>
            <a:xfrm>
              <a:off x="7566989" y="5781344"/>
              <a:ext cx="1485097" cy="3789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900" i="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Visualizations</a:t>
              </a:r>
              <a:endParaRPr lang="en-IN" sz="90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63608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1855</Words>
  <Application>Microsoft Office PowerPoint</Application>
  <PresentationFormat>Widescreen</PresentationFormat>
  <Paragraphs>166</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Tahoma</vt:lpstr>
      <vt:lpstr>Times New Roman</vt:lpstr>
      <vt:lpstr>Wingdings</vt:lpstr>
      <vt:lpstr>Office Theme</vt:lpstr>
      <vt:lpstr>Cyberbullying Detection in Social Media Using Supervised ML &amp; NLP Techniques</vt:lpstr>
      <vt:lpstr>ABSTRACT</vt:lpstr>
      <vt:lpstr>OBJECTIVES</vt:lpstr>
      <vt:lpstr>EXISTING SYSTEM</vt:lpstr>
      <vt:lpstr>DISADVANTAGES</vt:lpstr>
      <vt:lpstr>PROPOSED SYSTEM</vt:lpstr>
      <vt:lpstr>ADVANTAGES</vt:lpstr>
      <vt:lpstr>FLOW DIAGRAM</vt:lpstr>
      <vt:lpstr>PowerPoint Presentation</vt:lpstr>
      <vt:lpstr>MODULES</vt:lpstr>
      <vt:lpstr>METHODOLOGY</vt:lpstr>
      <vt:lpstr>METHODOLOGY</vt:lpstr>
      <vt:lpstr>METHODOLOGY</vt:lpstr>
      <vt:lpstr>SCREENSHOTS</vt:lpstr>
      <vt:lpstr>DATA SELECTION</vt:lpstr>
      <vt:lpstr>PREPROCESSING</vt:lpstr>
      <vt:lpstr>NLP</vt:lpstr>
      <vt:lpstr>PERFORMANCES</vt:lpstr>
      <vt:lpstr>PERFORMANCES</vt:lpstr>
      <vt:lpstr>SYSTEM REQUIREMENTS</vt:lpstr>
      <vt:lpstr>LITERATURE SURVEY</vt:lpstr>
      <vt:lpstr>PowerPoint Presentation</vt:lpstr>
      <vt:lpstr>PowerPoint Presentation</vt:lpstr>
      <vt:lpstr>PowerPoint Presentation</vt:lpstr>
      <vt:lpstr>PowerPoint Presentation</vt:lpstr>
      <vt:lpstr>REFERENCES</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method for flow-based network intrusion detection using the inverse Potts model </dc:title>
  <dc:creator>EGC</dc:creator>
  <cp:lastModifiedBy>EGC</cp:lastModifiedBy>
  <cp:revision>63</cp:revision>
  <dcterms:created xsi:type="dcterms:W3CDTF">2021-12-17T07:36:29Z</dcterms:created>
  <dcterms:modified xsi:type="dcterms:W3CDTF">2022-03-19T04:18:26Z</dcterms:modified>
</cp:coreProperties>
</file>