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3" r:id="rId3"/>
    <p:sldId id="261" r:id="rId4"/>
    <p:sldId id="262" r:id="rId5"/>
    <p:sldId id="264" r:id="rId6"/>
    <p:sldId id="265"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D1D06-6902-487B-83A1-9F613C31EA74}" type="datetimeFigureOut">
              <a:rPr lang="en-IN" smtClean="0"/>
              <a:t>30-09-2023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D456C-5690-4A36-9C5C-3D5867C9B7A0}" type="slidenum">
              <a:rPr lang="en-IN" smtClean="0"/>
              <a:t>‹#›</a:t>
            </a:fld>
            <a:endParaRPr lang="en-IN"/>
          </a:p>
        </p:txBody>
      </p:sp>
    </p:spTree>
    <p:extLst>
      <p:ext uri="{BB962C8B-B14F-4D97-AF65-F5344CB8AC3E}">
        <p14:creationId xmlns:p14="http://schemas.microsoft.com/office/powerpoint/2010/main" val="1116381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6AC3-D90C-0696-7E46-83C2EFB9B8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190F5A-8DA8-6537-F06C-A01CE36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DF934B-299C-AA5D-7D00-316ADA106C1A}"/>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5" name="Footer Placeholder 4">
            <a:extLst>
              <a:ext uri="{FF2B5EF4-FFF2-40B4-BE49-F238E27FC236}">
                <a16:creationId xmlns:a16="http://schemas.microsoft.com/office/drawing/2014/main" id="{5889A847-62CE-B9C5-8F2D-43BA6BDC9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59E3A-DC65-12E7-898D-3927A2CCAB77}"/>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1837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C07E-42CD-F959-55E7-7A75B25A58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239226-1617-5527-F91C-1AAD5A507F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7A233A-F702-0E8C-96A5-593DFD8B7C6D}"/>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5" name="Footer Placeholder 4">
            <a:extLst>
              <a:ext uri="{FF2B5EF4-FFF2-40B4-BE49-F238E27FC236}">
                <a16:creationId xmlns:a16="http://schemas.microsoft.com/office/drawing/2014/main" id="{ABA2EBBD-16CF-BDD3-FFDA-1F9C4070D6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FC903-3E71-FAAC-3457-54E766C12BE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43208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D26873-9246-E812-5BF6-CED1294DA5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0167C3-E79C-93A0-2BA3-07DE34BBAC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B5440A-029A-CA29-2E22-8B925C8D60DB}"/>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5" name="Footer Placeholder 4">
            <a:extLst>
              <a:ext uri="{FF2B5EF4-FFF2-40B4-BE49-F238E27FC236}">
                <a16:creationId xmlns:a16="http://schemas.microsoft.com/office/drawing/2014/main" id="{9AF6D50A-92B4-ECCD-FFDB-A9643DE7D3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866979-845B-E0F8-5E6C-039545BC4EF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821526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5B1C-BA7D-B0A7-A17F-943770E5B3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B16DCD-80AE-F4A3-DEF3-322111550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9AFF1-7E35-CB77-1A55-8112FE2D6150}"/>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5" name="Footer Placeholder 4">
            <a:extLst>
              <a:ext uri="{FF2B5EF4-FFF2-40B4-BE49-F238E27FC236}">
                <a16:creationId xmlns:a16="http://schemas.microsoft.com/office/drawing/2014/main" id="{9640B11C-DF6F-A575-6088-1521F6DA20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897682-360C-8FDA-213F-F8CECC6B3762}"/>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1547781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8E7B-992A-890F-ABCF-AFD6D59DD5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C18FC9-7B6C-FF9E-A162-D7C1C2AD13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365D9D-27D1-EB18-B8BF-6DA418667FF2}"/>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5" name="Footer Placeholder 4">
            <a:extLst>
              <a:ext uri="{FF2B5EF4-FFF2-40B4-BE49-F238E27FC236}">
                <a16:creationId xmlns:a16="http://schemas.microsoft.com/office/drawing/2014/main" id="{20C67D1D-EBF0-1FA9-7D2A-B64ED91BF9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4199C-8C67-9D7D-DE7B-61068367B675}"/>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23389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5318-EF84-5039-5986-BE437F7A9B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A9E29-EBE8-9447-19A0-9C3F2DEB74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98518D-0CA7-B4F1-322A-4B0925B3FC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A12F82-701D-56E8-58D1-9C784315D6D5}"/>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6" name="Footer Placeholder 5">
            <a:extLst>
              <a:ext uri="{FF2B5EF4-FFF2-40B4-BE49-F238E27FC236}">
                <a16:creationId xmlns:a16="http://schemas.microsoft.com/office/drawing/2014/main" id="{D97BAA13-FF7D-9514-E6AA-93397333CF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95B802-B775-DBE0-884A-1953795FE927}"/>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27083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DBC3C-3A62-A387-68BC-12AEA294FA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EBF657-C1A0-2597-E4EC-8A05C025B6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C7BA84-492A-6132-A811-34AED0635A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4F02C3-025D-4EA2-E530-91F341AB6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A0A8AF-E4F8-9595-5805-9398EFEA6F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561309-8693-E752-6A18-1334D72BCFB3}"/>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8" name="Footer Placeholder 7">
            <a:extLst>
              <a:ext uri="{FF2B5EF4-FFF2-40B4-BE49-F238E27FC236}">
                <a16:creationId xmlns:a16="http://schemas.microsoft.com/office/drawing/2014/main" id="{ED7391E3-3651-821B-CF5C-2294F32DC2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59A97-C206-239F-C8C3-8F7847FBF433}"/>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476609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564E-3966-43DA-AE46-0BB915C013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2FCF5D-70CE-C89E-4D26-2C2B0D7F04D2}"/>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4" name="Footer Placeholder 3">
            <a:extLst>
              <a:ext uri="{FF2B5EF4-FFF2-40B4-BE49-F238E27FC236}">
                <a16:creationId xmlns:a16="http://schemas.microsoft.com/office/drawing/2014/main" id="{34F16D41-40EC-B3E9-EC16-C2FA7F841B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850F50-DD44-E96E-2DE2-BA3DD3082F3A}"/>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803339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060E4E-8D56-8646-D4EE-2FBF56A69885}"/>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3" name="Footer Placeholder 2">
            <a:extLst>
              <a:ext uri="{FF2B5EF4-FFF2-40B4-BE49-F238E27FC236}">
                <a16:creationId xmlns:a16="http://schemas.microsoft.com/office/drawing/2014/main" id="{30F404F5-2548-7D72-614E-56A3B82B32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B22604-773A-D0DE-BEBA-9468D35FC1AC}"/>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952170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C687-E1FF-4467-1418-D67D4900F0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B7075D-E73F-68D5-8036-622DEFE64E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FC51EA-C862-B5CC-D91D-DAB2370C2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CF729D-E23A-0855-6309-D475E4314E5B}"/>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6" name="Footer Placeholder 5">
            <a:extLst>
              <a:ext uri="{FF2B5EF4-FFF2-40B4-BE49-F238E27FC236}">
                <a16:creationId xmlns:a16="http://schemas.microsoft.com/office/drawing/2014/main" id="{FE1116A3-C210-B859-79CA-4AA487F696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02E3BB-EF46-D637-8DFF-6E192DFFD58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312811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ECF5-0D85-21D6-78FC-3D4D86599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911732-F2FE-58C7-8BE7-2C98FD39EF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842663-CA46-1DA7-F9C3-2E7F082EB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86094-9750-56AA-560A-2B3184C13883}"/>
              </a:ext>
            </a:extLst>
          </p:cNvPr>
          <p:cNvSpPr>
            <a:spLocks noGrp="1"/>
          </p:cNvSpPr>
          <p:nvPr>
            <p:ph type="dt" sz="half" idx="10"/>
          </p:nvPr>
        </p:nvSpPr>
        <p:spPr/>
        <p:txBody>
          <a:bodyPr/>
          <a:lstStyle/>
          <a:p>
            <a:fld id="{AD4CDBEB-7B95-45C9-9746-1E512CCA006C}" type="datetimeFigureOut">
              <a:rPr lang="en-IN" smtClean="0"/>
              <a:t>30-09-2023</a:t>
            </a:fld>
            <a:endParaRPr lang="en-IN"/>
          </a:p>
        </p:txBody>
      </p:sp>
      <p:sp>
        <p:nvSpPr>
          <p:cNvPr id="6" name="Footer Placeholder 5">
            <a:extLst>
              <a:ext uri="{FF2B5EF4-FFF2-40B4-BE49-F238E27FC236}">
                <a16:creationId xmlns:a16="http://schemas.microsoft.com/office/drawing/2014/main" id="{8290A1C3-96E0-E12E-668A-9F2B84FBF8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77911D-3832-E42A-74AA-1D9729F64711}"/>
              </a:ext>
            </a:extLst>
          </p:cNvPr>
          <p:cNvSpPr>
            <a:spLocks noGrp="1"/>
          </p:cNvSpPr>
          <p:nvPr>
            <p:ph type="sldNum" sz="quarter" idx="12"/>
          </p:nvPr>
        </p:nvSpPr>
        <p:spPr/>
        <p:txBody>
          <a:bodyPr/>
          <a:lstStyle/>
          <a:p>
            <a:fld id="{A3EC6906-C29A-4A8E-A5BA-A2BA206FA6B6}" type="slidenum">
              <a:rPr lang="en-IN" smtClean="0"/>
              <a:t>‹#›</a:t>
            </a:fld>
            <a:endParaRPr lang="en-IN"/>
          </a:p>
        </p:txBody>
      </p:sp>
    </p:spTree>
    <p:extLst>
      <p:ext uri="{BB962C8B-B14F-4D97-AF65-F5344CB8AC3E}">
        <p14:creationId xmlns:p14="http://schemas.microsoft.com/office/powerpoint/2010/main" val="261898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536E1-3CFB-6701-3421-4239E8540D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982597-12F8-B192-C9B8-489B4ADEF9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62FC4E-2D21-8EC7-CADB-1E3A566949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CDBEB-7B95-45C9-9746-1E512CCA006C}" type="datetimeFigureOut">
              <a:rPr lang="en-IN" smtClean="0"/>
              <a:t>30-09-2023</a:t>
            </a:fld>
            <a:endParaRPr lang="en-IN"/>
          </a:p>
        </p:txBody>
      </p:sp>
      <p:sp>
        <p:nvSpPr>
          <p:cNvPr id="5" name="Footer Placeholder 4">
            <a:extLst>
              <a:ext uri="{FF2B5EF4-FFF2-40B4-BE49-F238E27FC236}">
                <a16:creationId xmlns:a16="http://schemas.microsoft.com/office/drawing/2014/main" id="{B4CBBF9A-4D7F-DE76-63A2-67813ECA0D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34783E-3FAA-EFFB-A1EF-3391D188CB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C6906-C29A-4A8E-A5BA-A2BA206FA6B6}" type="slidenum">
              <a:rPr lang="en-IN" smtClean="0"/>
              <a:t>‹#›</a:t>
            </a:fld>
            <a:endParaRPr lang="en-IN"/>
          </a:p>
        </p:txBody>
      </p:sp>
    </p:spTree>
    <p:extLst>
      <p:ext uri="{BB962C8B-B14F-4D97-AF65-F5344CB8AC3E}">
        <p14:creationId xmlns:p14="http://schemas.microsoft.com/office/powerpoint/2010/main" val="1672659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lammal Institute of Technology">
            <a:extLst>
              <a:ext uri="{FF2B5EF4-FFF2-40B4-BE49-F238E27FC236}">
                <a16:creationId xmlns:a16="http://schemas.microsoft.com/office/drawing/2014/main" id="{213DE897-3440-EA97-4425-7E1638076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3253" y="540886"/>
            <a:ext cx="7615917" cy="11168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241E3D6-FF09-3556-02D9-FB1DBCC8902C}"/>
              </a:ext>
            </a:extLst>
          </p:cNvPr>
          <p:cNvSpPr txBox="1"/>
          <p:nvPr/>
        </p:nvSpPr>
        <p:spPr>
          <a:xfrm>
            <a:off x="2288041" y="1892847"/>
            <a:ext cx="7615917" cy="400110"/>
          </a:xfrm>
          <a:prstGeom prst="rect">
            <a:avLst/>
          </a:prstGeom>
          <a:noFill/>
        </p:spPr>
        <p:txBody>
          <a:bodyPr wrap="square" rtlCol="0">
            <a:spAutoFit/>
          </a:bodyPr>
          <a:lstStyle/>
          <a:p>
            <a:r>
              <a:rPr lang="en-IN" dirty="0">
                <a:latin typeface="Bahnschrift" panose="020B0502040204020203" pitchFamily="34" charset="0"/>
              </a:rPr>
              <a:t>	</a:t>
            </a:r>
            <a:r>
              <a:rPr lang="en-IN" sz="2000" b="1" dirty="0">
                <a:latin typeface="Bahnschrift" panose="020B0502040204020203" pitchFamily="34" charset="0"/>
              </a:rPr>
              <a:t>DEPARTMENT OF INFORMATION TECHNOLOGY</a:t>
            </a:r>
          </a:p>
        </p:txBody>
      </p:sp>
      <p:sp>
        <p:nvSpPr>
          <p:cNvPr id="3" name="TextBox 2">
            <a:extLst>
              <a:ext uri="{FF2B5EF4-FFF2-40B4-BE49-F238E27FC236}">
                <a16:creationId xmlns:a16="http://schemas.microsoft.com/office/drawing/2014/main" id="{65A5EF0A-1559-8C35-F616-5996380B3F1A}"/>
              </a:ext>
            </a:extLst>
          </p:cNvPr>
          <p:cNvSpPr txBox="1"/>
          <p:nvPr/>
        </p:nvSpPr>
        <p:spPr>
          <a:xfrm>
            <a:off x="1070902" y="2528096"/>
            <a:ext cx="10050193" cy="2800767"/>
          </a:xfrm>
          <a:prstGeom prst="rect">
            <a:avLst/>
          </a:prstGeom>
          <a:noFill/>
        </p:spPr>
        <p:txBody>
          <a:bodyPr wrap="square" rtlCol="0">
            <a:spAutoFit/>
          </a:bodyPr>
          <a:lstStyle/>
          <a:p>
            <a:pPr algn="ctr"/>
            <a:r>
              <a:rPr lang="en-IN" sz="3600" dirty="0">
                <a:latin typeface="Bahnschrift Condensed" panose="020B0502040204020203" pitchFamily="34" charset="0"/>
              </a:rPr>
              <a:t> </a:t>
            </a:r>
            <a:r>
              <a:rPr lang="en-IN" sz="3600" b="1" dirty="0">
                <a:latin typeface="Aptos Display" panose="020B0004020202020204" pitchFamily="34" charset="0"/>
              </a:rPr>
              <a:t>FLOOD MONITORING AND EARLY WARNING</a:t>
            </a:r>
            <a:endParaRPr lang="en-IN" sz="2000" dirty="0">
              <a:latin typeface="Bell MT" panose="02020503060305020303" pitchFamily="18" charset="0"/>
            </a:endParaRPr>
          </a:p>
          <a:p>
            <a:r>
              <a:rPr lang="en-IN" sz="2000" dirty="0">
                <a:latin typeface="Bell MT" panose="02020503060305020303" pitchFamily="18" charset="0"/>
              </a:rPr>
              <a:t> </a:t>
            </a:r>
          </a:p>
          <a:p>
            <a:r>
              <a:rPr lang="en-IN" sz="2000" b="1" dirty="0">
                <a:latin typeface="Baskerville Old Face" panose="02020602080505020303" pitchFamily="18" charset="0"/>
              </a:rPr>
              <a:t>Team name       </a:t>
            </a:r>
            <a:r>
              <a:rPr lang="en-IN" sz="2000" b="1">
                <a:latin typeface="Bell MT" panose="02020503060305020303" pitchFamily="18" charset="0"/>
              </a:rPr>
              <a:t>: </a:t>
            </a:r>
            <a:r>
              <a:rPr lang="en-IN" sz="2000">
                <a:latin typeface="Arial" panose="020B0604020202020204" pitchFamily="34" charset="0"/>
                <a:cs typeface="Arial" panose="020B0604020202020204" pitchFamily="34" charset="0"/>
              </a:rPr>
              <a:t>Proj</a:t>
            </a:r>
            <a:r>
              <a:rPr lang="en-IN" sz="2000" dirty="0">
                <a:latin typeface="Arial" panose="020B0604020202020204" pitchFamily="34" charset="0"/>
                <a:cs typeface="Arial" panose="020B0604020202020204" pitchFamily="34" charset="0"/>
              </a:rPr>
              <a:t>_224785_Team_6</a:t>
            </a:r>
          </a:p>
          <a:p>
            <a:endParaRPr lang="en-IN" sz="2000" b="1" dirty="0">
              <a:latin typeface="Baskerville Old Face" panose="02020602080505020303" pitchFamily="18" charset="0"/>
            </a:endParaRPr>
          </a:p>
          <a:p>
            <a:r>
              <a:rPr lang="en-IN" sz="2000" b="1" dirty="0">
                <a:latin typeface="Baskerville Old Face" panose="02020602080505020303" pitchFamily="18" charset="0"/>
              </a:rPr>
              <a:t>Team members </a:t>
            </a:r>
            <a:r>
              <a:rPr lang="en-IN" sz="2000" b="1" dirty="0">
                <a:latin typeface="Bell MT" panose="02020503060305020303" pitchFamily="18" charset="0"/>
              </a:rPr>
              <a:t>: </a:t>
            </a:r>
            <a:r>
              <a:rPr lang="en-IN" sz="2000" dirty="0">
                <a:latin typeface="Arial" panose="020B0604020202020204" pitchFamily="34" charset="0"/>
                <a:cs typeface="Arial" panose="020B0604020202020204" pitchFamily="34" charset="0"/>
              </a:rPr>
              <a:t>YASHWANTH KUMAR K(113321205059)</a:t>
            </a:r>
          </a:p>
          <a:p>
            <a:pPr lvl="4"/>
            <a:r>
              <a:rPr lang="en-IN" sz="2000" dirty="0">
                <a:latin typeface="Arial" panose="020B0604020202020204" pitchFamily="34" charset="0"/>
                <a:cs typeface="Arial" panose="020B0604020202020204" pitchFamily="34" charset="0"/>
              </a:rPr>
              <a:t>PREM KUMAR K(113321205037)</a:t>
            </a:r>
          </a:p>
          <a:p>
            <a:pPr lvl="4"/>
            <a:r>
              <a:rPr lang="en-IN" sz="2000" dirty="0">
                <a:latin typeface="Arial" panose="020B0604020202020204" pitchFamily="34" charset="0"/>
                <a:cs typeface="Arial" panose="020B0604020202020204" pitchFamily="34" charset="0"/>
              </a:rPr>
              <a:t>VINOTH KUMAR R(113321205057)</a:t>
            </a:r>
            <a:endParaRPr lang="en-IN" sz="2000" b="1" dirty="0">
              <a:latin typeface="Arial" panose="020B0604020202020204" pitchFamily="34" charset="0"/>
              <a:cs typeface="Arial" panose="020B0604020202020204" pitchFamily="34" charset="0"/>
            </a:endParaRPr>
          </a:p>
          <a:p>
            <a:pPr lvl="4"/>
            <a:r>
              <a:rPr lang="en-IN" sz="2000" dirty="0">
                <a:latin typeface="Arial" panose="020B0604020202020204" pitchFamily="34" charset="0"/>
                <a:cs typeface="Arial" panose="020B0604020202020204" pitchFamily="34" charset="0"/>
              </a:rPr>
              <a:t>LOKESH B(113321205027)</a:t>
            </a:r>
          </a:p>
        </p:txBody>
      </p:sp>
    </p:spTree>
    <p:extLst>
      <p:ext uri="{BB962C8B-B14F-4D97-AF65-F5344CB8AC3E}">
        <p14:creationId xmlns:p14="http://schemas.microsoft.com/office/powerpoint/2010/main" val="145547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58445-434F-991C-6CE1-8572D6D628B4}"/>
              </a:ext>
            </a:extLst>
          </p:cNvPr>
          <p:cNvSpPr>
            <a:spLocks noGrp="1"/>
          </p:cNvSpPr>
          <p:nvPr>
            <p:ph type="ctrTitle"/>
          </p:nvPr>
        </p:nvSpPr>
        <p:spPr>
          <a:xfrm>
            <a:off x="1186543" y="172260"/>
            <a:ext cx="9818914" cy="567191"/>
          </a:xfrm>
        </p:spPr>
        <p:txBody>
          <a:bodyPr>
            <a:normAutofit/>
          </a:bodyPr>
          <a:lstStyle/>
          <a:p>
            <a:pPr algn="l"/>
            <a:r>
              <a:rPr lang="en-IN" sz="2800" b="1" i="0" dirty="0">
                <a:solidFill>
                  <a:srgbClr val="313131"/>
                </a:solidFill>
                <a:effectLst/>
                <a:latin typeface="Baskerville Old Face" panose="02020602080505020303" pitchFamily="18" charset="0"/>
              </a:rPr>
              <a:t>Project </a:t>
            </a:r>
            <a:r>
              <a:rPr lang="en-IN" sz="2800" b="1" dirty="0">
                <a:solidFill>
                  <a:srgbClr val="313131"/>
                </a:solidFill>
                <a:latin typeface="Baskerville Old Face" panose="02020602080505020303" pitchFamily="18" charset="0"/>
              </a:rPr>
              <a:t>Description</a:t>
            </a:r>
            <a:r>
              <a:rPr lang="en-IN" sz="2800" b="1" i="0" dirty="0">
                <a:solidFill>
                  <a:srgbClr val="313131"/>
                </a:solidFill>
                <a:effectLst/>
                <a:latin typeface="Baskerville Old Face" panose="02020602080505020303" pitchFamily="18" charset="0"/>
              </a:rPr>
              <a:t>:</a:t>
            </a:r>
            <a:endParaRPr lang="en-IN" sz="2800" b="1" dirty="0">
              <a:latin typeface="Baskerville Old Face" panose="02020602080505020303" pitchFamily="18" charset="0"/>
            </a:endParaRPr>
          </a:p>
        </p:txBody>
      </p:sp>
      <p:sp>
        <p:nvSpPr>
          <p:cNvPr id="3" name="Subtitle 2">
            <a:extLst>
              <a:ext uri="{FF2B5EF4-FFF2-40B4-BE49-F238E27FC236}">
                <a16:creationId xmlns:a16="http://schemas.microsoft.com/office/drawing/2014/main" id="{CC474879-C23C-FC4D-D5FB-D0B2FBCDC421}"/>
              </a:ext>
            </a:extLst>
          </p:cNvPr>
          <p:cNvSpPr>
            <a:spLocks noGrp="1"/>
          </p:cNvSpPr>
          <p:nvPr>
            <p:ph type="subTitle" idx="1"/>
          </p:nvPr>
        </p:nvSpPr>
        <p:spPr>
          <a:xfrm>
            <a:off x="1186543" y="1240926"/>
            <a:ext cx="10046789" cy="4133714"/>
          </a:xfrm>
        </p:spPr>
        <p:txBody>
          <a:bodyPr>
            <a:noAutofit/>
          </a:bodyPr>
          <a:lstStyle/>
          <a:p>
            <a:pPr marL="342900" indent="-342900" algn="l">
              <a:buFont typeface="Wingdings" panose="05000000000000000000" pitchFamily="2" charset="2"/>
              <a:buChar char="§"/>
            </a:pPr>
            <a:r>
              <a:rPr lang="en-US" sz="2000" b="0" i="0" dirty="0">
                <a:solidFill>
                  <a:srgbClr val="313131"/>
                </a:solidFill>
                <a:effectLst/>
                <a:latin typeface="Arial" panose="020B0604020202020204" pitchFamily="34" charset="0"/>
                <a:cs typeface="Arial" panose="020B0604020202020204" pitchFamily="34" charset="0"/>
              </a:rPr>
              <a:t>The project involves deploying IoT sensors near water bodies and flood-prone areas to monitor water levels and provide early flood warnings through a public platform. The objective is to enhance flood preparedness and response by issuing timely warnings to both the public and emergency response teams. </a:t>
            </a:r>
          </a:p>
          <a:p>
            <a:pPr marL="342900" indent="-342900" algn="l">
              <a:buFont typeface="Wingdings" panose="05000000000000000000" pitchFamily="2" charset="2"/>
              <a:buChar char="§"/>
            </a:pPr>
            <a:r>
              <a:rPr lang="en-US" sz="2000" b="0" i="0" dirty="0">
                <a:solidFill>
                  <a:srgbClr val="313131"/>
                </a:solidFill>
                <a:effectLst/>
                <a:latin typeface="Arial" panose="020B0604020202020204" pitchFamily="34" charset="0"/>
                <a:cs typeface="Arial" panose="020B0604020202020204" pitchFamily="34" charset="0"/>
              </a:rPr>
              <a:t>This project includes defining objectives, designing the IoT sensor network, developing the warning platform, and integrating them using IoT technology and Python.</a:t>
            </a:r>
          </a:p>
          <a:p>
            <a:pPr marL="342900" indent="-342900" algn="l">
              <a:buFont typeface="Wingdings" panose="05000000000000000000" pitchFamily="2" charset="2"/>
              <a:buChar char="§"/>
            </a:pPr>
            <a:r>
              <a:rPr lang="en-US" sz="2000" b="0" i="0" dirty="0">
                <a:effectLst/>
                <a:latin typeface="Arial" panose="020B0604020202020204" pitchFamily="34" charset="0"/>
                <a:ea typeface="Open Sans" panose="020B0606030504020204" pitchFamily="34" charset="0"/>
                <a:cs typeface="Arial" panose="020B0604020202020204" pitchFamily="34" charset="0"/>
              </a:rPr>
              <a:t>This system will provide timely and accurate information about flood risks and conditions, enabling authorities and communities to take proactive measures to mitigate the impact of flooding.</a:t>
            </a:r>
            <a:endParaRPr lang="en-IN" sz="2000" dirty="0">
              <a:latin typeface="Arial" panose="020B0604020202020204" pitchFamily="34" charset="0"/>
              <a:ea typeface="Open Sans" panose="020B0606030504020204" pitchFamily="34" charset="0"/>
              <a:cs typeface="Arial" panose="020B0604020202020204" pitchFamily="34" charset="0"/>
            </a:endParaRPr>
          </a:p>
        </p:txBody>
      </p:sp>
    </p:spTree>
    <p:extLst>
      <p:ext uri="{BB962C8B-B14F-4D97-AF65-F5344CB8AC3E}">
        <p14:creationId xmlns:p14="http://schemas.microsoft.com/office/powerpoint/2010/main" val="16590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A13E-0E8F-4F38-973F-FC6F09434AA3}"/>
              </a:ext>
            </a:extLst>
          </p:cNvPr>
          <p:cNvSpPr>
            <a:spLocks noGrp="1"/>
          </p:cNvSpPr>
          <p:nvPr>
            <p:ph type="ctrTitle"/>
          </p:nvPr>
        </p:nvSpPr>
        <p:spPr>
          <a:xfrm>
            <a:off x="647699" y="425677"/>
            <a:ext cx="8371114" cy="755423"/>
          </a:xfrm>
        </p:spPr>
        <p:txBody>
          <a:bodyPr>
            <a:normAutofit/>
          </a:bodyPr>
          <a:lstStyle/>
          <a:p>
            <a:pPr algn="l"/>
            <a:r>
              <a:rPr lang="en-IN" sz="2800" b="1" dirty="0">
                <a:latin typeface="Bell MT" panose="02020503060305020303" pitchFamily="18" charset="0"/>
                <a:cs typeface="Arial" panose="020B0604020202020204" pitchFamily="34" charset="0"/>
              </a:rPr>
              <a:t>Objectives</a:t>
            </a:r>
            <a:r>
              <a:rPr lang="en-IN" sz="2800" b="1" dirty="0">
                <a:latin typeface="Arial" panose="020B0604020202020204" pitchFamily="34" charset="0"/>
                <a:cs typeface="Arial" panose="020B0604020202020204" pitchFamily="34" charset="0"/>
              </a:rPr>
              <a:t>:</a:t>
            </a:r>
          </a:p>
        </p:txBody>
      </p:sp>
      <p:sp>
        <p:nvSpPr>
          <p:cNvPr id="3" name="Subtitle 2">
            <a:extLst>
              <a:ext uri="{FF2B5EF4-FFF2-40B4-BE49-F238E27FC236}">
                <a16:creationId xmlns:a16="http://schemas.microsoft.com/office/drawing/2014/main" id="{5F42138B-3A29-7E33-9CF9-CC2F8812BE84}"/>
              </a:ext>
            </a:extLst>
          </p:cNvPr>
          <p:cNvSpPr>
            <a:spLocks noGrp="1"/>
          </p:cNvSpPr>
          <p:nvPr>
            <p:ph type="subTitle" idx="1"/>
          </p:nvPr>
        </p:nvSpPr>
        <p:spPr>
          <a:xfrm>
            <a:off x="1502228" y="1480457"/>
            <a:ext cx="8964385" cy="5655129"/>
          </a:xfrm>
        </p:spPr>
        <p:txBody>
          <a:bodyPr>
            <a:normAutofit/>
          </a:bodyPr>
          <a:lstStyle/>
          <a:p>
            <a:pPr marL="457200" indent="-457200" algn="l">
              <a:buAutoNum type="arabicPeriod"/>
            </a:pPr>
            <a:r>
              <a:rPr lang="en-IN" sz="1800" i="0" dirty="0">
                <a:effectLst/>
                <a:latin typeface="Arial" panose="020B0604020202020204" pitchFamily="34" charset="0"/>
                <a:cs typeface="Arial" panose="020B0604020202020204" pitchFamily="34" charset="0"/>
              </a:rPr>
              <a:t>Early Warning and Preparedness</a:t>
            </a:r>
          </a:p>
          <a:p>
            <a:pPr marL="457200" indent="-457200" algn="l">
              <a:buAutoNum type="arabicPeriod"/>
            </a:pPr>
            <a:r>
              <a:rPr lang="en-IN" sz="1800" i="0" dirty="0">
                <a:effectLst/>
                <a:latin typeface="Arial" panose="020B0604020202020204" pitchFamily="34" charset="0"/>
                <a:cs typeface="Arial" panose="020B0604020202020204" pitchFamily="34" charset="0"/>
              </a:rPr>
              <a:t>Real-time Monitoring</a:t>
            </a:r>
            <a:endParaRPr lang="en-IN" sz="1800" dirty="0">
              <a:latin typeface="Arial" panose="020B0604020202020204" pitchFamily="34" charset="0"/>
              <a:cs typeface="Arial" panose="020B0604020202020204" pitchFamily="34" charset="0"/>
            </a:endParaRPr>
          </a:p>
          <a:p>
            <a:pPr marL="457200" indent="-457200" algn="l">
              <a:buAutoNum type="arabicPeriod"/>
            </a:pPr>
            <a:r>
              <a:rPr lang="en-IN" sz="1800" i="0" dirty="0">
                <a:effectLst/>
                <a:latin typeface="Arial" panose="020B0604020202020204" pitchFamily="34" charset="0"/>
                <a:cs typeface="Arial" panose="020B0604020202020204" pitchFamily="34" charset="0"/>
              </a:rPr>
              <a:t>Accuracy and Reliability</a:t>
            </a:r>
          </a:p>
          <a:p>
            <a:pPr marL="457200" indent="-457200" algn="l">
              <a:buAutoNum type="arabicPeriod"/>
            </a:pPr>
            <a:r>
              <a:rPr lang="en-IN" sz="1800" i="0" dirty="0">
                <a:effectLst/>
                <a:latin typeface="Arial" panose="020B0604020202020204" pitchFamily="34" charset="0"/>
                <a:cs typeface="Arial" panose="020B0604020202020204" pitchFamily="34" charset="0"/>
              </a:rPr>
              <a:t>Predictive Modeling</a:t>
            </a:r>
            <a:endParaRPr lang="en-IN" sz="1800" dirty="0">
              <a:latin typeface="Arial" panose="020B0604020202020204" pitchFamily="34" charset="0"/>
              <a:cs typeface="Arial" panose="020B0604020202020204" pitchFamily="34" charset="0"/>
            </a:endParaRPr>
          </a:p>
          <a:p>
            <a:pPr marL="457200" indent="-457200" algn="l">
              <a:buAutoNum type="arabicPeriod"/>
            </a:pPr>
            <a:r>
              <a:rPr lang="en-IN" sz="1800" i="0" dirty="0">
                <a:effectLst/>
                <a:latin typeface="Arial" panose="020B0604020202020204" pitchFamily="34" charset="0"/>
                <a:cs typeface="Arial" panose="020B0604020202020204" pitchFamily="34" charset="0"/>
              </a:rPr>
              <a:t>Geospatial Mapping</a:t>
            </a:r>
          </a:p>
          <a:p>
            <a:pPr marL="457200" indent="-457200" algn="l">
              <a:buAutoNum type="arabicPeriod"/>
            </a:pPr>
            <a:r>
              <a:rPr lang="en-IN" sz="1800" i="0" dirty="0">
                <a:effectLst/>
                <a:latin typeface="Arial" panose="020B0604020202020204" pitchFamily="34" charset="0"/>
                <a:cs typeface="Arial" panose="020B0604020202020204" pitchFamily="34" charset="0"/>
              </a:rPr>
              <a:t>Data Integration</a:t>
            </a:r>
            <a:endParaRPr lang="en-IN" sz="1800" dirty="0">
              <a:latin typeface="Arial" panose="020B0604020202020204" pitchFamily="34" charset="0"/>
              <a:cs typeface="Arial" panose="020B0604020202020204" pitchFamily="34" charset="0"/>
            </a:endParaRPr>
          </a:p>
          <a:p>
            <a:pPr marL="457200" indent="-457200" algn="l">
              <a:buAutoNum type="arabicPeriod"/>
            </a:pPr>
            <a:r>
              <a:rPr lang="en-IN" sz="1800" i="0" dirty="0">
                <a:effectLst/>
                <a:latin typeface="Arial" panose="020B0604020202020204" pitchFamily="34" charset="0"/>
                <a:cs typeface="Arial" panose="020B0604020202020204" pitchFamily="34" charset="0"/>
              </a:rPr>
              <a:t>Alert Dissemination</a:t>
            </a:r>
          </a:p>
          <a:p>
            <a:pPr marL="457200" indent="-457200" algn="l">
              <a:buAutoNum type="arabicPeriod"/>
            </a:pPr>
            <a:r>
              <a:rPr lang="en-IN" sz="1800" i="0" dirty="0">
                <a:effectLst/>
                <a:latin typeface="Arial" panose="020B0604020202020204" pitchFamily="34" charset="0"/>
                <a:cs typeface="Arial" panose="020B0604020202020204" pitchFamily="34" charset="0"/>
              </a:rPr>
              <a:t>Community Engagement</a:t>
            </a:r>
            <a:endParaRPr lang="en-IN" sz="1800" dirty="0">
              <a:latin typeface="Arial" panose="020B0604020202020204" pitchFamily="34" charset="0"/>
              <a:cs typeface="Arial" panose="020B0604020202020204" pitchFamily="34" charset="0"/>
            </a:endParaRPr>
          </a:p>
          <a:p>
            <a:pPr marL="457200" indent="-457200" algn="l">
              <a:buAutoNum type="arabicPeriod"/>
            </a:pPr>
            <a:r>
              <a:rPr lang="en-IN" sz="1800" i="0" dirty="0">
                <a:effectLst/>
                <a:latin typeface="Arial" panose="020B0604020202020204" pitchFamily="34" charset="0"/>
                <a:cs typeface="Arial" panose="020B0604020202020204" pitchFamily="34" charset="0"/>
              </a:rPr>
              <a:t>Emergency Response Coordination</a:t>
            </a:r>
          </a:p>
          <a:p>
            <a:pPr marL="457200" indent="-457200" algn="l">
              <a:buAutoNum type="arabicPeriod"/>
            </a:pPr>
            <a:r>
              <a:rPr lang="en-IN" sz="1800" i="0" dirty="0">
                <a:effectLst/>
                <a:latin typeface="Arial" panose="020B0604020202020204" pitchFamily="34" charset="0"/>
                <a:cs typeface="Arial" panose="020B0604020202020204" pitchFamily="34" charset="0"/>
              </a:rPr>
              <a:t>Historical Data Storage</a:t>
            </a:r>
          </a:p>
          <a:p>
            <a:pPr marL="457200" indent="-457200" algn="l">
              <a:buAutoNum type="arabicPeriod"/>
            </a:pPr>
            <a:r>
              <a:rPr lang="en-IN" sz="1800" i="0" dirty="0">
                <a:effectLst/>
                <a:latin typeface="Arial" panose="020B0604020202020204" pitchFamily="34" charset="0"/>
                <a:cs typeface="Arial" panose="020B0604020202020204" pitchFamily="34" charset="0"/>
              </a:rPr>
              <a:t>Public Awareness and Education</a:t>
            </a:r>
            <a:endParaRPr lang="en-IN" sz="1800" dirty="0">
              <a:latin typeface="Arial" panose="020B0604020202020204" pitchFamily="34" charset="0"/>
              <a:cs typeface="Arial" panose="020B0604020202020204" pitchFamily="34" charset="0"/>
            </a:endParaRPr>
          </a:p>
          <a:p>
            <a:pPr marL="457200" indent="-457200" algn="l">
              <a:buAutoNum type="arabicPeriod"/>
            </a:pPr>
            <a:r>
              <a:rPr lang="en-IN" sz="1800" i="0" dirty="0">
                <a:effectLst/>
                <a:latin typeface="Arial" panose="020B0604020202020204" pitchFamily="34" charset="0"/>
                <a:cs typeface="Arial" panose="020B0604020202020204" pitchFamily="34" charset="0"/>
              </a:rPr>
              <a:t>Continuous Evaluation</a:t>
            </a:r>
          </a:p>
        </p:txBody>
      </p:sp>
    </p:spTree>
    <p:extLst>
      <p:ext uri="{BB962C8B-B14F-4D97-AF65-F5344CB8AC3E}">
        <p14:creationId xmlns:p14="http://schemas.microsoft.com/office/powerpoint/2010/main" val="377509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37F7-03CF-8F95-602B-3650CAC7C929}"/>
              </a:ext>
            </a:extLst>
          </p:cNvPr>
          <p:cNvSpPr>
            <a:spLocks noGrp="1"/>
          </p:cNvSpPr>
          <p:nvPr>
            <p:ph type="ctrTitle"/>
          </p:nvPr>
        </p:nvSpPr>
        <p:spPr>
          <a:xfrm>
            <a:off x="435428" y="382135"/>
            <a:ext cx="9144000" cy="641123"/>
          </a:xfrm>
        </p:spPr>
        <p:txBody>
          <a:bodyPr>
            <a:normAutofit/>
          </a:bodyPr>
          <a:lstStyle/>
          <a:p>
            <a:pPr algn="l"/>
            <a:r>
              <a:rPr lang="en-IN" sz="2400" b="1" i="0" dirty="0">
                <a:solidFill>
                  <a:srgbClr val="313131"/>
                </a:solidFill>
                <a:effectLst/>
                <a:latin typeface="Bell MT" panose="02020503060305020303" pitchFamily="18" charset="0"/>
              </a:rPr>
              <a:t>IoT Sensor Design: </a:t>
            </a:r>
            <a:endParaRPr lang="en-IN" sz="2400" b="1" dirty="0">
              <a:latin typeface="Bell MT" panose="02020503060305020303" pitchFamily="18" charset="0"/>
            </a:endParaRPr>
          </a:p>
        </p:txBody>
      </p:sp>
      <p:sp>
        <p:nvSpPr>
          <p:cNvPr id="3" name="Subtitle 2">
            <a:extLst>
              <a:ext uri="{FF2B5EF4-FFF2-40B4-BE49-F238E27FC236}">
                <a16:creationId xmlns:a16="http://schemas.microsoft.com/office/drawing/2014/main" id="{0B79EE64-AB8B-4270-1196-00BAD700CF47}"/>
              </a:ext>
            </a:extLst>
          </p:cNvPr>
          <p:cNvSpPr>
            <a:spLocks noGrp="1"/>
          </p:cNvSpPr>
          <p:nvPr>
            <p:ph type="subTitle" idx="1"/>
          </p:nvPr>
        </p:nvSpPr>
        <p:spPr>
          <a:xfrm>
            <a:off x="1213756" y="1569901"/>
            <a:ext cx="9271364" cy="4231459"/>
          </a:xfrm>
        </p:spPr>
        <p:txBody>
          <a:bodyPr>
            <a:normAutofit/>
          </a:bodyPr>
          <a:lstStyle/>
          <a:p>
            <a:pPr algn="l"/>
            <a:r>
              <a:rPr lang="en-IN" sz="1800" dirty="0">
                <a:latin typeface="Arial" panose="020B0604020202020204" pitchFamily="34" charset="0"/>
                <a:cs typeface="Arial" panose="020B0604020202020204" pitchFamily="34" charset="0"/>
              </a:rPr>
              <a:t>There are several IoT sensors and components that are used in the Flood monitoring system using IoT. Some of them are as follows.</a:t>
            </a:r>
          </a:p>
          <a:p>
            <a:pPr algn="l"/>
            <a:endParaRPr lang="en-IN" sz="1800" dirty="0">
              <a:latin typeface="Arial" panose="020B0604020202020204" pitchFamily="34" charset="0"/>
              <a:cs typeface="Arial" panose="020B0604020202020204" pitchFamily="34" charset="0"/>
            </a:endParaRPr>
          </a:p>
          <a:p>
            <a:pPr marL="342900" indent="-342900" algn="l">
              <a:buAutoNum type="arabicPeriod"/>
            </a:pPr>
            <a:r>
              <a:rPr lang="en-IN" sz="1800" i="0" dirty="0">
                <a:effectLst/>
                <a:latin typeface="Arial" panose="020B0604020202020204" pitchFamily="34" charset="0"/>
                <a:cs typeface="Arial" panose="020B0604020202020204" pitchFamily="34" charset="0"/>
              </a:rPr>
              <a:t>Water Level Sensor</a:t>
            </a:r>
          </a:p>
          <a:p>
            <a:pPr marL="342900" indent="-342900" algn="l">
              <a:buAutoNum type="arabicPeriod"/>
            </a:pPr>
            <a:r>
              <a:rPr lang="en-IN" sz="1800" i="0" dirty="0">
                <a:effectLst/>
                <a:latin typeface="Arial" panose="020B0604020202020204" pitchFamily="34" charset="0"/>
                <a:cs typeface="Arial" panose="020B0604020202020204" pitchFamily="34" charset="0"/>
              </a:rPr>
              <a:t>Rainfall Gauge</a:t>
            </a:r>
          </a:p>
          <a:p>
            <a:pPr marL="342900" indent="-342900" algn="l">
              <a:buAutoNum type="arabicPeriod"/>
            </a:pPr>
            <a:r>
              <a:rPr lang="en-IN" sz="1800" i="0" dirty="0">
                <a:effectLst/>
                <a:latin typeface="Arial" panose="020B0604020202020204" pitchFamily="34" charset="0"/>
                <a:cs typeface="Arial" panose="020B0604020202020204" pitchFamily="34" charset="0"/>
              </a:rPr>
              <a:t>Weather Stations</a:t>
            </a:r>
          </a:p>
          <a:p>
            <a:pPr marL="342900" indent="-342900" algn="l">
              <a:buAutoNum type="arabicPeriod"/>
            </a:pPr>
            <a:r>
              <a:rPr lang="en-IN" sz="1800" i="0" dirty="0">
                <a:effectLst/>
                <a:latin typeface="Arial" panose="020B0604020202020204" pitchFamily="34" charset="0"/>
                <a:cs typeface="Arial" panose="020B0604020202020204" pitchFamily="34" charset="0"/>
              </a:rPr>
              <a:t>Flow Sensors</a:t>
            </a:r>
            <a:endParaRPr lang="en-IN" sz="1800" dirty="0">
              <a:latin typeface="Arial" panose="020B0604020202020204" pitchFamily="34" charset="0"/>
              <a:cs typeface="Arial" panose="020B0604020202020204" pitchFamily="34" charset="0"/>
            </a:endParaRPr>
          </a:p>
          <a:p>
            <a:pPr marL="342900" indent="-342900" algn="l">
              <a:buAutoNum type="arabicPeriod"/>
            </a:pPr>
            <a:r>
              <a:rPr lang="en-IN" sz="1800" i="0" dirty="0">
                <a:effectLst/>
                <a:latin typeface="Arial" panose="020B0604020202020204" pitchFamily="34" charset="0"/>
                <a:cs typeface="Arial" panose="020B0604020202020204" pitchFamily="34" charset="0"/>
              </a:rPr>
              <a:t>Geographic Information System (GIS) Sensors</a:t>
            </a:r>
          </a:p>
          <a:p>
            <a:pPr marL="342900" indent="-342900" algn="l">
              <a:buAutoNum type="arabicPeriod"/>
            </a:pPr>
            <a:r>
              <a:rPr lang="en-IN" sz="1800" i="0" dirty="0">
                <a:effectLst/>
                <a:latin typeface="Arial" panose="020B0604020202020204" pitchFamily="34" charset="0"/>
                <a:cs typeface="Arial" panose="020B0604020202020204" pitchFamily="34" charset="0"/>
              </a:rPr>
              <a:t>Camera and Imaging Sensors</a:t>
            </a:r>
            <a:endParaRPr lang="en-IN" sz="1800" dirty="0">
              <a:latin typeface="Arial" panose="020B0604020202020204" pitchFamily="34" charset="0"/>
              <a:cs typeface="Arial" panose="020B0604020202020204" pitchFamily="34" charset="0"/>
            </a:endParaRPr>
          </a:p>
          <a:p>
            <a:pPr marL="342900" indent="-342900" algn="l">
              <a:buAutoNum type="arabicPeriod"/>
            </a:pPr>
            <a:r>
              <a:rPr lang="en-IN" sz="1800" i="0" dirty="0">
                <a:effectLst/>
                <a:latin typeface="Arial" panose="020B0604020202020204" pitchFamily="34" charset="0"/>
                <a:cs typeface="Arial" panose="020B0604020202020204" pitchFamily="34" charset="0"/>
              </a:rPr>
              <a:t>Satellite and Remote Sensing</a:t>
            </a:r>
          </a:p>
          <a:p>
            <a:pPr marL="342900" indent="-342900" algn="l">
              <a:buAutoNum type="arabicPeriod"/>
            </a:pPr>
            <a:r>
              <a:rPr lang="en-IN" sz="1800" i="0" dirty="0">
                <a:effectLst/>
                <a:latin typeface="Arial" panose="020B0604020202020204" pitchFamily="34" charset="0"/>
                <a:cs typeface="Arial" panose="020B0604020202020204" pitchFamily="34" charset="0"/>
              </a:rPr>
              <a:t>Battery and Power Sensors</a:t>
            </a:r>
            <a:endParaRPr lang="en-IN" sz="1800" dirty="0">
              <a:solidFill>
                <a:srgbClr val="212121"/>
              </a:solidFill>
              <a:latin typeface="Arial" panose="020B0604020202020204" pitchFamily="34" charset="0"/>
              <a:cs typeface="Arial" panose="020B0604020202020204" pitchFamily="34" charset="0"/>
            </a:endParaRPr>
          </a:p>
          <a:p>
            <a:pPr marL="342900" indent="-342900" algn="l">
              <a:buAutoNum type="arabicPeriod"/>
            </a:pPr>
            <a:endParaRPr lang="en-IN" sz="1800" b="1" dirty="0"/>
          </a:p>
        </p:txBody>
      </p:sp>
    </p:spTree>
    <p:extLst>
      <p:ext uri="{BB962C8B-B14F-4D97-AF65-F5344CB8AC3E}">
        <p14:creationId xmlns:p14="http://schemas.microsoft.com/office/powerpoint/2010/main" val="18224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312E4-DD00-11B4-A83E-51FFA3AC3209}"/>
              </a:ext>
            </a:extLst>
          </p:cNvPr>
          <p:cNvSpPr>
            <a:spLocks noGrp="1"/>
          </p:cNvSpPr>
          <p:nvPr>
            <p:ph type="ctrTitle"/>
          </p:nvPr>
        </p:nvSpPr>
        <p:spPr>
          <a:xfrm>
            <a:off x="391885" y="82777"/>
            <a:ext cx="9144000" cy="896937"/>
          </a:xfrm>
        </p:spPr>
        <p:txBody>
          <a:bodyPr>
            <a:normAutofit/>
          </a:bodyPr>
          <a:lstStyle/>
          <a:p>
            <a:pPr algn="l"/>
            <a:r>
              <a:rPr lang="en-IN" sz="2800" b="1" i="0" dirty="0">
                <a:solidFill>
                  <a:srgbClr val="313131"/>
                </a:solidFill>
                <a:effectLst/>
                <a:latin typeface="Baskerville Old Face" panose="02020602080505020303" pitchFamily="18" charset="0"/>
              </a:rPr>
              <a:t>Early Warning </a:t>
            </a:r>
            <a:r>
              <a:rPr lang="en-IN" sz="2800" b="1" dirty="0">
                <a:solidFill>
                  <a:srgbClr val="313131"/>
                </a:solidFill>
                <a:latin typeface="Baskerville Old Face" panose="02020602080505020303" pitchFamily="18" charset="0"/>
              </a:rPr>
              <a:t>System</a:t>
            </a:r>
            <a:r>
              <a:rPr lang="en-IN" sz="2800" b="1" i="0" dirty="0">
                <a:solidFill>
                  <a:srgbClr val="313131"/>
                </a:solidFill>
                <a:effectLst/>
                <a:latin typeface="Baskerville Old Face" panose="02020602080505020303" pitchFamily="18" charset="0"/>
              </a:rPr>
              <a:t>:</a:t>
            </a:r>
            <a:endParaRPr lang="en-IN" sz="2800" b="1" dirty="0">
              <a:latin typeface="Baskerville Old Face" panose="02020602080505020303" pitchFamily="18" charset="0"/>
            </a:endParaRPr>
          </a:p>
        </p:txBody>
      </p:sp>
      <p:sp>
        <p:nvSpPr>
          <p:cNvPr id="3" name="Subtitle 2">
            <a:extLst>
              <a:ext uri="{FF2B5EF4-FFF2-40B4-BE49-F238E27FC236}">
                <a16:creationId xmlns:a16="http://schemas.microsoft.com/office/drawing/2014/main" id="{E3697CA1-F078-3C69-56E0-88D102E2842A}"/>
              </a:ext>
            </a:extLst>
          </p:cNvPr>
          <p:cNvSpPr>
            <a:spLocks noGrp="1"/>
          </p:cNvSpPr>
          <p:nvPr>
            <p:ph type="subTitle" idx="1"/>
          </p:nvPr>
        </p:nvSpPr>
        <p:spPr>
          <a:xfrm>
            <a:off x="391885" y="1114926"/>
            <a:ext cx="11150410" cy="5367154"/>
          </a:xfrm>
        </p:spPr>
        <p:txBody>
          <a:bodyPr>
            <a:noAutofit/>
          </a:bodyPr>
          <a:lstStyle/>
          <a:p>
            <a:pPr algn="l"/>
            <a:r>
              <a:rPr lang="en-US" sz="1800" i="0" dirty="0">
                <a:effectLst/>
                <a:latin typeface="Arial" panose="020B0604020202020204" pitchFamily="34" charset="0"/>
                <a:cs typeface="Arial" panose="020B0604020202020204" pitchFamily="34" charset="0"/>
              </a:rPr>
              <a:t>An early warning system for flood monitoring is a critical component of disaster risk reduction and response efforts. Its primary objective is to provide timely and accurate alerts to communities, authorities, and relevant stakeholders so they can take proactive measures to protect lives and property in the event of a flood. </a:t>
            </a:r>
          </a:p>
          <a:p>
            <a:pPr algn="l"/>
            <a:endParaRPr lang="en-US" sz="1800" i="0" dirty="0">
              <a:effectLst/>
              <a:latin typeface="Arial" panose="020B0604020202020204" pitchFamily="34" charset="0"/>
              <a:cs typeface="Arial" panose="020B0604020202020204" pitchFamily="34" charset="0"/>
            </a:endParaRPr>
          </a:p>
          <a:p>
            <a:pPr algn="l">
              <a:buFont typeface="+mj-lt"/>
              <a:buAutoNum type="arabicPeriod"/>
            </a:pPr>
            <a:r>
              <a:rPr lang="en-US" sz="1800" b="1" i="0" dirty="0">
                <a:effectLst/>
                <a:latin typeface="Baskerville Old Face" panose="02020602080505020303" pitchFamily="18" charset="0"/>
              </a:rPr>
              <a:t>Timely Detection </a:t>
            </a:r>
            <a:r>
              <a:rPr lang="en-US" sz="1800" b="1" i="0" dirty="0">
                <a:effectLst/>
                <a:latin typeface="+mj-lt"/>
              </a:rPr>
              <a:t>:</a:t>
            </a:r>
            <a:r>
              <a:rPr lang="en-US" sz="1800" b="0" i="0" dirty="0">
                <a:effectLst/>
                <a:latin typeface="+mj-lt"/>
              </a:rPr>
              <a:t> </a:t>
            </a:r>
            <a:r>
              <a:rPr lang="en-US" sz="1800" b="0" i="0" dirty="0">
                <a:effectLst/>
                <a:latin typeface="Arial" panose="020B0604020202020204" pitchFamily="34" charset="0"/>
                <a:cs typeface="Arial" panose="020B0604020202020204" pitchFamily="34" charset="0"/>
              </a:rPr>
              <a:t>Detect and monitor weather patterns, rainfall, river levels, and other relevant data in real-time to identify potential flood conditions as early as possible.</a:t>
            </a:r>
          </a:p>
          <a:p>
            <a:pPr algn="l">
              <a:buFont typeface="+mj-lt"/>
              <a:buAutoNum type="arabicPeriod"/>
            </a:pPr>
            <a:r>
              <a:rPr lang="en-US" sz="1800" b="1" i="0" dirty="0">
                <a:effectLst/>
                <a:latin typeface="Baskerville Old Face" panose="02020602080505020303" pitchFamily="18" charset="0"/>
              </a:rPr>
              <a:t>Risk Assessment</a:t>
            </a:r>
            <a:r>
              <a:rPr lang="en-US" sz="1800" b="1" i="0" dirty="0">
                <a:effectLst/>
                <a:latin typeface="+mj-lt"/>
              </a:rPr>
              <a:t>:</a:t>
            </a:r>
            <a:r>
              <a:rPr lang="en-US" sz="1800" b="0" i="0" dirty="0">
                <a:effectLst/>
                <a:latin typeface="+mj-lt"/>
              </a:rPr>
              <a:t> </a:t>
            </a:r>
            <a:r>
              <a:rPr lang="en-US" sz="1800" b="0" i="0" dirty="0">
                <a:effectLst/>
                <a:latin typeface="Arial" panose="020B0604020202020204" pitchFamily="34" charset="0"/>
                <a:cs typeface="Arial" panose="020B0604020202020204" pitchFamily="34" charset="0"/>
              </a:rPr>
              <a:t>Assess the severity of the flood risk, considering factors like rainfall intensity, soil saturation levels, and terrain characteristics</a:t>
            </a:r>
            <a:r>
              <a:rPr lang="en-US" sz="1800" b="0" i="0" dirty="0">
                <a:effectLst/>
                <a:latin typeface="+mj-lt"/>
              </a:rPr>
              <a:t>.</a:t>
            </a:r>
          </a:p>
          <a:p>
            <a:pPr algn="l">
              <a:buFont typeface="+mj-lt"/>
              <a:buAutoNum type="arabicPeriod"/>
            </a:pPr>
            <a:r>
              <a:rPr lang="en-US" sz="1800" b="1" i="0" dirty="0">
                <a:effectLst/>
                <a:latin typeface="Baskerville Old Face" panose="02020602080505020303" pitchFamily="18" charset="0"/>
              </a:rPr>
              <a:t>Alert Thresholds</a:t>
            </a:r>
            <a:r>
              <a:rPr lang="en-US" sz="1800" b="1" i="0" dirty="0">
                <a:effectLst/>
                <a:latin typeface="+mj-lt"/>
              </a:rPr>
              <a:t>:</a:t>
            </a:r>
            <a:r>
              <a:rPr lang="en-US" sz="1800" b="0" i="0" dirty="0">
                <a:effectLst/>
                <a:latin typeface="+mj-lt"/>
              </a:rPr>
              <a:t> </a:t>
            </a:r>
            <a:r>
              <a:rPr lang="en-US" sz="1800" b="0" i="0" dirty="0">
                <a:effectLst/>
                <a:latin typeface="Arial" panose="020B0604020202020204" pitchFamily="34" charset="0"/>
                <a:cs typeface="Arial" panose="020B0604020202020204" pitchFamily="34" charset="0"/>
              </a:rPr>
              <a:t>Establish clear and scientifically-based alert thresholds that trigger warnings when specific conditions indicative of potential flooding are met or exceeded.</a:t>
            </a:r>
          </a:p>
          <a:p>
            <a:pPr algn="l">
              <a:buFont typeface="+mj-lt"/>
              <a:buAutoNum type="arabicPeriod"/>
            </a:pPr>
            <a:r>
              <a:rPr lang="en-US" sz="1800" b="1" i="0" dirty="0">
                <a:effectLst/>
                <a:latin typeface="Baskerville Old Face" panose="02020602080505020303" pitchFamily="18" charset="0"/>
              </a:rPr>
              <a:t>Reliable Data Sources</a:t>
            </a:r>
            <a:r>
              <a:rPr lang="en-US" sz="1800" b="1" i="0" dirty="0">
                <a:effectLst/>
                <a:latin typeface="+mj-lt"/>
              </a:rPr>
              <a:t>:</a:t>
            </a:r>
            <a:r>
              <a:rPr lang="en-US" sz="1800" b="0" i="0" dirty="0">
                <a:effectLst/>
                <a:latin typeface="+mj-lt"/>
              </a:rPr>
              <a:t> </a:t>
            </a:r>
            <a:r>
              <a:rPr lang="en-US" sz="1800" b="0" i="0" dirty="0">
                <a:effectLst/>
                <a:latin typeface="Arial" panose="020B0604020202020204" pitchFamily="34" charset="0"/>
                <a:cs typeface="Arial" panose="020B0604020202020204" pitchFamily="34" charset="0"/>
              </a:rPr>
              <a:t>Utilize reliable and up-to-date data sources, including weather stations, river gauges, radar systems, and satellite imagery, to gather information on current weather conditions and water levels.</a:t>
            </a:r>
          </a:p>
          <a:p>
            <a:pPr algn="l">
              <a:buFont typeface="+mj-lt"/>
              <a:buAutoNum type="arabicPeriod"/>
            </a:pPr>
            <a:r>
              <a:rPr lang="en-US" sz="1800" b="1" i="0" dirty="0">
                <a:effectLst/>
                <a:latin typeface="Baskerville Old Face" panose="02020602080505020303" pitchFamily="18" charset="0"/>
              </a:rPr>
              <a:t>Data Integration</a:t>
            </a:r>
            <a:r>
              <a:rPr lang="en-US" sz="1800" b="1" i="0" dirty="0">
                <a:effectLst/>
                <a:latin typeface="+mj-lt"/>
              </a:rPr>
              <a:t>:</a:t>
            </a:r>
            <a:r>
              <a:rPr lang="en-US" sz="1800" b="0" i="0" dirty="0">
                <a:effectLst/>
                <a:latin typeface="+mj-lt"/>
              </a:rPr>
              <a:t> </a:t>
            </a:r>
            <a:r>
              <a:rPr lang="en-US" sz="1800" b="0" i="0" dirty="0">
                <a:effectLst/>
                <a:latin typeface="Arial" panose="020B0604020202020204" pitchFamily="34" charset="0"/>
                <a:cs typeface="Arial" panose="020B0604020202020204" pitchFamily="34" charset="0"/>
              </a:rPr>
              <a:t>Integrate data from multiple sources and agencies to provide a comprehensive view of flood conditions and improve the accuracy of predictions.</a:t>
            </a:r>
          </a:p>
          <a:p>
            <a:pPr algn="l">
              <a:buFont typeface="+mj-lt"/>
              <a:buAutoNum type="arabicPeriod"/>
            </a:pPr>
            <a:r>
              <a:rPr lang="en-US" sz="1800" b="1" i="0" dirty="0">
                <a:effectLst/>
                <a:latin typeface="Söhne"/>
              </a:rPr>
              <a:t>Public Awareness</a:t>
            </a:r>
            <a:r>
              <a:rPr lang="en-US" sz="1400" b="1" i="0" dirty="0">
                <a:effectLst/>
                <a:latin typeface="Söhne"/>
              </a:rPr>
              <a:t>:</a:t>
            </a:r>
            <a:r>
              <a:rPr lang="en-US" sz="1400" b="0" i="0" dirty="0">
                <a:solidFill>
                  <a:srgbClr val="D1D5DB"/>
                </a:solidFill>
                <a:effectLst/>
                <a:latin typeface="Söhne"/>
              </a:rPr>
              <a:t> </a:t>
            </a:r>
            <a:r>
              <a:rPr lang="en-US" sz="1800" b="0" i="0" dirty="0">
                <a:effectLst/>
                <a:latin typeface="Arial" panose="020B0604020202020204" pitchFamily="34" charset="0"/>
                <a:cs typeface="Arial" panose="020B0604020202020204" pitchFamily="34" charset="0"/>
              </a:rPr>
              <a:t>Promote public awareness of flood risks and the importance of heeding warnings through education campaigns and community outreach.</a:t>
            </a:r>
          </a:p>
          <a:p>
            <a:pPr algn="l"/>
            <a:endParaRPr lang="en-US" sz="1800" b="0" i="0" dirty="0">
              <a:effectLst/>
              <a:latin typeface="+mj-lt"/>
            </a:endParaRPr>
          </a:p>
        </p:txBody>
      </p:sp>
    </p:spTree>
    <p:extLst>
      <p:ext uri="{BB962C8B-B14F-4D97-AF65-F5344CB8AC3E}">
        <p14:creationId xmlns:p14="http://schemas.microsoft.com/office/powerpoint/2010/main" val="129927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CA44-7666-047D-612D-C86318BFF023}"/>
              </a:ext>
            </a:extLst>
          </p:cNvPr>
          <p:cNvSpPr>
            <a:spLocks noGrp="1"/>
          </p:cNvSpPr>
          <p:nvPr>
            <p:ph type="ctrTitle"/>
          </p:nvPr>
        </p:nvSpPr>
        <p:spPr>
          <a:xfrm>
            <a:off x="593271" y="538842"/>
            <a:ext cx="8572500" cy="391205"/>
          </a:xfrm>
        </p:spPr>
        <p:txBody>
          <a:bodyPr>
            <a:noAutofit/>
          </a:bodyPr>
          <a:lstStyle/>
          <a:p>
            <a:pPr algn="l"/>
            <a:r>
              <a:rPr lang="en-IN" sz="2800" b="1" i="0" dirty="0">
                <a:solidFill>
                  <a:srgbClr val="313131"/>
                </a:solidFill>
                <a:effectLst/>
                <a:latin typeface="Bell MT" panose="02020503060305020303" pitchFamily="18" charset="0"/>
              </a:rPr>
              <a:t>Integration Approach: </a:t>
            </a:r>
            <a:endParaRPr lang="en-IN" sz="2800" b="1" dirty="0">
              <a:latin typeface="Bell MT" panose="02020503060305020303" pitchFamily="18" charset="0"/>
            </a:endParaRPr>
          </a:p>
        </p:txBody>
      </p:sp>
      <p:sp>
        <p:nvSpPr>
          <p:cNvPr id="3" name="Subtitle 2">
            <a:extLst>
              <a:ext uri="{FF2B5EF4-FFF2-40B4-BE49-F238E27FC236}">
                <a16:creationId xmlns:a16="http://schemas.microsoft.com/office/drawing/2014/main" id="{B08B2108-DF03-F0DE-298F-37A3FC91ADA2}"/>
              </a:ext>
            </a:extLst>
          </p:cNvPr>
          <p:cNvSpPr>
            <a:spLocks noGrp="1"/>
          </p:cNvSpPr>
          <p:nvPr>
            <p:ph type="subTitle" idx="1"/>
          </p:nvPr>
        </p:nvSpPr>
        <p:spPr>
          <a:xfrm>
            <a:off x="899885" y="1159329"/>
            <a:ext cx="9768115" cy="5372100"/>
          </a:xfrm>
        </p:spPr>
        <p:txBody>
          <a:bodyPr>
            <a:normAutofit/>
          </a:bodyPr>
          <a:lstStyle/>
          <a:p>
            <a:pPr algn="l"/>
            <a:r>
              <a:rPr lang="en-US" sz="1800" b="0" i="0" dirty="0">
                <a:effectLst/>
                <a:latin typeface="Arial" panose="020B0604020202020204" pitchFamily="34" charset="0"/>
                <a:cs typeface="Arial" panose="020B0604020202020204" pitchFamily="34" charset="0"/>
              </a:rPr>
              <a:t>Integrating various components and data sources into a flood monitoring system is crucial for its effectiveness. Here's an integration approach that outlines key steps and considerations:</a:t>
            </a:r>
          </a:p>
          <a:p>
            <a:pPr marL="342900" indent="-342900" algn="l">
              <a:buFont typeface="Wingdings" panose="05000000000000000000" pitchFamily="2" charset="2"/>
              <a:buChar char="§"/>
            </a:pPr>
            <a:r>
              <a:rPr lang="en-US" sz="1800" b="1" i="0" dirty="0">
                <a:effectLst/>
                <a:latin typeface="Public Awareness: Promote public awareness of flood risks and the importance of heeding warnings through education campaigns and community outreach."/>
              </a:rPr>
              <a:t>Define System Requirements</a:t>
            </a:r>
            <a:r>
              <a:rPr lang="en-US" b="1" i="0" dirty="0">
                <a:effectLst/>
                <a:latin typeface="Söhne"/>
              </a:rPr>
              <a:t>:</a:t>
            </a:r>
            <a:endParaRPr lang="en-US" b="0" i="0" dirty="0">
              <a:effectLst/>
              <a:latin typeface="Söhne"/>
            </a:endParaRPr>
          </a:p>
          <a:p>
            <a:pPr marL="800100" lvl="1" indent="-342900" algn="l">
              <a:buFont typeface="Wingdings" panose="05000000000000000000" pitchFamily="2" charset="2"/>
              <a:buChar char="§"/>
            </a:pPr>
            <a:r>
              <a:rPr lang="en-US" sz="1800" b="0" i="0" dirty="0">
                <a:effectLst/>
                <a:latin typeface="Arial" panose="020B0604020202020204" pitchFamily="34" charset="0"/>
                <a:cs typeface="Arial" panose="020B0604020202020204" pitchFamily="34" charset="0"/>
              </a:rPr>
              <a:t>Clearly define the objectives and requirements of your flood monitoring system, including the types of data to be collected, the geographic area to cover, and the level of accuracy needed.</a:t>
            </a:r>
          </a:p>
          <a:p>
            <a:pPr marL="342900" indent="-342900" algn="l">
              <a:buFont typeface="Wingdings" panose="05000000000000000000" pitchFamily="2" charset="2"/>
              <a:buChar char="§"/>
            </a:pPr>
            <a:r>
              <a:rPr lang="en-US" sz="1800" b="1" i="0" dirty="0">
                <a:effectLst/>
                <a:latin typeface="Public Awareness: Promote public awareness of flood risks and the importance of heeding warnings through education campaigns and community outreach."/>
              </a:rPr>
              <a:t>Identify Data Sources</a:t>
            </a:r>
            <a:r>
              <a:rPr lang="en-US" b="1" i="0" dirty="0">
                <a:effectLst/>
                <a:latin typeface="Söhne"/>
              </a:rPr>
              <a:t>:</a:t>
            </a:r>
            <a:endParaRPr lang="en-US" b="0" i="0" dirty="0">
              <a:effectLst/>
              <a:latin typeface="Söhne"/>
            </a:endParaRPr>
          </a:p>
          <a:p>
            <a:pPr marL="800100" lvl="1" indent="-342900" algn="l">
              <a:buFont typeface="Wingdings" panose="05000000000000000000" pitchFamily="2" charset="2"/>
              <a:buChar char="§"/>
            </a:pPr>
            <a:r>
              <a:rPr lang="en-US" sz="1800" b="0" i="0" dirty="0">
                <a:effectLst/>
                <a:latin typeface="Arial" panose="020B0604020202020204" pitchFamily="34" charset="0"/>
                <a:cs typeface="Arial" panose="020B0604020202020204" pitchFamily="34" charset="0"/>
              </a:rPr>
              <a:t>Determine the sources of data relevant to flood monitoring. These may include:</a:t>
            </a:r>
          </a:p>
          <a:p>
            <a:pPr marL="1200150" lvl="2" indent="-285750" algn="l">
              <a:buFont typeface="Wingdings" panose="05000000000000000000" pitchFamily="2" charset="2"/>
              <a:buChar char="§"/>
            </a:pPr>
            <a:r>
              <a:rPr lang="en-US" b="0" i="0" dirty="0">
                <a:effectLst/>
                <a:latin typeface="Arial" panose="020B0604020202020204" pitchFamily="34" charset="0"/>
                <a:cs typeface="Arial" panose="020B0604020202020204" pitchFamily="34" charset="0"/>
              </a:rPr>
              <a:t>Weather stations for meteorological data.</a:t>
            </a:r>
          </a:p>
          <a:p>
            <a:pPr marL="1200150" lvl="2" indent="-285750" algn="l">
              <a:buFont typeface="Wingdings" panose="05000000000000000000" pitchFamily="2" charset="2"/>
              <a:buChar char="§"/>
            </a:pPr>
            <a:r>
              <a:rPr lang="en-US" b="0" i="0" dirty="0">
                <a:effectLst/>
                <a:latin typeface="Arial" panose="020B0604020202020204" pitchFamily="34" charset="0"/>
                <a:cs typeface="Arial" panose="020B0604020202020204" pitchFamily="34" charset="0"/>
              </a:rPr>
              <a:t>River gauges for water level measurements.</a:t>
            </a:r>
          </a:p>
          <a:p>
            <a:pPr marL="1200150" lvl="2" indent="-285750" algn="l">
              <a:buFont typeface="Wingdings" panose="05000000000000000000" pitchFamily="2" charset="2"/>
              <a:buChar char="§"/>
            </a:pPr>
            <a:r>
              <a:rPr lang="en-US" b="0" i="0" dirty="0">
                <a:effectLst/>
                <a:latin typeface="Arial" panose="020B0604020202020204" pitchFamily="34" charset="0"/>
                <a:cs typeface="Arial" panose="020B0604020202020204" pitchFamily="34" charset="0"/>
              </a:rPr>
              <a:t>Rainfall data from rain gauges or weather radar.</a:t>
            </a:r>
          </a:p>
          <a:p>
            <a:pPr marL="1200150" lvl="2" indent="-285750" algn="l">
              <a:buFont typeface="Wingdings" panose="05000000000000000000" pitchFamily="2" charset="2"/>
              <a:buChar char="§"/>
            </a:pPr>
            <a:r>
              <a:rPr lang="en-US" b="0" i="0" dirty="0">
                <a:effectLst/>
                <a:latin typeface="Arial" panose="020B0604020202020204" pitchFamily="34" charset="0"/>
                <a:cs typeface="Arial" panose="020B0604020202020204" pitchFamily="34" charset="0"/>
              </a:rPr>
              <a:t>Satellite imagery for weather and water body observations.</a:t>
            </a:r>
          </a:p>
          <a:p>
            <a:pPr marL="1200150" lvl="2" indent="-285750" algn="l">
              <a:buFont typeface="Wingdings" panose="05000000000000000000" pitchFamily="2" charset="2"/>
              <a:buChar char="§"/>
            </a:pPr>
            <a:r>
              <a:rPr lang="en-US" b="0" i="0" dirty="0">
                <a:effectLst/>
                <a:latin typeface="Arial" panose="020B0604020202020204" pitchFamily="34" charset="0"/>
                <a:cs typeface="Arial" panose="020B0604020202020204" pitchFamily="34" charset="0"/>
              </a:rPr>
              <a:t>Social media and crowd-sourced data for real-time information.</a:t>
            </a:r>
          </a:p>
          <a:p>
            <a:pPr marL="1200150" lvl="2" indent="-285750" algn="l">
              <a:buFont typeface="Wingdings" panose="05000000000000000000" pitchFamily="2" charset="2"/>
              <a:buChar char="§"/>
            </a:pPr>
            <a:r>
              <a:rPr lang="en-US" b="0" i="0" dirty="0">
                <a:effectLst/>
                <a:latin typeface="Arial" panose="020B0604020202020204" pitchFamily="34" charset="0"/>
                <a:cs typeface="Arial" panose="020B0604020202020204" pitchFamily="34" charset="0"/>
              </a:rPr>
              <a:t>Geographic Information System (GIS) data for mapping and spatial analysis.</a:t>
            </a:r>
          </a:p>
          <a:p>
            <a:pPr marL="1200150" lvl="2" indent="-285750" algn="l">
              <a:buFont typeface="Wingdings" panose="05000000000000000000" pitchFamily="2" charset="2"/>
              <a:buChar char="§"/>
            </a:pPr>
            <a:r>
              <a:rPr lang="en-US" b="0" i="0" dirty="0">
                <a:effectLst/>
                <a:latin typeface="Arial" panose="020B0604020202020204" pitchFamily="34" charset="0"/>
                <a:cs typeface="Arial" panose="020B0604020202020204" pitchFamily="34" charset="0"/>
              </a:rPr>
              <a:t>Historical flood data for model calibration and validation.</a:t>
            </a:r>
          </a:p>
        </p:txBody>
      </p:sp>
    </p:spTree>
    <p:extLst>
      <p:ext uri="{BB962C8B-B14F-4D97-AF65-F5344CB8AC3E}">
        <p14:creationId xmlns:p14="http://schemas.microsoft.com/office/powerpoint/2010/main" val="1030944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AA9128-F031-9D0D-7F39-667CB23C2705}"/>
              </a:ext>
            </a:extLst>
          </p:cNvPr>
          <p:cNvSpPr txBox="1"/>
          <p:nvPr/>
        </p:nvSpPr>
        <p:spPr>
          <a:xfrm>
            <a:off x="0" y="293190"/>
            <a:ext cx="11897360" cy="5632311"/>
          </a:xfrm>
          <a:prstGeom prst="rect">
            <a:avLst/>
          </a:prstGeom>
          <a:noFill/>
        </p:spPr>
        <p:txBody>
          <a:bodyPr wrap="square">
            <a:spAutoFit/>
          </a:bodyPr>
          <a:lstStyle/>
          <a:p>
            <a:pPr marL="285750" indent="-285750" algn="l">
              <a:buFont typeface="Wingdings" panose="05000000000000000000" pitchFamily="2" charset="2"/>
              <a:buChar char="§"/>
            </a:pPr>
            <a:endParaRPr lang="en-US" b="0" i="0" dirty="0">
              <a:effectLst/>
              <a:latin typeface="Söhne"/>
            </a:endParaRPr>
          </a:p>
          <a:p>
            <a:pPr marL="742950" lvl="1" indent="-285750" algn="l">
              <a:buFont typeface="Wingdings" panose="05000000000000000000" pitchFamily="2" charset="2"/>
              <a:buChar char="§"/>
            </a:pPr>
            <a:r>
              <a:rPr lang="en-US" b="1" i="0" dirty="0">
                <a:effectLst/>
                <a:latin typeface="Söhne"/>
              </a:rPr>
              <a:t>Data Collection and Sensors:</a:t>
            </a:r>
            <a:endParaRPr lang="en-US" b="0" i="0" dirty="0">
              <a:effectLst/>
              <a:latin typeface="Söhne"/>
            </a:endParaRPr>
          </a:p>
          <a:p>
            <a:pPr marL="1200150" lvl="2" indent="-285750" algn="l">
              <a:buFont typeface="Wingdings" panose="05000000000000000000" pitchFamily="2" charset="2"/>
              <a:buChar char="§"/>
            </a:pPr>
            <a:r>
              <a:rPr lang="en-US" b="0" i="0" dirty="0">
                <a:effectLst/>
                <a:latin typeface="Arial" panose="020B0604020202020204" pitchFamily="34" charset="0"/>
                <a:cs typeface="Arial" panose="020B0604020202020204" pitchFamily="34" charset="0"/>
              </a:rPr>
              <a:t>Choose appropriate sensors and data collection methods for each data source.</a:t>
            </a:r>
          </a:p>
          <a:p>
            <a:pPr marL="1200150" lvl="2" indent="-285750" algn="l">
              <a:buFont typeface="Wingdings" panose="05000000000000000000" pitchFamily="2" charset="2"/>
              <a:buChar char="§"/>
            </a:pPr>
            <a:r>
              <a:rPr lang="en-US" b="0" i="0" dirty="0">
                <a:effectLst/>
                <a:latin typeface="Arial" panose="020B0604020202020204" pitchFamily="34" charset="0"/>
                <a:cs typeface="Arial" panose="020B0604020202020204" pitchFamily="34" charset="0"/>
              </a:rPr>
              <a:t>Ensure data quality and accuracy through regular maintenance and calibration.</a:t>
            </a:r>
          </a:p>
          <a:p>
            <a:pPr marL="1200150" lvl="2" indent="-285750" algn="l">
              <a:buFont typeface="Wingdings" panose="05000000000000000000" pitchFamily="2" charset="2"/>
              <a:buChar char="§"/>
            </a:pPr>
            <a:endParaRPr lang="en-US" b="0" i="0" dirty="0">
              <a:effectLst/>
              <a:latin typeface="Arial" panose="020B0604020202020204" pitchFamily="34" charset="0"/>
              <a:cs typeface="Arial" panose="020B0604020202020204" pitchFamily="34" charset="0"/>
            </a:endParaRPr>
          </a:p>
          <a:p>
            <a:pPr marL="742950" lvl="1" indent="-285750" algn="l">
              <a:buFont typeface="Wingdings" panose="05000000000000000000" pitchFamily="2" charset="2"/>
              <a:buChar char="§"/>
            </a:pPr>
            <a:r>
              <a:rPr lang="en-US" b="1" i="0" dirty="0">
                <a:effectLst/>
                <a:latin typeface="Public Awareness: Promote public awareness of flood risks and the importance of heeding warnings through education campaigns and community outreach."/>
              </a:rPr>
              <a:t>Data Transmission</a:t>
            </a:r>
            <a:r>
              <a:rPr lang="en-US" b="1" i="0" dirty="0">
                <a:effectLst/>
                <a:latin typeface="Söhne"/>
              </a:rPr>
              <a:t>:</a:t>
            </a:r>
            <a:endParaRPr lang="en-US" b="0" i="0" dirty="0">
              <a:effectLst/>
              <a:latin typeface="Söhne"/>
            </a:endParaRPr>
          </a:p>
          <a:p>
            <a:pPr marL="1200150" lvl="2" indent="-285750" algn="l">
              <a:buFont typeface="Wingdings" panose="05000000000000000000" pitchFamily="2" charset="2"/>
              <a:buChar char="§"/>
            </a:pPr>
            <a:r>
              <a:rPr lang="en-US" b="0" i="0" dirty="0">
                <a:effectLst/>
                <a:latin typeface="Arial" panose="020B0604020202020204" pitchFamily="34" charset="0"/>
                <a:cs typeface="Arial" panose="020B0604020202020204" pitchFamily="34" charset="0"/>
              </a:rPr>
              <a:t>Establish a reliable data transmission network to transfer data from sensors to a central monitoring system.</a:t>
            </a:r>
          </a:p>
          <a:p>
            <a:pPr marL="1200150" lvl="2" indent="-285750" algn="l">
              <a:buFont typeface="Wingdings" panose="05000000000000000000" pitchFamily="2" charset="2"/>
              <a:buChar char="§"/>
            </a:pPr>
            <a:r>
              <a:rPr lang="en-US" b="0" i="0" dirty="0">
                <a:effectLst/>
                <a:latin typeface="Arial" panose="020B0604020202020204" pitchFamily="34" charset="0"/>
                <a:cs typeface="Arial" panose="020B0604020202020204" pitchFamily="34" charset="0"/>
              </a:rPr>
              <a:t>Utilize technologies such as IoT (Internet of Things), satellite communication, or cellular networks for remote data transmission</a:t>
            </a:r>
            <a:r>
              <a:rPr lang="en-US" b="0" i="0" dirty="0">
                <a:effectLst/>
                <a:latin typeface="Söhne"/>
              </a:rPr>
              <a:t>.</a:t>
            </a:r>
          </a:p>
          <a:p>
            <a:pPr marL="1200150" lvl="2" indent="-285750" algn="l">
              <a:buFont typeface="Wingdings" panose="05000000000000000000" pitchFamily="2" charset="2"/>
              <a:buChar char="§"/>
            </a:pPr>
            <a:endParaRPr lang="en-US" b="0" i="0" dirty="0">
              <a:effectLst/>
              <a:latin typeface="Söhne"/>
            </a:endParaRPr>
          </a:p>
          <a:p>
            <a:pPr marL="742950" lvl="1" indent="-285750" algn="l">
              <a:buFont typeface="Wingdings" panose="05000000000000000000" pitchFamily="2" charset="2"/>
              <a:buChar char="§"/>
            </a:pPr>
            <a:r>
              <a:rPr lang="en-US" b="1" i="0" dirty="0">
                <a:effectLst/>
                <a:latin typeface="Public Awareness: Promote public awareness of flood risks and the importance of heeding warnings through education campaigns and community outreach."/>
              </a:rPr>
              <a:t>Data Storage and Management</a:t>
            </a:r>
            <a:r>
              <a:rPr lang="en-US" b="1" i="0" dirty="0">
                <a:effectLst/>
                <a:latin typeface="Söhne"/>
              </a:rPr>
              <a:t>:</a:t>
            </a:r>
            <a:endParaRPr lang="en-US" b="0" i="0" dirty="0">
              <a:effectLst/>
              <a:latin typeface="Söhne"/>
            </a:endParaRPr>
          </a:p>
          <a:p>
            <a:pPr marL="1200150" lvl="2" indent="-285750" algn="l">
              <a:buFont typeface="Wingdings" panose="05000000000000000000" pitchFamily="2" charset="2"/>
              <a:buChar char="§"/>
            </a:pPr>
            <a:r>
              <a:rPr lang="en-US" b="0" i="0" dirty="0">
                <a:effectLst/>
                <a:latin typeface="Arial" panose="020B0604020202020204" pitchFamily="34" charset="0"/>
                <a:cs typeface="Arial" panose="020B0604020202020204" pitchFamily="34" charset="0"/>
              </a:rPr>
              <a:t>Set up a centralized database or cloud-based storage system to store and manage the collected data.</a:t>
            </a:r>
          </a:p>
          <a:p>
            <a:pPr marL="1200150" lvl="2" indent="-285750" algn="l">
              <a:buFont typeface="Wingdings" panose="05000000000000000000" pitchFamily="2" charset="2"/>
              <a:buChar char="§"/>
            </a:pPr>
            <a:r>
              <a:rPr lang="en-US" b="0" i="0" dirty="0">
                <a:effectLst/>
                <a:latin typeface="Arial" panose="020B0604020202020204" pitchFamily="34" charset="0"/>
                <a:cs typeface="Arial" panose="020B0604020202020204" pitchFamily="34" charset="0"/>
              </a:rPr>
              <a:t>Implement data security measures to protect sensitive information</a:t>
            </a:r>
            <a:r>
              <a:rPr lang="en-US" b="0" i="0" dirty="0">
                <a:effectLst/>
                <a:latin typeface="Söhne"/>
              </a:rPr>
              <a:t>.</a:t>
            </a:r>
          </a:p>
          <a:p>
            <a:pPr marL="1200150" lvl="2" indent="-285750" algn="l">
              <a:buFont typeface="Wingdings" panose="05000000000000000000" pitchFamily="2" charset="2"/>
              <a:buChar char="§"/>
            </a:pPr>
            <a:endParaRPr lang="en-US" b="0" i="0" dirty="0">
              <a:effectLst/>
              <a:latin typeface="Söhne"/>
            </a:endParaRPr>
          </a:p>
          <a:p>
            <a:pPr marL="742950" lvl="1" indent="-285750" algn="l">
              <a:buFont typeface="Wingdings" panose="05000000000000000000" pitchFamily="2" charset="2"/>
              <a:buChar char="§"/>
            </a:pPr>
            <a:r>
              <a:rPr lang="en-US" b="1" i="0" dirty="0">
                <a:effectLst/>
                <a:latin typeface="Public Awareness: Promote public awareness of flood risks and the importance of heeding warnings through education campaigns and community outreach."/>
              </a:rPr>
              <a:t>Data Integration Platform</a:t>
            </a:r>
            <a:r>
              <a:rPr lang="en-US" b="1" i="0" dirty="0">
                <a:effectLst/>
                <a:latin typeface="Söhne"/>
              </a:rPr>
              <a:t>:</a:t>
            </a:r>
            <a:endParaRPr lang="en-US" b="0" i="0" dirty="0">
              <a:effectLst/>
              <a:latin typeface="Söhne"/>
            </a:endParaRPr>
          </a:p>
          <a:p>
            <a:pPr marL="1200150" lvl="2" indent="-285750" algn="l">
              <a:buFont typeface="Wingdings" panose="05000000000000000000" pitchFamily="2" charset="2"/>
              <a:buChar char="§"/>
            </a:pPr>
            <a:r>
              <a:rPr lang="en-US" b="0" i="0" dirty="0">
                <a:effectLst/>
                <a:latin typeface="Arial" panose="020B0604020202020204" pitchFamily="34" charset="0"/>
                <a:cs typeface="Arial" panose="020B0604020202020204" pitchFamily="34" charset="0"/>
              </a:rPr>
              <a:t>Develop or deploy a data integration platform or middleware that can aggregate data from various sources.</a:t>
            </a:r>
          </a:p>
          <a:p>
            <a:pPr marL="1200150" lvl="2" indent="-285750" algn="l">
              <a:buFont typeface="Wingdings" panose="05000000000000000000" pitchFamily="2" charset="2"/>
              <a:buChar char="§"/>
            </a:pPr>
            <a:r>
              <a:rPr lang="en-US" b="0" i="0" dirty="0">
                <a:effectLst/>
                <a:latin typeface="Arial" panose="020B0604020202020204" pitchFamily="34" charset="0"/>
                <a:cs typeface="Arial" panose="020B0604020202020204" pitchFamily="34" charset="0"/>
              </a:rPr>
              <a:t>Use standard protocols and data formats (e.g., JSON, XML, RESTful APIs) to enable seamless data exchange between components</a:t>
            </a:r>
            <a:r>
              <a:rPr lang="en-US" b="0" i="0" dirty="0">
                <a:effectLst/>
                <a:latin typeface="Söhne"/>
              </a:rPr>
              <a:t>.</a:t>
            </a:r>
          </a:p>
        </p:txBody>
      </p:sp>
    </p:spTree>
    <p:extLst>
      <p:ext uri="{BB962C8B-B14F-4D97-AF65-F5344CB8AC3E}">
        <p14:creationId xmlns:p14="http://schemas.microsoft.com/office/powerpoint/2010/main" val="3485279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TotalTime>
  <Words>761</Words>
  <Application>Microsoft Office PowerPoint</Application>
  <PresentationFormat>Widescreen</PresentationFormat>
  <Paragraphs>75</Paragraphs>
  <Slides>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vt:i4>
      </vt:variant>
    </vt:vector>
  </HeadingPairs>
  <TitlesOfParts>
    <vt:vector size="19" baseType="lpstr">
      <vt:lpstr>Aptos Display</vt:lpstr>
      <vt:lpstr>Arial</vt:lpstr>
      <vt:lpstr>Bahnschrift</vt:lpstr>
      <vt:lpstr>Bahnschrift Condensed</vt:lpstr>
      <vt:lpstr>Baskerville Old Face</vt:lpstr>
      <vt:lpstr>Bell MT</vt:lpstr>
      <vt:lpstr>Calibri</vt:lpstr>
      <vt:lpstr>Calibri Light</vt:lpstr>
      <vt:lpstr>Public Awareness: Promote public awareness of flood risks and the importance of heeding warnings through education campaigns and community outreach.</vt:lpstr>
      <vt:lpstr>Söhne</vt:lpstr>
      <vt:lpstr>Wingdings</vt:lpstr>
      <vt:lpstr>Office Theme</vt:lpstr>
      <vt:lpstr>PowerPoint Presentation</vt:lpstr>
      <vt:lpstr>Project Description:</vt:lpstr>
      <vt:lpstr>Objectives:</vt:lpstr>
      <vt:lpstr>IoT Sensor Design: </vt:lpstr>
      <vt:lpstr>Early Warning System:</vt:lpstr>
      <vt:lpstr>Integration Approach: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Palanisamy</dc:creator>
  <cp:lastModifiedBy>mouriya.k22@gmail.com</cp:lastModifiedBy>
  <cp:revision>8</cp:revision>
  <dcterms:created xsi:type="dcterms:W3CDTF">2023-09-29T07:14:55Z</dcterms:created>
  <dcterms:modified xsi:type="dcterms:W3CDTF">2023-09-30T11:35:56Z</dcterms:modified>
</cp:coreProperties>
</file>