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8" r:id="rId3"/>
    <p:sldId id="263" r:id="rId4"/>
    <p:sldId id="261" r:id="rId5"/>
    <p:sldId id="265" r:id="rId6"/>
    <p:sldId id="267" r:id="rId7"/>
    <p:sldId id="268" r:id="rId8"/>
    <p:sldId id="269"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6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10000" min="-10000" units="dev"/>
          <inkml:channel name="Y" type="integer" max="10000" min="-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D4CDBEB-7B95-45C9-9746-1E512CCA00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D4CDBEB-7B95-45C9-9746-1E512CCA00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D4CDBEB-7B95-45C9-9746-1E512CCA006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D4CDBEB-7B95-45C9-9746-1E512CCA006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DBEB-7B95-45C9-9746-1E512CCA006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D4CDBEB-7B95-45C9-9746-1E512CCA00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D4CDBEB-7B95-45C9-9746-1E512CCA00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C6906-C29A-4A8E-A5BA-A2BA206FA6B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INFORMATION TECHNOLOGY </a:t>
            </a:r>
            <a:endParaRPr lang="en-IN" sz="2000" b="1" dirty="0">
              <a:latin typeface="Bell MT" panose="02020503060305020303" pitchFamily="18" charset="0"/>
            </a:endParaRPr>
          </a:p>
        </p:txBody>
      </p:sp>
      <p:sp>
        <p:nvSpPr>
          <p:cNvPr id="3" name="TextBox 2"/>
          <p:cNvSpPr txBox="1"/>
          <p:nvPr/>
        </p:nvSpPr>
        <p:spPr>
          <a:xfrm>
            <a:off x="1828798" y="3296132"/>
            <a:ext cx="8108303" cy="3753485"/>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Aptos Display" panose="020B0004020202020204" pitchFamily="34" charset="0"/>
                <a:sym typeface="+mn-ea"/>
              </a:rPr>
              <a:t>FLOOD MONITORING AND EARLY WARNING</a:t>
            </a:r>
            <a:endParaRPr lang="en-IN" sz="2000" b="1" i="1" dirty="0">
              <a:latin typeface="Bell MT" panose="02020503060305020303" pitchFamily="18" charset="0"/>
            </a:endParaRPr>
          </a:p>
          <a:p>
            <a:endParaRPr lang="en-IN" sz="2000" b="1" i="1" dirty="0">
              <a:latin typeface="Bell MT" panose="02020503060305020303" pitchFamily="18" charset="0"/>
            </a:endParaRPr>
          </a:p>
          <a:p>
            <a:r>
              <a:rPr lang="en-IN" sz="2000" b="1" dirty="0">
                <a:latin typeface="Bell MT" panose="02020503060305020303" pitchFamily="18" charset="0"/>
              </a:rPr>
              <a:t>Team name : project_22478</a:t>
            </a:r>
            <a:r>
              <a:rPr lang="en-US" altLang="en-IN" sz="2000" b="1" dirty="0">
                <a:latin typeface="Bell MT" panose="02020503060305020303" pitchFamily="18" charset="0"/>
              </a:rPr>
              <a:t>5</a:t>
            </a:r>
            <a:r>
              <a:rPr lang="en-IN" sz="2000" b="1" dirty="0">
                <a:latin typeface="Bell MT" panose="02020503060305020303" pitchFamily="18" charset="0"/>
              </a:rPr>
              <a:t>_Team_</a:t>
            </a:r>
            <a:r>
              <a:rPr lang="en-US" altLang="en-IN" sz="2000" b="1" dirty="0">
                <a:latin typeface="Bell MT" panose="02020503060305020303" pitchFamily="18" charset="0"/>
              </a:rPr>
              <a:t>6</a:t>
            </a:r>
            <a:endParaRPr lang="en-IN" sz="2000" b="1" dirty="0">
              <a:latin typeface="Bell MT" panose="02020503060305020303" pitchFamily="18" charset="0"/>
            </a:endParaRPr>
          </a:p>
          <a:p>
            <a:endParaRPr lang="en-IN" sz="2000" dirty="0">
              <a:latin typeface="Bell MT" panose="02020503060305020303" pitchFamily="18" charset="0"/>
            </a:endParaRPr>
          </a:p>
          <a:p>
            <a:r>
              <a:rPr lang="en-IN" sz="2000" b="1" dirty="0">
                <a:latin typeface="Bell MT" panose="02020503060305020303" pitchFamily="18" charset="0"/>
              </a:rPr>
              <a:t>Team members :</a:t>
            </a:r>
            <a:endParaRPr lang="en-IN" sz="2000" b="1" dirty="0">
              <a:latin typeface="Bell MT" panose="02020503060305020303" pitchFamily="18" charset="0"/>
            </a:endParaRPr>
          </a:p>
          <a:p>
            <a:r>
              <a:rPr lang="en-IN" dirty="0">
                <a:latin typeface="Bell MT" panose="02020503060305020303" pitchFamily="18" charset="0"/>
              </a:rPr>
              <a:t>
	</a:t>
            </a:r>
            <a:r>
              <a:rPr lang="en-US" altLang="en-IN" sz="2000" b="1" dirty="0">
                <a:latin typeface="Bell MT" panose="02020503060305020303" pitchFamily="18" charset="0"/>
              </a:rPr>
              <a:t>LOKESH B</a:t>
            </a:r>
            <a:r>
              <a:rPr lang="en-IN" sz="2000" b="1" dirty="0">
                <a:latin typeface="Bell MT" panose="02020503060305020303" pitchFamily="18" charset="0"/>
              </a:rPr>
              <a:t>(11332152050</a:t>
            </a:r>
            <a:r>
              <a:rPr lang="en-US" altLang="en-IN" sz="2000" b="1" dirty="0">
                <a:latin typeface="Bell MT" panose="02020503060305020303" pitchFamily="18" charset="0"/>
              </a:rPr>
              <a:t>27</a:t>
            </a:r>
            <a:r>
              <a:rPr lang="en-IN" sz="2000" b="1" dirty="0">
                <a:latin typeface="Bell MT" panose="02020503060305020303" pitchFamily="18" charset="0"/>
              </a:rPr>
              <a:t>)
</a:t>
            </a:r>
            <a:r>
              <a:rPr lang="en-US" altLang="en-IN" sz="2000" b="1" dirty="0">
                <a:latin typeface="Bell MT" panose="02020503060305020303" pitchFamily="18" charset="0"/>
              </a:rPr>
              <a:t>             PREM KUMAR</a:t>
            </a:r>
            <a:r>
              <a:rPr lang="en-IN" sz="2000" b="1" dirty="0">
                <a:latin typeface="Bell MT" panose="02020503060305020303" pitchFamily="18" charset="0"/>
              </a:rPr>
              <a:t> K(113321520503</a:t>
            </a:r>
            <a:r>
              <a:rPr lang="en-US" altLang="en-IN" sz="2000" b="1" dirty="0">
                <a:latin typeface="Bell MT" panose="02020503060305020303" pitchFamily="18" charset="0"/>
              </a:rPr>
              <a:t>7</a:t>
            </a:r>
            <a:r>
              <a:rPr lang="en-IN" sz="2000" b="1" dirty="0">
                <a:latin typeface="Bell MT" panose="02020503060305020303" pitchFamily="18" charset="0"/>
              </a:rPr>
              <a:t>)</a:t>
            </a:r>
            <a:endParaRPr lang="en-IN" sz="2000" b="1" dirty="0">
              <a:latin typeface="Bell MT" panose="02020503060305020303" pitchFamily="18" charset="0"/>
            </a:endParaRPr>
          </a:p>
          <a:p>
            <a:r>
              <a:rPr lang="en-US" altLang="en-IN" sz="2000" b="1" dirty="0">
                <a:latin typeface="Bell MT" panose="02020503060305020303" pitchFamily="18" charset="0"/>
              </a:rPr>
              <a:t>             </a:t>
            </a:r>
            <a:r>
              <a:rPr lang="en-US" altLang="en-IN" sz="2000" b="1" dirty="0">
                <a:latin typeface="Bell MT" panose="02020503060305020303" pitchFamily="18" charset="0"/>
                <a:sym typeface="+mn-ea"/>
              </a:rPr>
              <a:t>YASHWANT KUMAR K</a:t>
            </a:r>
            <a:r>
              <a:rPr lang="en-IN" sz="2000" b="1" dirty="0">
                <a:latin typeface="Bell MT" panose="02020503060305020303" pitchFamily="18" charset="0"/>
                <a:sym typeface="+mn-ea"/>
              </a:rPr>
              <a:t>(11332152050</a:t>
            </a:r>
            <a:r>
              <a:rPr lang="en-US" altLang="en-IN" sz="2000" b="1" dirty="0">
                <a:latin typeface="Bell MT" panose="02020503060305020303" pitchFamily="18" charset="0"/>
                <a:sym typeface="+mn-ea"/>
              </a:rPr>
              <a:t>59</a:t>
            </a:r>
            <a:r>
              <a:rPr lang="en-IN" sz="2000" b="1" dirty="0">
                <a:latin typeface="Bell MT" panose="02020503060305020303" pitchFamily="18" charset="0"/>
                <a:sym typeface="+mn-ea"/>
              </a:rPr>
              <a:t>)</a:t>
            </a:r>
            <a:endParaRPr lang="en-IN" sz="2000" b="1" dirty="0">
              <a:latin typeface="Bell MT" panose="02020503060305020303" pitchFamily="18" charset="0"/>
            </a:endParaRPr>
          </a:p>
          <a:p>
            <a:r>
              <a:rPr lang="en-US" altLang="en-IN" sz="2000" b="1" dirty="0">
                <a:latin typeface="Bell MT" panose="02020503060305020303" pitchFamily="18" charset="0"/>
              </a:rPr>
              <a:t>             </a:t>
            </a:r>
            <a:r>
              <a:rPr lang="en-US" altLang="en-IN" sz="2000" b="1" dirty="0">
                <a:latin typeface="Bell MT" panose="02020503060305020303" pitchFamily="18" charset="0"/>
                <a:sym typeface="+mn-ea"/>
              </a:rPr>
              <a:t>VINOTH KUMAR R</a:t>
            </a:r>
            <a:r>
              <a:rPr lang="en-IN" sz="2000" b="1" dirty="0">
                <a:latin typeface="Bell MT" panose="02020503060305020303" pitchFamily="18" charset="0"/>
                <a:sym typeface="+mn-ea"/>
              </a:rPr>
              <a:t>(113321520503</a:t>
            </a:r>
            <a:r>
              <a:rPr lang="en-US" altLang="en-IN" sz="2000" b="1" dirty="0">
                <a:latin typeface="Bell MT" panose="02020503060305020303" pitchFamily="18" charset="0"/>
                <a:sym typeface="+mn-ea"/>
              </a:rPr>
              <a:t>7</a:t>
            </a:r>
            <a:r>
              <a:rPr lang="en-IN" sz="2000" b="1" dirty="0">
                <a:latin typeface="Bell MT" panose="02020503060305020303" pitchFamily="18" charset="0"/>
                <a:sym typeface="+mn-ea"/>
              </a:rPr>
              <a:t>)</a:t>
            </a:r>
            <a:endParaRPr lang="en-IN" sz="2000" b="1" dirty="0">
              <a:latin typeface="Bell MT" panose="02020503060305020303" pitchFamily="18" charset="0"/>
            </a:endParaRPr>
          </a:p>
          <a:p>
            <a:endParaRPr lang="en-US" altLang="en-IN" sz="2000" b="1" dirty="0">
              <a:latin typeface="Bell MT" panose="02020503060305020303" pitchFamily="18" charset="0"/>
            </a:endParaRPr>
          </a:p>
          <a:p>
            <a:endParaRPr lang="en-US" alt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r:id="rId2" p14:bwMode="auto">
            <p14:nvContentPartPr>
              <p14:cNvPr id="4" name="Ink 3"/>
              <p14:cNvContentPartPr/>
              <p14:nvPr/>
            </p14:nvContentPartPr>
            <p14:xfrm>
              <a:off x="8828640" y="11071800"/>
              <a:ext cx="3250440" cy="5389920"/>
            </p14:xfrm>
          </p:contentPart>
        </mc:Choice>
        <mc:Fallback xmlns="">
          <p:pic>
            <p:nvPicPr>
              <p:cNvPr id="4" name="Ink 3"/>
            </p:nvPicPr>
            <p:blipFill>
              <a:blip r:embed="rId3"/>
            </p:blipFill>
            <p:spPr>
              <a:xfrm>
                <a:off x="8828640" y="11071800"/>
                <a:ext cx="3250440" cy="538992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668" y="134938"/>
            <a:ext cx="10986018" cy="1050050"/>
          </a:xfrm>
        </p:spPr>
        <p:txBody>
          <a:bodyPr>
            <a:normAutofit/>
          </a:bodyPr>
          <a:lstStyle/>
          <a:p>
            <a:pPr algn="l"/>
            <a:r>
              <a:rPr lang="en-IN" sz="4800" b="1" dirty="0">
                <a:latin typeface="Bell MT" panose="02020503060305020303" pitchFamily="18" charset="0"/>
              </a:rPr>
              <a:t>PROJECT </a:t>
            </a:r>
            <a:endParaRPr lang="en-IN" sz="4800" b="1" dirty="0">
              <a:latin typeface="Bell MT" panose="02020503060305020303" pitchFamily="18" charset="0"/>
            </a:endParaRPr>
          </a:p>
        </p:txBody>
      </p:sp>
      <p:sp>
        <p:nvSpPr>
          <p:cNvPr id="3" name="Subtitle 2"/>
          <p:cNvSpPr>
            <a:spLocks noGrp="1"/>
          </p:cNvSpPr>
          <p:nvPr>
            <p:ph type="subTitle" idx="1"/>
          </p:nvPr>
        </p:nvSpPr>
        <p:spPr>
          <a:xfrm>
            <a:off x="378460" y="1038860"/>
            <a:ext cx="11153775" cy="5594985"/>
          </a:xfrm>
        </p:spPr>
        <p:txBody>
          <a:bodyPr>
            <a:normAutofit/>
          </a:bodyPr>
          <a:lstStyle/>
          <a:p>
            <a:pPr algn="l"/>
            <a:r>
              <a:rPr lang="en-US" sz="1800" b="1" i="0" dirty="0">
                <a:solidFill>
                  <a:srgbClr val="000000"/>
                </a:solidFill>
                <a:effectLst/>
                <a:latin typeface="Arial 2"/>
              </a:rPr>
              <a:t>                                                                     </a:t>
            </a:r>
            <a:endParaRPr lang="en-US" sz="1800" b="1" i="0" dirty="0">
              <a:solidFill>
                <a:srgbClr val="000000"/>
              </a:solidFill>
              <a:effectLst/>
              <a:latin typeface="Arial 2"/>
            </a:endParaRPr>
          </a:p>
          <a:p>
            <a:pPr algn="l"/>
            <a:r>
              <a:rPr lang="en-US" sz="3200" b="0" i="0" dirty="0">
                <a:solidFill>
                  <a:srgbClr val="374151"/>
                </a:solidFill>
                <a:effectLst/>
                <a:latin typeface="Times New Roman" panose="02020603050405020304" pitchFamily="18" charset="0"/>
                <a:cs typeface="Times New Roman" panose="02020603050405020304" pitchFamily="18" charset="0"/>
              </a:rPr>
              <a:t>Building a Flood Monitoring And Early Warning using IoT:- Floods can be catastrophic, causing damage and danger to communities. A Flood Monitoring and Early Warning System is a straightforward project that aims to help protect lives and property. This system uses sensors to watch water levels and weather conditions in flood-prone areas, then sends alerts to warn people when a flood is likely to happen. By giving communities early notice, this project helps them prepare and stay safe when floods are on the way. It's a practical solution for reducing the impact of flooding and keeping people out of harm's way.</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algn="l"/>
            <a:endParaRPr lang="en-US" sz="1600" b="1" i="0" dirty="0">
              <a:solidFill>
                <a:srgbClr val="000000"/>
              </a:solidFill>
              <a:effectLst/>
              <a:latin typeface="Arial 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3608" y="104969"/>
            <a:ext cx="8964385" cy="6753031"/>
          </a:xfrm>
        </p:spPr>
        <p:txBody>
          <a:bodyPr>
            <a:normAutofit/>
          </a:bodyPr>
          <a:lstStyle/>
          <a:p>
            <a:pPr algn="l"/>
            <a:r>
              <a:rPr lang="en-IN" sz="4800" b="1" i="0" dirty="0">
                <a:effectLst/>
                <a:latin typeface="Bell MT" panose="02020503060305020303" pitchFamily="18" charset="0"/>
              </a:rPr>
              <a:t>Requirements:</a:t>
            </a:r>
            <a:endParaRPr lang="en-IN" sz="4800" b="1" i="0" dirty="0">
              <a:effectLst/>
              <a:latin typeface="Bell MT" panose="02020503060305020303" pitchFamily="18" charset="0"/>
            </a:endParaRPr>
          </a:p>
          <a:p>
            <a:pPr algn="l"/>
            <a:endParaRPr lang="en-IN" sz="2800" b="1" dirty="0">
              <a:latin typeface="Bell MT" panose="02020503060305020303" pitchFamily="18" charset="0"/>
            </a:endParaRPr>
          </a:p>
          <a:p>
            <a:pPr algn="l"/>
            <a:r>
              <a:rPr lang="en-IN" sz="2800" b="1" dirty="0">
                <a:latin typeface="Bell MT" panose="02020503060305020303" pitchFamily="18" charset="0"/>
              </a:rPr>
              <a:t>The Components that are required are:</a:t>
            </a:r>
            <a:endParaRPr lang="en-IN" sz="2800" b="1" dirty="0">
              <a:latin typeface="Bell MT" panose="02020503060305020303" pitchFamily="18" charset="0"/>
            </a:endParaRPr>
          </a:p>
          <a:p>
            <a:pPr algn="l"/>
            <a:endParaRPr lang="en-IN" sz="2800" b="1" dirty="0">
              <a:latin typeface="Bell MT" panose="02020503060305020303" pitchFamily="18" charset="0"/>
            </a:endParaRPr>
          </a:p>
          <a:p>
            <a:pPr algn="l"/>
            <a:endParaRPr lang="en-IN" sz="2000" dirty="0">
              <a:solidFill>
                <a:srgbClr val="374151"/>
              </a:solidFill>
              <a:latin typeface="Söhne"/>
            </a:endParaRPr>
          </a:p>
          <a:p>
            <a:pPr algn="l"/>
            <a:r>
              <a:rPr lang="en-IN" sz="2000" dirty="0">
                <a:solidFill>
                  <a:srgbClr val="374151"/>
                </a:solidFill>
                <a:latin typeface="Times New Roman" panose="02020603050405020304" pitchFamily="18" charset="0"/>
                <a:cs typeface="Times New Roman" panose="02020603050405020304" pitchFamily="18" charset="0"/>
              </a:rPr>
              <a:t>                                 1.</a:t>
            </a:r>
            <a:r>
              <a:rPr lang="en-IN" sz="2000" b="0" i="0" dirty="0">
                <a:solidFill>
                  <a:srgbClr val="374151"/>
                </a:solidFill>
                <a:effectLst/>
                <a:latin typeface="Times New Roman" panose="02020603050405020304" pitchFamily="18" charset="0"/>
                <a:cs typeface="Times New Roman" panose="02020603050405020304" pitchFamily="18" charset="0"/>
              </a:rPr>
              <a:t>Raspberry Pi (or any other IoT device)</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2.Sensors (e.g., </a:t>
            </a:r>
            <a:r>
              <a:rPr lang="en-US" altLang="en-IN" sz="2000" b="0" i="0" dirty="0">
                <a:solidFill>
                  <a:srgbClr val="374151"/>
                </a:solidFill>
                <a:effectLst/>
                <a:latin typeface="Times New Roman" panose="02020603050405020304" pitchFamily="18" charset="0"/>
                <a:cs typeface="Times New Roman" panose="02020603050405020304" pitchFamily="18" charset="0"/>
              </a:rPr>
              <a:t>weather</a:t>
            </a:r>
            <a:r>
              <a:rPr lang="en-IN" sz="2000" b="0" i="0" dirty="0">
                <a:solidFill>
                  <a:srgbClr val="374151"/>
                </a:solidFill>
                <a:effectLst/>
                <a:latin typeface="Times New Roman" panose="02020603050405020304" pitchFamily="18" charset="0"/>
                <a:cs typeface="Times New Roman" panose="02020603050405020304" pitchFamily="18" charset="0"/>
              </a:rPr>
              <a:t> sensor, </a:t>
            </a:r>
            <a:r>
              <a:rPr lang="en-US" altLang="en-IN" sz="2000" b="0" i="0" dirty="0">
                <a:solidFill>
                  <a:srgbClr val="374151"/>
                </a:solidFill>
                <a:effectLst/>
                <a:latin typeface="Times New Roman" panose="02020603050405020304" pitchFamily="18" charset="0"/>
                <a:cs typeface="Times New Roman" panose="02020603050405020304" pitchFamily="18" charset="0"/>
              </a:rPr>
              <a:t>water level</a:t>
            </a:r>
            <a:r>
              <a:rPr lang="en-IN" sz="2000" b="0" i="0" dirty="0">
                <a:solidFill>
                  <a:srgbClr val="374151"/>
                </a:solidFill>
                <a:effectLst/>
                <a:latin typeface="Times New Roman" panose="02020603050405020304" pitchFamily="18" charset="0"/>
                <a:cs typeface="Times New Roman" panose="02020603050405020304" pitchFamily="18" charset="0"/>
              </a:rPr>
              <a:t> sensor)</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3.IoT Platform (e.g., </a:t>
            </a:r>
            <a:r>
              <a:rPr lang="en-IN" sz="2000" b="0" i="0" dirty="0" err="1">
                <a:solidFill>
                  <a:srgbClr val="374151"/>
                </a:solidFill>
                <a:effectLst/>
                <a:latin typeface="Times New Roman" panose="02020603050405020304" pitchFamily="18" charset="0"/>
                <a:cs typeface="Times New Roman" panose="02020603050405020304" pitchFamily="18" charset="0"/>
              </a:rPr>
              <a:t>ThingSpeak</a:t>
            </a:r>
            <a:r>
              <a:rPr lang="en-IN" sz="2000" b="0" i="0" dirty="0">
                <a:solidFill>
                  <a:srgbClr val="374151"/>
                </a:solidFill>
                <a:effectLst/>
                <a:latin typeface="Times New Roman" panose="02020603050405020304" pitchFamily="18" charset="0"/>
                <a:cs typeface="Times New Roman" panose="02020603050405020304" pitchFamily="18" charset="0"/>
              </a:rPr>
              <a:t> for data visualization)</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4.Actuators (e.g., LED lights, fans)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5.Relay module for controlling actuators</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IN" sz="2000" b="0" i="0" dirty="0">
                <a:solidFill>
                  <a:srgbClr val="374151"/>
                </a:solidFill>
                <a:effectLst/>
                <a:latin typeface="Times New Roman" panose="02020603050405020304" pitchFamily="18" charset="0"/>
                <a:cs typeface="Times New Roman" panose="02020603050405020304" pitchFamily="18" charset="0"/>
              </a:rPr>
              <a:t>		    6.Internet connectivity</a:t>
            </a:r>
            <a:r>
              <a:rPr lang="en-US" altLang="en-IN" sz="2000" b="0" i="0" dirty="0">
                <a:solidFill>
                  <a:srgbClr val="374151"/>
                </a:solidFill>
                <a:effectLst/>
                <a:latin typeface="Times New Roman" panose="02020603050405020304" pitchFamily="18" charset="0"/>
                <a:cs typeface="Times New Roman" panose="02020603050405020304" pitchFamily="18" charset="0"/>
              </a:rPr>
              <a:t>(Wi-Fi,GSM,LoRa,etc)</a:t>
            </a:r>
            <a:endParaRPr lang="en-US" altLang="en-IN" sz="2000" b="0" i="0" dirty="0">
              <a:solidFill>
                <a:srgbClr val="374151"/>
              </a:solidFill>
              <a:effectLst/>
              <a:latin typeface="Times New Roman" panose="02020603050405020304" pitchFamily="18" charset="0"/>
              <a:cs typeface="Times New Roman" panose="02020603050405020304" pitchFamily="18" charset="0"/>
            </a:endParaRPr>
          </a:p>
          <a:p>
            <a:pPr algn="l"/>
            <a:r>
              <a:rPr lang="en-US" altLang="en-IN" sz="2000" b="0" i="0" dirty="0">
                <a:solidFill>
                  <a:srgbClr val="374151"/>
                </a:solidFill>
                <a:effectLst/>
                <a:latin typeface="Times New Roman" panose="02020603050405020304" pitchFamily="18" charset="0"/>
                <a:cs typeface="Times New Roman" panose="02020603050405020304" pitchFamily="18" charset="0"/>
              </a:rPr>
              <a:t>                                 7.power supply</a:t>
            </a:r>
            <a:endParaRPr lang="en-IN" sz="2000" b="0" i="0" dirty="0">
              <a:solidFill>
                <a:srgbClr val="374151"/>
              </a:solidFill>
              <a:effectLst/>
              <a:latin typeface="Times New Roman" panose="02020603050405020304" pitchFamily="18" charset="0"/>
              <a:cs typeface="Times New Roman" panose="02020603050405020304" pitchFamily="18" charset="0"/>
            </a:endParaRPr>
          </a:p>
          <a:p>
            <a:pPr algn="l"/>
            <a:endParaRPr lang="en-IN" sz="2800" i="0" dirty="0">
              <a:effectLst/>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271" y="538842"/>
            <a:ext cx="10827398" cy="730121"/>
          </a:xfrm>
        </p:spPr>
        <p:txBody>
          <a:bodyPr>
            <a:normAutofit fontScale="90000"/>
          </a:bodyPr>
          <a:lstStyle/>
          <a:p>
            <a:pPr algn="l"/>
            <a:r>
              <a:rPr lang="en-IN" sz="2400" b="1" dirty="0">
                <a:latin typeface="Bell MT" panose="02020503060305020303" pitchFamily="18" charset="0"/>
              </a:rPr>
              <a:t>PYTHON CODE</a:t>
            </a:r>
            <a:br>
              <a:rPr lang="en-IN" sz="2400" b="1" dirty="0">
                <a:latin typeface="Bell MT" panose="02020503060305020303" pitchFamily="18" charset="0"/>
              </a:rPr>
            </a:br>
            <a:r>
              <a:rPr lang="en-IN" sz="2400" b="1" dirty="0">
                <a:latin typeface="Bell MT" panose="02020503060305020303" pitchFamily="18" charset="0"/>
              </a:rPr>
              <a:t> </a:t>
            </a:r>
            <a:endParaRPr lang="en-IN" sz="2400" b="1" dirty="0">
              <a:latin typeface="Bell MT" panose="02020503060305020303" pitchFamily="18" charset="0"/>
            </a:endParaRPr>
          </a:p>
        </p:txBody>
      </p:sp>
      <p:sp>
        <p:nvSpPr>
          <p:cNvPr id="15" name="AutoShape 24"/>
          <p:cNvSpPr>
            <a:spLocks noGrp="1" noChangeAspect="1" noChangeArrowheads="1"/>
          </p:cNvSpPr>
          <p:nvPr>
            <p:ph type="subTitle" idx="1"/>
          </p:nvPr>
        </p:nvSpPr>
        <p:spPr bwMode="auto">
          <a:xfrm>
            <a:off x="288925" y="466531"/>
            <a:ext cx="11626850" cy="60374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50000"/>
          </a:bodyPr>
          <a:lstStyle/>
          <a:p>
            <a:endParaRPr lang="en-IN" sz="3800" dirty="0"/>
          </a:p>
          <a:p>
            <a:endParaRPr lang="en-IN" sz="3800" dirty="0"/>
          </a:p>
          <a:p>
            <a:pPr algn="l"/>
            <a:r>
              <a:rPr lang="en-IN" sz="3800" dirty="0"/>
              <a:t>import </a:t>
            </a:r>
            <a:r>
              <a:rPr lang="en-IN" sz="3800" dirty="0" err="1"/>
              <a:t>RPi.GPIO</a:t>
            </a:r>
            <a:r>
              <a:rPr lang="en-IN" sz="3800" dirty="0"/>
              <a:t> as GPIO#define BLYNK_TEMPLATE_ID "TMPL3tobBFjj-"</a:t>
            </a:r>
            <a:endParaRPr lang="en-IN" sz="3800" dirty="0"/>
          </a:p>
          <a:p>
            <a:pPr algn="l"/>
            <a:r>
              <a:rPr lang="en-IN" sz="3800" dirty="0"/>
              <a:t>#define BLYNK_TEMPLATE_NAME "IOT FLOOD MONITORING"</a:t>
            </a:r>
            <a:endParaRPr lang="en-IN" sz="3800" dirty="0"/>
          </a:p>
          <a:p>
            <a:pPr algn="l"/>
            <a:r>
              <a:rPr lang="en-IN" sz="3800" dirty="0"/>
              <a:t>#define BLYNK_AUTH_TOKEN "gy2bzR-i-RbPW3oWOpAiDgr6sSVzIHVZ"</a:t>
            </a:r>
            <a:endParaRPr lang="en-IN" sz="3800" dirty="0"/>
          </a:p>
          <a:p>
            <a:pPr algn="l"/>
            <a:endParaRPr lang="en-IN" sz="3800" dirty="0"/>
          </a:p>
          <a:p>
            <a:pPr algn="l"/>
            <a:r>
              <a:rPr lang="en-IN" sz="3800" dirty="0"/>
              <a:t>char auth[] = BLYNK_AUTH_TOKEN;</a:t>
            </a:r>
            <a:endParaRPr lang="en-IN" sz="3800" dirty="0"/>
          </a:p>
          <a:p>
            <a:pPr algn="l"/>
            <a:r>
              <a:rPr lang="en-IN" sz="3800" dirty="0"/>
              <a:t>char ssid[] = "Wokwi-GUEST";</a:t>
            </a:r>
            <a:endParaRPr lang="en-IN" sz="3800" dirty="0"/>
          </a:p>
          <a:p>
            <a:pPr algn="l"/>
            <a:r>
              <a:rPr lang="en-IN" sz="3800" dirty="0"/>
              <a:t>char pass[] = "";</a:t>
            </a:r>
            <a:endParaRPr lang="en-IN" sz="3800" dirty="0"/>
          </a:p>
          <a:p>
            <a:pPr algn="l"/>
            <a:endParaRPr lang="en-IN" sz="3800" dirty="0"/>
          </a:p>
          <a:p>
            <a:pPr algn="l"/>
            <a:r>
              <a:rPr lang="en-IN" sz="3800" dirty="0"/>
              <a:t>#define BLYNK_PRINT Serial </a:t>
            </a:r>
            <a:endParaRPr lang="en-IN" sz="3800" dirty="0"/>
          </a:p>
          <a:p>
            <a:pPr algn="l"/>
            <a:r>
              <a:rPr lang="en-IN" sz="3800" dirty="0"/>
              <a:t>#include &lt;WiFi.h&gt;  </a:t>
            </a:r>
            <a:endParaRPr lang="en-IN" sz="3800" dirty="0"/>
          </a:p>
          <a:p>
            <a:pPr algn="l"/>
            <a:r>
              <a:rPr lang="en-IN" sz="3800" dirty="0"/>
              <a:t>#include &lt;WiFiClient.h&gt;</a:t>
            </a:r>
            <a:endParaRPr lang="en-IN" sz="3800" dirty="0"/>
          </a:p>
          <a:p>
            <a:pPr algn="l"/>
            <a:r>
              <a:rPr lang="en-IN" sz="3800" dirty="0"/>
              <a:t>#include &lt;BlynkSimpleEsp32.h&gt;</a:t>
            </a:r>
            <a:endParaRPr lang="en-IN" sz="3800" dirty="0"/>
          </a:p>
          <a:p>
            <a:pPr algn="l"/>
            <a:r>
              <a:rPr lang="en-IN" sz="3800" dirty="0"/>
              <a:t>#include &lt;ESP32Servo.h&gt;</a:t>
            </a:r>
            <a:endParaRPr lang="en-IN" sz="3800" dirty="0"/>
          </a:p>
          <a:p>
            <a:endParaRPr lang="en-IN" sz="3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3061" y="214216"/>
            <a:ext cx="8304245" cy="6862445"/>
          </a:xfrm>
          <a:prstGeom prst="rect">
            <a:avLst/>
          </a:prstGeom>
          <a:noFill/>
        </p:spPr>
        <p:txBody>
          <a:bodyPr wrap="square">
            <a:spAutoFit/>
          </a:bodyPr>
          <a:lstStyle/>
          <a:p>
            <a:r>
              <a:rPr lang="en-US" altLang="en-IN" sz="2000" dirty="0"/>
              <a:t>servo gate:</a:t>
            </a:r>
            <a:endParaRPr lang="en-US" altLang="en-IN" sz="2000" dirty="0"/>
          </a:p>
          <a:p>
            <a:r>
              <a:rPr lang="en-IN" sz="2000" dirty="0"/>
              <a:t>const int trigPin=2;//d2</a:t>
            </a:r>
            <a:endParaRPr lang="en-IN" sz="2000" dirty="0"/>
          </a:p>
          <a:p>
            <a:r>
              <a:rPr lang="en-IN" sz="2000" dirty="0"/>
              <a:t>const int echoPin=4;//d4</a:t>
            </a:r>
            <a:endParaRPr lang="en-IN" sz="2000" dirty="0"/>
          </a:p>
          <a:p>
            <a:r>
              <a:rPr lang="en-IN" sz="2000" dirty="0"/>
              <a:t>const int servoPin = 18;//d18</a:t>
            </a:r>
            <a:endParaRPr lang="en-IN" sz="2000" dirty="0"/>
          </a:p>
          <a:p>
            <a:r>
              <a:rPr lang="en-IN" sz="2000" dirty="0"/>
              <a:t>long duration;</a:t>
            </a:r>
            <a:endParaRPr lang="en-IN" sz="2000" dirty="0"/>
          </a:p>
          <a:p>
            <a:r>
              <a:rPr lang="en-IN" sz="2000" dirty="0"/>
              <a:t>int distance;</a:t>
            </a:r>
            <a:endParaRPr lang="en-IN" sz="2000" dirty="0"/>
          </a:p>
          <a:p>
            <a:endParaRPr lang="en-IN" sz="2000" dirty="0"/>
          </a:p>
          <a:p>
            <a:r>
              <a:rPr lang="en-IN" sz="2000" dirty="0"/>
              <a:t>void setup() {</a:t>
            </a:r>
            <a:endParaRPr lang="en-IN" sz="2000" dirty="0"/>
          </a:p>
          <a:p>
            <a:r>
              <a:rPr lang="en-IN" sz="2000" dirty="0"/>
              <a:t>  Serial.begin(9600);</a:t>
            </a:r>
            <a:endParaRPr lang="en-IN" sz="2000" dirty="0"/>
          </a:p>
          <a:p>
            <a:r>
              <a:rPr lang="en-IN" sz="2000" dirty="0"/>
              <a:t>  Blynk.begin(auth, ssid, pass);</a:t>
            </a:r>
            <a:endParaRPr lang="en-IN" sz="2000" dirty="0"/>
          </a:p>
          <a:p>
            <a:r>
              <a:rPr lang="en-IN" sz="2000" dirty="0"/>
              <a:t>   pinMode(trigPin, OUTPUT);</a:t>
            </a:r>
            <a:endParaRPr lang="en-IN" sz="2000" dirty="0"/>
          </a:p>
          <a:p>
            <a:r>
              <a:rPr lang="en-IN" sz="2000" dirty="0"/>
              <a:t>   pinMode(echoPin, INPUT);</a:t>
            </a:r>
            <a:endParaRPr lang="en-IN" sz="2000" dirty="0"/>
          </a:p>
          <a:p>
            <a:r>
              <a:rPr lang="en-IN" sz="2000" dirty="0"/>
              <a:t>   gate.attach(servoPin, 500, 2400);</a:t>
            </a:r>
            <a:endParaRPr lang="en-IN" sz="2000" dirty="0"/>
          </a:p>
          <a:p>
            <a:r>
              <a:rPr lang="en-IN" sz="2000" dirty="0"/>
              <a:t>}</a:t>
            </a:r>
            <a:endParaRPr lang="en-IN" sz="2000" dirty="0"/>
          </a:p>
          <a:p>
            <a:endParaRPr lang="en-IN" sz="2000" dirty="0"/>
          </a:p>
          <a:p>
            <a:r>
              <a:rPr lang="en-IN" sz="2000" dirty="0"/>
              <a:t>void loop() </a:t>
            </a:r>
            <a:endParaRPr lang="en-IN" sz="2000" dirty="0"/>
          </a:p>
          <a:p>
            <a:r>
              <a:rPr lang="en-IN" sz="2000" dirty="0"/>
              <a:t>{</a:t>
            </a:r>
            <a:endParaRPr lang="en-IN" sz="2000" dirty="0"/>
          </a:p>
          <a:p>
            <a:r>
              <a:rPr lang="en-IN" sz="2000" dirty="0"/>
              <a:t> digitalWrite(trigPin, LOW);</a:t>
            </a:r>
            <a:endParaRPr lang="en-IN" sz="2000" dirty="0"/>
          </a:p>
          <a:p>
            <a:r>
              <a:rPr lang="en-IN" sz="2000" dirty="0"/>
              <a:t> delay(2);</a:t>
            </a:r>
            <a:endParaRPr lang="en-IN" sz="2000" dirty="0"/>
          </a:p>
          <a:p>
            <a:r>
              <a:rPr lang="en-IN" sz="2000" dirty="0"/>
              <a:t> digitalWrite(trigPin,HIGH);</a:t>
            </a:r>
            <a:endParaRPr lang="en-IN" sz="2000" dirty="0"/>
          </a:p>
          <a:p>
            <a:r>
              <a:rPr lang="en-IN" sz="2000" dirty="0"/>
              <a:t>   </a:t>
            </a:r>
            <a:endParaRPr lang="en-IN" sz="2000" dirty="0"/>
          </a:p>
          <a:p>
            <a:r>
              <a:rPr lang="en-IN" sz="2000" dirty="0"/>
              <a:t> </a:t>
            </a:r>
            <a:endParaRPr lang="en-US" alt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4692" y="205764"/>
            <a:ext cx="6076561" cy="5631180"/>
          </a:xfrm>
          <a:prstGeom prst="rect">
            <a:avLst/>
          </a:prstGeom>
          <a:noFill/>
        </p:spPr>
        <p:txBody>
          <a:bodyPr wrap="square">
            <a:spAutoFit/>
          </a:bodyPr>
          <a:lstStyle/>
          <a:p>
            <a:r>
              <a:rPr lang="en-IN" dirty="0">
                <a:sym typeface="+mn-ea"/>
              </a:rPr>
              <a:t>delay(10);</a:t>
            </a:r>
            <a:endParaRPr lang="en-IN" dirty="0"/>
          </a:p>
          <a:p>
            <a:r>
              <a:rPr lang="en-IN" dirty="0">
                <a:sym typeface="+mn-ea"/>
              </a:rPr>
              <a:t> digitalWrite(trigPin, LOW);</a:t>
            </a:r>
            <a:endParaRPr lang="en-IN" dirty="0"/>
          </a:p>
          <a:p>
            <a:r>
              <a:rPr lang="en-IN" dirty="0">
                <a:sym typeface="+mn-ea"/>
              </a:rPr>
              <a:t>  </a:t>
            </a:r>
            <a:endParaRPr lang="en-IN" dirty="0"/>
          </a:p>
          <a:p>
            <a:r>
              <a:rPr lang="en-IN" dirty="0">
                <a:sym typeface="+mn-ea"/>
              </a:rPr>
              <a:t>duration=pulseIn(echoPin,HIGH);</a:t>
            </a:r>
            <a:endParaRPr lang="en-IN" dirty="0"/>
          </a:p>
          <a:p>
            <a:r>
              <a:rPr lang="en-IN" dirty="0">
                <a:sym typeface="+mn-ea"/>
              </a:rPr>
              <a:t> distance=duration*0.034/2;</a:t>
            </a:r>
            <a:endParaRPr lang="en-IN" dirty="0"/>
          </a:p>
          <a:p>
            <a:r>
              <a:rPr lang="en-IN" dirty="0">
                <a:sym typeface="+mn-ea"/>
              </a:rPr>
              <a:t> Serial.println(distance);</a:t>
            </a:r>
            <a:endParaRPr lang="en-IN" dirty="0"/>
          </a:p>
          <a:p>
            <a:r>
              <a:rPr lang="en-IN" dirty="0">
                <a:sym typeface="+mn-ea"/>
              </a:rPr>
              <a:t> Blynk.virtualWrite(V0,distance);</a:t>
            </a:r>
            <a:endParaRPr lang="en-IN" dirty="0"/>
          </a:p>
          <a:p>
            <a:r>
              <a:rPr lang="en-IN" dirty="0"/>
              <a:t>if(distance&lt;50)</a:t>
            </a:r>
            <a:endParaRPr lang="en-IN" dirty="0"/>
          </a:p>
          <a:p>
            <a:r>
              <a:rPr lang="en-IN" dirty="0"/>
              <a:t>{</a:t>
            </a:r>
            <a:endParaRPr lang="en-IN" dirty="0"/>
          </a:p>
          <a:p>
            <a:r>
              <a:rPr lang="en-IN" dirty="0"/>
              <a:t>  gate.write(90);</a:t>
            </a:r>
            <a:endParaRPr lang="en-IN" dirty="0"/>
          </a:p>
          <a:p>
            <a:r>
              <a:rPr lang="en-IN" dirty="0"/>
              <a:t> Blynk.virtualWrite(V1,"FLOOD DETECTED GATES OPENED");</a:t>
            </a:r>
            <a:endParaRPr lang="en-IN" dirty="0"/>
          </a:p>
          <a:p>
            <a:r>
              <a:rPr lang="en-IN" dirty="0"/>
              <a:t>}</a:t>
            </a:r>
            <a:endParaRPr lang="en-IN" dirty="0"/>
          </a:p>
          <a:p>
            <a:r>
              <a:rPr lang="en-IN" dirty="0"/>
              <a:t>else</a:t>
            </a:r>
            <a:endParaRPr lang="en-IN" dirty="0"/>
          </a:p>
          <a:p>
            <a:r>
              <a:rPr lang="en-IN" dirty="0"/>
              <a:t>{</a:t>
            </a:r>
            <a:endParaRPr lang="en-IN" dirty="0"/>
          </a:p>
          <a:p>
            <a:r>
              <a:rPr lang="en-IN" dirty="0"/>
              <a:t>  gate.write(0);</a:t>
            </a:r>
            <a:endParaRPr lang="en-IN" dirty="0"/>
          </a:p>
          <a:p>
            <a:r>
              <a:rPr lang="en-IN" dirty="0"/>
              <a:t>Blynk.virtualWrite(V1,"SAFE CONDITIONS GATES CLOSED");</a:t>
            </a:r>
            <a:endParaRPr lang="en-IN" dirty="0"/>
          </a:p>
          <a:p>
            <a:r>
              <a:rPr lang="en-IN" dirty="0"/>
              <a:t>}</a:t>
            </a:r>
            <a:endParaRPr lang="en-IN" dirty="0"/>
          </a:p>
          <a:p>
            <a:endParaRPr lang="en-IN" dirty="0"/>
          </a:p>
          <a:p>
            <a:endParaRPr lang="en-IN" dirty="0"/>
          </a:p>
          <a:p>
            <a:r>
              <a:rPr lang="en-IN"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4500" y="475615"/>
            <a:ext cx="8763635" cy="471170"/>
          </a:xfrm>
          <a:prstGeom prst="rect">
            <a:avLst/>
          </a:prstGeom>
          <a:noFill/>
        </p:spPr>
        <p:txBody>
          <a:bodyPr wrap="square">
            <a:noAutofit/>
          </a:bodyPr>
          <a:lstStyle/>
          <a:p>
            <a:r>
              <a:rPr lang="en-US" altLang="en-IN" sz="2800" dirty="0"/>
              <a:t>DIAGRAM:</a:t>
            </a:r>
            <a:endParaRPr lang="en-US" altLang="en-IN" sz="2800" dirty="0"/>
          </a:p>
        </p:txBody>
      </p:sp>
      <p:pic>
        <p:nvPicPr>
          <p:cNvPr id="2" name="Picture 1" descr="Screenshot 2023-10-16 124721"/>
          <p:cNvPicPr>
            <a:picLocks noChangeAspect="1"/>
          </p:cNvPicPr>
          <p:nvPr/>
        </p:nvPicPr>
        <p:blipFill>
          <a:blip r:embed="rId1"/>
          <a:stretch>
            <a:fillRect/>
          </a:stretch>
        </p:blipFill>
        <p:spPr>
          <a:xfrm>
            <a:off x="2724150" y="975360"/>
            <a:ext cx="6743700" cy="4907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endParaRPr lang="en-IN" sz="2400" b="1" dirty="0">
              <a:latin typeface="Bell MT" panose="02020503060305020303" pitchFamily="18" charset="0"/>
            </a:endParaRPr>
          </a:p>
        </p:txBody>
      </p:sp>
      <p:sp>
        <p:nvSpPr>
          <p:cNvPr id="3" name="Subtitle 2"/>
          <p:cNvSpPr>
            <a:spLocks noGrp="1"/>
          </p:cNvSpPr>
          <p:nvPr>
            <p:ph type="subTitle" idx="1"/>
          </p:nvPr>
        </p:nvSpPr>
        <p:spPr>
          <a:xfrm>
            <a:off x="966811" y="1203649"/>
            <a:ext cx="9682843" cy="6724261"/>
          </a:xfrm>
        </p:spPr>
        <p:txBody>
          <a:bodyPr>
            <a:noAutofit/>
          </a:bodyPr>
          <a:lstStyle/>
          <a:p>
            <a:pPr>
              <a:lnSpc>
                <a:spcPct val="107000"/>
              </a:lnSpc>
              <a:spcAft>
                <a:spcPts val="800"/>
              </a:spcAft>
            </a:pPr>
            <a:r>
              <a:rPr 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conclusion, the flood monitoring and early warning system project represents a</a:t>
            </a:r>
            <a:r>
              <a:rPr lang="en-US" alt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crucial step towards mitigating the devastating impacts of floods. By integrating advanced technology, data collection, and real-time analysis, this project has the potential to save lives, protect property, and enhance disaster preparedness. The continuous monitoring of weather conditions, water levels, and flood-prone areas, coupled with timely alerts and community engagement, can significantly reduce the risk associated with flooding. However, the success of this project relies on effective collaboration between stakeholders, ongoing maintenance, and public awareness. As we move forward, it's imperative to prioritize funding, training, and infrastructure development to ensure the sustained effectiveness of the flood monitoring and early warning system.</a:t>
            </a:r>
            <a:endParaRPr lang="en-IN" sz="2000" kern="0"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IN" b="1" dirty="0"/>
              <a:t>                 </a:t>
            </a:r>
            <a:endParaRPr lang="en-IN" b="1" dirty="0"/>
          </a:p>
          <a:p>
            <a:pPr marL="0" indent="0">
              <a:buNone/>
            </a:pPr>
            <a:endParaRPr lang="en-IN" b="1" dirty="0"/>
          </a:p>
          <a:p>
            <a:pPr marL="0" indent="0">
              <a:buNone/>
            </a:pPr>
            <a:endParaRPr lang="en-IN" b="1" dirty="0"/>
          </a:p>
          <a:p>
            <a:pPr marL="0" indent="0">
              <a:buNone/>
            </a:pPr>
            <a:r>
              <a:rPr lang="en-IN" b="1" dirty="0"/>
              <a:t>                                                 THANK YOU </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3436</Words>
  <Application>WPS Presentation</Application>
  <PresentationFormat>Widescreen</PresentationFormat>
  <Paragraphs>106</Paragraphs>
  <Slides>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Bell MT</vt:lpstr>
      <vt:lpstr>Arial 2</vt:lpstr>
      <vt:lpstr>Calibri</vt:lpstr>
      <vt:lpstr>Malgun Gothic</vt:lpstr>
      <vt:lpstr>Times New Roman</vt:lpstr>
      <vt:lpstr>Söhne</vt:lpstr>
      <vt:lpstr>Microsoft YaHei</vt:lpstr>
      <vt:lpstr>Arial Unicode MS</vt:lpstr>
      <vt:lpstr>Calibri Light</vt:lpstr>
      <vt:lpstr>Euphorigenic</vt:lpstr>
      <vt:lpstr>Aptos Display</vt:lpstr>
      <vt:lpstr>Segoe Print</vt:lpstr>
      <vt:lpstr>Office Theme</vt:lpstr>
      <vt:lpstr>PowerPoint 演示文稿</vt:lpstr>
      <vt:lpstr>PROJECT </vt:lpstr>
      <vt:lpstr>PowerPoint 演示文稿</vt:lpstr>
      <vt:lpstr>PYTHON CODE  </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loki1</cp:lastModifiedBy>
  <cp:revision>8</cp:revision>
  <dcterms:created xsi:type="dcterms:W3CDTF">2023-09-29T07:14:00Z</dcterms:created>
  <dcterms:modified xsi:type="dcterms:W3CDTF">2023-10-16T16:50:04Z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BB61270002594B408D969CC95A33CF3A_13</vt:lpwstr>
  </property>
  <property fmtid="{D5CDD505-2E9C-101B-9397-08002B2CF9AE}" pid="3" name="KSOProductBuildVer">
    <vt:lpwstr>1033-12.2.0.13266</vt:lpwstr>
  </property>
</Properties>
</file>