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4" r:id="rId9"/>
    <p:sldId id="265" r:id="rId10"/>
    <p:sldId id="263" r:id="rId11"/>
    <p:sldId id="266" r:id="rId12"/>
    <p:sldId id="267" r:id="rId13"/>
    <p:sldId id="268" r:id="rId14"/>
    <p:sldId id="269" r:id="rId15"/>
    <p:sldId id="270" r:id="rId16"/>
    <p:sldId id="271" r:id="rId17"/>
    <p:sldId id="272" r:id="rId18"/>
    <p:sldId id="273" r:id="rId19"/>
    <p:sldId id="274" r:id="rId20"/>
    <p:sldId id="278" r:id="rId21"/>
    <p:sldId id="279"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907799-994A-47BB-8B99-51A85B47DEB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AA54C05-BE78-42E4-8925-312171DCDBD7}">
      <dgm:prSet/>
      <dgm:spPr/>
      <dgm:t>
        <a:bodyPr/>
        <a:lstStyle/>
        <a:p>
          <a:r>
            <a:rPr lang="en-US" b="0" i="0" baseline="0" dirty="0"/>
            <a:t>The red regression line shows a slight upward slope, indicating a positive correlation between Academic Year and CGPA. As students advance through their academic years, their CGPA tends to increase.</a:t>
          </a:r>
          <a:endParaRPr lang="en-US" dirty="0"/>
        </a:p>
      </dgm:t>
    </dgm:pt>
    <dgm:pt modelId="{9149E715-D680-4F37-A69D-84ED3EAA5802}" type="parTrans" cxnId="{06B7A71A-DB43-43D4-93A1-4D5A54B03529}">
      <dgm:prSet/>
      <dgm:spPr/>
      <dgm:t>
        <a:bodyPr/>
        <a:lstStyle/>
        <a:p>
          <a:endParaRPr lang="en-US"/>
        </a:p>
      </dgm:t>
    </dgm:pt>
    <dgm:pt modelId="{9EA19085-1131-4EC1-BDAC-C15E59B99360}" type="sibTrans" cxnId="{06B7A71A-DB43-43D4-93A1-4D5A54B03529}">
      <dgm:prSet/>
      <dgm:spPr/>
      <dgm:t>
        <a:bodyPr/>
        <a:lstStyle/>
        <a:p>
          <a:endParaRPr lang="en-US"/>
        </a:p>
      </dgm:t>
    </dgm:pt>
    <dgm:pt modelId="{10132DA1-DC4A-40F3-AB27-44C2D4944330}">
      <dgm:prSet/>
      <dgm:spPr/>
      <dgm:t>
        <a:bodyPr/>
        <a:lstStyle/>
        <a:p>
          <a:r>
            <a:rPr lang="en-US" b="0" i="0" baseline="0" dirty="0"/>
            <a:t>There is considerable variation in CGPA values within each academic year, as seen in the scattered blue points. This suggests that individual performance differs significantly among students.</a:t>
          </a:r>
          <a:endParaRPr lang="en-US" dirty="0"/>
        </a:p>
      </dgm:t>
    </dgm:pt>
    <dgm:pt modelId="{D63AD7B8-65CD-48BC-A116-A04CA9025D44}" type="parTrans" cxnId="{EECAA214-12DD-45F2-A72B-86D6555A1FE1}">
      <dgm:prSet/>
      <dgm:spPr/>
      <dgm:t>
        <a:bodyPr/>
        <a:lstStyle/>
        <a:p>
          <a:endParaRPr lang="en-US"/>
        </a:p>
      </dgm:t>
    </dgm:pt>
    <dgm:pt modelId="{E607D596-F7F6-4754-BEDD-F8A4FBA5A5C2}" type="sibTrans" cxnId="{EECAA214-12DD-45F2-A72B-86D6555A1FE1}">
      <dgm:prSet/>
      <dgm:spPr/>
      <dgm:t>
        <a:bodyPr/>
        <a:lstStyle/>
        <a:p>
          <a:endParaRPr lang="en-US"/>
        </a:p>
      </dgm:t>
    </dgm:pt>
    <dgm:pt modelId="{F02D8617-6965-4A88-B7B7-A9BC9D39B124}">
      <dgm:prSet/>
      <dgm:spPr/>
      <dgm:t>
        <a:bodyPr/>
        <a:lstStyle/>
        <a:p>
          <a:r>
            <a:rPr lang="en-US" b="0" i="0" baseline="0"/>
            <a:t>CGPA values range from 0 to 4, with most values falling between approximately 2.0 and 3.5.</a:t>
          </a:r>
          <a:endParaRPr lang="en-US"/>
        </a:p>
      </dgm:t>
    </dgm:pt>
    <dgm:pt modelId="{3E41E6D6-CC7E-4859-86C6-4B821257018D}" type="parTrans" cxnId="{99AB16F9-9B86-402D-ABB5-794990DB785F}">
      <dgm:prSet/>
      <dgm:spPr/>
      <dgm:t>
        <a:bodyPr/>
        <a:lstStyle/>
        <a:p>
          <a:endParaRPr lang="en-US"/>
        </a:p>
      </dgm:t>
    </dgm:pt>
    <dgm:pt modelId="{60F527D8-2DD5-46D2-AD0D-07FD6D87B091}" type="sibTrans" cxnId="{99AB16F9-9B86-402D-ABB5-794990DB785F}">
      <dgm:prSet/>
      <dgm:spPr/>
      <dgm:t>
        <a:bodyPr/>
        <a:lstStyle/>
        <a:p>
          <a:endParaRPr lang="en-US"/>
        </a:p>
      </dgm:t>
    </dgm:pt>
    <dgm:pt modelId="{E201181C-DD8B-4506-8BEB-E615D6CA73E1}">
      <dgm:prSet/>
      <dgm:spPr/>
      <dgm:t>
        <a:bodyPr/>
        <a:lstStyle/>
        <a:p>
          <a:r>
            <a:rPr lang="en-US" b="0" i="0" baseline="0"/>
            <a:t>While there is an overall increase in CGPA as the academic year progresses, the improvement is relatively small, suggesting that factors other than academic progression may influence CGPA.</a:t>
          </a:r>
          <a:endParaRPr lang="en-US"/>
        </a:p>
      </dgm:t>
    </dgm:pt>
    <dgm:pt modelId="{64F64F33-DCF8-4FEB-834D-FE64A29D59B4}" type="parTrans" cxnId="{5EABF6D1-0F8D-40CE-8343-EB5510541F90}">
      <dgm:prSet/>
      <dgm:spPr/>
      <dgm:t>
        <a:bodyPr/>
        <a:lstStyle/>
        <a:p>
          <a:endParaRPr lang="en-US"/>
        </a:p>
      </dgm:t>
    </dgm:pt>
    <dgm:pt modelId="{C036C4A2-EA87-4135-AF99-64FA8F0B7AFE}" type="sibTrans" cxnId="{5EABF6D1-0F8D-40CE-8343-EB5510541F90}">
      <dgm:prSet/>
      <dgm:spPr/>
      <dgm:t>
        <a:bodyPr/>
        <a:lstStyle/>
        <a:p>
          <a:endParaRPr lang="en-US"/>
        </a:p>
      </dgm:t>
    </dgm:pt>
    <dgm:pt modelId="{4D9A2778-97D2-408A-B84F-993FB467564F}">
      <dgm:prSet/>
      <dgm:spPr/>
      <dgm:t>
        <a:bodyPr/>
        <a:lstStyle/>
        <a:p>
          <a:r>
            <a:rPr lang="en-US" b="0" i="0" baseline="0" dirty="0"/>
            <a:t>Some points </a:t>
          </a:r>
          <a:r>
            <a:rPr lang="en-US" dirty="0"/>
            <a:t>are</a:t>
          </a:r>
          <a:r>
            <a:rPr lang="en-US" b="0" i="0" baseline="0" dirty="0"/>
            <a:t> considered outliers, particularly those with low CGPA in higher academic years, indicating that not all students perform equally well as they progress through their studies.</a:t>
          </a:r>
          <a:endParaRPr lang="en-US" dirty="0"/>
        </a:p>
      </dgm:t>
    </dgm:pt>
    <dgm:pt modelId="{515FB1A5-251F-446E-81C5-783B5951504D}" type="parTrans" cxnId="{8A90EDDA-872F-4057-B045-2254229D778C}">
      <dgm:prSet/>
      <dgm:spPr/>
      <dgm:t>
        <a:bodyPr/>
        <a:lstStyle/>
        <a:p>
          <a:endParaRPr lang="en-US"/>
        </a:p>
      </dgm:t>
    </dgm:pt>
    <dgm:pt modelId="{0CB22FC8-D4B8-423C-BF50-C44BD3CF8980}" type="sibTrans" cxnId="{8A90EDDA-872F-4057-B045-2254229D778C}">
      <dgm:prSet/>
      <dgm:spPr/>
      <dgm:t>
        <a:bodyPr/>
        <a:lstStyle/>
        <a:p>
          <a:endParaRPr lang="en-US"/>
        </a:p>
      </dgm:t>
    </dgm:pt>
    <dgm:pt modelId="{1CD1B31E-70D5-4525-B10E-17B437BDD99C}">
      <dgm:prSet/>
      <dgm:spPr/>
      <dgm:t>
        <a:bodyPr/>
        <a:lstStyle/>
        <a:p>
          <a:r>
            <a:rPr lang="en-US" b="0" i="0" baseline="0"/>
            <a:t>The weak correlation suggests that additional factors (e.g., study habits, extracurricular activities, or support systems) could be explored to better understand the influences on CGPA.</a:t>
          </a:r>
          <a:endParaRPr lang="en-US"/>
        </a:p>
      </dgm:t>
    </dgm:pt>
    <dgm:pt modelId="{99E27CAD-DFC1-4D6F-A528-0073783E292B}" type="parTrans" cxnId="{2ABECC1D-FFEE-46E4-90ED-53D7D307A7E5}">
      <dgm:prSet/>
      <dgm:spPr/>
      <dgm:t>
        <a:bodyPr/>
        <a:lstStyle/>
        <a:p>
          <a:endParaRPr lang="en-US"/>
        </a:p>
      </dgm:t>
    </dgm:pt>
    <dgm:pt modelId="{592C8F71-2B0A-4BA3-878B-3AC11DC26541}" type="sibTrans" cxnId="{2ABECC1D-FFEE-46E4-90ED-53D7D307A7E5}">
      <dgm:prSet/>
      <dgm:spPr/>
      <dgm:t>
        <a:bodyPr/>
        <a:lstStyle/>
        <a:p>
          <a:endParaRPr lang="en-US"/>
        </a:p>
      </dgm:t>
    </dgm:pt>
    <dgm:pt modelId="{7D4ECCCA-EA01-4489-A1F4-5BA6FD08EF79}">
      <dgm:prSet/>
      <dgm:spPr/>
      <dgm:t>
        <a:bodyPr/>
        <a:lstStyle/>
        <a:p>
          <a:r>
            <a:rPr lang="en-US" b="0" i="0" baseline="0"/>
            <a:t>The graph provides a general insight into academic performance trends over time, useful for educators and administrators to identify areas for academic support.</a:t>
          </a:r>
          <a:endParaRPr lang="en-US"/>
        </a:p>
      </dgm:t>
    </dgm:pt>
    <dgm:pt modelId="{C4A8B141-A048-4310-B124-C24EF030505A}" type="parTrans" cxnId="{6167BF1D-161A-4F50-87C3-C58B6122C5F1}">
      <dgm:prSet/>
      <dgm:spPr/>
      <dgm:t>
        <a:bodyPr/>
        <a:lstStyle/>
        <a:p>
          <a:endParaRPr lang="en-US"/>
        </a:p>
      </dgm:t>
    </dgm:pt>
    <dgm:pt modelId="{7789EACD-987D-4BD1-9DA3-4750B8D12EA0}" type="sibTrans" cxnId="{6167BF1D-161A-4F50-87C3-C58B6122C5F1}">
      <dgm:prSet/>
      <dgm:spPr/>
      <dgm:t>
        <a:bodyPr/>
        <a:lstStyle/>
        <a:p>
          <a:endParaRPr lang="en-US"/>
        </a:p>
      </dgm:t>
    </dgm:pt>
    <dgm:pt modelId="{C8E717AF-ED23-45F2-A93C-1532FCA258AB}">
      <dgm:prSet/>
      <dgm:spPr/>
      <dgm:t>
        <a:bodyPr/>
        <a:lstStyle/>
        <a:p>
          <a:r>
            <a:rPr lang="en-US" b="0" i="0"/>
            <a:t>The regression equation is: CGPA = 0.22 * (Academic Year) + 2.53 </a:t>
          </a:r>
        </a:p>
      </dgm:t>
    </dgm:pt>
    <dgm:pt modelId="{67ECA241-25CA-443C-AB5A-C2A34C34C173}" type="parTrans" cxnId="{88A9E4DB-70C3-4055-B241-EBC0BB9C419D}">
      <dgm:prSet/>
      <dgm:spPr/>
      <dgm:t>
        <a:bodyPr/>
        <a:lstStyle/>
        <a:p>
          <a:endParaRPr lang="en-US"/>
        </a:p>
      </dgm:t>
    </dgm:pt>
    <dgm:pt modelId="{817B8709-26D0-4E8B-B6D6-5C85773ACCD9}" type="sibTrans" cxnId="{88A9E4DB-70C3-4055-B241-EBC0BB9C419D}">
      <dgm:prSet/>
      <dgm:spPr/>
      <dgm:t>
        <a:bodyPr/>
        <a:lstStyle/>
        <a:p>
          <a:endParaRPr lang="en-US"/>
        </a:p>
      </dgm:t>
    </dgm:pt>
    <dgm:pt modelId="{4BDBE291-31C9-472D-960C-C0A6663D263F}" type="pres">
      <dgm:prSet presAssocID="{C4907799-994A-47BB-8B99-51A85B47DEBC}" presName="linear" presStyleCnt="0">
        <dgm:presLayoutVars>
          <dgm:animLvl val="lvl"/>
          <dgm:resizeHandles val="exact"/>
        </dgm:presLayoutVars>
      </dgm:prSet>
      <dgm:spPr/>
    </dgm:pt>
    <dgm:pt modelId="{6A87A6FA-DCC4-4EC8-BFF5-55CB5E5E7E52}" type="pres">
      <dgm:prSet presAssocID="{BAA54C05-BE78-42E4-8925-312171DCDBD7}" presName="parentText" presStyleLbl="node1" presStyleIdx="0" presStyleCnt="8">
        <dgm:presLayoutVars>
          <dgm:chMax val="0"/>
          <dgm:bulletEnabled val="1"/>
        </dgm:presLayoutVars>
      </dgm:prSet>
      <dgm:spPr/>
    </dgm:pt>
    <dgm:pt modelId="{3F13BEF8-71DD-468E-AC6D-6516071BBCF2}" type="pres">
      <dgm:prSet presAssocID="{9EA19085-1131-4EC1-BDAC-C15E59B99360}" presName="spacer" presStyleCnt="0"/>
      <dgm:spPr/>
    </dgm:pt>
    <dgm:pt modelId="{AC0736ED-E9E1-40CC-8F23-97CFBDEAC6B5}" type="pres">
      <dgm:prSet presAssocID="{10132DA1-DC4A-40F3-AB27-44C2D4944330}" presName="parentText" presStyleLbl="node1" presStyleIdx="1" presStyleCnt="8">
        <dgm:presLayoutVars>
          <dgm:chMax val="0"/>
          <dgm:bulletEnabled val="1"/>
        </dgm:presLayoutVars>
      </dgm:prSet>
      <dgm:spPr/>
    </dgm:pt>
    <dgm:pt modelId="{B095EBDE-1F5A-4270-8B51-C4FAA22A1C21}" type="pres">
      <dgm:prSet presAssocID="{E607D596-F7F6-4754-BEDD-F8A4FBA5A5C2}" presName="spacer" presStyleCnt="0"/>
      <dgm:spPr/>
    </dgm:pt>
    <dgm:pt modelId="{3FF9EA47-1284-4493-A490-A805050600B5}" type="pres">
      <dgm:prSet presAssocID="{F02D8617-6965-4A88-B7B7-A9BC9D39B124}" presName="parentText" presStyleLbl="node1" presStyleIdx="2" presStyleCnt="8">
        <dgm:presLayoutVars>
          <dgm:chMax val="0"/>
          <dgm:bulletEnabled val="1"/>
        </dgm:presLayoutVars>
      </dgm:prSet>
      <dgm:spPr/>
    </dgm:pt>
    <dgm:pt modelId="{E4AFF61D-AEA9-43A4-9E4B-0708021004C1}" type="pres">
      <dgm:prSet presAssocID="{60F527D8-2DD5-46D2-AD0D-07FD6D87B091}" presName="spacer" presStyleCnt="0"/>
      <dgm:spPr/>
    </dgm:pt>
    <dgm:pt modelId="{DDFAF5B8-70EA-4A03-A144-BE7ACF11A145}" type="pres">
      <dgm:prSet presAssocID="{E201181C-DD8B-4506-8BEB-E615D6CA73E1}" presName="parentText" presStyleLbl="node1" presStyleIdx="3" presStyleCnt="8">
        <dgm:presLayoutVars>
          <dgm:chMax val="0"/>
          <dgm:bulletEnabled val="1"/>
        </dgm:presLayoutVars>
      </dgm:prSet>
      <dgm:spPr/>
    </dgm:pt>
    <dgm:pt modelId="{ABDE6F77-87A4-49E3-96D8-66E144DDAFBB}" type="pres">
      <dgm:prSet presAssocID="{C036C4A2-EA87-4135-AF99-64FA8F0B7AFE}" presName="spacer" presStyleCnt="0"/>
      <dgm:spPr/>
    </dgm:pt>
    <dgm:pt modelId="{FC411D3B-7A5D-48E2-8CF9-2535C2E1F97E}" type="pres">
      <dgm:prSet presAssocID="{4D9A2778-97D2-408A-B84F-993FB467564F}" presName="parentText" presStyleLbl="node1" presStyleIdx="4" presStyleCnt="8">
        <dgm:presLayoutVars>
          <dgm:chMax val="0"/>
          <dgm:bulletEnabled val="1"/>
        </dgm:presLayoutVars>
      </dgm:prSet>
      <dgm:spPr/>
    </dgm:pt>
    <dgm:pt modelId="{DC84B951-C16F-45CE-ADF9-2C57AC2A33A2}" type="pres">
      <dgm:prSet presAssocID="{0CB22FC8-D4B8-423C-BF50-C44BD3CF8980}" presName="spacer" presStyleCnt="0"/>
      <dgm:spPr/>
    </dgm:pt>
    <dgm:pt modelId="{A36431EB-3575-4C70-A222-5AB2674287E2}" type="pres">
      <dgm:prSet presAssocID="{1CD1B31E-70D5-4525-B10E-17B437BDD99C}" presName="parentText" presStyleLbl="node1" presStyleIdx="5" presStyleCnt="8">
        <dgm:presLayoutVars>
          <dgm:chMax val="0"/>
          <dgm:bulletEnabled val="1"/>
        </dgm:presLayoutVars>
      </dgm:prSet>
      <dgm:spPr/>
    </dgm:pt>
    <dgm:pt modelId="{F591CE21-B62C-44FC-A011-6499080D53FA}" type="pres">
      <dgm:prSet presAssocID="{592C8F71-2B0A-4BA3-878B-3AC11DC26541}" presName="spacer" presStyleCnt="0"/>
      <dgm:spPr/>
    </dgm:pt>
    <dgm:pt modelId="{1B776999-BE36-4B36-9DFC-FDD2440C807A}" type="pres">
      <dgm:prSet presAssocID="{7D4ECCCA-EA01-4489-A1F4-5BA6FD08EF79}" presName="parentText" presStyleLbl="node1" presStyleIdx="6" presStyleCnt="8">
        <dgm:presLayoutVars>
          <dgm:chMax val="0"/>
          <dgm:bulletEnabled val="1"/>
        </dgm:presLayoutVars>
      </dgm:prSet>
      <dgm:spPr/>
    </dgm:pt>
    <dgm:pt modelId="{88D1AD4B-3963-4EE3-940C-F2CB7D806FBA}" type="pres">
      <dgm:prSet presAssocID="{7789EACD-987D-4BD1-9DA3-4750B8D12EA0}" presName="spacer" presStyleCnt="0"/>
      <dgm:spPr/>
    </dgm:pt>
    <dgm:pt modelId="{9290ABF1-3DF4-4AB5-967D-7D41E641F2CE}" type="pres">
      <dgm:prSet presAssocID="{C8E717AF-ED23-45F2-A93C-1532FCA258AB}" presName="parentText" presStyleLbl="node1" presStyleIdx="7" presStyleCnt="8">
        <dgm:presLayoutVars>
          <dgm:chMax val="0"/>
          <dgm:bulletEnabled val="1"/>
        </dgm:presLayoutVars>
      </dgm:prSet>
      <dgm:spPr/>
    </dgm:pt>
  </dgm:ptLst>
  <dgm:cxnLst>
    <dgm:cxn modelId="{EECAA214-12DD-45F2-A72B-86D6555A1FE1}" srcId="{C4907799-994A-47BB-8B99-51A85B47DEBC}" destId="{10132DA1-DC4A-40F3-AB27-44C2D4944330}" srcOrd="1" destOrd="0" parTransId="{D63AD7B8-65CD-48BC-A116-A04CA9025D44}" sibTransId="{E607D596-F7F6-4754-BEDD-F8A4FBA5A5C2}"/>
    <dgm:cxn modelId="{06B7A71A-DB43-43D4-93A1-4D5A54B03529}" srcId="{C4907799-994A-47BB-8B99-51A85B47DEBC}" destId="{BAA54C05-BE78-42E4-8925-312171DCDBD7}" srcOrd="0" destOrd="0" parTransId="{9149E715-D680-4F37-A69D-84ED3EAA5802}" sibTransId="{9EA19085-1131-4EC1-BDAC-C15E59B99360}"/>
    <dgm:cxn modelId="{6167BF1D-161A-4F50-87C3-C58B6122C5F1}" srcId="{C4907799-994A-47BB-8B99-51A85B47DEBC}" destId="{7D4ECCCA-EA01-4489-A1F4-5BA6FD08EF79}" srcOrd="6" destOrd="0" parTransId="{C4A8B141-A048-4310-B124-C24EF030505A}" sibTransId="{7789EACD-987D-4BD1-9DA3-4750B8D12EA0}"/>
    <dgm:cxn modelId="{2ABECC1D-FFEE-46E4-90ED-53D7D307A7E5}" srcId="{C4907799-994A-47BB-8B99-51A85B47DEBC}" destId="{1CD1B31E-70D5-4525-B10E-17B437BDD99C}" srcOrd="5" destOrd="0" parTransId="{99E27CAD-DFC1-4D6F-A528-0073783E292B}" sibTransId="{592C8F71-2B0A-4BA3-878B-3AC11DC26541}"/>
    <dgm:cxn modelId="{F0D1C226-FE4B-4AB3-9D50-FA68C94AF049}" type="presOf" srcId="{BAA54C05-BE78-42E4-8925-312171DCDBD7}" destId="{6A87A6FA-DCC4-4EC8-BFF5-55CB5E5E7E52}" srcOrd="0" destOrd="0" presId="urn:microsoft.com/office/officeart/2005/8/layout/vList2"/>
    <dgm:cxn modelId="{146A9B3A-B8E3-4116-8592-E935979682B5}" type="presOf" srcId="{7D4ECCCA-EA01-4489-A1F4-5BA6FD08EF79}" destId="{1B776999-BE36-4B36-9DFC-FDD2440C807A}" srcOrd="0" destOrd="0" presId="urn:microsoft.com/office/officeart/2005/8/layout/vList2"/>
    <dgm:cxn modelId="{0F01B243-09E9-4F58-9146-7F958282A46B}" type="presOf" srcId="{E201181C-DD8B-4506-8BEB-E615D6CA73E1}" destId="{DDFAF5B8-70EA-4A03-A144-BE7ACF11A145}" srcOrd="0" destOrd="0" presId="urn:microsoft.com/office/officeart/2005/8/layout/vList2"/>
    <dgm:cxn modelId="{338B526B-C0CF-48A4-90F6-516CB95D299B}" type="presOf" srcId="{C8E717AF-ED23-45F2-A93C-1532FCA258AB}" destId="{9290ABF1-3DF4-4AB5-967D-7D41E641F2CE}" srcOrd="0" destOrd="0" presId="urn:microsoft.com/office/officeart/2005/8/layout/vList2"/>
    <dgm:cxn modelId="{371C448B-C43B-4A10-9283-E6B191BB4669}" type="presOf" srcId="{C4907799-994A-47BB-8B99-51A85B47DEBC}" destId="{4BDBE291-31C9-472D-960C-C0A6663D263F}" srcOrd="0" destOrd="0" presId="urn:microsoft.com/office/officeart/2005/8/layout/vList2"/>
    <dgm:cxn modelId="{4E5D3599-7433-4E43-A47A-C7625C224A32}" type="presOf" srcId="{10132DA1-DC4A-40F3-AB27-44C2D4944330}" destId="{AC0736ED-E9E1-40CC-8F23-97CFBDEAC6B5}" srcOrd="0" destOrd="0" presId="urn:microsoft.com/office/officeart/2005/8/layout/vList2"/>
    <dgm:cxn modelId="{F222D6AB-E181-40F0-B472-B3937202082B}" type="presOf" srcId="{1CD1B31E-70D5-4525-B10E-17B437BDD99C}" destId="{A36431EB-3575-4C70-A222-5AB2674287E2}" srcOrd="0" destOrd="0" presId="urn:microsoft.com/office/officeart/2005/8/layout/vList2"/>
    <dgm:cxn modelId="{5EABF6D1-0F8D-40CE-8343-EB5510541F90}" srcId="{C4907799-994A-47BB-8B99-51A85B47DEBC}" destId="{E201181C-DD8B-4506-8BEB-E615D6CA73E1}" srcOrd="3" destOrd="0" parTransId="{64F64F33-DCF8-4FEB-834D-FE64A29D59B4}" sibTransId="{C036C4A2-EA87-4135-AF99-64FA8F0B7AFE}"/>
    <dgm:cxn modelId="{8A90EDDA-872F-4057-B045-2254229D778C}" srcId="{C4907799-994A-47BB-8B99-51A85B47DEBC}" destId="{4D9A2778-97D2-408A-B84F-993FB467564F}" srcOrd="4" destOrd="0" parTransId="{515FB1A5-251F-446E-81C5-783B5951504D}" sibTransId="{0CB22FC8-D4B8-423C-BF50-C44BD3CF8980}"/>
    <dgm:cxn modelId="{88A9E4DB-70C3-4055-B241-EBC0BB9C419D}" srcId="{C4907799-994A-47BB-8B99-51A85B47DEBC}" destId="{C8E717AF-ED23-45F2-A93C-1532FCA258AB}" srcOrd="7" destOrd="0" parTransId="{67ECA241-25CA-443C-AB5A-C2A34C34C173}" sibTransId="{817B8709-26D0-4E8B-B6D6-5C85773ACCD9}"/>
    <dgm:cxn modelId="{21C46EE0-5936-4438-A124-54395BCAEBD7}" type="presOf" srcId="{4D9A2778-97D2-408A-B84F-993FB467564F}" destId="{FC411D3B-7A5D-48E2-8CF9-2535C2E1F97E}" srcOrd="0" destOrd="0" presId="urn:microsoft.com/office/officeart/2005/8/layout/vList2"/>
    <dgm:cxn modelId="{9E44A0E8-0184-4182-9F9B-29B1606A0BC4}" type="presOf" srcId="{F02D8617-6965-4A88-B7B7-A9BC9D39B124}" destId="{3FF9EA47-1284-4493-A490-A805050600B5}" srcOrd="0" destOrd="0" presId="urn:microsoft.com/office/officeart/2005/8/layout/vList2"/>
    <dgm:cxn modelId="{99AB16F9-9B86-402D-ABB5-794990DB785F}" srcId="{C4907799-994A-47BB-8B99-51A85B47DEBC}" destId="{F02D8617-6965-4A88-B7B7-A9BC9D39B124}" srcOrd="2" destOrd="0" parTransId="{3E41E6D6-CC7E-4859-86C6-4B821257018D}" sibTransId="{60F527D8-2DD5-46D2-AD0D-07FD6D87B091}"/>
    <dgm:cxn modelId="{F2E20DF3-A106-4278-9764-CEE574D5BECE}" type="presParOf" srcId="{4BDBE291-31C9-472D-960C-C0A6663D263F}" destId="{6A87A6FA-DCC4-4EC8-BFF5-55CB5E5E7E52}" srcOrd="0" destOrd="0" presId="urn:microsoft.com/office/officeart/2005/8/layout/vList2"/>
    <dgm:cxn modelId="{3C8DDBFE-0369-4B0C-BC63-0B8A8726BE60}" type="presParOf" srcId="{4BDBE291-31C9-472D-960C-C0A6663D263F}" destId="{3F13BEF8-71DD-468E-AC6D-6516071BBCF2}" srcOrd="1" destOrd="0" presId="urn:microsoft.com/office/officeart/2005/8/layout/vList2"/>
    <dgm:cxn modelId="{E6F976BF-7CBE-4BF4-8C41-2145821E84EE}" type="presParOf" srcId="{4BDBE291-31C9-472D-960C-C0A6663D263F}" destId="{AC0736ED-E9E1-40CC-8F23-97CFBDEAC6B5}" srcOrd="2" destOrd="0" presId="urn:microsoft.com/office/officeart/2005/8/layout/vList2"/>
    <dgm:cxn modelId="{A6580C93-3168-4B77-A0EB-CC49E163593E}" type="presParOf" srcId="{4BDBE291-31C9-472D-960C-C0A6663D263F}" destId="{B095EBDE-1F5A-4270-8B51-C4FAA22A1C21}" srcOrd="3" destOrd="0" presId="urn:microsoft.com/office/officeart/2005/8/layout/vList2"/>
    <dgm:cxn modelId="{BABE94BA-4F83-4303-B234-C8AFD1F1AABC}" type="presParOf" srcId="{4BDBE291-31C9-472D-960C-C0A6663D263F}" destId="{3FF9EA47-1284-4493-A490-A805050600B5}" srcOrd="4" destOrd="0" presId="urn:microsoft.com/office/officeart/2005/8/layout/vList2"/>
    <dgm:cxn modelId="{84F35387-71C5-4D72-8E51-61040976C9C7}" type="presParOf" srcId="{4BDBE291-31C9-472D-960C-C0A6663D263F}" destId="{E4AFF61D-AEA9-43A4-9E4B-0708021004C1}" srcOrd="5" destOrd="0" presId="urn:microsoft.com/office/officeart/2005/8/layout/vList2"/>
    <dgm:cxn modelId="{1BE7B060-4A30-4130-B95D-FDA9D51F0EF3}" type="presParOf" srcId="{4BDBE291-31C9-472D-960C-C0A6663D263F}" destId="{DDFAF5B8-70EA-4A03-A144-BE7ACF11A145}" srcOrd="6" destOrd="0" presId="urn:microsoft.com/office/officeart/2005/8/layout/vList2"/>
    <dgm:cxn modelId="{4360E57A-A790-4BAE-8299-73C81AD42F6D}" type="presParOf" srcId="{4BDBE291-31C9-472D-960C-C0A6663D263F}" destId="{ABDE6F77-87A4-49E3-96D8-66E144DDAFBB}" srcOrd="7" destOrd="0" presId="urn:microsoft.com/office/officeart/2005/8/layout/vList2"/>
    <dgm:cxn modelId="{CA214BCB-0CB8-42B6-B116-0CC7BDFEC23B}" type="presParOf" srcId="{4BDBE291-31C9-472D-960C-C0A6663D263F}" destId="{FC411D3B-7A5D-48E2-8CF9-2535C2E1F97E}" srcOrd="8" destOrd="0" presId="urn:microsoft.com/office/officeart/2005/8/layout/vList2"/>
    <dgm:cxn modelId="{ED7B3715-8D39-4175-AB04-0D8A0E6A44AE}" type="presParOf" srcId="{4BDBE291-31C9-472D-960C-C0A6663D263F}" destId="{DC84B951-C16F-45CE-ADF9-2C57AC2A33A2}" srcOrd="9" destOrd="0" presId="urn:microsoft.com/office/officeart/2005/8/layout/vList2"/>
    <dgm:cxn modelId="{713537BC-1D51-4053-BB83-E9E985E2F6F7}" type="presParOf" srcId="{4BDBE291-31C9-472D-960C-C0A6663D263F}" destId="{A36431EB-3575-4C70-A222-5AB2674287E2}" srcOrd="10" destOrd="0" presId="urn:microsoft.com/office/officeart/2005/8/layout/vList2"/>
    <dgm:cxn modelId="{3C7350F3-BDF7-4F55-BC31-E9DEAA0D1161}" type="presParOf" srcId="{4BDBE291-31C9-472D-960C-C0A6663D263F}" destId="{F591CE21-B62C-44FC-A011-6499080D53FA}" srcOrd="11" destOrd="0" presId="urn:microsoft.com/office/officeart/2005/8/layout/vList2"/>
    <dgm:cxn modelId="{AD84AA85-BA51-456F-865B-9C052B9CBCE2}" type="presParOf" srcId="{4BDBE291-31C9-472D-960C-C0A6663D263F}" destId="{1B776999-BE36-4B36-9DFC-FDD2440C807A}" srcOrd="12" destOrd="0" presId="urn:microsoft.com/office/officeart/2005/8/layout/vList2"/>
    <dgm:cxn modelId="{A22037C3-F828-458E-8A5A-BFD1D0D3F590}" type="presParOf" srcId="{4BDBE291-31C9-472D-960C-C0A6663D263F}" destId="{88D1AD4B-3963-4EE3-940C-F2CB7D806FBA}" srcOrd="13" destOrd="0" presId="urn:microsoft.com/office/officeart/2005/8/layout/vList2"/>
    <dgm:cxn modelId="{A98BDDE8-A051-427F-A709-2AE3B00A3146}" type="presParOf" srcId="{4BDBE291-31C9-472D-960C-C0A6663D263F}" destId="{9290ABF1-3DF4-4AB5-967D-7D41E641F2CE}" srcOrd="1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283745-4CB2-40B9-92DE-939E711BDAE0}"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613985E6-A7F5-4E17-990E-D68D6BB7843A}">
      <dgm:prSet/>
      <dgm:spPr/>
      <dgm:t>
        <a:bodyPr/>
        <a:lstStyle/>
        <a:p>
          <a:r>
            <a:rPr lang="en-US" b="0" i="0" baseline="0"/>
            <a:t>The dataset reveals a complex interplay between academic factors, campus experiences, and student mental health, highlighting the need for comprehensive support strategies in higher education. </a:t>
          </a:r>
          <a:endParaRPr lang="en-US"/>
        </a:p>
      </dgm:t>
    </dgm:pt>
    <dgm:pt modelId="{5532DA22-4A18-4C86-A4EA-B6794F0627F4}" type="parTrans" cxnId="{1A59488A-5D1F-47C2-BBE6-77AF6436DA69}">
      <dgm:prSet/>
      <dgm:spPr/>
      <dgm:t>
        <a:bodyPr/>
        <a:lstStyle/>
        <a:p>
          <a:endParaRPr lang="en-US"/>
        </a:p>
      </dgm:t>
    </dgm:pt>
    <dgm:pt modelId="{888B1430-68DC-4E9C-A522-88C9850AC285}" type="sibTrans" cxnId="{1A59488A-5D1F-47C2-BBE6-77AF6436DA69}">
      <dgm:prSet/>
      <dgm:spPr/>
      <dgm:t>
        <a:bodyPr/>
        <a:lstStyle/>
        <a:p>
          <a:endParaRPr lang="en-US"/>
        </a:p>
      </dgm:t>
    </dgm:pt>
    <dgm:pt modelId="{7FB7629A-8A56-42A8-8ED5-C267D1A68C55}">
      <dgm:prSet/>
      <dgm:spPr/>
      <dgm:t>
        <a:bodyPr/>
        <a:lstStyle/>
        <a:p>
          <a:r>
            <a:rPr lang="en-US" b="0" i="0" baseline="0"/>
            <a:t>Mental health indicators show significant variability across different student demographics, suggesting that tailored, personalized interventions are crucial for effective student well-being. </a:t>
          </a:r>
          <a:endParaRPr lang="en-US"/>
        </a:p>
      </dgm:t>
    </dgm:pt>
    <dgm:pt modelId="{430CAB23-5F89-4423-8293-BD2160F3254D}" type="parTrans" cxnId="{180545A4-CCAB-4A43-BEA4-D2BC387B7532}">
      <dgm:prSet/>
      <dgm:spPr/>
      <dgm:t>
        <a:bodyPr/>
        <a:lstStyle/>
        <a:p>
          <a:endParaRPr lang="en-US"/>
        </a:p>
      </dgm:t>
    </dgm:pt>
    <dgm:pt modelId="{F2D1E9E8-35D4-4C5A-9F60-244E75548877}" type="sibTrans" cxnId="{180545A4-CCAB-4A43-BEA4-D2BC387B7532}">
      <dgm:prSet/>
      <dgm:spPr/>
      <dgm:t>
        <a:bodyPr/>
        <a:lstStyle/>
        <a:p>
          <a:endParaRPr lang="en-US"/>
        </a:p>
      </dgm:t>
    </dgm:pt>
    <dgm:pt modelId="{F9200C7E-D7B6-4029-AD47-7A120EB177DC}">
      <dgm:prSet/>
      <dgm:spPr/>
      <dgm:t>
        <a:bodyPr/>
        <a:lstStyle/>
        <a:p>
          <a:r>
            <a:rPr lang="en-US" b="0" i="0" baseline="0"/>
            <a:t>By mapping the multidimensional aspects of student mental health—including academic pressure, social relationships, and stress relief activities—the research provides actionable insights for universities to develop holistic student support systems. </a:t>
          </a:r>
          <a:endParaRPr lang="en-US"/>
        </a:p>
      </dgm:t>
    </dgm:pt>
    <dgm:pt modelId="{81F03E60-B85F-43C2-B947-A9DBC3D9C545}" type="parTrans" cxnId="{37F67E69-4D46-44B3-8FFB-7914B7C5DFAA}">
      <dgm:prSet/>
      <dgm:spPr/>
      <dgm:t>
        <a:bodyPr/>
        <a:lstStyle/>
        <a:p>
          <a:endParaRPr lang="en-US"/>
        </a:p>
      </dgm:t>
    </dgm:pt>
    <dgm:pt modelId="{3DEFC0B5-4CC4-4386-8EA1-25224BF22E0C}" type="sibTrans" cxnId="{37F67E69-4D46-44B3-8FFB-7914B7C5DFAA}">
      <dgm:prSet/>
      <dgm:spPr/>
      <dgm:t>
        <a:bodyPr/>
        <a:lstStyle/>
        <a:p>
          <a:endParaRPr lang="en-US"/>
        </a:p>
      </dgm:t>
    </dgm:pt>
    <dgm:pt modelId="{BBD20327-8386-45F7-BB62-860BD2064A3E}">
      <dgm:prSet/>
      <dgm:spPr/>
      <dgm:t>
        <a:bodyPr/>
        <a:lstStyle/>
        <a:p>
          <a:r>
            <a:rPr lang="en-US"/>
            <a:t>The student distribution across academic years reveals a distinctive pattern of higher enrollment in earlier years (1st and 3rd years), with a significant decline in student numbers in the 4th year, potentially indicating challenges in program progression or completion rates.</a:t>
          </a:r>
        </a:p>
      </dgm:t>
    </dgm:pt>
    <dgm:pt modelId="{85115F4F-A13E-4CCE-BFB3-CBF52449770A}" type="parTrans" cxnId="{D13176C7-AFFE-41F6-A92A-80898CC0FFA3}">
      <dgm:prSet/>
      <dgm:spPr/>
      <dgm:t>
        <a:bodyPr/>
        <a:lstStyle/>
        <a:p>
          <a:endParaRPr lang="en-US"/>
        </a:p>
      </dgm:t>
    </dgm:pt>
    <dgm:pt modelId="{A7A3043E-9052-49C5-AFB2-55C5A04CAF37}" type="sibTrans" cxnId="{D13176C7-AFFE-41F6-A92A-80898CC0FFA3}">
      <dgm:prSet/>
      <dgm:spPr/>
      <dgm:t>
        <a:bodyPr/>
        <a:lstStyle/>
        <a:p>
          <a:endParaRPr lang="en-US"/>
        </a:p>
      </dgm:t>
    </dgm:pt>
    <dgm:pt modelId="{5C1EABA5-3569-4DFE-9C0B-0ADF5766A4AE}">
      <dgm:prSet/>
      <dgm:spPr/>
      <dgm:t>
        <a:bodyPr/>
        <a:lstStyle/>
        <a:p>
          <a:r>
            <a:rPr lang="en-US"/>
            <a:t>The study reveals a complex interconnection between academic performance, mental health, and external stressors, with significant correlations indicating that factors like academic pressure, financial concerns, and study satisfaction directly impact students' psychological well-being.</a:t>
          </a:r>
        </a:p>
      </dgm:t>
    </dgm:pt>
    <dgm:pt modelId="{E87A0F67-037E-4EB8-BB93-0094044A2A71}" type="parTrans" cxnId="{CBBA4D50-6EDA-42E5-BBA3-2CCBA2521AF0}">
      <dgm:prSet/>
      <dgm:spPr/>
      <dgm:t>
        <a:bodyPr/>
        <a:lstStyle/>
        <a:p>
          <a:endParaRPr lang="en-US"/>
        </a:p>
      </dgm:t>
    </dgm:pt>
    <dgm:pt modelId="{5BB3ACE1-390B-4610-952C-7D5DB719A1D8}" type="sibTrans" cxnId="{CBBA4D50-6EDA-42E5-BBA3-2CCBA2521AF0}">
      <dgm:prSet/>
      <dgm:spPr/>
      <dgm:t>
        <a:bodyPr/>
        <a:lstStyle/>
        <a:p>
          <a:endParaRPr lang="en-US"/>
        </a:p>
      </dgm:t>
    </dgm:pt>
    <dgm:pt modelId="{D124A835-71BC-453A-9D59-CC0902010655}">
      <dgm:prSet/>
      <dgm:spPr/>
      <dgm:t>
        <a:bodyPr/>
        <a:lstStyle/>
        <a:p>
          <a:r>
            <a:rPr lang="en-US"/>
            <a:t>Mental health challenges, particularly depression and anxiety, demonstrate a strong interrelationship and are closely linked to academic experiences, suggesting that comprehensive support systems must address both academic and psychological dimensions of student life. </a:t>
          </a:r>
        </a:p>
      </dgm:t>
    </dgm:pt>
    <dgm:pt modelId="{9ECF86B9-6888-4E4E-BA97-2A59189E66EA}" type="parTrans" cxnId="{D7BAB02F-D8EB-434B-A35D-D3FA33BCAEAE}">
      <dgm:prSet/>
      <dgm:spPr/>
      <dgm:t>
        <a:bodyPr/>
        <a:lstStyle/>
        <a:p>
          <a:endParaRPr lang="en-US"/>
        </a:p>
      </dgm:t>
    </dgm:pt>
    <dgm:pt modelId="{6E23F573-1704-4AAC-9923-A34FECD1AB3F}" type="sibTrans" cxnId="{D7BAB02F-D8EB-434B-A35D-D3FA33BCAEAE}">
      <dgm:prSet/>
      <dgm:spPr/>
      <dgm:t>
        <a:bodyPr/>
        <a:lstStyle/>
        <a:p>
          <a:endParaRPr lang="en-US"/>
        </a:p>
      </dgm:t>
    </dgm:pt>
    <dgm:pt modelId="{17EB5847-D687-424D-8575-CC6D72ED9ED4}">
      <dgm:prSet/>
      <dgm:spPr/>
      <dgm:t>
        <a:bodyPr/>
        <a:lstStyle/>
        <a:p>
          <a:r>
            <a:rPr lang="en-US"/>
            <a:t>The linear regression model reveals a modest but positive correlation between academic year progression and CGPA, suggesting that students tend to improve academically as they advance through their studies, though individual performance varies significantly.</a:t>
          </a:r>
        </a:p>
      </dgm:t>
    </dgm:pt>
    <dgm:pt modelId="{1C0C3B3F-1FCD-424D-A498-CEECC207C9BD}" type="parTrans" cxnId="{1E68E370-1FC9-4A2A-B39E-5A9470164708}">
      <dgm:prSet/>
      <dgm:spPr/>
      <dgm:t>
        <a:bodyPr/>
        <a:lstStyle/>
        <a:p>
          <a:endParaRPr lang="en-US"/>
        </a:p>
      </dgm:t>
    </dgm:pt>
    <dgm:pt modelId="{B7560666-76FD-44F7-B5B5-481C5929A01E}" type="sibTrans" cxnId="{1E68E370-1FC9-4A2A-B39E-5A9470164708}">
      <dgm:prSet/>
      <dgm:spPr/>
      <dgm:t>
        <a:bodyPr/>
        <a:lstStyle/>
        <a:p>
          <a:endParaRPr lang="en-US"/>
        </a:p>
      </dgm:t>
    </dgm:pt>
    <dgm:pt modelId="{5C3A54C8-C134-4536-BF02-F8B6332BCC35}">
      <dgm:prSet/>
      <dgm:spPr/>
      <dgm:t>
        <a:bodyPr/>
        <a:lstStyle/>
        <a:p>
          <a:r>
            <a:rPr lang="en-US"/>
            <a:t>While academic progression and study satisfaction contribute to CGPA improvement, the weak correlation indicates that multiple complex factors beyond academic year influence student performance, highlighting the need for comprehensive support and personalized academic strategies</a:t>
          </a:r>
        </a:p>
      </dgm:t>
    </dgm:pt>
    <dgm:pt modelId="{4A427F0A-61CA-4BB9-A4EC-01B5318B96D7}" type="parTrans" cxnId="{5BDF0E0F-E85C-4CAD-BEB8-2050252DFBC2}">
      <dgm:prSet/>
      <dgm:spPr/>
      <dgm:t>
        <a:bodyPr/>
        <a:lstStyle/>
        <a:p>
          <a:endParaRPr lang="en-US"/>
        </a:p>
      </dgm:t>
    </dgm:pt>
    <dgm:pt modelId="{649EB17A-538F-4EF8-90CD-4B4CB98C4E58}" type="sibTrans" cxnId="{5BDF0E0F-E85C-4CAD-BEB8-2050252DFBC2}">
      <dgm:prSet/>
      <dgm:spPr/>
      <dgm:t>
        <a:bodyPr/>
        <a:lstStyle/>
        <a:p>
          <a:endParaRPr lang="en-US"/>
        </a:p>
      </dgm:t>
    </dgm:pt>
    <dgm:pt modelId="{309EACEE-8923-48FB-93BA-5527D72EEF86}">
      <dgm:prSet/>
      <dgm:spPr/>
      <dgm:t>
        <a:bodyPr/>
        <a:lstStyle/>
        <a:p>
          <a:r>
            <a:rPr lang="en-US"/>
            <a:t>The predictive models demonstrate limited effectiveness, with accuracies ranging from 56% to 62.96%, indicating significant challenges in predicting student academic performance using current features and methodologies.</a:t>
          </a:r>
        </a:p>
      </dgm:t>
    </dgm:pt>
    <dgm:pt modelId="{E17D053C-20B4-475C-8C8D-3F9D6C20851A}" type="parTrans" cxnId="{96CA3663-5478-4F62-ADCE-9969ECE6C498}">
      <dgm:prSet/>
      <dgm:spPr/>
      <dgm:t>
        <a:bodyPr/>
        <a:lstStyle/>
        <a:p>
          <a:endParaRPr lang="en-US"/>
        </a:p>
      </dgm:t>
    </dgm:pt>
    <dgm:pt modelId="{3CD17DBD-5DA9-4A1B-AD28-79D2AD7137F3}" type="sibTrans" cxnId="{96CA3663-5478-4F62-ADCE-9969ECE6C498}">
      <dgm:prSet/>
      <dgm:spPr/>
      <dgm:t>
        <a:bodyPr/>
        <a:lstStyle/>
        <a:p>
          <a:endParaRPr lang="en-US"/>
        </a:p>
      </dgm:t>
    </dgm:pt>
    <dgm:pt modelId="{4B62BBA8-D2DB-4077-ABD3-593C42D12350}">
      <dgm:prSet/>
      <dgm:spPr/>
      <dgm:t>
        <a:bodyPr/>
        <a:lstStyle/>
        <a:p>
          <a:r>
            <a:rPr lang="en-US"/>
            <a:t>While models show potential insights into the relationship between study satisfaction, academic year, and CGPA, their low predictive power suggests the need for more sophisticated modeling approaches and the inclusion of additional contextual factors to improve predictive accuracy.</a:t>
          </a:r>
        </a:p>
      </dgm:t>
    </dgm:pt>
    <dgm:pt modelId="{996CF6E4-6E12-4705-A318-73C5186C3DA9}" type="parTrans" cxnId="{502B606A-A717-4B97-8024-3E7AF0D28897}">
      <dgm:prSet/>
      <dgm:spPr/>
      <dgm:t>
        <a:bodyPr/>
        <a:lstStyle/>
        <a:p>
          <a:endParaRPr lang="en-US"/>
        </a:p>
      </dgm:t>
    </dgm:pt>
    <dgm:pt modelId="{65DF2328-5824-4CC5-9262-70E79518D310}" type="sibTrans" cxnId="{502B606A-A717-4B97-8024-3E7AF0D28897}">
      <dgm:prSet/>
      <dgm:spPr/>
      <dgm:t>
        <a:bodyPr/>
        <a:lstStyle/>
        <a:p>
          <a:endParaRPr lang="en-US"/>
        </a:p>
      </dgm:t>
    </dgm:pt>
    <dgm:pt modelId="{A55509CD-7427-4CC2-9E94-E773CAB481D4}">
      <dgm:prSet/>
      <dgm:spPr/>
      <dgm:t>
        <a:bodyPr/>
        <a:lstStyle/>
        <a:p>
          <a:r>
            <a:rPr lang="en-US"/>
            <a:t>Naïve Bayes struggled with accuracy of 48.15%,due to its assumption of feature independence which might not align with dataset structure. </a:t>
          </a:r>
        </a:p>
      </dgm:t>
    </dgm:pt>
    <dgm:pt modelId="{A428F52D-4334-4B19-8F84-7301F445072C}" type="parTrans" cxnId="{65EA49D9-5F36-43A6-8A3F-8534BA8B9F3A}">
      <dgm:prSet/>
      <dgm:spPr/>
      <dgm:t>
        <a:bodyPr/>
        <a:lstStyle/>
        <a:p>
          <a:endParaRPr lang="en-US"/>
        </a:p>
      </dgm:t>
    </dgm:pt>
    <dgm:pt modelId="{6C21A685-F87A-482C-B662-AEA9FDD84728}" type="sibTrans" cxnId="{65EA49D9-5F36-43A6-8A3F-8534BA8B9F3A}">
      <dgm:prSet/>
      <dgm:spPr/>
      <dgm:t>
        <a:bodyPr/>
        <a:lstStyle/>
        <a:p>
          <a:endParaRPr lang="en-US"/>
        </a:p>
      </dgm:t>
    </dgm:pt>
    <dgm:pt modelId="{C8155D77-C8CC-49C5-BE05-DAB0B989ED9C}">
      <dgm:prSet/>
      <dgm:spPr/>
      <dgm:t>
        <a:bodyPr/>
        <a:lstStyle/>
        <a:p>
          <a:r>
            <a:rPr lang="en-US"/>
            <a:t>The kernel selection significantly impacts the Support Vector Machine's performance, with non-linear kernels (RBF and Polynomial) demonstrating improved capability to capture complex data patterns compared to linear models, as evidenced by accuracy variations ranging from 62% to 73.56%.</a:t>
          </a:r>
        </a:p>
      </dgm:t>
    </dgm:pt>
    <dgm:pt modelId="{881AF97A-3B25-4A39-A156-F916004E3968}" type="parTrans" cxnId="{BBB6DB1F-8312-441E-BA58-560E7ECE381E}">
      <dgm:prSet/>
      <dgm:spPr/>
      <dgm:t>
        <a:bodyPr/>
        <a:lstStyle/>
        <a:p>
          <a:endParaRPr lang="en-US"/>
        </a:p>
      </dgm:t>
    </dgm:pt>
    <dgm:pt modelId="{239AB338-2950-4035-A88A-912BDFE4D6B6}" type="sibTrans" cxnId="{BBB6DB1F-8312-441E-BA58-560E7ECE381E}">
      <dgm:prSet/>
      <dgm:spPr/>
      <dgm:t>
        <a:bodyPr/>
        <a:lstStyle/>
        <a:p>
          <a:endParaRPr lang="en-US"/>
        </a:p>
      </dgm:t>
    </dgm:pt>
    <dgm:pt modelId="{46357EE4-ECF0-4AB9-B7BB-9F2B6E76862A}">
      <dgm:prSet/>
      <dgm:spPr/>
      <dgm:t>
        <a:bodyPr/>
        <a:lstStyle/>
        <a:p>
          <a:r>
            <a:rPr lang="en-US"/>
            <a:t>The analysis reveals that different kernel techniques offer unique approaches to decision boundary creation, highlighting the importance of selecting an appropriate kernel that can effectively distinguish and classify student performance characteristics. </a:t>
          </a:r>
        </a:p>
      </dgm:t>
    </dgm:pt>
    <dgm:pt modelId="{46D4C12C-9F52-4475-86EE-E89F53CD826A}" type="parTrans" cxnId="{C359F37E-8667-4252-B6C5-08F7C67CC0B3}">
      <dgm:prSet/>
      <dgm:spPr/>
      <dgm:t>
        <a:bodyPr/>
        <a:lstStyle/>
        <a:p>
          <a:endParaRPr lang="en-US"/>
        </a:p>
      </dgm:t>
    </dgm:pt>
    <dgm:pt modelId="{C4D49573-D0F3-491F-8833-859A4299D9F6}" type="sibTrans" cxnId="{C359F37E-8667-4252-B6C5-08F7C67CC0B3}">
      <dgm:prSet/>
      <dgm:spPr/>
      <dgm:t>
        <a:bodyPr/>
        <a:lstStyle/>
        <a:p>
          <a:endParaRPr lang="en-US"/>
        </a:p>
      </dgm:t>
    </dgm:pt>
    <dgm:pt modelId="{C5F7D293-C58A-41D8-B158-4B4F0CFDD2A7}">
      <dgm:prSet/>
      <dgm:spPr/>
      <dgm:t>
        <a:bodyPr/>
        <a:lstStyle/>
        <a:p>
          <a:r>
            <a:rPr lang="en-US"/>
            <a:t>The Random Forest Regressor demonstrates significant limitations in predicting student CGPA, with a negative R-squared value and high root mean squared error, indicating that the current model and selected features are insufficient for accurate academic performance prediction.</a:t>
          </a:r>
        </a:p>
      </dgm:t>
    </dgm:pt>
    <dgm:pt modelId="{BD693A8D-C9F3-4937-BB8E-6112C2A86DBD}" type="parTrans" cxnId="{9ED4DD46-C1B6-46FC-85AA-A3B94622C021}">
      <dgm:prSet/>
      <dgm:spPr/>
      <dgm:t>
        <a:bodyPr/>
        <a:lstStyle/>
        <a:p>
          <a:endParaRPr lang="en-US"/>
        </a:p>
      </dgm:t>
    </dgm:pt>
    <dgm:pt modelId="{3AB3EEE0-AF11-423E-B1EA-32AAB4BAB3EC}" type="sibTrans" cxnId="{9ED4DD46-C1B6-46FC-85AA-A3B94622C021}">
      <dgm:prSet/>
      <dgm:spPr/>
      <dgm:t>
        <a:bodyPr/>
        <a:lstStyle/>
        <a:p>
          <a:endParaRPr lang="en-US"/>
        </a:p>
      </dgm:t>
    </dgm:pt>
    <dgm:pt modelId="{B10779F2-841B-445E-BE98-3554BEBC04EF}">
      <dgm:prSet/>
      <dgm:spPr/>
      <dgm:t>
        <a:bodyPr/>
        <a:lstStyle/>
        <a:p>
          <a:r>
            <a:rPr lang="en-US"/>
            <a:t>The poor model performance underscores the complexity of predicting academic outcomes and highlights the critical need for more sophisticated feature selection, advanced modeling techniques, and a comprehensive understanding of the factors influencing student academic performance. </a:t>
          </a:r>
        </a:p>
      </dgm:t>
    </dgm:pt>
    <dgm:pt modelId="{8373A6C6-7EB3-4F46-9E12-FE4CB1746498}" type="parTrans" cxnId="{A0918E22-2F7C-43A5-A053-F8B25A0DD27A}">
      <dgm:prSet/>
      <dgm:spPr/>
      <dgm:t>
        <a:bodyPr/>
        <a:lstStyle/>
        <a:p>
          <a:endParaRPr lang="en-US"/>
        </a:p>
      </dgm:t>
    </dgm:pt>
    <dgm:pt modelId="{3CA46838-A385-442A-BAB0-D84C47C3C5B4}" type="sibTrans" cxnId="{A0918E22-2F7C-43A5-A053-F8B25A0DD27A}">
      <dgm:prSet/>
      <dgm:spPr/>
      <dgm:t>
        <a:bodyPr/>
        <a:lstStyle/>
        <a:p>
          <a:endParaRPr lang="en-US"/>
        </a:p>
      </dgm:t>
    </dgm:pt>
    <dgm:pt modelId="{CAFF36D2-FF9C-4CAB-BC29-9F74DB1CC119}">
      <dgm:prSet/>
      <dgm:spPr/>
      <dgm:t>
        <a:bodyPr/>
        <a:lstStyle/>
        <a:p>
          <a:r>
            <a:rPr lang="en-US"/>
            <a:t>Among the analyzed models, the RBF (Radial Basis Function) Kernel Support Vector Machine (SVM) demonstrates the highest predictive accuracy at 73.56%, making it the most effective model for understanding and predicting student academic performance.</a:t>
          </a:r>
        </a:p>
      </dgm:t>
    </dgm:pt>
    <dgm:pt modelId="{2F4DAAF8-C95F-4AF8-AEDC-85CD0913E5D5}" type="parTrans" cxnId="{AC3936BD-362C-492B-A858-1E343473DE3C}">
      <dgm:prSet/>
      <dgm:spPr/>
      <dgm:t>
        <a:bodyPr/>
        <a:lstStyle/>
        <a:p>
          <a:endParaRPr lang="en-US"/>
        </a:p>
      </dgm:t>
    </dgm:pt>
    <dgm:pt modelId="{C308C2FD-61DF-459C-94A4-97A06868AD77}" type="sibTrans" cxnId="{AC3936BD-362C-492B-A858-1E343473DE3C}">
      <dgm:prSet/>
      <dgm:spPr/>
      <dgm:t>
        <a:bodyPr/>
        <a:lstStyle/>
        <a:p>
          <a:endParaRPr lang="en-US"/>
        </a:p>
      </dgm:t>
    </dgm:pt>
    <dgm:pt modelId="{672946C5-612D-4645-ACED-16B1797CC600}">
      <dgm:prSet/>
      <dgm:spPr/>
      <dgm:t>
        <a:bodyPr/>
        <a:lstStyle/>
        <a:p>
          <a:r>
            <a:rPr lang="en-US"/>
            <a:t>The comparative analysis reveals that non-linear models, particularly the RBF Kernel SVM, outperform linear approaches by capturing more complex relationships between academic factors like study satisfaction and CGPA.</a:t>
          </a:r>
        </a:p>
      </dgm:t>
    </dgm:pt>
    <dgm:pt modelId="{708F91BA-1531-4AF5-B7BC-42A217111914}" type="parTrans" cxnId="{BB96CF2C-643C-43A2-BA72-8990BD0AA51D}">
      <dgm:prSet/>
      <dgm:spPr/>
      <dgm:t>
        <a:bodyPr/>
        <a:lstStyle/>
        <a:p>
          <a:endParaRPr lang="en-US"/>
        </a:p>
      </dgm:t>
    </dgm:pt>
    <dgm:pt modelId="{B09D888E-C414-420C-A21D-E09135E83D6D}" type="sibTrans" cxnId="{BB96CF2C-643C-43A2-BA72-8990BD0AA51D}">
      <dgm:prSet/>
      <dgm:spPr/>
      <dgm:t>
        <a:bodyPr/>
        <a:lstStyle/>
        <a:p>
          <a:endParaRPr lang="en-US"/>
        </a:p>
      </dgm:t>
    </dgm:pt>
    <dgm:pt modelId="{4652F812-8431-4161-8786-A2718DCC632E}" type="pres">
      <dgm:prSet presAssocID="{0E283745-4CB2-40B9-92DE-939E711BDAE0}" presName="diagram" presStyleCnt="0">
        <dgm:presLayoutVars>
          <dgm:dir/>
          <dgm:resizeHandles val="exact"/>
        </dgm:presLayoutVars>
      </dgm:prSet>
      <dgm:spPr/>
    </dgm:pt>
    <dgm:pt modelId="{8D21A9AC-756D-4835-B76A-74CAD8CC7428}" type="pres">
      <dgm:prSet presAssocID="{613985E6-A7F5-4E17-990E-D68D6BB7843A}" presName="node" presStyleLbl="node1" presStyleIdx="0" presStyleCnt="17">
        <dgm:presLayoutVars>
          <dgm:bulletEnabled val="1"/>
        </dgm:presLayoutVars>
      </dgm:prSet>
      <dgm:spPr/>
    </dgm:pt>
    <dgm:pt modelId="{872D1E63-C6FA-48EA-9BD7-E76A00E25256}" type="pres">
      <dgm:prSet presAssocID="{888B1430-68DC-4E9C-A522-88C9850AC285}" presName="sibTrans" presStyleCnt="0"/>
      <dgm:spPr/>
    </dgm:pt>
    <dgm:pt modelId="{334A0345-6945-4113-BE90-C8F5319B4AD3}" type="pres">
      <dgm:prSet presAssocID="{7FB7629A-8A56-42A8-8ED5-C267D1A68C55}" presName="node" presStyleLbl="node1" presStyleIdx="1" presStyleCnt="17">
        <dgm:presLayoutVars>
          <dgm:bulletEnabled val="1"/>
        </dgm:presLayoutVars>
      </dgm:prSet>
      <dgm:spPr/>
    </dgm:pt>
    <dgm:pt modelId="{ED8F7CA8-D30E-4872-AF74-8BF19A7FFB17}" type="pres">
      <dgm:prSet presAssocID="{F2D1E9E8-35D4-4C5A-9F60-244E75548877}" presName="sibTrans" presStyleCnt="0"/>
      <dgm:spPr/>
    </dgm:pt>
    <dgm:pt modelId="{0276A057-4F29-42F1-99E1-6883D569FBA7}" type="pres">
      <dgm:prSet presAssocID="{F9200C7E-D7B6-4029-AD47-7A120EB177DC}" presName="node" presStyleLbl="node1" presStyleIdx="2" presStyleCnt="17">
        <dgm:presLayoutVars>
          <dgm:bulletEnabled val="1"/>
        </dgm:presLayoutVars>
      </dgm:prSet>
      <dgm:spPr/>
    </dgm:pt>
    <dgm:pt modelId="{3F89FD71-76DF-49F8-A9B8-C1B43BE024EA}" type="pres">
      <dgm:prSet presAssocID="{3DEFC0B5-4CC4-4386-8EA1-25224BF22E0C}" presName="sibTrans" presStyleCnt="0"/>
      <dgm:spPr/>
    </dgm:pt>
    <dgm:pt modelId="{EAB5A91C-A905-4586-AD24-4DEF37941F75}" type="pres">
      <dgm:prSet presAssocID="{BBD20327-8386-45F7-BB62-860BD2064A3E}" presName="node" presStyleLbl="node1" presStyleIdx="3" presStyleCnt="17">
        <dgm:presLayoutVars>
          <dgm:bulletEnabled val="1"/>
        </dgm:presLayoutVars>
      </dgm:prSet>
      <dgm:spPr/>
    </dgm:pt>
    <dgm:pt modelId="{4C89AAEE-33EF-4239-975F-DE6C6002CDB9}" type="pres">
      <dgm:prSet presAssocID="{A7A3043E-9052-49C5-AFB2-55C5A04CAF37}" presName="sibTrans" presStyleCnt="0"/>
      <dgm:spPr/>
    </dgm:pt>
    <dgm:pt modelId="{B97D7123-6B77-49E0-8C60-A0831EA386DA}" type="pres">
      <dgm:prSet presAssocID="{5C1EABA5-3569-4DFE-9C0B-0ADF5766A4AE}" presName="node" presStyleLbl="node1" presStyleIdx="4" presStyleCnt="17">
        <dgm:presLayoutVars>
          <dgm:bulletEnabled val="1"/>
        </dgm:presLayoutVars>
      </dgm:prSet>
      <dgm:spPr/>
    </dgm:pt>
    <dgm:pt modelId="{2B994385-00C7-4369-A221-5175796DD24B}" type="pres">
      <dgm:prSet presAssocID="{5BB3ACE1-390B-4610-952C-7D5DB719A1D8}" presName="sibTrans" presStyleCnt="0"/>
      <dgm:spPr/>
    </dgm:pt>
    <dgm:pt modelId="{7044B26F-62E7-4637-B0E9-B8EE6AB05EFC}" type="pres">
      <dgm:prSet presAssocID="{D124A835-71BC-453A-9D59-CC0902010655}" presName="node" presStyleLbl="node1" presStyleIdx="5" presStyleCnt="17">
        <dgm:presLayoutVars>
          <dgm:bulletEnabled val="1"/>
        </dgm:presLayoutVars>
      </dgm:prSet>
      <dgm:spPr/>
    </dgm:pt>
    <dgm:pt modelId="{23B11C58-3CB0-4413-93CA-F015EEEED3FA}" type="pres">
      <dgm:prSet presAssocID="{6E23F573-1704-4AAC-9923-A34FECD1AB3F}" presName="sibTrans" presStyleCnt="0"/>
      <dgm:spPr/>
    </dgm:pt>
    <dgm:pt modelId="{D965C8F3-C9FF-4062-91D5-91B8636F01DC}" type="pres">
      <dgm:prSet presAssocID="{17EB5847-D687-424D-8575-CC6D72ED9ED4}" presName="node" presStyleLbl="node1" presStyleIdx="6" presStyleCnt="17">
        <dgm:presLayoutVars>
          <dgm:bulletEnabled val="1"/>
        </dgm:presLayoutVars>
      </dgm:prSet>
      <dgm:spPr/>
    </dgm:pt>
    <dgm:pt modelId="{FFDD9FD3-0267-449B-A05B-3CFE283C3941}" type="pres">
      <dgm:prSet presAssocID="{B7560666-76FD-44F7-B5B5-481C5929A01E}" presName="sibTrans" presStyleCnt="0"/>
      <dgm:spPr/>
    </dgm:pt>
    <dgm:pt modelId="{FF8D4D22-D819-44A4-9A0E-8EF80864D557}" type="pres">
      <dgm:prSet presAssocID="{5C3A54C8-C134-4536-BF02-F8B6332BCC35}" presName="node" presStyleLbl="node1" presStyleIdx="7" presStyleCnt="17">
        <dgm:presLayoutVars>
          <dgm:bulletEnabled val="1"/>
        </dgm:presLayoutVars>
      </dgm:prSet>
      <dgm:spPr/>
    </dgm:pt>
    <dgm:pt modelId="{996C14DB-9D46-4B32-803E-85180FC146FA}" type="pres">
      <dgm:prSet presAssocID="{649EB17A-538F-4EF8-90CD-4B4CB98C4E58}" presName="sibTrans" presStyleCnt="0"/>
      <dgm:spPr/>
    </dgm:pt>
    <dgm:pt modelId="{7C7935CC-EECF-4FF6-B946-716A3B8BDB91}" type="pres">
      <dgm:prSet presAssocID="{309EACEE-8923-48FB-93BA-5527D72EEF86}" presName="node" presStyleLbl="node1" presStyleIdx="8" presStyleCnt="17">
        <dgm:presLayoutVars>
          <dgm:bulletEnabled val="1"/>
        </dgm:presLayoutVars>
      </dgm:prSet>
      <dgm:spPr/>
    </dgm:pt>
    <dgm:pt modelId="{E932AF2F-EF99-4633-A939-30D612B9B2DA}" type="pres">
      <dgm:prSet presAssocID="{3CD17DBD-5DA9-4A1B-AD28-79D2AD7137F3}" presName="sibTrans" presStyleCnt="0"/>
      <dgm:spPr/>
    </dgm:pt>
    <dgm:pt modelId="{5FD5E705-A2B7-45BF-BB6B-AAF967B138A0}" type="pres">
      <dgm:prSet presAssocID="{4B62BBA8-D2DB-4077-ABD3-593C42D12350}" presName="node" presStyleLbl="node1" presStyleIdx="9" presStyleCnt="17">
        <dgm:presLayoutVars>
          <dgm:bulletEnabled val="1"/>
        </dgm:presLayoutVars>
      </dgm:prSet>
      <dgm:spPr/>
    </dgm:pt>
    <dgm:pt modelId="{E4CB76F0-4B09-455A-A772-5B6331C01622}" type="pres">
      <dgm:prSet presAssocID="{65DF2328-5824-4CC5-9262-70E79518D310}" presName="sibTrans" presStyleCnt="0"/>
      <dgm:spPr/>
    </dgm:pt>
    <dgm:pt modelId="{9891A734-EFC6-4D96-AD90-432F6BB4818B}" type="pres">
      <dgm:prSet presAssocID="{A55509CD-7427-4CC2-9E94-E773CAB481D4}" presName="node" presStyleLbl="node1" presStyleIdx="10" presStyleCnt="17">
        <dgm:presLayoutVars>
          <dgm:bulletEnabled val="1"/>
        </dgm:presLayoutVars>
      </dgm:prSet>
      <dgm:spPr/>
    </dgm:pt>
    <dgm:pt modelId="{78434FF5-72E2-4775-9062-1D5BFB651EBB}" type="pres">
      <dgm:prSet presAssocID="{6C21A685-F87A-482C-B662-AEA9FDD84728}" presName="sibTrans" presStyleCnt="0"/>
      <dgm:spPr/>
    </dgm:pt>
    <dgm:pt modelId="{4B1C5AE5-DB96-4A63-8E1C-2823FDEB4096}" type="pres">
      <dgm:prSet presAssocID="{C8155D77-C8CC-49C5-BE05-DAB0B989ED9C}" presName="node" presStyleLbl="node1" presStyleIdx="11" presStyleCnt="17">
        <dgm:presLayoutVars>
          <dgm:bulletEnabled val="1"/>
        </dgm:presLayoutVars>
      </dgm:prSet>
      <dgm:spPr/>
    </dgm:pt>
    <dgm:pt modelId="{E6BFD059-4429-44F9-A217-B63883CE2EB7}" type="pres">
      <dgm:prSet presAssocID="{239AB338-2950-4035-A88A-912BDFE4D6B6}" presName="sibTrans" presStyleCnt="0"/>
      <dgm:spPr/>
    </dgm:pt>
    <dgm:pt modelId="{05BB5945-3588-4A88-90DD-6F879B65D426}" type="pres">
      <dgm:prSet presAssocID="{46357EE4-ECF0-4AB9-B7BB-9F2B6E76862A}" presName="node" presStyleLbl="node1" presStyleIdx="12" presStyleCnt="17">
        <dgm:presLayoutVars>
          <dgm:bulletEnabled val="1"/>
        </dgm:presLayoutVars>
      </dgm:prSet>
      <dgm:spPr/>
    </dgm:pt>
    <dgm:pt modelId="{13F71574-E04C-4EFD-98C3-12B1A4180AFD}" type="pres">
      <dgm:prSet presAssocID="{C4D49573-D0F3-491F-8833-859A4299D9F6}" presName="sibTrans" presStyleCnt="0"/>
      <dgm:spPr/>
    </dgm:pt>
    <dgm:pt modelId="{D14B9810-FD61-4C92-B4A0-7F8531EF6B87}" type="pres">
      <dgm:prSet presAssocID="{C5F7D293-C58A-41D8-B158-4B4F0CFDD2A7}" presName="node" presStyleLbl="node1" presStyleIdx="13" presStyleCnt="17">
        <dgm:presLayoutVars>
          <dgm:bulletEnabled val="1"/>
        </dgm:presLayoutVars>
      </dgm:prSet>
      <dgm:spPr/>
    </dgm:pt>
    <dgm:pt modelId="{70E912C0-C3C1-4AEE-B8B2-D08BC063E6CD}" type="pres">
      <dgm:prSet presAssocID="{3AB3EEE0-AF11-423E-B1EA-32AAB4BAB3EC}" presName="sibTrans" presStyleCnt="0"/>
      <dgm:spPr/>
    </dgm:pt>
    <dgm:pt modelId="{C41E52E8-DA57-489A-9C20-DAF444BC5D85}" type="pres">
      <dgm:prSet presAssocID="{B10779F2-841B-445E-BE98-3554BEBC04EF}" presName="node" presStyleLbl="node1" presStyleIdx="14" presStyleCnt="17">
        <dgm:presLayoutVars>
          <dgm:bulletEnabled val="1"/>
        </dgm:presLayoutVars>
      </dgm:prSet>
      <dgm:spPr/>
    </dgm:pt>
    <dgm:pt modelId="{666D33B3-3F31-4240-8C5F-B5ACF0225D2C}" type="pres">
      <dgm:prSet presAssocID="{3CA46838-A385-442A-BAB0-D84C47C3C5B4}" presName="sibTrans" presStyleCnt="0"/>
      <dgm:spPr/>
    </dgm:pt>
    <dgm:pt modelId="{0381CCA0-848E-49B6-A5F2-FB29DFA91FE8}" type="pres">
      <dgm:prSet presAssocID="{CAFF36D2-FF9C-4CAB-BC29-9F74DB1CC119}" presName="node" presStyleLbl="node1" presStyleIdx="15" presStyleCnt="17">
        <dgm:presLayoutVars>
          <dgm:bulletEnabled val="1"/>
        </dgm:presLayoutVars>
      </dgm:prSet>
      <dgm:spPr/>
    </dgm:pt>
    <dgm:pt modelId="{D6AD17C7-C530-490A-81F6-B6F3FE222583}" type="pres">
      <dgm:prSet presAssocID="{C308C2FD-61DF-459C-94A4-97A06868AD77}" presName="sibTrans" presStyleCnt="0"/>
      <dgm:spPr/>
    </dgm:pt>
    <dgm:pt modelId="{163CB574-13B3-4324-AEED-CBD28C402724}" type="pres">
      <dgm:prSet presAssocID="{672946C5-612D-4645-ACED-16B1797CC600}" presName="node" presStyleLbl="node1" presStyleIdx="16" presStyleCnt="17">
        <dgm:presLayoutVars>
          <dgm:bulletEnabled val="1"/>
        </dgm:presLayoutVars>
      </dgm:prSet>
      <dgm:spPr/>
    </dgm:pt>
  </dgm:ptLst>
  <dgm:cxnLst>
    <dgm:cxn modelId="{32A05205-8645-47AA-AD9F-A53F8059C3ED}" type="presOf" srcId="{4B62BBA8-D2DB-4077-ABD3-593C42D12350}" destId="{5FD5E705-A2B7-45BF-BB6B-AAF967B138A0}" srcOrd="0" destOrd="0" presId="urn:microsoft.com/office/officeart/2005/8/layout/default"/>
    <dgm:cxn modelId="{5BDF0E0F-E85C-4CAD-BEB8-2050252DFBC2}" srcId="{0E283745-4CB2-40B9-92DE-939E711BDAE0}" destId="{5C3A54C8-C134-4536-BF02-F8B6332BCC35}" srcOrd="7" destOrd="0" parTransId="{4A427F0A-61CA-4BB9-A4EC-01B5318B96D7}" sibTransId="{649EB17A-538F-4EF8-90CD-4B4CB98C4E58}"/>
    <dgm:cxn modelId="{BBB6DB1F-8312-441E-BA58-560E7ECE381E}" srcId="{0E283745-4CB2-40B9-92DE-939E711BDAE0}" destId="{C8155D77-C8CC-49C5-BE05-DAB0B989ED9C}" srcOrd="11" destOrd="0" parTransId="{881AF97A-3B25-4A39-A156-F916004E3968}" sibTransId="{239AB338-2950-4035-A88A-912BDFE4D6B6}"/>
    <dgm:cxn modelId="{A0918E22-2F7C-43A5-A053-F8B25A0DD27A}" srcId="{0E283745-4CB2-40B9-92DE-939E711BDAE0}" destId="{B10779F2-841B-445E-BE98-3554BEBC04EF}" srcOrd="14" destOrd="0" parTransId="{8373A6C6-7EB3-4F46-9E12-FE4CB1746498}" sibTransId="{3CA46838-A385-442A-BAB0-D84C47C3C5B4}"/>
    <dgm:cxn modelId="{BB96CF2C-643C-43A2-BA72-8990BD0AA51D}" srcId="{0E283745-4CB2-40B9-92DE-939E711BDAE0}" destId="{672946C5-612D-4645-ACED-16B1797CC600}" srcOrd="16" destOrd="0" parTransId="{708F91BA-1531-4AF5-B7BC-42A217111914}" sibTransId="{B09D888E-C414-420C-A21D-E09135E83D6D}"/>
    <dgm:cxn modelId="{B4194D2E-E5E3-4086-BE9E-456CFA23AE98}" type="presOf" srcId="{5C3A54C8-C134-4536-BF02-F8B6332BCC35}" destId="{FF8D4D22-D819-44A4-9A0E-8EF80864D557}" srcOrd="0" destOrd="0" presId="urn:microsoft.com/office/officeart/2005/8/layout/default"/>
    <dgm:cxn modelId="{D7BAB02F-D8EB-434B-A35D-D3FA33BCAEAE}" srcId="{0E283745-4CB2-40B9-92DE-939E711BDAE0}" destId="{D124A835-71BC-453A-9D59-CC0902010655}" srcOrd="5" destOrd="0" parTransId="{9ECF86B9-6888-4E4E-BA97-2A59189E66EA}" sibTransId="{6E23F573-1704-4AAC-9923-A34FECD1AB3F}"/>
    <dgm:cxn modelId="{CF5EA132-343D-4D40-8865-8DC70D6B771D}" type="presOf" srcId="{5C1EABA5-3569-4DFE-9C0B-0ADF5766A4AE}" destId="{B97D7123-6B77-49E0-8C60-A0831EA386DA}" srcOrd="0" destOrd="0" presId="urn:microsoft.com/office/officeart/2005/8/layout/default"/>
    <dgm:cxn modelId="{BC296A35-A602-49E8-B840-9AEBC9319EE2}" type="presOf" srcId="{A55509CD-7427-4CC2-9E94-E773CAB481D4}" destId="{9891A734-EFC6-4D96-AD90-432F6BB4818B}" srcOrd="0" destOrd="0" presId="urn:microsoft.com/office/officeart/2005/8/layout/default"/>
    <dgm:cxn modelId="{CF5A9B39-8687-4067-9877-84A9007E3566}" type="presOf" srcId="{0E283745-4CB2-40B9-92DE-939E711BDAE0}" destId="{4652F812-8431-4161-8786-A2718DCC632E}" srcOrd="0" destOrd="0" presId="urn:microsoft.com/office/officeart/2005/8/layout/default"/>
    <dgm:cxn modelId="{41FDFA5B-05DD-4E42-BC38-C1AB088E2DAB}" type="presOf" srcId="{C8155D77-C8CC-49C5-BE05-DAB0B989ED9C}" destId="{4B1C5AE5-DB96-4A63-8E1C-2823FDEB4096}" srcOrd="0" destOrd="0" presId="urn:microsoft.com/office/officeart/2005/8/layout/default"/>
    <dgm:cxn modelId="{2B72D55C-0B8A-402B-9B7F-7F75F6EBE726}" type="presOf" srcId="{B10779F2-841B-445E-BE98-3554BEBC04EF}" destId="{C41E52E8-DA57-489A-9C20-DAF444BC5D85}" srcOrd="0" destOrd="0" presId="urn:microsoft.com/office/officeart/2005/8/layout/default"/>
    <dgm:cxn modelId="{F3B22662-845D-4331-9A5C-F995C92B86A3}" type="presOf" srcId="{CAFF36D2-FF9C-4CAB-BC29-9F74DB1CC119}" destId="{0381CCA0-848E-49B6-A5F2-FB29DFA91FE8}" srcOrd="0" destOrd="0" presId="urn:microsoft.com/office/officeart/2005/8/layout/default"/>
    <dgm:cxn modelId="{96CA3663-5478-4F62-ADCE-9969ECE6C498}" srcId="{0E283745-4CB2-40B9-92DE-939E711BDAE0}" destId="{309EACEE-8923-48FB-93BA-5527D72EEF86}" srcOrd="8" destOrd="0" parTransId="{E17D053C-20B4-475C-8C8D-3F9D6C20851A}" sibTransId="{3CD17DBD-5DA9-4A1B-AD28-79D2AD7137F3}"/>
    <dgm:cxn modelId="{9ED4DD46-C1B6-46FC-85AA-A3B94622C021}" srcId="{0E283745-4CB2-40B9-92DE-939E711BDAE0}" destId="{C5F7D293-C58A-41D8-B158-4B4F0CFDD2A7}" srcOrd="13" destOrd="0" parTransId="{BD693A8D-C9F3-4937-BB8E-6112C2A86DBD}" sibTransId="{3AB3EEE0-AF11-423E-B1EA-32AAB4BAB3EC}"/>
    <dgm:cxn modelId="{363CFD66-07A9-4DDB-9B70-B7172F55C7EF}" type="presOf" srcId="{7FB7629A-8A56-42A8-8ED5-C267D1A68C55}" destId="{334A0345-6945-4113-BE90-C8F5319B4AD3}" srcOrd="0" destOrd="0" presId="urn:microsoft.com/office/officeart/2005/8/layout/default"/>
    <dgm:cxn modelId="{37F67E69-4D46-44B3-8FFB-7914B7C5DFAA}" srcId="{0E283745-4CB2-40B9-92DE-939E711BDAE0}" destId="{F9200C7E-D7B6-4029-AD47-7A120EB177DC}" srcOrd="2" destOrd="0" parTransId="{81F03E60-B85F-43C2-B947-A9DBC3D9C545}" sibTransId="{3DEFC0B5-4CC4-4386-8EA1-25224BF22E0C}"/>
    <dgm:cxn modelId="{5F2CD549-22C9-4364-B788-C2589CBDC64F}" type="presOf" srcId="{F9200C7E-D7B6-4029-AD47-7A120EB177DC}" destId="{0276A057-4F29-42F1-99E1-6883D569FBA7}" srcOrd="0" destOrd="0" presId="urn:microsoft.com/office/officeart/2005/8/layout/default"/>
    <dgm:cxn modelId="{502B606A-A717-4B97-8024-3E7AF0D28897}" srcId="{0E283745-4CB2-40B9-92DE-939E711BDAE0}" destId="{4B62BBA8-D2DB-4077-ABD3-593C42D12350}" srcOrd="9" destOrd="0" parTransId="{996CF6E4-6E12-4705-A318-73C5186C3DA9}" sibTransId="{65DF2328-5824-4CC5-9262-70E79518D310}"/>
    <dgm:cxn modelId="{CBBA4D50-6EDA-42E5-BBA3-2CCBA2521AF0}" srcId="{0E283745-4CB2-40B9-92DE-939E711BDAE0}" destId="{5C1EABA5-3569-4DFE-9C0B-0ADF5766A4AE}" srcOrd="4" destOrd="0" parTransId="{E87A0F67-037E-4EB8-BB93-0094044A2A71}" sibTransId="{5BB3ACE1-390B-4610-952C-7D5DB719A1D8}"/>
    <dgm:cxn modelId="{1E68E370-1FC9-4A2A-B39E-5A9470164708}" srcId="{0E283745-4CB2-40B9-92DE-939E711BDAE0}" destId="{17EB5847-D687-424D-8575-CC6D72ED9ED4}" srcOrd="6" destOrd="0" parTransId="{1C0C3B3F-1FCD-424D-A498-CEECC207C9BD}" sibTransId="{B7560666-76FD-44F7-B5B5-481C5929A01E}"/>
    <dgm:cxn modelId="{C359F37E-8667-4252-B6C5-08F7C67CC0B3}" srcId="{0E283745-4CB2-40B9-92DE-939E711BDAE0}" destId="{46357EE4-ECF0-4AB9-B7BB-9F2B6E76862A}" srcOrd="12" destOrd="0" parTransId="{46D4C12C-9F52-4475-86EE-E89F53CD826A}" sibTransId="{C4D49573-D0F3-491F-8833-859A4299D9F6}"/>
    <dgm:cxn modelId="{B75BD186-43A9-4778-AB2A-31C34B5C653F}" type="presOf" srcId="{309EACEE-8923-48FB-93BA-5527D72EEF86}" destId="{7C7935CC-EECF-4FF6-B946-716A3B8BDB91}" srcOrd="0" destOrd="0" presId="urn:microsoft.com/office/officeart/2005/8/layout/default"/>
    <dgm:cxn modelId="{1A59488A-5D1F-47C2-BBE6-77AF6436DA69}" srcId="{0E283745-4CB2-40B9-92DE-939E711BDAE0}" destId="{613985E6-A7F5-4E17-990E-D68D6BB7843A}" srcOrd="0" destOrd="0" parTransId="{5532DA22-4A18-4C86-A4EA-B6794F0627F4}" sibTransId="{888B1430-68DC-4E9C-A522-88C9850AC285}"/>
    <dgm:cxn modelId="{5FA93C8D-1FB6-41FC-82E9-F569312FF4C9}" type="presOf" srcId="{46357EE4-ECF0-4AB9-B7BB-9F2B6E76862A}" destId="{05BB5945-3588-4A88-90DD-6F879B65D426}" srcOrd="0" destOrd="0" presId="urn:microsoft.com/office/officeart/2005/8/layout/default"/>
    <dgm:cxn modelId="{4087929B-D983-4CE3-8AFA-BA35D9FE26B2}" type="presOf" srcId="{613985E6-A7F5-4E17-990E-D68D6BB7843A}" destId="{8D21A9AC-756D-4835-B76A-74CAD8CC7428}" srcOrd="0" destOrd="0" presId="urn:microsoft.com/office/officeart/2005/8/layout/default"/>
    <dgm:cxn modelId="{180545A4-CCAB-4A43-BEA4-D2BC387B7532}" srcId="{0E283745-4CB2-40B9-92DE-939E711BDAE0}" destId="{7FB7629A-8A56-42A8-8ED5-C267D1A68C55}" srcOrd="1" destOrd="0" parTransId="{430CAB23-5F89-4423-8293-BD2160F3254D}" sibTransId="{F2D1E9E8-35D4-4C5A-9F60-244E75548877}"/>
    <dgm:cxn modelId="{55E95AAD-08ED-4B5F-B94C-48E105ED4F18}" type="presOf" srcId="{BBD20327-8386-45F7-BB62-860BD2064A3E}" destId="{EAB5A91C-A905-4586-AD24-4DEF37941F75}" srcOrd="0" destOrd="0" presId="urn:microsoft.com/office/officeart/2005/8/layout/default"/>
    <dgm:cxn modelId="{1C42DFAF-1C3A-453E-B0AB-9B5CD5F333E4}" type="presOf" srcId="{C5F7D293-C58A-41D8-B158-4B4F0CFDD2A7}" destId="{D14B9810-FD61-4C92-B4A0-7F8531EF6B87}" srcOrd="0" destOrd="0" presId="urn:microsoft.com/office/officeart/2005/8/layout/default"/>
    <dgm:cxn modelId="{303E4DB3-7489-4848-A557-425F8B3C1C9C}" type="presOf" srcId="{D124A835-71BC-453A-9D59-CC0902010655}" destId="{7044B26F-62E7-4637-B0E9-B8EE6AB05EFC}" srcOrd="0" destOrd="0" presId="urn:microsoft.com/office/officeart/2005/8/layout/default"/>
    <dgm:cxn modelId="{AC3936BD-362C-492B-A858-1E343473DE3C}" srcId="{0E283745-4CB2-40B9-92DE-939E711BDAE0}" destId="{CAFF36D2-FF9C-4CAB-BC29-9F74DB1CC119}" srcOrd="15" destOrd="0" parTransId="{2F4DAAF8-C95F-4AF8-AEDC-85CD0913E5D5}" sibTransId="{C308C2FD-61DF-459C-94A4-97A06868AD77}"/>
    <dgm:cxn modelId="{D13176C7-AFFE-41F6-A92A-80898CC0FFA3}" srcId="{0E283745-4CB2-40B9-92DE-939E711BDAE0}" destId="{BBD20327-8386-45F7-BB62-860BD2064A3E}" srcOrd="3" destOrd="0" parTransId="{85115F4F-A13E-4CCE-BFB3-CBF52449770A}" sibTransId="{A7A3043E-9052-49C5-AFB2-55C5A04CAF37}"/>
    <dgm:cxn modelId="{7FC2F7CE-0090-4D69-A8A3-59670E81664F}" type="presOf" srcId="{672946C5-612D-4645-ACED-16B1797CC600}" destId="{163CB574-13B3-4324-AEED-CBD28C402724}" srcOrd="0" destOrd="0" presId="urn:microsoft.com/office/officeart/2005/8/layout/default"/>
    <dgm:cxn modelId="{65EA49D9-5F36-43A6-8A3F-8534BA8B9F3A}" srcId="{0E283745-4CB2-40B9-92DE-939E711BDAE0}" destId="{A55509CD-7427-4CC2-9E94-E773CAB481D4}" srcOrd="10" destOrd="0" parTransId="{A428F52D-4334-4B19-8F84-7301F445072C}" sibTransId="{6C21A685-F87A-482C-B662-AEA9FDD84728}"/>
    <dgm:cxn modelId="{06AE05F4-22A7-4E3B-8394-FF8494BF97D3}" type="presOf" srcId="{17EB5847-D687-424D-8575-CC6D72ED9ED4}" destId="{D965C8F3-C9FF-4062-91D5-91B8636F01DC}" srcOrd="0" destOrd="0" presId="urn:microsoft.com/office/officeart/2005/8/layout/default"/>
    <dgm:cxn modelId="{43DDDC6C-1745-475B-AD40-876F8823D28F}" type="presParOf" srcId="{4652F812-8431-4161-8786-A2718DCC632E}" destId="{8D21A9AC-756D-4835-B76A-74CAD8CC7428}" srcOrd="0" destOrd="0" presId="urn:microsoft.com/office/officeart/2005/8/layout/default"/>
    <dgm:cxn modelId="{999E71E5-5FD3-4CF5-BE6F-0B6F52C10107}" type="presParOf" srcId="{4652F812-8431-4161-8786-A2718DCC632E}" destId="{872D1E63-C6FA-48EA-9BD7-E76A00E25256}" srcOrd="1" destOrd="0" presId="urn:microsoft.com/office/officeart/2005/8/layout/default"/>
    <dgm:cxn modelId="{536A0D88-DF8A-42E2-8A7A-13A1D3B986C4}" type="presParOf" srcId="{4652F812-8431-4161-8786-A2718DCC632E}" destId="{334A0345-6945-4113-BE90-C8F5319B4AD3}" srcOrd="2" destOrd="0" presId="urn:microsoft.com/office/officeart/2005/8/layout/default"/>
    <dgm:cxn modelId="{5263BBF0-D7F7-407E-B33B-0EE4E3B2BA19}" type="presParOf" srcId="{4652F812-8431-4161-8786-A2718DCC632E}" destId="{ED8F7CA8-D30E-4872-AF74-8BF19A7FFB17}" srcOrd="3" destOrd="0" presId="urn:microsoft.com/office/officeart/2005/8/layout/default"/>
    <dgm:cxn modelId="{909AC44F-F4F9-4186-8DC4-958AF66EC5AB}" type="presParOf" srcId="{4652F812-8431-4161-8786-A2718DCC632E}" destId="{0276A057-4F29-42F1-99E1-6883D569FBA7}" srcOrd="4" destOrd="0" presId="urn:microsoft.com/office/officeart/2005/8/layout/default"/>
    <dgm:cxn modelId="{2EE2CCF5-8457-4DB7-9FC6-355631EEE2A4}" type="presParOf" srcId="{4652F812-8431-4161-8786-A2718DCC632E}" destId="{3F89FD71-76DF-49F8-A9B8-C1B43BE024EA}" srcOrd="5" destOrd="0" presId="urn:microsoft.com/office/officeart/2005/8/layout/default"/>
    <dgm:cxn modelId="{6E5CD4BC-2F1C-43A2-B46C-7C6DBF07BE0A}" type="presParOf" srcId="{4652F812-8431-4161-8786-A2718DCC632E}" destId="{EAB5A91C-A905-4586-AD24-4DEF37941F75}" srcOrd="6" destOrd="0" presId="urn:microsoft.com/office/officeart/2005/8/layout/default"/>
    <dgm:cxn modelId="{20BD02F5-051A-4867-8E52-1FD362AB06E2}" type="presParOf" srcId="{4652F812-8431-4161-8786-A2718DCC632E}" destId="{4C89AAEE-33EF-4239-975F-DE6C6002CDB9}" srcOrd="7" destOrd="0" presId="urn:microsoft.com/office/officeart/2005/8/layout/default"/>
    <dgm:cxn modelId="{BA7FC89C-F005-4E2F-B6EF-C0AF7C4856F6}" type="presParOf" srcId="{4652F812-8431-4161-8786-A2718DCC632E}" destId="{B97D7123-6B77-49E0-8C60-A0831EA386DA}" srcOrd="8" destOrd="0" presId="urn:microsoft.com/office/officeart/2005/8/layout/default"/>
    <dgm:cxn modelId="{2FA1CB04-5FC8-48CB-8C94-ED0B20CAB02F}" type="presParOf" srcId="{4652F812-8431-4161-8786-A2718DCC632E}" destId="{2B994385-00C7-4369-A221-5175796DD24B}" srcOrd="9" destOrd="0" presId="urn:microsoft.com/office/officeart/2005/8/layout/default"/>
    <dgm:cxn modelId="{D52A6AF2-ACE1-473C-83EF-288CD1421232}" type="presParOf" srcId="{4652F812-8431-4161-8786-A2718DCC632E}" destId="{7044B26F-62E7-4637-B0E9-B8EE6AB05EFC}" srcOrd="10" destOrd="0" presId="urn:microsoft.com/office/officeart/2005/8/layout/default"/>
    <dgm:cxn modelId="{C7BC5C20-883A-48B1-BF15-1385945B1CCE}" type="presParOf" srcId="{4652F812-8431-4161-8786-A2718DCC632E}" destId="{23B11C58-3CB0-4413-93CA-F015EEEED3FA}" srcOrd="11" destOrd="0" presId="urn:microsoft.com/office/officeart/2005/8/layout/default"/>
    <dgm:cxn modelId="{29CD4DBF-C7DB-4CAB-9FDD-D349E6A05740}" type="presParOf" srcId="{4652F812-8431-4161-8786-A2718DCC632E}" destId="{D965C8F3-C9FF-4062-91D5-91B8636F01DC}" srcOrd="12" destOrd="0" presId="urn:microsoft.com/office/officeart/2005/8/layout/default"/>
    <dgm:cxn modelId="{93CFB742-C7D1-4010-A05D-C64D405698A3}" type="presParOf" srcId="{4652F812-8431-4161-8786-A2718DCC632E}" destId="{FFDD9FD3-0267-449B-A05B-3CFE283C3941}" srcOrd="13" destOrd="0" presId="urn:microsoft.com/office/officeart/2005/8/layout/default"/>
    <dgm:cxn modelId="{D92771A7-C3CD-4D21-B57E-3440A867C57C}" type="presParOf" srcId="{4652F812-8431-4161-8786-A2718DCC632E}" destId="{FF8D4D22-D819-44A4-9A0E-8EF80864D557}" srcOrd="14" destOrd="0" presId="urn:microsoft.com/office/officeart/2005/8/layout/default"/>
    <dgm:cxn modelId="{CEFBAFC8-B6D9-4ED2-A168-5D54D42C3608}" type="presParOf" srcId="{4652F812-8431-4161-8786-A2718DCC632E}" destId="{996C14DB-9D46-4B32-803E-85180FC146FA}" srcOrd="15" destOrd="0" presId="urn:microsoft.com/office/officeart/2005/8/layout/default"/>
    <dgm:cxn modelId="{AD84E096-239B-4431-B393-6BC756BE31EE}" type="presParOf" srcId="{4652F812-8431-4161-8786-A2718DCC632E}" destId="{7C7935CC-EECF-4FF6-B946-716A3B8BDB91}" srcOrd="16" destOrd="0" presId="urn:microsoft.com/office/officeart/2005/8/layout/default"/>
    <dgm:cxn modelId="{2FDEA7CC-52CF-4FDE-89AF-FCA4F6B59A9B}" type="presParOf" srcId="{4652F812-8431-4161-8786-A2718DCC632E}" destId="{E932AF2F-EF99-4633-A939-30D612B9B2DA}" srcOrd="17" destOrd="0" presId="urn:microsoft.com/office/officeart/2005/8/layout/default"/>
    <dgm:cxn modelId="{96A2F61E-0DEC-4B6E-A2AC-6E224F3466EF}" type="presParOf" srcId="{4652F812-8431-4161-8786-A2718DCC632E}" destId="{5FD5E705-A2B7-45BF-BB6B-AAF967B138A0}" srcOrd="18" destOrd="0" presId="urn:microsoft.com/office/officeart/2005/8/layout/default"/>
    <dgm:cxn modelId="{36951A47-4196-4361-B2B4-B4A7F7EEB1C4}" type="presParOf" srcId="{4652F812-8431-4161-8786-A2718DCC632E}" destId="{E4CB76F0-4B09-455A-A772-5B6331C01622}" srcOrd="19" destOrd="0" presId="urn:microsoft.com/office/officeart/2005/8/layout/default"/>
    <dgm:cxn modelId="{55614F2F-2192-4F7E-A763-459930591A4D}" type="presParOf" srcId="{4652F812-8431-4161-8786-A2718DCC632E}" destId="{9891A734-EFC6-4D96-AD90-432F6BB4818B}" srcOrd="20" destOrd="0" presId="urn:microsoft.com/office/officeart/2005/8/layout/default"/>
    <dgm:cxn modelId="{95F89124-7600-46DB-BE18-DE96221C4828}" type="presParOf" srcId="{4652F812-8431-4161-8786-A2718DCC632E}" destId="{78434FF5-72E2-4775-9062-1D5BFB651EBB}" srcOrd="21" destOrd="0" presId="urn:microsoft.com/office/officeart/2005/8/layout/default"/>
    <dgm:cxn modelId="{EFB5E05F-079E-46CE-9318-573238592D02}" type="presParOf" srcId="{4652F812-8431-4161-8786-A2718DCC632E}" destId="{4B1C5AE5-DB96-4A63-8E1C-2823FDEB4096}" srcOrd="22" destOrd="0" presId="urn:microsoft.com/office/officeart/2005/8/layout/default"/>
    <dgm:cxn modelId="{2587164A-1B53-4402-9AB1-F39D97B907C8}" type="presParOf" srcId="{4652F812-8431-4161-8786-A2718DCC632E}" destId="{E6BFD059-4429-44F9-A217-B63883CE2EB7}" srcOrd="23" destOrd="0" presId="urn:microsoft.com/office/officeart/2005/8/layout/default"/>
    <dgm:cxn modelId="{3E60C796-0304-4CC7-B7C3-813BBBCB89E8}" type="presParOf" srcId="{4652F812-8431-4161-8786-A2718DCC632E}" destId="{05BB5945-3588-4A88-90DD-6F879B65D426}" srcOrd="24" destOrd="0" presId="urn:microsoft.com/office/officeart/2005/8/layout/default"/>
    <dgm:cxn modelId="{5A17D846-407E-466F-8A27-4105B8DFD05A}" type="presParOf" srcId="{4652F812-8431-4161-8786-A2718DCC632E}" destId="{13F71574-E04C-4EFD-98C3-12B1A4180AFD}" srcOrd="25" destOrd="0" presId="urn:microsoft.com/office/officeart/2005/8/layout/default"/>
    <dgm:cxn modelId="{59EF1E6B-3172-4C97-A982-33866542D85A}" type="presParOf" srcId="{4652F812-8431-4161-8786-A2718DCC632E}" destId="{D14B9810-FD61-4C92-B4A0-7F8531EF6B87}" srcOrd="26" destOrd="0" presId="urn:microsoft.com/office/officeart/2005/8/layout/default"/>
    <dgm:cxn modelId="{F2262D46-9E46-48B0-8E0A-62549602269B}" type="presParOf" srcId="{4652F812-8431-4161-8786-A2718DCC632E}" destId="{70E912C0-C3C1-4AEE-B8B2-D08BC063E6CD}" srcOrd="27" destOrd="0" presId="urn:microsoft.com/office/officeart/2005/8/layout/default"/>
    <dgm:cxn modelId="{ABD89D7E-83F9-4880-ABF0-155BC2B7BEB4}" type="presParOf" srcId="{4652F812-8431-4161-8786-A2718DCC632E}" destId="{C41E52E8-DA57-489A-9C20-DAF444BC5D85}" srcOrd="28" destOrd="0" presId="urn:microsoft.com/office/officeart/2005/8/layout/default"/>
    <dgm:cxn modelId="{88D4A7D7-838C-4BAF-9079-C378E0CDFFCD}" type="presParOf" srcId="{4652F812-8431-4161-8786-A2718DCC632E}" destId="{666D33B3-3F31-4240-8C5F-B5ACF0225D2C}" srcOrd="29" destOrd="0" presId="urn:microsoft.com/office/officeart/2005/8/layout/default"/>
    <dgm:cxn modelId="{D8EC7138-4BAF-4CEA-9328-AFD882C62C36}" type="presParOf" srcId="{4652F812-8431-4161-8786-A2718DCC632E}" destId="{0381CCA0-848E-49B6-A5F2-FB29DFA91FE8}" srcOrd="30" destOrd="0" presId="urn:microsoft.com/office/officeart/2005/8/layout/default"/>
    <dgm:cxn modelId="{A38F13C9-26BA-4B3A-8B72-FDD405793224}" type="presParOf" srcId="{4652F812-8431-4161-8786-A2718DCC632E}" destId="{D6AD17C7-C530-490A-81F6-B6F3FE222583}" srcOrd="31" destOrd="0" presId="urn:microsoft.com/office/officeart/2005/8/layout/default"/>
    <dgm:cxn modelId="{662619C1-1F2D-4EEB-853B-D858D6F8AE3D}" type="presParOf" srcId="{4652F812-8431-4161-8786-A2718DCC632E}" destId="{163CB574-13B3-4324-AEED-CBD28C402724}" srcOrd="3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C68B20-7C7F-4483-9DFD-F1BF28F536C4}"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B50C4409-268E-4FEB-AF80-2006B757ECE3}">
      <dgm:prSet/>
      <dgm:spPr/>
      <dgm:t>
        <a:bodyPr/>
        <a:lstStyle/>
        <a:p>
          <a:r>
            <a:rPr lang="en-US" dirty="0"/>
            <a:t>Neeharika </a:t>
          </a:r>
          <a:r>
            <a:rPr lang="en-US" dirty="0" err="1"/>
            <a:t>Angirekula</a:t>
          </a:r>
          <a:r>
            <a:rPr lang="en-US" dirty="0"/>
            <a:t> -Project-1,2,6</a:t>
          </a:r>
        </a:p>
      </dgm:t>
    </dgm:pt>
    <dgm:pt modelId="{1F59B7C4-404F-4D32-A6F3-CF5EA22052F4}" type="parTrans" cxnId="{F0D07A77-5869-4EE5-96BA-F51730B1C17D}">
      <dgm:prSet/>
      <dgm:spPr/>
      <dgm:t>
        <a:bodyPr/>
        <a:lstStyle/>
        <a:p>
          <a:endParaRPr lang="en-US"/>
        </a:p>
      </dgm:t>
    </dgm:pt>
    <dgm:pt modelId="{21259A6C-5949-4F10-A397-5914DCF647C8}" type="sibTrans" cxnId="{F0D07A77-5869-4EE5-96BA-F51730B1C17D}">
      <dgm:prSet/>
      <dgm:spPr/>
      <dgm:t>
        <a:bodyPr/>
        <a:lstStyle/>
        <a:p>
          <a:endParaRPr lang="en-US"/>
        </a:p>
      </dgm:t>
    </dgm:pt>
    <dgm:pt modelId="{8379603D-F0BD-4B61-B878-15C23D449B83}">
      <dgm:prSet/>
      <dgm:spPr/>
      <dgm:t>
        <a:bodyPr/>
        <a:lstStyle/>
        <a:p>
          <a:r>
            <a:rPr lang="en-US"/>
            <a:t>Prasanna Kumar Vemula –Project 2,3,4</a:t>
          </a:r>
        </a:p>
      </dgm:t>
    </dgm:pt>
    <dgm:pt modelId="{D66B7F0E-3BF1-4926-B55E-EA9BEBDFDDAF}" type="parTrans" cxnId="{A4DD2739-6F63-49C6-9F52-8580A78EA7A9}">
      <dgm:prSet/>
      <dgm:spPr/>
      <dgm:t>
        <a:bodyPr/>
        <a:lstStyle/>
        <a:p>
          <a:endParaRPr lang="en-US"/>
        </a:p>
      </dgm:t>
    </dgm:pt>
    <dgm:pt modelId="{9EE08BB1-2A4A-499E-BB92-BB334A4A7DF3}" type="sibTrans" cxnId="{A4DD2739-6F63-49C6-9F52-8580A78EA7A9}">
      <dgm:prSet/>
      <dgm:spPr/>
      <dgm:t>
        <a:bodyPr/>
        <a:lstStyle/>
        <a:p>
          <a:endParaRPr lang="en-US"/>
        </a:p>
      </dgm:t>
    </dgm:pt>
    <dgm:pt modelId="{E5AFBD1C-67CB-469A-8F2E-CB24CC5A71F9}">
      <dgm:prSet/>
      <dgm:spPr/>
      <dgm:t>
        <a:bodyPr/>
        <a:lstStyle/>
        <a:p>
          <a:r>
            <a:rPr lang="en-US"/>
            <a:t>Mohan Naik Palithya-Project 3,4,7</a:t>
          </a:r>
        </a:p>
      </dgm:t>
    </dgm:pt>
    <dgm:pt modelId="{75EC610B-6854-40DB-AD6C-A8C9FE87A697}" type="parTrans" cxnId="{EF7A8FEC-67C6-4307-838D-243D6C4BE1A8}">
      <dgm:prSet/>
      <dgm:spPr/>
      <dgm:t>
        <a:bodyPr/>
        <a:lstStyle/>
        <a:p>
          <a:endParaRPr lang="en-US"/>
        </a:p>
      </dgm:t>
    </dgm:pt>
    <dgm:pt modelId="{0D101727-E11C-48DF-A4D6-D08246AE25CB}" type="sibTrans" cxnId="{EF7A8FEC-67C6-4307-838D-243D6C4BE1A8}">
      <dgm:prSet/>
      <dgm:spPr/>
      <dgm:t>
        <a:bodyPr/>
        <a:lstStyle/>
        <a:p>
          <a:endParaRPr lang="en-US"/>
        </a:p>
      </dgm:t>
    </dgm:pt>
    <dgm:pt modelId="{4D481E2A-1934-4F5F-BF94-174AD28579DA}">
      <dgm:prSet/>
      <dgm:spPr/>
      <dgm:t>
        <a:bodyPr/>
        <a:lstStyle/>
        <a:p>
          <a:r>
            <a:rPr lang="en-US"/>
            <a:t>Keerthiviswaja Pappu-5,6,7</a:t>
          </a:r>
        </a:p>
      </dgm:t>
    </dgm:pt>
    <dgm:pt modelId="{1AB4EA6B-9E95-41FA-A20D-8E2F12302D0D}" type="parTrans" cxnId="{9B4D0C27-131D-4288-A48C-A8014C34EF34}">
      <dgm:prSet/>
      <dgm:spPr/>
      <dgm:t>
        <a:bodyPr/>
        <a:lstStyle/>
        <a:p>
          <a:endParaRPr lang="en-US"/>
        </a:p>
      </dgm:t>
    </dgm:pt>
    <dgm:pt modelId="{37D631AC-D7D4-4D8E-AEA7-EAF708B7D69C}" type="sibTrans" cxnId="{9B4D0C27-131D-4288-A48C-A8014C34EF34}">
      <dgm:prSet/>
      <dgm:spPr/>
      <dgm:t>
        <a:bodyPr/>
        <a:lstStyle/>
        <a:p>
          <a:endParaRPr lang="en-US"/>
        </a:p>
      </dgm:t>
    </dgm:pt>
    <dgm:pt modelId="{7F2866EC-2126-4262-B880-5E02B3855476}" type="pres">
      <dgm:prSet presAssocID="{1AC68B20-7C7F-4483-9DFD-F1BF28F536C4}" presName="linear" presStyleCnt="0">
        <dgm:presLayoutVars>
          <dgm:dir/>
          <dgm:animLvl val="lvl"/>
          <dgm:resizeHandles val="exact"/>
        </dgm:presLayoutVars>
      </dgm:prSet>
      <dgm:spPr/>
    </dgm:pt>
    <dgm:pt modelId="{C5F5F6DC-D5E8-4916-B751-34085E1BA114}" type="pres">
      <dgm:prSet presAssocID="{B50C4409-268E-4FEB-AF80-2006B757ECE3}" presName="parentLin" presStyleCnt="0"/>
      <dgm:spPr/>
    </dgm:pt>
    <dgm:pt modelId="{ACE16591-78A8-4E4B-8BF6-70B4496C8225}" type="pres">
      <dgm:prSet presAssocID="{B50C4409-268E-4FEB-AF80-2006B757ECE3}" presName="parentLeftMargin" presStyleLbl="node1" presStyleIdx="0" presStyleCnt="4"/>
      <dgm:spPr/>
    </dgm:pt>
    <dgm:pt modelId="{948BFAC4-0339-48AB-89F3-0F5FE07C3DB8}" type="pres">
      <dgm:prSet presAssocID="{B50C4409-268E-4FEB-AF80-2006B757ECE3}" presName="parentText" presStyleLbl="node1" presStyleIdx="0" presStyleCnt="4">
        <dgm:presLayoutVars>
          <dgm:chMax val="0"/>
          <dgm:bulletEnabled val="1"/>
        </dgm:presLayoutVars>
      </dgm:prSet>
      <dgm:spPr/>
    </dgm:pt>
    <dgm:pt modelId="{377B3A83-82D3-4D41-9C84-08AD6B86F361}" type="pres">
      <dgm:prSet presAssocID="{B50C4409-268E-4FEB-AF80-2006B757ECE3}" presName="negativeSpace" presStyleCnt="0"/>
      <dgm:spPr/>
    </dgm:pt>
    <dgm:pt modelId="{6518A604-FB23-48FC-962B-A4B018B3EE16}" type="pres">
      <dgm:prSet presAssocID="{B50C4409-268E-4FEB-AF80-2006B757ECE3}" presName="childText" presStyleLbl="conFgAcc1" presStyleIdx="0" presStyleCnt="4">
        <dgm:presLayoutVars>
          <dgm:bulletEnabled val="1"/>
        </dgm:presLayoutVars>
      </dgm:prSet>
      <dgm:spPr/>
    </dgm:pt>
    <dgm:pt modelId="{408DC8C8-3D04-4366-B0B9-BD23927ACEF0}" type="pres">
      <dgm:prSet presAssocID="{21259A6C-5949-4F10-A397-5914DCF647C8}" presName="spaceBetweenRectangles" presStyleCnt="0"/>
      <dgm:spPr/>
    </dgm:pt>
    <dgm:pt modelId="{56C0490D-75A5-4940-8833-CB03B0D80C23}" type="pres">
      <dgm:prSet presAssocID="{8379603D-F0BD-4B61-B878-15C23D449B83}" presName="parentLin" presStyleCnt="0"/>
      <dgm:spPr/>
    </dgm:pt>
    <dgm:pt modelId="{8514330D-13C8-4809-BF95-9EBAB0DBB0EF}" type="pres">
      <dgm:prSet presAssocID="{8379603D-F0BD-4B61-B878-15C23D449B83}" presName="parentLeftMargin" presStyleLbl="node1" presStyleIdx="0" presStyleCnt="4"/>
      <dgm:spPr/>
    </dgm:pt>
    <dgm:pt modelId="{4D858BDA-ABF3-484F-8E91-108C84D1E370}" type="pres">
      <dgm:prSet presAssocID="{8379603D-F0BD-4B61-B878-15C23D449B83}" presName="parentText" presStyleLbl="node1" presStyleIdx="1" presStyleCnt="4">
        <dgm:presLayoutVars>
          <dgm:chMax val="0"/>
          <dgm:bulletEnabled val="1"/>
        </dgm:presLayoutVars>
      </dgm:prSet>
      <dgm:spPr/>
    </dgm:pt>
    <dgm:pt modelId="{43503506-4E2E-4263-A570-DDEC7E5B01E5}" type="pres">
      <dgm:prSet presAssocID="{8379603D-F0BD-4B61-B878-15C23D449B83}" presName="negativeSpace" presStyleCnt="0"/>
      <dgm:spPr/>
    </dgm:pt>
    <dgm:pt modelId="{876E8677-A868-452C-AEE6-E3C19BA3E80E}" type="pres">
      <dgm:prSet presAssocID="{8379603D-F0BD-4B61-B878-15C23D449B83}" presName="childText" presStyleLbl="conFgAcc1" presStyleIdx="1" presStyleCnt="4">
        <dgm:presLayoutVars>
          <dgm:bulletEnabled val="1"/>
        </dgm:presLayoutVars>
      </dgm:prSet>
      <dgm:spPr/>
    </dgm:pt>
    <dgm:pt modelId="{3E2C6D55-A5F4-4319-9CF0-D79DE22F4986}" type="pres">
      <dgm:prSet presAssocID="{9EE08BB1-2A4A-499E-BB92-BB334A4A7DF3}" presName="spaceBetweenRectangles" presStyleCnt="0"/>
      <dgm:spPr/>
    </dgm:pt>
    <dgm:pt modelId="{32D8F24C-277D-4783-B42D-E2A4A28AB7C2}" type="pres">
      <dgm:prSet presAssocID="{E5AFBD1C-67CB-469A-8F2E-CB24CC5A71F9}" presName="parentLin" presStyleCnt="0"/>
      <dgm:spPr/>
    </dgm:pt>
    <dgm:pt modelId="{A7496AE9-C22B-42F2-A22F-5CCD40546B4D}" type="pres">
      <dgm:prSet presAssocID="{E5AFBD1C-67CB-469A-8F2E-CB24CC5A71F9}" presName="parentLeftMargin" presStyleLbl="node1" presStyleIdx="1" presStyleCnt="4"/>
      <dgm:spPr/>
    </dgm:pt>
    <dgm:pt modelId="{C5A01E1A-C5D8-43B9-A15F-D0F5F6CEA506}" type="pres">
      <dgm:prSet presAssocID="{E5AFBD1C-67CB-469A-8F2E-CB24CC5A71F9}" presName="parentText" presStyleLbl="node1" presStyleIdx="2" presStyleCnt="4">
        <dgm:presLayoutVars>
          <dgm:chMax val="0"/>
          <dgm:bulletEnabled val="1"/>
        </dgm:presLayoutVars>
      </dgm:prSet>
      <dgm:spPr/>
    </dgm:pt>
    <dgm:pt modelId="{F397EB15-C336-459B-B364-5B80D5B1B19A}" type="pres">
      <dgm:prSet presAssocID="{E5AFBD1C-67CB-469A-8F2E-CB24CC5A71F9}" presName="negativeSpace" presStyleCnt="0"/>
      <dgm:spPr/>
    </dgm:pt>
    <dgm:pt modelId="{B7DA7EEB-2292-434A-9352-B4E2C1B0D81A}" type="pres">
      <dgm:prSet presAssocID="{E5AFBD1C-67CB-469A-8F2E-CB24CC5A71F9}" presName="childText" presStyleLbl="conFgAcc1" presStyleIdx="2" presStyleCnt="4">
        <dgm:presLayoutVars>
          <dgm:bulletEnabled val="1"/>
        </dgm:presLayoutVars>
      </dgm:prSet>
      <dgm:spPr/>
    </dgm:pt>
    <dgm:pt modelId="{36C50E1E-AE63-4616-85D8-7AF71F4D1FB0}" type="pres">
      <dgm:prSet presAssocID="{0D101727-E11C-48DF-A4D6-D08246AE25CB}" presName="spaceBetweenRectangles" presStyleCnt="0"/>
      <dgm:spPr/>
    </dgm:pt>
    <dgm:pt modelId="{953987B5-000F-458D-8C00-24A3E988E489}" type="pres">
      <dgm:prSet presAssocID="{4D481E2A-1934-4F5F-BF94-174AD28579DA}" presName="parentLin" presStyleCnt="0"/>
      <dgm:spPr/>
    </dgm:pt>
    <dgm:pt modelId="{A5D3411E-5B12-4220-BBBA-02D0BAEB19A1}" type="pres">
      <dgm:prSet presAssocID="{4D481E2A-1934-4F5F-BF94-174AD28579DA}" presName="parentLeftMargin" presStyleLbl="node1" presStyleIdx="2" presStyleCnt="4"/>
      <dgm:spPr/>
    </dgm:pt>
    <dgm:pt modelId="{6FDB670F-FBB4-4D1A-9FF5-A1A8C715710C}" type="pres">
      <dgm:prSet presAssocID="{4D481E2A-1934-4F5F-BF94-174AD28579DA}" presName="parentText" presStyleLbl="node1" presStyleIdx="3" presStyleCnt="4">
        <dgm:presLayoutVars>
          <dgm:chMax val="0"/>
          <dgm:bulletEnabled val="1"/>
        </dgm:presLayoutVars>
      </dgm:prSet>
      <dgm:spPr/>
    </dgm:pt>
    <dgm:pt modelId="{A65FC43F-D353-4ACF-8CFC-E2B72A6D8C77}" type="pres">
      <dgm:prSet presAssocID="{4D481E2A-1934-4F5F-BF94-174AD28579DA}" presName="negativeSpace" presStyleCnt="0"/>
      <dgm:spPr/>
    </dgm:pt>
    <dgm:pt modelId="{CA7E87E5-45DC-4FD4-8FE3-C5C05634B107}" type="pres">
      <dgm:prSet presAssocID="{4D481E2A-1934-4F5F-BF94-174AD28579DA}" presName="childText" presStyleLbl="conFgAcc1" presStyleIdx="3" presStyleCnt="4">
        <dgm:presLayoutVars>
          <dgm:bulletEnabled val="1"/>
        </dgm:presLayoutVars>
      </dgm:prSet>
      <dgm:spPr/>
    </dgm:pt>
  </dgm:ptLst>
  <dgm:cxnLst>
    <dgm:cxn modelId="{2EF3DC04-260A-4227-98D1-06B9F4682D41}" type="presOf" srcId="{1AC68B20-7C7F-4483-9DFD-F1BF28F536C4}" destId="{7F2866EC-2126-4262-B880-5E02B3855476}" srcOrd="0" destOrd="0" presId="urn:microsoft.com/office/officeart/2005/8/layout/list1"/>
    <dgm:cxn modelId="{5A06620A-0D78-49B3-BFEF-AA309ABEC7A7}" type="presOf" srcId="{B50C4409-268E-4FEB-AF80-2006B757ECE3}" destId="{ACE16591-78A8-4E4B-8BF6-70B4496C8225}" srcOrd="0" destOrd="0" presId="urn:microsoft.com/office/officeart/2005/8/layout/list1"/>
    <dgm:cxn modelId="{F7642B15-4938-4B54-B0E6-BA2E3652CB44}" type="presOf" srcId="{8379603D-F0BD-4B61-B878-15C23D449B83}" destId="{4D858BDA-ABF3-484F-8E91-108C84D1E370}" srcOrd="1" destOrd="0" presId="urn:microsoft.com/office/officeart/2005/8/layout/list1"/>
    <dgm:cxn modelId="{1F2C351A-C5D6-4C90-B852-8AD669FFADEE}" type="presOf" srcId="{8379603D-F0BD-4B61-B878-15C23D449B83}" destId="{8514330D-13C8-4809-BF95-9EBAB0DBB0EF}" srcOrd="0" destOrd="0" presId="urn:microsoft.com/office/officeart/2005/8/layout/list1"/>
    <dgm:cxn modelId="{9B4D0C27-131D-4288-A48C-A8014C34EF34}" srcId="{1AC68B20-7C7F-4483-9DFD-F1BF28F536C4}" destId="{4D481E2A-1934-4F5F-BF94-174AD28579DA}" srcOrd="3" destOrd="0" parTransId="{1AB4EA6B-9E95-41FA-A20D-8E2F12302D0D}" sibTransId="{37D631AC-D7D4-4D8E-AEA7-EAF708B7D69C}"/>
    <dgm:cxn modelId="{A4DD2739-6F63-49C6-9F52-8580A78EA7A9}" srcId="{1AC68B20-7C7F-4483-9DFD-F1BF28F536C4}" destId="{8379603D-F0BD-4B61-B878-15C23D449B83}" srcOrd="1" destOrd="0" parTransId="{D66B7F0E-3BF1-4926-B55E-EA9BEBDFDDAF}" sibTransId="{9EE08BB1-2A4A-499E-BB92-BB334A4A7DF3}"/>
    <dgm:cxn modelId="{8B9AC662-2593-4670-B0F0-BB6DF6862386}" type="presOf" srcId="{4D481E2A-1934-4F5F-BF94-174AD28579DA}" destId="{6FDB670F-FBB4-4D1A-9FF5-A1A8C715710C}" srcOrd="1" destOrd="0" presId="urn:microsoft.com/office/officeart/2005/8/layout/list1"/>
    <dgm:cxn modelId="{955E1273-69DE-48EA-AEE5-3B6282089494}" type="presOf" srcId="{4D481E2A-1934-4F5F-BF94-174AD28579DA}" destId="{A5D3411E-5B12-4220-BBBA-02D0BAEB19A1}" srcOrd="0" destOrd="0" presId="urn:microsoft.com/office/officeart/2005/8/layout/list1"/>
    <dgm:cxn modelId="{F0D07A77-5869-4EE5-96BA-F51730B1C17D}" srcId="{1AC68B20-7C7F-4483-9DFD-F1BF28F536C4}" destId="{B50C4409-268E-4FEB-AF80-2006B757ECE3}" srcOrd="0" destOrd="0" parTransId="{1F59B7C4-404F-4D32-A6F3-CF5EA22052F4}" sibTransId="{21259A6C-5949-4F10-A397-5914DCF647C8}"/>
    <dgm:cxn modelId="{D9C822BA-0522-421F-AF31-4BA06285DBC2}" type="presOf" srcId="{B50C4409-268E-4FEB-AF80-2006B757ECE3}" destId="{948BFAC4-0339-48AB-89F3-0F5FE07C3DB8}" srcOrd="1" destOrd="0" presId="urn:microsoft.com/office/officeart/2005/8/layout/list1"/>
    <dgm:cxn modelId="{A34041DA-CCF6-4DE2-9AA7-52B5BFA1630C}" type="presOf" srcId="{E5AFBD1C-67CB-469A-8F2E-CB24CC5A71F9}" destId="{C5A01E1A-C5D8-43B9-A15F-D0F5F6CEA506}" srcOrd="1" destOrd="0" presId="urn:microsoft.com/office/officeart/2005/8/layout/list1"/>
    <dgm:cxn modelId="{EF7A8FEC-67C6-4307-838D-243D6C4BE1A8}" srcId="{1AC68B20-7C7F-4483-9DFD-F1BF28F536C4}" destId="{E5AFBD1C-67CB-469A-8F2E-CB24CC5A71F9}" srcOrd="2" destOrd="0" parTransId="{75EC610B-6854-40DB-AD6C-A8C9FE87A697}" sibTransId="{0D101727-E11C-48DF-A4D6-D08246AE25CB}"/>
    <dgm:cxn modelId="{DC5816F6-06E9-4F63-9EA8-2BF2BCEC1401}" type="presOf" srcId="{E5AFBD1C-67CB-469A-8F2E-CB24CC5A71F9}" destId="{A7496AE9-C22B-42F2-A22F-5CCD40546B4D}" srcOrd="0" destOrd="0" presId="urn:microsoft.com/office/officeart/2005/8/layout/list1"/>
    <dgm:cxn modelId="{85CB19C0-2483-4650-89C0-A8B493D26EFC}" type="presParOf" srcId="{7F2866EC-2126-4262-B880-5E02B3855476}" destId="{C5F5F6DC-D5E8-4916-B751-34085E1BA114}" srcOrd="0" destOrd="0" presId="urn:microsoft.com/office/officeart/2005/8/layout/list1"/>
    <dgm:cxn modelId="{25C41BA2-A569-45DA-BF3A-75792DA15F49}" type="presParOf" srcId="{C5F5F6DC-D5E8-4916-B751-34085E1BA114}" destId="{ACE16591-78A8-4E4B-8BF6-70B4496C8225}" srcOrd="0" destOrd="0" presId="urn:microsoft.com/office/officeart/2005/8/layout/list1"/>
    <dgm:cxn modelId="{82B2E449-D5E6-4002-9B57-DDE9AAD0C825}" type="presParOf" srcId="{C5F5F6DC-D5E8-4916-B751-34085E1BA114}" destId="{948BFAC4-0339-48AB-89F3-0F5FE07C3DB8}" srcOrd="1" destOrd="0" presId="urn:microsoft.com/office/officeart/2005/8/layout/list1"/>
    <dgm:cxn modelId="{8AB2FDE6-A89D-4FC5-8BA7-DCD7D89D2B92}" type="presParOf" srcId="{7F2866EC-2126-4262-B880-5E02B3855476}" destId="{377B3A83-82D3-4D41-9C84-08AD6B86F361}" srcOrd="1" destOrd="0" presId="urn:microsoft.com/office/officeart/2005/8/layout/list1"/>
    <dgm:cxn modelId="{6C2B86AD-FAE2-49BC-9190-A0958B3A07BF}" type="presParOf" srcId="{7F2866EC-2126-4262-B880-5E02B3855476}" destId="{6518A604-FB23-48FC-962B-A4B018B3EE16}" srcOrd="2" destOrd="0" presId="urn:microsoft.com/office/officeart/2005/8/layout/list1"/>
    <dgm:cxn modelId="{BB26627F-C1F8-4EAA-9351-7DC443419774}" type="presParOf" srcId="{7F2866EC-2126-4262-B880-5E02B3855476}" destId="{408DC8C8-3D04-4366-B0B9-BD23927ACEF0}" srcOrd="3" destOrd="0" presId="urn:microsoft.com/office/officeart/2005/8/layout/list1"/>
    <dgm:cxn modelId="{98F9B931-2D84-4D64-BD52-572BC519CD0F}" type="presParOf" srcId="{7F2866EC-2126-4262-B880-5E02B3855476}" destId="{56C0490D-75A5-4940-8833-CB03B0D80C23}" srcOrd="4" destOrd="0" presId="urn:microsoft.com/office/officeart/2005/8/layout/list1"/>
    <dgm:cxn modelId="{3BE42E6D-911C-42AF-9169-421C5F8C667C}" type="presParOf" srcId="{56C0490D-75A5-4940-8833-CB03B0D80C23}" destId="{8514330D-13C8-4809-BF95-9EBAB0DBB0EF}" srcOrd="0" destOrd="0" presId="urn:microsoft.com/office/officeart/2005/8/layout/list1"/>
    <dgm:cxn modelId="{D6B3DB4D-43D8-43DC-8A16-F8F01029A1AE}" type="presParOf" srcId="{56C0490D-75A5-4940-8833-CB03B0D80C23}" destId="{4D858BDA-ABF3-484F-8E91-108C84D1E370}" srcOrd="1" destOrd="0" presId="urn:microsoft.com/office/officeart/2005/8/layout/list1"/>
    <dgm:cxn modelId="{15441979-8C4C-4D06-91F5-4AFCB6D87007}" type="presParOf" srcId="{7F2866EC-2126-4262-B880-5E02B3855476}" destId="{43503506-4E2E-4263-A570-DDEC7E5B01E5}" srcOrd="5" destOrd="0" presId="urn:microsoft.com/office/officeart/2005/8/layout/list1"/>
    <dgm:cxn modelId="{76107F90-8A60-4A2A-BC3D-B812B1240CBD}" type="presParOf" srcId="{7F2866EC-2126-4262-B880-5E02B3855476}" destId="{876E8677-A868-452C-AEE6-E3C19BA3E80E}" srcOrd="6" destOrd="0" presId="urn:microsoft.com/office/officeart/2005/8/layout/list1"/>
    <dgm:cxn modelId="{7CFB2B58-E5E7-4613-A26F-4464BF216FBF}" type="presParOf" srcId="{7F2866EC-2126-4262-B880-5E02B3855476}" destId="{3E2C6D55-A5F4-4319-9CF0-D79DE22F4986}" srcOrd="7" destOrd="0" presId="urn:microsoft.com/office/officeart/2005/8/layout/list1"/>
    <dgm:cxn modelId="{765DF2FD-8611-41AA-BAFC-CDE1C47BEE3D}" type="presParOf" srcId="{7F2866EC-2126-4262-B880-5E02B3855476}" destId="{32D8F24C-277D-4783-B42D-E2A4A28AB7C2}" srcOrd="8" destOrd="0" presId="urn:microsoft.com/office/officeart/2005/8/layout/list1"/>
    <dgm:cxn modelId="{A946A961-1FB7-42E4-9E7B-0655FEC9A65B}" type="presParOf" srcId="{32D8F24C-277D-4783-B42D-E2A4A28AB7C2}" destId="{A7496AE9-C22B-42F2-A22F-5CCD40546B4D}" srcOrd="0" destOrd="0" presId="urn:microsoft.com/office/officeart/2005/8/layout/list1"/>
    <dgm:cxn modelId="{6D411008-60D6-433C-B67C-818ECC2E8033}" type="presParOf" srcId="{32D8F24C-277D-4783-B42D-E2A4A28AB7C2}" destId="{C5A01E1A-C5D8-43B9-A15F-D0F5F6CEA506}" srcOrd="1" destOrd="0" presId="urn:microsoft.com/office/officeart/2005/8/layout/list1"/>
    <dgm:cxn modelId="{AE47FFEE-100F-42C2-959A-47BB6B34AF62}" type="presParOf" srcId="{7F2866EC-2126-4262-B880-5E02B3855476}" destId="{F397EB15-C336-459B-B364-5B80D5B1B19A}" srcOrd="9" destOrd="0" presId="urn:microsoft.com/office/officeart/2005/8/layout/list1"/>
    <dgm:cxn modelId="{55883B1F-85CC-403B-95B9-52D1C0D0D74C}" type="presParOf" srcId="{7F2866EC-2126-4262-B880-5E02B3855476}" destId="{B7DA7EEB-2292-434A-9352-B4E2C1B0D81A}" srcOrd="10" destOrd="0" presId="urn:microsoft.com/office/officeart/2005/8/layout/list1"/>
    <dgm:cxn modelId="{636970C4-A119-46F9-A90D-F709EBDF96B5}" type="presParOf" srcId="{7F2866EC-2126-4262-B880-5E02B3855476}" destId="{36C50E1E-AE63-4616-85D8-7AF71F4D1FB0}" srcOrd="11" destOrd="0" presId="urn:microsoft.com/office/officeart/2005/8/layout/list1"/>
    <dgm:cxn modelId="{E19D54CB-5268-4990-A750-ADFF0CD1028D}" type="presParOf" srcId="{7F2866EC-2126-4262-B880-5E02B3855476}" destId="{953987B5-000F-458D-8C00-24A3E988E489}" srcOrd="12" destOrd="0" presId="urn:microsoft.com/office/officeart/2005/8/layout/list1"/>
    <dgm:cxn modelId="{07668332-166D-48EF-B3A5-9C531D440933}" type="presParOf" srcId="{953987B5-000F-458D-8C00-24A3E988E489}" destId="{A5D3411E-5B12-4220-BBBA-02D0BAEB19A1}" srcOrd="0" destOrd="0" presId="urn:microsoft.com/office/officeart/2005/8/layout/list1"/>
    <dgm:cxn modelId="{FA758DCB-A34D-42FA-8FCB-7EB9F45BD7E5}" type="presParOf" srcId="{953987B5-000F-458D-8C00-24A3E988E489}" destId="{6FDB670F-FBB4-4D1A-9FF5-A1A8C715710C}" srcOrd="1" destOrd="0" presId="urn:microsoft.com/office/officeart/2005/8/layout/list1"/>
    <dgm:cxn modelId="{DD34D92C-89E8-46AD-A3A4-BDC3BA1C72DD}" type="presParOf" srcId="{7F2866EC-2126-4262-B880-5E02B3855476}" destId="{A65FC43F-D353-4ACF-8CFC-E2B72A6D8C77}" srcOrd="13" destOrd="0" presId="urn:microsoft.com/office/officeart/2005/8/layout/list1"/>
    <dgm:cxn modelId="{1B91B6AB-1A29-4384-8786-B33ED01EF963}" type="presParOf" srcId="{7F2866EC-2126-4262-B880-5E02B3855476}" destId="{CA7E87E5-45DC-4FD4-8FE3-C5C05634B107}"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87A6FA-DCC4-4EC8-BFF5-55CB5E5E7E52}">
      <dsp:nvSpPr>
        <dsp:cNvPr id="0" name=""/>
        <dsp:cNvSpPr/>
      </dsp:nvSpPr>
      <dsp:spPr>
        <a:xfrm>
          <a:off x="0" y="229666"/>
          <a:ext cx="4945607" cy="318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b="0" i="0" kern="1200" baseline="0" dirty="0"/>
            <a:t>The red regression line shows a slight upward slope, indicating a positive correlation between Academic Year and CGPA. As students advance through their academic years, their CGPA tends to increase.</a:t>
          </a:r>
          <a:endParaRPr lang="en-US" sz="800" kern="1200" dirty="0"/>
        </a:p>
      </dsp:txBody>
      <dsp:txXfrm>
        <a:off x="15535" y="245201"/>
        <a:ext cx="4914537" cy="287170"/>
      </dsp:txXfrm>
    </dsp:sp>
    <dsp:sp modelId="{AC0736ED-E9E1-40CC-8F23-97CFBDEAC6B5}">
      <dsp:nvSpPr>
        <dsp:cNvPr id="0" name=""/>
        <dsp:cNvSpPr/>
      </dsp:nvSpPr>
      <dsp:spPr>
        <a:xfrm>
          <a:off x="0" y="570946"/>
          <a:ext cx="4945607" cy="318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b="0" i="0" kern="1200" baseline="0" dirty="0"/>
            <a:t>There is considerable variation in CGPA values within each academic year, as seen in the scattered blue points. This suggests that individual performance differs significantly among students.</a:t>
          </a:r>
          <a:endParaRPr lang="en-US" sz="800" kern="1200" dirty="0"/>
        </a:p>
      </dsp:txBody>
      <dsp:txXfrm>
        <a:off x="15535" y="586481"/>
        <a:ext cx="4914537" cy="287170"/>
      </dsp:txXfrm>
    </dsp:sp>
    <dsp:sp modelId="{3FF9EA47-1284-4493-A490-A805050600B5}">
      <dsp:nvSpPr>
        <dsp:cNvPr id="0" name=""/>
        <dsp:cNvSpPr/>
      </dsp:nvSpPr>
      <dsp:spPr>
        <a:xfrm>
          <a:off x="0" y="912226"/>
          <a:ext cx="4945607" cy="318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b="0" i="0" kern="1200" baseline="0"/>
            <a:t>CGPA values range from 0 to 4, with most values falling between approximately 2.0 and 3.5.</a:t>
          </a:r>
          <a:endParaRPr lang="en-US" sz="800" kern="1200"/>
        </a:p>
      </dsp:txBody>
      <dsp:txXfrm>
        <a:off x="15535" y="927761"/>
        <a:ext cx="4914537" cy="287170"/>
      </dsp:txXfrm>
    </dsp:sp>
    <dsp:sp modelId="{DDFAF5B8-70EA-4A03-A144-BE7ACF11A145}">
      <dsp:nvSpPr>
        <dsp:cNvPr id="0" name=""/>
        <dsp:cNvSpPr/>
      </dsp:nvSpPr>
      <dsp:spPr>
        <a:xfrm>
          <a:off x="0" y="1253506"/>
          <a:ext cx="4945607" cy="318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b="0" i="0" kern="1200" baseline="0"/>
            <a:t>While there is an overall increase in CGPA as the academic year progresses, the improvement is relatively small, suggesting that factors other than academic progression may influence CGPA.</a:t>
          </a:r>
          <a:endParaRPr lang="en-US" sz="800" kern="1200"/>
        </a:p>
      </dsp:txBody>
      <dsp:txXfrm>
        <a:off x="15535" y="1269041"/>
        <a:ext cx="4914537" cy="287170"/>
      </dsp:txXfrm>
    </dsp:sp>
    <dsp:sp modelId="{FC411D3B-7A5D-48E2-8CF9-2535C2E1F97E}">
      <dsp:nvSpPr>
        <dsp:cNvPr id="0" name=""/>
        <dsp:cNvSpPr/>
      </dsp:nvSpPr>
      <dsp:spPr>
        <a:xfrm>
          <a:off x="0" y="1594786"/>
          <a:ext cx="4945607" cy="318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b="0" i="0" kern="1200" baseline="0" dirty="0"/>
            <a:t>Some points </a:t>
          </a:r>
          <a:r>
            <a:rPr lang="en-US" sz="800" kern="1200" dirty="0"/>
            <a:t>are</a:t>
          </a:r>
          <a:r>
            <a:rPr lang="en-US" sz="800" b="0" i="0" kern="1200" baseline="0" dirty="0"/>
            <a:t> considered outliers, particularly those with low CGPA in higher academic years, indicating that not all students perform equally well as they progress through their studies.</a:t>
          </a:r>
          <a:endParaRPr lang="en-US" sz="800" kern="1200" dirty="0"/>
        </a:p>
      </dsp:txBody>
      <dsp:txXfrm>
        <a:off x="15535" y="1610321"/>
        <a:ext cx="4914537" cy="287170"/>
      </dsp:txXfrm>
    </dsp:sp>
    <dsp:sp modelId="{A36431EB-3575-4C70-A222-5AB2674287E2}">
      <dsp:nvSpPr>
        <dsp:cNvPr id="0" name=""/>
        <dsp:cNvSpPr/>
      </dsp:nvSpPr>
      <dsp:spPr>
        <a:xfrm>
          <a:off x="0" y="1936066"/>
          <a:ext cx="4945607" cy="318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b="0" i="0" kern="1200" baseline="0"/>
            <a:t>The weak correlation suggests that additional factors (e.g., study habits, extracurricular activities, or support systems) could be explored to better understand the influences on CGPA.</a:t>
          </a:r>
          <a:endParaRPr lang="en-US" sz="800" kern="1200"/>
        </a:p>
      </dsp:txBody>
      <dsp:txXfrm>
        <a:off x="15535" y="1951601"/>
        <a:ext cx="4914537" cy="287170"/>
      </dsp:txXfrm>
    </dsp:sp>
    <dsp:sp modelId="{1B776999-BE36-4B36-9DFC-FDD2440C807A}">
      <dsp:nvSpPr>
        <dsp:cNvPr id="0" name=""/>
        <dsp:cNvSpPr/>
      </dsp:nvSpPr>
      <dsp:spPr>
        <a:xfrm>
          <a:off x="0" y="2277346"/>
          <a:ext cx="4945607" cy="318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b="0" i="0" kern="1200" baseline="0"/>
            <a:t>The graph provides a general insight into academic performance trends over time, useful for educators and administrators to identify areas for academic support.</a:t>
          </a:r>
          <a:endParaRPr lang="en-US" sz="800" kern="1200"/>
        </a:p>
      </dsp:txBody>
      <dsp:txXfrm>
        <a:off x="15535" y="2292881"/>
        <a:ext cx="4914537" cy="287170"/>
      </dsp:txXfrm>
    </dsp:sp>
    <dsp:sp modelId="{9290ABF1-3DF4-4AB5-967D-7D41E641F2CE}">
      <dsp:nvSpPr>
        <dsp:cNvPr id="0" name=""/>
        <dsp:cNvSpPr/>
      </dsp:nvSpPr>
      <dsp:spPr>
        <a:xfrm>
          <a:off x="0" y="2618626"/>
          <a:ext cx="4945607" cy="318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b="0" i="0" kern="1200"/>
            <a:t>The regression equation is: CGPA = 0.22 * (Academic Year) + 2.53 </a:t>
          </a:r>
        </a:p>
      </dsp:txBody>
      <dsp:txXfrm>
        <a:off x="15535" y="2634161"/>
        <a:ext cx="4914537" cy="2871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21A9AC-756D-4835-B76A-74CAD8CC7428}">
      <dsp:nvSpPr>
        <dsp:cNvPr id="0" name=""/>
        <dsp:cNvSpPr/>
      </dsp:nvSpPr>
      <dsp:spPr>
        <a:xfrm>
          <a:off x="1225" y="21625"/>
          <a:ext cx="1543649" cy="92618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0" i="0" kern="1200" baseline="0"/>
            <a:t>The dataset reveals a complex interplay between academic factors, campus experiences, and student mental health, highlighting the need for comprehensive support strategies in higher education. </a:t>
          </a:r>
          <a:endParaRPr lang="en-US" sz="600" kern="1200"/>
        </a:p>
      </dsp:txBody>
      <dsp:txXfrm>
        <a:off x="1225" y="21625"/>
        <a:ext cx="1543649" cy="926189"/>
      </dsp:txXfrm>
    </dsp:sp>
    <dsp:sp modelId="{334A0345-6945-4113-BE90-C8F5319B4AD3}">
      <dsp:nvSpPr>
        <dsp:cNvPr id="0" name=""/>
        <dsp:cNvSpPr/>
      </dsp:nvSpPr>
      <dsp:spPr>
        <a:xfrm>
          <a:off x="1699240" y="21625"/>
          <a:ext cx="1543649" cy="926189"/>
        </a:xfrm>
        <a:prstGeom prst="rect">
          <a:avLst/>
        </a:prstGeom>
        <a:solidFill>
          <a:schemeClr val="accent2">
            <a:hueOff val="-93510"/>
            <a:satOff val="-34"/>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0" i="0" kern="1200" baseline="0"/>
            <a:t>Mental health indicators show significant variability across different student demographics, suggesting that tailored, personalized interventions are crucial for effective student well-being. </a:t>
          </a:r>
          <a:endParaRPr lang="en-US" sz="600" kern="1200"/>
        </a:p>
      </dsp:txBody>
      <dsp:txXfrm>
        <a:off x="1699240" y="21625"/>
        <a:ext cx="1543649" cy="926189"/>
      </dsp:txXfrm>
    </dsp:sp>
    <dsp:sp modelId="{0276A057-4F29-42F1-99E1-6883D569FBA7}">
      <dsp:nvSpPr>
        <dsp:cNvPr id="0" name=""/>
        <dsp:cNvSpPr/>
      </dsp:nvSpPr>
      <dsp:spPr>
        <a:xfrm>
          <a:off x="3397255" y="21625"/>
          <a:ext cx="1543649" cy="926189"/>
        </a:xfrm>
        <a:prstGeom prst="rect">
          <a:avLst/>
        </a:prstGeom>
        <a:solidFill>
          <a:schemeClr val="accent2">
            <a:hueOff val="-187021"/>
            <a:satOff val="-69"/>
            <a:lumOff val="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0" i="0" kern="1200" baseline="0"/>
            <a:t>By mapping the multidimensional aspects of student mental health—including academic pressure, social relationships, and stress relief activities—the research provides actionable insights for universities to develop holistic student support systems. </a:t>
          </a:r>
          <a:endParaRPr lang="en-US" sz="600" kern="1200"/>
        </a:p>
      </dsp:txBody>
      <dsp:txXfrm>
        <a:off x="3397255" y="21625"/>
        <a:ext cx="1543649" cy="926189"/>
      </dsp:txXfrm>
    </dsp:sp>
    <dsp:sp modelId="{EAB5A91C-A905-4586-AD24-4DEF37941F75}">
      <dsp:nvSpPr>
        <dsp:cNvPr id="0" name=""/>
        <dsp:cNvSpPr/>
      </dsp:nvSpPr>
      <dsp:spPr>
        <a:xfrm>
          <a:off x="5095269" y="21625"/>
          <a:ext cx="1543649" cy="926189"/>
        </a:xfrm>
        <a:prstGeom prst="rect">
          <a:avLst/>
        </a:prstGeom>
        <a:solidFill>
          <a:schemeClr val="accent2">
            <a:hueOff val="-280531"/>
            <a:satOff val="-103"/>
            <a:lumOff val="13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a:t>The student distribution across academic years reveals a distinctive pattern of higher enrollment in earlier years (1st and 3rd years), with a significant decline in student numbers in the 4th year, potentially indicating challenges in program progression or completion rates.</a:t>
          </a:r>
        </a:p>
      </dsp:txBody>
      <dsp:txXfrm>
        <a:off x="5095269" y="21625"/>
        <a:ext cx="1543649" cy="926189"/>
      </dsp:txXfrm>
    </dsp:sp>
    <dsp:sp modelId="{B97D7123-6B77-49E0-8C60-A0831EA386DA}">
      <dsp:nvSpPr>
        <dsp:cNvPr id="0" name=""/>
        <dsp:cNvSpPr/>
      </dsp:nvSpPr>
      <dsp:spPr>
        <a:xfrm>
          <a:off x="6793284" y="21625"/>
          <a:ext cx="1543649" cy="926189"/>
        </a:xfrm>
        <a:prstGeom prst="rect">
          <a:avLst/>
        </a:prstGeom>
        <a:solidFill>
          <a:schemeClr val="accent2">
            <a:hueOff val="-374042"/>
            <a:satOff val="-13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a:t>The study reveals a complex interconnection between academic performance, mental health, and external stressors, with significant correlations indicating that factors like academic pressure, financial concerns, and study satisfaction directly impact students' psychological well-being.</a:t>
          </a:r>
        </a:p>
      </dsp:txBody>
      <dsp:txXfrm>
        <a:off x="6793284" y="21625"/>
        <a:ext cx="1543649" cy="926189"/>
      </dsp:txXfrm>
    </dsp:sp>
    <dsp:sp modelId="{7044B26F-62E7-4637-B0E9-B8EE6AB05EFC}">
      <dsp:nvSpPr>
        <dsp:cNvPr id="0" name=""/>
        <dsp:cNvSpPr/>
      </dsp:nvSpPr>
      <dsp:spPr>
        <a:xfrm>
          <a:off x="8491299" y="21625"/>
          <a:ext cx="1543649" cy="926189"/>
        </a:xfrm>
        <a:prstGeom prst="rect">
          <a:avLst/>
        </a:prstGeom>
        <a:solidFill>
          <a:schemeClr val="accent2">
            <a:hueOff val="-467552"/>
            <a:satOff val="-172"/>
            <a:lumOff val="22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a:t>Mental health challenges, particularly depression and anxiety, demonstrate a strong interrelationship and are closely linked to academic experiences, suggesting that comprehensive support systems must address both academic and psychological dimensions of student life. </a:t>
          </a:r>
        </a:p>
      </dsp:txBody>
      <dsp:txXfrm>
        <a:off x="8491299" y="21625"/>
        <a:ext cx="1543649" cy="926189"/>
      </dsp:txXfrm>
    </dsp:sp>
    <dsp:sp modelId="{D965C8F3-C9FF-4062-91D5-91B8636F01DC}">
      <dsp:nvSpPr>
        <dsp:cNvPr id="0" name=""/>
        <dsp:cNvSpPr/>
      </dsp:nvSpPr>
      <dsp:spPr>
        <a:xfrm>
          <a:off x="1225" y="1102180"/>
          <a:ext cx="1543649" cy="926189"/>
        </a:xfrm>
        <a:prstGeom prst="rect">
          <a:avLst/>
        </a:prstGeom>
        <a:solidFill>
          <a:schemeClr val="accent2">
            <a:hueOff val="-561063"/>
            <a:satOff val="-207"/>
            <a:lumOff val="26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a:t>The linear regression model reveals a modest but positive correlation between academic year progression and CGPA, suggesting that students tend to improve academically as they advance through their studies, though individual performance varies significantly.</a:t>
          </a:r>
        </a:p>
      </dsp:txBody>
      <dsp:txXfrm>
        <a:off x="1225" y="1102180"/>
        <a:ext cx="1543649" cy="926189"/>
      </dsp:txXfrm>
    </dsp:sp>
    <dsp:sp modelId="{FF8D4D22-D819-44A4-9A0E-8EF80864D557}">
      <dsp:nvSpPr>
        <dsp:cNvPr id="0" name=""/>
        <dsp:cNvSpPr/>
      </dsp:nvSpPr>
      <dsp:spPr>
        <a:xfrm>
          <a:off x="1699240" y="1102180"/>
          <a:ext cx="1543649" cy="926189"/>
        </a:xfrm>
        <a:prstGeom prst="rect">
          <a:avLst/>
        </a:prstGeom>
        <a:solidFill>
          <a:schemeClr val="accent2">
            <a:hueOff val="-654573"/>
            <a:satOff val="-241"/>
            <a:lumOff val="308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a:t>While academic progression and study satisfaction contribute to CGPA improvement, the weak correlation indicates that multiple complex factors beyond academic year influence student performance, highlighting the need for comprehensive support and personalized academic strategies</a:t>
          </a:r>
        </a:p>
      </dsp:txBody>
      <dsp:txXfrm>
        <a:off x="1699240" y="1102180"/>
        <a:ext cx="1543649" cy="926189"/>
      </dsp:txXfrm>
    </dsp:sp>
    <dsp:sp modelId="{7C7935CC-EECF-4FF6-B946-716A3B8BDB91}">
      <dsp:nvSpPr>
        <dsp:cNvPr id="0" name=""/>
        <dsp:cNvSpPr/>
      </dsp:nvSpPr>
      <dsp:spPr>
        <a:xfrm>
          <a:off x="3397255" y="1102180"/>
          <a:ext cx="1543649" cy="926189"/>
        </a:xfrm>
        <a:prstGeom prst="rect">
          <a:avLst/>
        </a:prstGeom>
        <a:solidFill>
          <a:schemeClr val="accent2">
            <a:hueOff val="-748084"/>
            <a:satOff val="-276"/>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a:t>The predictive models demonstrate limited effectiveness, with accuracies ranging from 56% to 62.96%, indicating significant challenges in predicting student academic performance using current features and methodologies.</a:t>
          </a:r>
        </a:p>
      </dsp:txBody>
      <dsp:txXfrm>
        <a:off x="3397255" y="1102180"/>
        <a:ext cx="1543649" cy="926189"/>
      </dsp:txXfrm>
    </dsp:sp>
    <dsp:sp modelId="{5FD5E705-A2B7-45BF-BB6B-AAF967B138A0}">
      <dsp:nvSpPr>
        <dsp:cNvPr id="0" name=""/>
        <dsp:cNvSpPr/>
      </dsp:nvSpPr>
      <dsp:spPr>
        <a:xfrm>
          <a:off x="5095269" y="1102180"/>
          <a:ext cx="1543649" cy="926189"/>
        </a:xfrm>
        <a:prstGeom prst="rect">
          <a:avLst/>
        </a:prstGeom>
        <a:solidFill>
          <a:schemeClr val="accent2">
            <a:hueOff val="-841594"/>
            <a:satOff val="-310"/>
            <a:lumOff val="39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a:t>While models show potential insights into the relationship between study satisfaction, academic year, and CGPA, their low predictive power suggests the need for more sophisticated modeling approaches and the inclusion of additional contextual factors to improve predictive accuracy.</a:t>
          </a:r>
        </a:p>
      </dsp:txBody>
      <dsp:txXfrm>
        <a:off x="5095269" y="1102180"/>
        <a:ext cx="1543649" cy="926189"/>
      </dsp:txXfrm>
    </dsp:sp>
    <dsp:sp modelId="{9891A734-EFC6-4D96-AD90-432F6BB4818B}">
      <dsp:nvSpPr>
        <dsp:cNvPr id="0" name=""/>
        <dsp:cNvSpPr/>
      </dsp:nvSpPr>
      <dsp:spPr>
        <a:xfrm>
          <a:off x="6793284" y="1102180"/>
          <a:ext cx="1543649" cy="926189"/>
        </a:xfrm>
        <a:prstGeom prst="rect">
          <a:avLst/>
        </a:prstGeom>
        <a:solidFill>
          <a:schemeClr val="accent2">
            <a:hueOff val="-935105"/>
            <a:satOff val="-344"/>
            <a:lumOff val="4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a:t>Naïve Bayes struggled with accuracy of 48.15%,due to its assumption of feature independence which might not align with dataset structure. </a:t>
          </a:r>
        </a:p>
      </dsp:txBody>
      <dsp:txXfrm>
        <a:off x="6793284" y="1102180"/>
        <a:ext cx="1543649" cy="926189"/>
      </dsp:txXfrm>
    </dsp:sp>
    <dsp:sp modelId="{4B1C5AE5-DB96-4A63-8E1C-2823FDEB4096}">
      <dsp:nvSpPr>
        <dsp:cNvPr id="0" name=""/>
        <dsp:cNvSpPr/>
      </dsp:nvSpPr>
      <dsp:spPr>
        <a:xfrm>
          <a:off x="8491299" y="1102180"/>
          <a:ext cx="1543649" cy="926189"/>
        </a:xfrm>
        <a:prstGeom prst="rect">
          <a:avLst/>
        </a:prstGeom>
        <a:solidFill>
          <a:schemeClr val="accent2">
            <a:hueOff val="-1028615"/>
            <a:satOff val="-379"/>
            <a:lumOff val="48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a:t>The kernel selection significantly impacts the Support Vector Machine's performance, with non-linear kernels (RBF and Polynomial) demonstrating improved capability to capture complex data patterns compared to linear models, as evidenced by accuracy variations ranging from 62% to 73.56%.</a:t>
          </a:r>
        </a:p>
      </dsp:txBody>
      <dsp:txXfrm>
        <a:off x="8491299" y="1102180"/>
        <a:ext cx="1543649" cy="926189"/>
      </dsp:txXfrm>
    </dsp:sp>
    <dsp:sp modelId="{05BB5945-3588-4A88-90DD-6F879B65D426}">
      <dsp:nvSpPr>
        <dsp:cNvPr id="0" name=""/>
        <dsp:cNvSpPr/>
      </dsp:nvSpPr>
      <dsp:spPr>
        <a:xfrm>
          <a:off x="850232" y="2182734"/>
          <a:ext cx="1543649" cy="926189"/>
        </a:xfrm>
        <a:prstGeom prst="rect">
          <a:avLst/>
        </a:prstGeom>
        <a:solidFill>
          <a:schemeClr val="accent2">
            <a:hueOff val="-1122126"/>
            <a:satOff val="-413"/>
            <a:lumOff val="52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a:t>The analysis reveals that different kernel techniques offer unique approaches to decision boundary creation, highlighting the importance of selecting an appropriate kernel that can effectively distinguish and classify student performance characteristics. </a:t>
          </a:r>
        </a:p>
      </dsp:txBody>
      <dsp:txXfrm>
        <a:off x="850232" y="2182734"/>
        <a:ext cx="1543649" cy="926189"/>
      </dsp:txXfrm>
    </dsp:sp>
    <dsp:sp modelId="{D14B9810-FD61-4C92-B4A0-7F8531EF6B87}">
      <dsp:nvSpPr>
        <dsp:cNvPr id="0" name=""/>
        <dsp:cNvSpPr/>
      </dsp:nvSpPr>
      <dsp:spPr>
        <a:xfrm>
          <a:off x="2548247" y="2182734"/>
          <a:ext cx="1543649" cy="926189"/>
        </a:xfrm>
        <a:prstGeom prst="rect">
          <a:avLst/>
        </a:prstGeom>
        <a:solidFill>
          <a:schemeClr val="accent2">
            <a:hueOff val="-1215636"/>
            <a:satOff val="-448"/>
            <a:lumOff val="57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a:t>The Random Forest Regressor demonstrates significant limitations in predicting student CGPA, with a negative R-squared value and high root mean squared error, indicating that the current model and selected features are insufficient for accurate academic performance prediction.</a:t>
          </a:r>
        </a:p>
      </dsp:txBody>
      <dsp:txXfrm>
        <a:off x="2548247" y="2182734"/>
        <a:ext cx="1543649" cy="926189"/>
      </dsp:txXfrm>
    </dsp:sp>
    <dsp:sp modelId="{C41E52E8-DA57-489A-9C20-DAF444BC5D85}">
      <dsp:nvSpPr>
        <dsp:cNvPr id="0" name=""/>
        <dsp:cNvSpPr/>
      </dsp:nvSpPr>
      <dsp:spPr>
        <a:xfrm>
          <a:off x="4246262" y="2182734"/>
          <a:ext cx="1543649" cy="926189"/>
        </a:xfrm>
        <a:prstGeom prst="rect">
          <a:avLst/>
        </a:prstGeom>
        <a:solidFill>
          <a:schemeClr val="accent2">
            <a:hueOff val="-1309147"/>
            <a:satOff val="-482"/>
            <a:lumOff val="6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a:t>The poor model performance underscores the complexity of predicting academic outcomes and highlights the critical need for more sophisticated feature selection, advanced modeling techniques, and a comprehensive understanding of the factors influencing student academic performance. </a:t>
          </a:r>
        </a:p>
      </dsp:txBody>
      <dsp:txXfrm>
        <a:off x="4246262" y="2182734"/>
        <a:ext cx="1543649" cy="926189"/>
      </dsp:txXfrm>
    </dsp:sp>
    <dsp:sp modelId="{0381CCA0-848E-49B6-A5F2-FB29DFA91FE8}">
      <dsp:nvSpPr>
        <dsp:cNvPr id="0" name=""/>
        <dsp:cNvSpPr/>
      </dsp:nvSpPr>
      <dsp:spPr>
        <a:xfrm>
          <a:off x="5944277" y="2182734"/>
          <a:ext cx="1543649" cy="926189"/>
        </a:xfrm>
        <a:prstGeom prst="rect">
          <a:avLst/>
        </a:prstGeom>
        <a:solidFill>
          <a:schemeClr val="accent2">
            <a:hueOff val="-1402657"/>
            <a:satOff val="-517"/>
            <a:lumOff val="66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a:t>Among the analyzed models, the RBF (Radial Basis Function) Kernel Support Vector Machine (SVM) demonstrates the highest predictive accuracy at 73.56%, making it the most effective model for understanding and predicting student academic performance.</a:t>
          </a:r>
        </a:p>
      </dsp:txBody>
      <dsp:txXfrm>
        <a:off x="5944277" y="2182734"/>
        <a:ext cx="1543649" cy="926189"/>
      </dsp:txXfrm>
    </dsp:sp>
    <dsp:sp modelId="{163CB574-13B3-4324-AEED-CBD28C402724}">
      <dsp:nvSpPr>
        <dsp:cNvPr id="0" name=""/>
        <dsp:cNvSpPr/>
      </dsp:nvSpPr>
      <dsp:spPr>
        <a:xfrm>
          <a:off x="7642292" y="2182734"/>
          <a:ext cx="1543649" cy="926189"/>
        </a:xfrm>
        <a:prstGeom prst="rect">
          <a:avLst/>
        </a:prstGeom>
        <a:solidFill>
          <a:schemeClr val="accent2">
            <a:hueOff val="-1496168"/>
            <a:satOff val="-551"/>
            <a:lumOff val="70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a:t>The comparative analysis reveals that non-linear models, particularly the RBF Kernel SVM, outperform linear approaches by capturing more complex relationships between academic factors like study satisfaction and CGPA.</a:t>
          </a:r>
        </a:p>
      </dsp:txBody>
      <dsp:txXfrm>
        <a:off x="7642292" y="2182734"/>
        <a:ext cx="1543649" cy="9261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18A604-FB23-48FC-962B-A4B018B3EE16}">
      <dsp:nvSpPr>
        <dsp:cNvPr id="0" name=""/>
        <dsp:cNvSpPr/>
      </dsp:nvSpPr>
      <dsp:spPr>
        <a:xfrm>
          <a:off x="0" y="1189196"/>
          <a:ext cx="6205912" cy="453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8BFAC4-0339-48AB-89F3-0F5FE07C3DB8}">
      <dsp:nvSpPr>
        <dsp:cNvPr id="0" name=""/>
        <dsp:cNvSpPr/>
      </dsp:nvSpPr>
      <dsp:spPr>
        <a:xfrm>
          <a:off x="310295" y="923516"/>
          <a:ext cx="4344139" cy="53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4198" tIns="0" rIns="164198" bIns="0" numCol="1" spcCol="1270" anchor="ctr" anchorCtr="0">
          <a:noAutofit/>
        </a:bodyPr>
        <a:lstStyle/>
        <a:p>
          <a:pPr marL="0" lvl="0" indent="0" algn="l" defTabSz="800100">
            <a:lnSpc>
              <a:spcPct val="90000"/>
            </a:lnSpc>
            <a:spcBef>
              <a:spcPct val="0"/>
            </a:spcBef>
            <a:spcAft>
              <a:spcPct val="35000"/>
            </a:spcAft>
            <a:buNone/>
          </a:pPr>
          <a:r>
            <a:rPr lang="en-US" sz="1800" kern="1200" dirty="0"/>
            <a:t>Neeharika </a:t>
          </a:r>
          <a:r>
            <a:rPr lang="en-US" sz="1800" kern="1200" dirty="0" err="1"/>
            <a:t>Angirekula</a:t>
          </a:r>
          <a:r>
            <a:rPr lang="en-US" sz="1800" kern="1200" dirty="0"/>
            <a:t> -Project-1,2,6</a:t>
          </a:r>
        </a:p>
      </dsp:txBody>
      <dsp:txXfrm>
        <a:off x="336234" y="949455"/>
        <a:ext cx="4292261" cy="479482"/>
      </dsp:txXfrm>
    </dsp:sp>
    <dsp:sp modelId="{876E8677-A868-452C-AEE6-E3C19BA3E80E}">
      <dsp:nvSpPr>
        <dsp:cNvPr id="0" name=""/>
        <dsp:cNvSpPr/>
      </dsp:nvSpPr>
      <dsp:spPr>
        <a:xfrm>
          <a:off x="0" y="2005676"/>
          <a:ext cx="6205912" cy="4536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858BDA-ABF3-484F-8E91-108C84D1E370}">
      <dsp:nvSpPr>
        <dsp:cNvPr id="0" name=""/>
        <dsp:cNvSpPr/>
      </dsp:nvSpPr>
      <dsp:spPr>
        <a:xfrm>
          <a:off x="310295" y="1739996"/>
          <a:ext cx="4344139" cy="5313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4198" tIns="0" rIns="164198" bIns="0" numCol="1" spcCol="1270" anchor="ctr" anchorCtr="0">
          <a:noAutofit/>
        </a:bodyPr>
        <a:lstStyle/>
        <a:p>
          <a:pPr marL="0" lvl="0" indent="0" algn="l" defTabSz="800100">
            <a:lnSpc>
              <a:spcPct val="90000"/>
            </a:lnSpc>
            <a:spcBef>
              <a:spcPct val="0"/>
            </a:spcBef>
            <a:spcAft>
              <a:spcPct val="35000"/>
            </a:spcAft>
            <a:buNone/>
          </a:pPr>
          <a:r>
            <a:rPr lang="en-US" sz="1800" kern="1200"/>
            <a:t>Prasanna Kumar Vemula –Project 2,3,4</a:t>
          </a:r>
        </a:p>
      </dsp:txBody>
      <dsp:txXfrm>
        <a:off x="336234" y="1765935"/>
        <a:ext cx="4292261" cy="479482"/>
      </dsp:txXfrm>
    </dsp:sp>
    <dsp:sp modelId="{B7DA7EEB-2292-434A-9352-B4E2C1B0D81A}">
      <dsp:nvSpPr>
        <dsp:cNvPr id="0" name=""/>
        <dsp:cNvSpPr/>
      </dsp:nvSpPr>
      <dsp:spPr>
        <a:xfrm>
          <a:off x="0" y="2822156"/>
          <a:ext cx="6205912" cy="4536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5A01E1A-C5D8-43B9-A15F-D0F5F6CEA506}">
      <dsp:nvSpPr>
        <dsp:cNvPr id="0" name=""/>
        <dsp:cNvSpPr/>
      </dsp:nvSpPr>
      <dsp:spPr>
        <a:xfrm>
          <a:off x="310295" y="2556476"/>
          <a:ext cx="4344139" cy="5313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4198" tIns="0" rIns="164198" bIns="0" numCol="1" spcCol="1270" anchor="ctr" anchorCtr="0">
          <a:noAutofit/>
        </a:bodyPr>
        <a:lstStyle/>
        <a:p>
          <a:pPr marL="0" lvl="0" indent="0" algn="l" defTabSz="800100">
            <a:lnSpc>
              <a:spcPct val="90000"/>
            </a:lnSpc>
            <a:spcBef>
              <a:spcPct val="0"/>
            </a:spcBef>
            <a:spcAft>
              <a:spcPct val="35000"/>
            </a:spcAft>
            <a:buNone/>
          </a:pPr>
          <a:r>
            <a:rPr lang="en-US" sz="1800" kern="1200"/>
            <a:t>Mohan Naik Palithya-Project 3,4,7</a:t>
          </a:r>
        </a:p>
      </dsp:txBody>
      <dsp:txXfrm>
        <a:off x="336234" y="2582415"/>
        <a:ext cx="4292261" cy="479482"/>
      </dsp:txXfrm>
    </dsp:sp>
    <dsp:sp modelId="{CA7E87E5-45DC-4FD4-8FE3-C5C05634B107}">
      <dsp:nvSpPr>
        <dsp:cNvPr id="0" name=""/>
        <dsp:cNvSpPr/>
      </dsp:nvSpPr>
      <dsp:spPr>
        <a:xfrm>
          <a:off x="0" y="3638636"/>
          <a:ext cx="6205912" cy="4536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DB670F-FBB4-4D1A-9FF5-A1A8C715710C}">
      <dsp:nvSpPr>
        <dsp:cNvPr id="0" name=""/>
        <dsp:cNvSpPr/>
      </dsp:nvSpPr>
      <dsp:spPr>
        <a:xfrm>
          <a:off x="310295" y="3372956"/>
          <a:ext cx="4344139" cy="5313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4198" tIns="0" rIns="164198" bIns="0" numCol="1" spcCol="1270" anchor="ctr" anchorCtr="0">
          <a:noAutofit/>
        </a:bodyPr>
        <a:lstStyle/>
        <a:p>
          <a:pPr marL="0" lvl="0" indent="0" algn="l" defTabSz="800100">
            <a:lnSpc>
              <a:spcPct val="90000"/>
            </a:lnSpc>
            <a:spcBef>
              <a:spcPct val="0"/>
            </a:spcBef>
            <a:spcAft>
              <a:spcPct val="35000"/>
            </a:spcAft>
            <a:buNone/>
          </a:pPr>
          <a:r>
            <a:rPr lang="en-US" sz="1800" kern="1200"/>
            <a:t>Keerthiviswaja Pappu-5,6,7</a:t>
          </a:r>
        </a:p>
      </dsp:txBody>
      <dsp:txXfrm>
        <a:off x="336234" y="3398895"/>
        <a:ext cx="4292261"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12/1/2024</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2082919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12/1/2024</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397359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12/1/2024</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649643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12/1/2024</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200427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12/1/2024</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568592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12/1/2024</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017288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12/1/2024</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561973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12/1/2024</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429911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12/1/2024</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47667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12/1/2024</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414036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12/1/2024</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689833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12/1/2024</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234719676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0.png"/><Relationship Id="rId7" Type="http://schemas.openxmlformats.org/officeDocument/2006/relationships/diagramColors" Target="../diagrams/colors1.xml"/><Relationship Id="rId2" Type="http://schemas.openxmlformats.org/officeDocument/2006/relationships/image" Target="../media/image9.png"/><Relationship Id="rId1" Type="http://schemas.openxmlformats.org/officeDocument/2006/relationships/slideLayout" Target="../slideLayouts/slideLayout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2EC24213-FC04-4A18-A697-955F20C89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a:extLst>
              <a:ext uri="{FF2B5EF4-FFF2-40B4-BE49-F238E27FC236}">
                <a16:creationId xmlns:a16="http://schemas.microsoft.com/office/drawing/2014/main" id="{30C6E6C6-BF38-D80D-91CF-3213347C6C5D}"/>
              </a:ext>
            </a:extLst>
          </p:cNvPr>
          <p:cNvPicPr>
            <a:picLocks noChangeAspect="1"/>
          </p:cNvPicPr>
          <p:nvPr/>
        </p:nvPicPr>
        <p:blipFill>
          <a:blip r:embed="rId2"/>
          <a:srcRect t="28302" b="15383"/>
          <a:stretch/>
        </p:blipFill>
        <p:spPr>
          <a:xfrm>
            <a:off x="0" y="93144"/>
            <a:ext cx="12380068" cy="6865939"/>
          </a:xfrm>
          <a:prstGeom prst="rect">
            <a:avLst/>
          </a:prstGeom>
        </p:spPr>
      </p:pic>
      <p:sp>
        <p:nvSpPr>
          <p:cNvPr id="81" name="Rectangle 80">
            <a:extLst>
              <a:ext uri="{FF2B5EF4-FFF2-40B4-BE49-F238E27FC236}">
                <a16:creationId xmlns:a16="http://schemas.microsoft.com/office/drawing/2014/main" id="{C7846A0D-19A4-4F64-B17F-AB38D3F47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475095" y="-478377"/>
            <a:ext cx="6865949" cy="7816133"/>
          </a:xfrm>
          <a:prstGeom prst="rect">
            <a:avLst/>
          </a:prstGeom>
          <a:gradFill flip="none" rotWithShape="1">
            <a:gsLst>
              <a:gs pos="0">
                <a:srgbClr val="000000">
                  <a:alpha val="34902"/>
                </a:srgbClr>
              </a:gs>
              <a:gs pos="100000">
                <a:srgbClr val="000000">
                  <a:alpha val="0"/>
                </a:srgbClr>
              </a:gs>
              <a:gs pos="60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543C3A43-F240-79A3-5CC2-414068057D70}"/>
              </a:ext>
            </a:extLst>
          </p:cNvPr>
          <p:cNvSpPr>
            <a:spLocks noGrp="1"/>
          </p:cNvSpPr>
          <p:nvPr>
            <p:ph type="ctrTitle"/>
          </p:nvPr>
        </p:nvSpPr>
        <p:spPr>
          <a:xfrm>
            <a:off x="1041400" y="1676399"/>
            <a:ext cx="10962532" cy="1426723"/>
          </a:xfrm>
        </p:spPr>
        <p:txBody>
          <a:bodyPr vert="horz" lIns="91440" tIns="45720" rIns="91440" bIns="45720" rtlCol="0">
            <a:normAutofit/>
          </a:bodyPr>
          <a:lstStyle/>
          <a:p>
            <a:r>
              <a:rPr lang="en-US" dirty="0">
                <a:solidFill>
                  <a:srgbClr val="FFFFFF"/>
                </a:solidFill>
              </a:rPr>
              <a:t>Predictive Modeling of Student Mental Health and Academic Performance: Insights from University Data</a:t>
            </a:r>
            <a:endParaRPr lang="en-US" b="1" kern="1200" dirty="0">
              <a:solidFill>
                <a:srgbClr val="FFFFFF"/>
              </a:solidFill>
              <a:effectLst/>
              <a:latin typeface="+mj-lt"/>
              <a:ea typeface="+mj-ea"/>
              <a:cs typeface="+mj-cs"/>
            </a:endParaRPr>
          </a:p>
        </p:txBody>
      </p:sp>
      <p:sp>
        <p:nvSpPr>
          <p:cNvPr id="3" name="Subtitle 2">
            <a:extLst>
              <a:ext uri="{FF2B5EF4-FFF2-40B4-BE49-F238E27FC236}">
                <a16:creationId xmlns:a16="http://schemas.microsoft.com/office/drawing/2014/main" id="{A5BDF57A-C0D6-9D5F-3628-AC5A6F0818C3}"/>
              </a:ext>
            </a:extLst>
          </p:cNvPr>
          <p:cNvSpPr>
            <a:spLocks noGrp="1"/>
          </p:cNvSpPr>
          <p:nvPr>
            <p:ph type="subTitle" idx="1"/>
          </p:nvPr>
        </p:nvSpPr>
        <p:spPr>
          <a:xfrm>
            <a:off x="1193799" y="3268133"/>
            <a:ext cx="8504677" cy="1991907"/>
          </a:xfrm>
        </p:spPr>
        <p:txBody>
          <a:bodyPr vert="horz" lIns="91440" tIns="45720" rIns="91440" bIns="45720" rtlCol="0">
            <a:normAutofit/>
          </a:bodyPr>
          <a:lstStyle/>
          <a:p>
            <a:pPr>
              <a:lnSpc>
                <a:spcPct val="110000"/>
              </a:lnSpc>
            </a:pPr>
            <a:r>
              <a:rPr lang="en-US" sz="1600" dirty="0">
                <a:solidFill>
                  <a:srgbClr val="FFFFFF"/>
                </a:solidFill>
              </a:rPr>
              <a:t>Prasanna Kumar Vemula</a:t>
            </a:r>
          </a:p>
          <a:p>
            <a:pPr>
              <a:lnSpc>
                <a:spcPct val="110000"/>
              </a:lnSpc>
            </a:pPr>
            <a:r>
              <a:rPr lang="en-US" sz="1600" dirty="0">
                <a:solidFill>
                  <a:srgbClr val="FFFFFF"/>
                </a:solidFill>
              </a:rPr>
              <a:t>Mohan Naik </a:t>
            </a:r>
            <a:r>
              <a:rPr lang="en-US" sz="1600" dirty="0" err="1">
                <a:solidFill>
                  <a:srgbClr val="FFFFFF"/>
                </a:solidFill>
              </a:rPr>
              <a:t>Palithya</a:t>
            </a:r>
            <a:endParaRPr lang="en-US" sz="1600" dirty="0">
              <a:solidFill>
                <a:srgbClr val="FFFFFF"/>
              </a:solidFill>
            </a:endParaRPr>
          </a:p>
          <a:p>
            <a:pPr>
              <a:lnSpc>
                <a:spcPct val="110000"/>
              </a:lnSpc>
            </a:pPr>
            <a:r>
              <a:rPr lang="en-US" sz="1600" dirty="0" err="1">
                <a:solidFill>
                  <a:srgbClr val="FFFFFF"/>
                </a:solidFill>
              </a:rPr>
              <a:t>Keerthiviswaja</a:t>
            </a:r>
            <a:r>
              <a:rPr lang="en-US" sz="1600" dirty="0">
                <a:solidFill>
                  <a:srgbClr val="FFFFFF"/>
                </a:solidFill>
              </a:rPr>
              <a:t> </a:t>
            </a:r>
            <a:r>
              <a:rPr lang="en-US" sz="1600" dirty="0" err="1">
                <a:solidFill>
                  <a:srgbClr val="FFFFFF"/>
                </a:solidFill>
              </a:rPr>
              <a:t>Pappu</a:t>
            </a:r>
            <a:endParaRPr lang="en-US" sz="1600" dirty="0">
              <a:solidFill>
                <a:srgbClr val="FFFFFF"/>
              </a:solidFill>
            </a:endParaRPr>
          </a:p>
          <a:p>
            <a:pPr>
              <a:lnSpc>
                <a:spcPct val="110000"/>
              </a:lnSpc>
            </a:pPr>
            <a:r>
              <a:rPr lang="en-US" sz="1600" dirty="0">
                <a:solidFill>
                  <a:srgbClr val="FFFFFF"/>
                </a:solidFill>
              </a:rPr>
              <a:t>Neeharika </a:t>
            </a:r>
            <a:r>
              <a:rPr lang="en-US" sz="1600" dirty="0" err="1">
                <a:solidFill>
                  <a:srgbClr val="FFFFFF"/>
                </a:solidFill>
              </a:rPr>
              <a:t>Angirekula</a:t>
            </a:r>
            <a:endParaRPr lang="en-US" sz="1600" dirty="0">
              <a:solidFill>
                <a:srgbClr val="FFFFFF"/>
              </a:solidFill>
            </a:endParaRPr>
          </a:p>
        </p:txBody>
      </p:sp>
      <p:sp>
        <p:nvSpPr>
          <p:cNvPr id="75" name="Freeform: Shape 74">
            <a:extLst>
              <a:ext uri="{FF2B5EF4-FFF2-40B4-BE49-F238E27FC236}">
                <a16:creationId xmlns:a16="http://schemas.microsoft.com/office/drawing/2014/main" id="{C9A21EE5-D6CA-4092-BBB2-74B2C7CB6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5"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Shape 81">
            <a:extLst>
              <a:ext uri="{FF2B5EF4-FFF2-40B4-BE49-F238E27FC236}">
                <a16:creationId xmlns:a16="http://schemas.microsoft.com/office/drawing/2014/main" id="{935F47D6-FD2F-4F0A-929E-3C0EEEF7D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10053"/>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22085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10" name="Freeform: Shape 4109">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111" name="Rectangle 4110">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4F5237-4911-16A2-D1D0-24830C427AB1}"/>
              </a:ext>
            </a:extLst>
          </p:cNvPr>
          <p:cNvSpPr>
            <a:spLocks noGrp="1"/>
          </p:cNvSpPr>
          <p:nvPr>
            <p:ph type="title"/>
          </p:nvPr>
        </p:nvSpPr>
        <p:spPr>
          <a:xfrm>
            <a:off x="778214" y="525295"/>
            <a:ext cx="4439246" cy="544748"/>
          </a:xfrm>
        </p:spPr>
        <p:txBody>
          <a:bodyPr vert="horz" lIns="91440" tIns="45720" rIns="91440" bIns="45720" rtlCol="0" anchor="b">
            <a:normAutofit/>
          </a:bodyPr>
          <a:lstStyle/>
          <a:p>
            <a:r>
              <a:rPr lang="en-US" sz="2000" b="1" kern="1200" dirty="0">
                <a:solidFill>
                  <a:schemeClr val="tx1"/>
                </a:solidFill>
                <a:effectLst/>
                <a:latin typeface="+mj-lt"/>
                <a:ea typeface="+mj-ea"/>
                <a:cs typeface="+mj-cs"/>
              </a:rPr>
              <a:t>Scatter Plot for all Features</a:t>
            </a:r>
          </a:p>
        </p:txBody>
      </p:sp>
      <p:sp>
        <p:nvSpPr>
          <p:cNvPr id="3" name="Content Placeholder 2">
            <a:extLst>
              <a:ext uri="{FF2B5EF4-FFF2-40B4-BE49-F238E27FC236}">
                <a16:creationId xmlns:a16="http://schemas.microsoft.com/office/drawing/2014/main" id="{177CFC26-A6F8-09D3-DF7C-8BB2DB0C4E25}"/>
              </a:ext>
            </a:extLst>
          </p:cNvPr>
          <p:cNvSpPr>
            <a:spLocks noGrp="1"/>
          </p:cNvSpPr>
          <p:nvPr>
            <p:ph sz="half" idx="1"/>
          </p:nvPr>
        </p:nvSpPr>
        <p:spPr>
          <a:xfrm>
            <a:off x="651753" y="1254868"/>
            <a:ext cx="4565707" cy="5330758"/>
          </a:xfrm>
        </p:spPr>
        <p:txBody>
          <a:bodyPr vert="horz" lIns="91440" tIns="45720" rIns="91440" bIns="45720" rtlCol="0">
            <a:normAutofit fontScale="25000" lnSpcReduction="20000"/>
          </a:bodyPr>
          <a:lstStyle/>
          <a:p>
            <a:pPr>
              <a:lnSpc>
                <a:spcPct val="110000"/>
              </a:lnSpc>
            </a:pPr>
            <a:r>
              <a:rPr lang="en-US" sz="4800" b="1" dirty="0">
                <a:latin typeface="Calibri" panose="020F0502020204030204" pitchFamily="34" charset="0"/>
                <a:ea typeface="Calibri" panose="020F0502020204030204" pitchFamily="34" charset="0"/>
                <a:cs typeface="Calibri" panose="020F0502020204030204" pitchFamily="34" charset="0"/>
              </a:rPr>
              <a:t>1. CGPA and Mental Health (Depression/Anxiety)</a:t>
            </a:r>
          </a:p>
          <a:p>
            <a:pPr>
              <a:lnSpc>
                <a:spcPct val="110000"/>
              </a:lnSpc>
              <a:buFont typeface="Arial" panose="020B0604020202020204" pitchFamily="34" charset="0"/>
              <a:buChar char="•"/>
            </a:pPr>
            <a:r>
              <a:rPr lang="en-US" sz="4800" b="1" dirty="0">
                <a:latin typeface="Calibri" panose="020F0502020204030204" pitchFamily="34" charset="0"/>
                <a:ea typeface="Calibri" panose="020F0502020204030204" pitchFamily="34" charset="0"/>
                <a:cs typeface="Calibri" panose="020F0502020204030204" pitchFamily="34" charset="0"/>
              </a:rPr>
              <a:t>Negative correlation</a:t>
            </a:r>
            <a:r>
              <a:rPr lang="en-US" sz="4800" dirty="0">
                <a:latin typeface="Calibri" panose="020F0502020204030204" pitchFamily="34" charset="0"/>
                <a:ea typeface="Calibri" panose="020F0502020204030204" pitchFamily="34" charset="0"/>
                <a:cs typeface="Calibri" panose="020F0502020204030204" pitchFamily="34" charset="0"/>
              </a:rPr>
              <a:t>: Higher levels of depression or anxiety are likely associated with lower CGPA. This suggests that students struggling with mental health issues may face academic challenges.</a:t>
            </a:r>
          </a:p>
          <a:p>
            <a:pPr>
              <a:lnSpc>
                <a:spcPct val="110000"/>
              </a:lnSpc>
            </a:pPr>
            <a:r>
              <a:rPr lang="en-US" sz="4800" b="1" dirty="0">
                <a:latin typeface="Calibri" panose="020F0502020204030204" pitchFamily="34" charset="0"/>
                <a:ea typeface="Calibri" panose="020F0502020204030204" pitchFamily="34" charset="0"/>
                <a:cs typeface="Calibri" panose="020F0502020204030204" pitchFamily="34" charset="0"/>
              </a:rPr>
              <a:t>2. Study Satisfaction and Academic Pressure</a:t>
            </a:r>
          </a:p>
          <a:p>
            <a:pPr>
              <a:lnSpc>
                <a:spcPct val="110000"/>
              </a:lnSpc>
              <a:buFont typeface="Arial" panose="020B0604020202020204" pitchFamily="34" charset="0"/>
              <a:buChar char="•"/>
            </a:pPr>
            <a:r>
              <a:rPr lang="en-US" sz="4800" b="1" dirty="0">
                <a:latin typeface="Calibri" panose="020F0502020204030204" pitchFamily="34" charset="0"/>
                <a:ea typeface="Calibri" panose="020F0502020204030204" pitchFamily="34" charset="0"/>
                <a:cs typeface="Calibri" panose="020F0502020204030204" pitchFamily="34" charset="0"/>
              </a:rPr>
              <a:t>Negative correlation</a:t>
            </a:r>
            <a:r>
              <a:rPr lang="en-US" sz="4800" dirty="0">
                <a:latin typeface="Calibri" panose="020F0502020204030204" pitchFamily="34" charset="0"/>
                <a:ea typeface="Calibri" panose="020F0502020204030204" pitchFamily="34" charset="0"/>
                <a:cs typeface="Calibri" panose="020F0502020204030204" pitchFamily="34" charset="0"/>
              </a:rPr>
              <a:t>: As academic pressure increases, study satisfaction tends to decrease. Students feeling overwhelmed by academic demands are less likely to be satisfied with their academic experience.</a:t>
            </a:r>
          </a:p>
          <a:p>
            <a:pPr>
              <a:lnSpc>
                <a:spcPct val="110000"/>
              </a:lnSpc>
            </a:pPr>
            <a:r>
              <a:rPr lang="en-US" sz="4800" b="1" dirty="0">
                <a:latin typeface="Calibri" panose="020F0502020204030204" pitchFamily="34" charset="0"/>
                <a:ea typeface="Calibri" panose="020F0502020204030204" pitchFamily="34" charset="0"/>
                <a:cs typeface="Calibri" panose="020F0502020204030204" pitchFamily="34" charset="0"/>
              </a:rPr>
              <a:t>3. Academic Year and Academic Pressure</a:t>
            </a:r>
          </a:p>
          <a:p>
            <a:pPr>
              <a:lnSpc>
                <a:spcPct val="110000"/>
              </a:lnSpc>
              <a:buFont typeface="Arial" panose="020B0604020202020204" pitchFamily="34" charset="0"/>
              <a:buChar char="•"/>
            </a:pPr>
            <a:r>
              <a:rPr lang="en-US" sz="4800" b="1" dirty="0">
                <a:latin typeface="Calibri" panose="020F0502020204030204" pitchFamily="34" charset="0"/>
                <a:ea typeface="Calibri" panose="020F0502020204030204" pitchFamily="34" charset="0"/>
                <a:cs typeface="Calibri" panose="020F0502020204030204" pitchFamily="34" charset="0"/>
              </a:rPr>
              <a:t>Positive correlation</a:t>
            </a:r>
            <a:r>
              <a:rPr lang="en-US" sz="4800" dirty="0">
                <a:latin typeface="Calibri" panose="020F0502020204030204" pitchFamily="34" charset="0"/>
                <a:ea typeface="Calibri" panose="020F0502020204030204" pitchFamily="34" charset="0"/>
                <a:cs typeface="Calibri" panose="020F0502020204030204" pitchFamily="34" charset="0"/>
              </a:rPr>
              <a:t>: Academic pressure tends to increase as students progress to later academic years. This reflects the growing expectations and workload placed on students over time.</a:t>
            </a:r>
          </a:p>
          <a:p>
            <a:pPr>
              <a:lnSpc>
                <a:spcPct val="110000"/>
              </a:lnSpc>
            </a:pPr>
            <a:r>
              <a:rPr lang="en-US" sz="4800" b="1" dirty="0">
                <a:latin typeface="Calibri" panose="020F0502020204030204" pitchFamily="34" charset="0"/>
                <a:ea typeface="Calibri" panose="020F0502020204030204" pitchFamily="34" charset="0"/>
                <a:cs typeface="Calibri" panose="020F0502020204030204" pitchFamily="34" charset="0"/>
              </a:rPr>
              <a:t>4. Depression and Anxiety</a:t>
            </a:r>
          </a:p>
          <a:p>
            <a:pPr>
              <a:lnSpc>
                <a:spcPct val="110000"/>
              </a:lnSpc>
              <a:buFont typeface="Arial" panose="020B0604020202020204" pitchFamily="34" charset="0"/>
              <a:buChar char="•"/>
            </a:pPr>
            <a:r>
              <a:rPr lang="en-US" sz="4800" b="1" dirty="0">
                <a:latin typeface="Calibri" panose="020F0502020204030204" pitchFamily="34" charset="0"/>
                <a:ea typeface="Calibri" panose="020F0502020204030204" pitchFamily="34" charset="0"/>
                <a:cs typeface="Calibri" panose="020F0502020204030204" pitchFamily="34" charset="0"/>
              </a:rPr>
              <a:t>Strong positive correlation</a:t>
            </a:r>
            <a:r>
              <a:rPr lang="en-US" sz="4800" dirty="0">
                <a:latin typeface="Calibri" panose="020F0502020204030204" pitchFamily="34" charset="0"/>
                <a:ea typeface="Calibri" panose="020F0502020204030204" pitchFamily="34" charset="0"/>
                <a:cs typeface="Calibri" panose="020F0502020204030204" pitchFamily="34" charset="0"/>
              </a:rPr>
              <a:t>: Students experiencing high levels of depression are likely to also experience high levels of anxiety. These two factors often go hand in hand in terms of mental health.</a:t>
            </a:r>
          </a:p>
          <a:p>
            <a:pPr>
              <a:lnSpc>
                <a:spcPct val="110000"/>
              </a:lnSpc>
            </a:pPr>
            <a:r>
              <a:rPr lang="en-US" sz="4800" b="1" dirty="0">
                <a:latin typeface="Calibri" panose="020F0502020204030204" pitchFamily="34" charset="0"/>
                <a:ea typeface="Calibri" panose="020F0502020204030204" pitchFamily="34" charset="0"/>
                <a:cs typeface="Calibri" panose="020F0502020204030204" pitchFamily="34" charset="0"/>
              </a:rPr>
              <a:t>5. Financial Concerns and Mental Health (Depression/Anxiety)</a:t>
            </a:r>
          </a:p>
          <a:p>
            <a:pPr>
              <a:lnSpc>
                <a:spcPct val="110000"/>
              </a:lnSpc>
              <a:buFont typeface="Arial" panose="020B0604020202020204" pitchFamily="34" charset="0"/>
              <a:buChar char="•"/>
            </a:pPr>
            <a:r>
              <a:rPr lang="en-US" sz="4800" b="1" dirty="0">
                <a:latin typeface="Calibri" panose="020F0502020204030204" pitchFamily="34" charset="0"/>
                <a:ea typeface="Calibri" panose="020F0502020204030204" pitchFamily="34" charset="0"/>
                <a:cs typeface="Calibri" panose="020F0502020204030204" pitchFamily="34" charset="0"/>
              </a:rPr>
              <a:t>Positive correlation</a:t>
            </a:r>
            <a:r>
              <a:rPr lang="en-US" sz="4800" dirty="0">
                <a:latin typeface="Calibri" panose="020F0502020204030204" pitchFamily="34" charset="0"/>
                <a:ea typeface="Calibri" panose="020F0502020204030204" pitchFamily="34" charset="0"/>
                <a:cs typeface="Calibri" panose="020F0502020204030204" pitchFamily="34" charset="0"/>
              </a:rPr>
              <a:t>: Students facing financial difficulties are more likely to report higher levels of depression and anxiety, indicating that financial stress is a significant contributor to mental health challenges.</a:t>
            </a:r>
          </a:p>
          <a:p>
            <a:pPr>
              <a:lnSpc>
                <a:spcPct val="110000"/>
              </a:lnSpc>
            </a:pPr>
            <a:endParaRPr lang="en-US" sz="600" dirty="0"/>
          </a:p>
        </p:txBody>
      </p:sp>
      <p:sp>
        <p:nvSpPr>
          <p:cNvPr id="4112" name="Freeform: Shape 4111">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09" name="Freeform: Shape 4108">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098" name="Picture 2" descr="No description has been provided for this image">
            <a:extLst>
              <a:ext uri="{FF2B5EF4-FFF2-40B4-BE49-F238E27FC236}">
                <a16:creationId xmlns:a16="http://schemas.microsoft.com/office/drawing/2014/main" id="{6E1EDEEE-EFE1-66AB-6326-BF716D77667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826868" y="913346"/>
            <a:ext cx="5371353" cy="4949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9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0" name="Rectangle 29">
            <a:extLst>
              <a:ext uri="{FF2B5EF4-FFF2-40B4-BE49-F238E27FC236}">
                <a16:creationId xmlns:a16="http://schemas.microsoft.com/office/drawing/2014/main" id="{3509C681-8290-4C12-BFC0-F0B59D360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B9C70A-F1F8-EBEB-30C8-FDC3947F39E7}"/>
              </a:ext>
            </a:extLst>
          </p:cNvPr>
          <p:cNvSpPr>
            <a:spLocks noGrp="1"/>
          </p:cNvSpPr>
          <p:nvPr>
            <p:ph type="title"/>
          </p:nvPr>
        </p:nvSpPr>
        <p:spPr>
          <a:xfrm>
            <a:off x="685800" y="720435"/>
            <a:ext cx="3652406" cy="397165"/>
          </a:xfrm>
        </p:spPr>
        <p:txBody>
          <a:bodyPr vert="horz" lIns="91440" tIns="45720" rIns="91440" bIns="45720" rtlCol="0" anchor="b">
            <a:normAutofit fontScale="90000"/>
          </a:bodyPr>
          <a:lstStyle/>
          <a:p>
            <a:r>
              <a:rPr lang="en-US" b="1"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Regression</a:t>
            </a:r>
          </a:p>
        </p:txBody>
      </p:sp>
      <p:sp>
        <p:nvSpPr>
          <p:cNvPr id="6" name="Text Placeholder 5">
            <a:extLst>
              <a:ext uri="{FF2B5EF4-FFF2-40B4-BE49-F238E27FC236}">
                <a16:creationId xmlns:a16="http://schemas.microsoft.com/office/drawing/2014/main" id="{5B25CD4C-35D6-A3FE-2FB1-73F767B8F484}"/>
              </a:ext>
            </a:extLst>
          </p:cNvPr>
          <p:cNvSpPr>
            <a:spLocks noGrp="1"/>
          </p:cNvSpPr>
          <p:nvPr>
            <p:ph type="body" sz="half" idx="2"/>
          </p:nvPr>
        </p:nvSpPr>
        <p:spPr>
          <a:xfrm>
            <a:off x="626533" y="1117600"/>
            <a:ext cx="3711673" cy="5342467"/>
          </a:xfrm>
        </p:spPr>
        <p:txBody>
          <a:bodyPr vert="horz" lIns="91440" tIns="45720" rIns="91440" bIns="45720" rtlCol="0">
            <a:noAutofit/>
          </a:bodyPr>
          <a:lstStyle/>
          <a:p>
            <a:pPr>
              <a:lnSpc>
                <a:spcPct val="110000"/>
              </a:lnSpc>
              <a:buFont typeface="+mj-lt"/>
              <a:buAutoNum type="arabicPeriod"/>
            </a:pPr>
            <a:r>
              <a:rPr lang="en-US" sz="900" dirty="0">
                <a:latin typeface="Calibri" panose="020F0502020204030204" pitchFamily="34" charset="0"/>
                <a:ea typeface="Calibri" panose="020F0502020204030204" pitchFamily="34" charset="0"/>
                <a:cs typeface="Calibri" panose="020F0502020204030204" pitchFamily="34" charset="0"/>
              </a:rPr>
              <a:t>Academic Year Coefficient (0.2367):</a:t>
            </a:r>
          </a:p>
          <a:p>
            <a:pPr>
              <a:lnSpc>
                <a:spcPct val="110000"/>
              </a:lnSpc>
            </a:pPr>
            <a:r>
              <a:rPr lang="en-US" sz="900" b="0" dirty="0">
                <a:latin typeface="Calibri" panose="020F0502020204030204" pitchFamily="34" charset="0"/>
                <a:ea typeface="Calibri" panose="020F0502020204030204" pitchFamily="34" charset="0"/>
                <a:cs typeface="Calibri" panose="020F0502020204030204" pitchFamily="34" charset="0"/>
              </a:rPr>
              <a:t>This coefficient indicates that for each one-unit increase in the academic year number (e.g., moving from Year 1 to Year 2), the CGPA is expected to increase by approximately 0.2367 units, assuming study satisfaction remains constant. This suggests that as students advance in their academic years, their CGPA tends to improve, which may reflect increased knowledge, experience, or academic skills over time.</a:t>
            </a:r>
          </a:p>
          <a:p>
            <a:pPr>
              <a:lnSpc>
                <a:spcPct val="110000"/>
              </a:lnSpc>
            </a:pPr>
            <a:r>
              <a:rPr lang="en-US" sz="900" dirty="0">
                <a:latin typeface="Calibri" panose="020F0502020204030204" pitchFamily="34" charset="0"/>
                <a:ea typeface="Calibri" panose="020F0502020204030204" pitchFamily="34" charset="0"/>
                <a:cs typeface="Calibri" panose="020F0502020204030204" pitchFamily="34" charset="0"/>
              </a:rPr>
              <a:t>2. Study Satisfaction Coefficient (0.1517):</a:t>
            </a:r>
          </a:p>
          <a:p>
            <a:pPr>
              <a:lnSpc>
                <a:spcPct val="110000"/>
              </a:lnSpc>
            </a:pPr>
            <a:r>
              <a:rPr lang="en-US" sz="900" b="0" dirty="0">
                <a:latin typeface="Calibri" panose="020F0502020204030204" pitchFamily="34" charset="0"/>
                <a:ea typeface="Calibri" panose="020F0502020204030204" pitchFamily="34" charset="0"/>
                <a:cs typeface="Calibri" panose="020F0502020204030204" pitchFamily="34" charset="0"/>
              </a:rPr>
              <a:t>This coefficient suggests that for each one-unit increase in study satisfaction (measured on a specified scale), the CGPA is expected to increase by about 0.1517 units, assuming the academic year remains constant. This indicates a positive relationship between how satisfied students are with their studies and their academic performance, implying that higher study satisfaction is associated with better CGPA.</a:t>
            </a:r>
          </a:p>
          <a:p>
            <a:pPr>
              <a:lnSpc>
                <a:spcPct val="110000"/>
              </a:lnSpc>
              <a:buFont typeface="+mj-lt"/>
              <a:buAutoNum type="arabicPeriod" startAt="3"/>
            </a:pPr>
            <a:r>
              <a:rPr lang="en-US" sz="900" dirty="0">
                <a:latin typeface="Calibri" panose="020F0502020204030204" pitchFamily="34" charset="0"/>
                <a:ea typeface="Calibri" panose="020F0502020204030204" pitchFamily="34" charset="0"/>
                <a:cs typeface="Calibri" panose="020F0502020204030204" pitchFamily="34" charset="0"/>
              </a:rPr>
              <a:t> Intercept (1.9038):</a:t>
            </a:r>
          </a:p>
          <a:p>
            <a:pPr>
              <a:lnSpc>
                <a:spcPct val="110000"/>
              </a:lnSpc>
            </a:pPr>
            <a:r>
              <a:rPr lang="en-US" sz="900" b="0" dirty="0">
                <a:latin typeface="Calibri" panose="020F0502020204030204" pitchFamily="34" charset="0"/>
                <a:ea typeface="Calibri" panose="020F0502020204030204" pitchFamily="34" charset="0"/>
                <a:cs typeface="Calibri" panose="020F0502020204030204" pitchFamily="34" charset="0"/>
              </a:rPr>
              <a:t>The intercept represents the expected value of CGPA when both the academic year number and study satisfaction are zero. In practical terms, this value may not have a meaningful interpretation, especially if a value of zero for academic year or study satisfaction is not realistic within the context of your dataset. However, it does provide a baseline level of CGPA from which the effects of the two predictors are measured.</a:t>
            </a:r>
          </a:p>
          <a:p>
            <a:pPr>
              <a:lnSpc>
                <a:spcPct val="110000"/>
              </a:lnSpc>
            </a:pPr>
            <a:r>
              <a:rPr lang="en-US" sz="900" dirty="0">
                <a:latin typeface="Calibri" panose="020F0502020204030204" pitchFamily="34" charset="0"/>
                <a:ea typeface="Calibri" panose="020F0502020204030204" pitchFamily="34" charset="0"/>
                <a:cs typeface="Calibri" panose="020F0502020204030204" pitchFamily="34" charset="0"/>
              </a:rPr>
              <a:t>The linear regression model indicates that both academic year and study satisfaction significantly contribute to explaining variations in CGPA. As students progress through their academic years and report higher levels of study satisfaction, their CGPA tends to increase, highlighting the importance of both academic advancement and student engagement in academic performance.</a:t>
            </a:r>
          </a:p>
        </p:txBody>
      </p:sp>
      <p:sp>
        <p:nvSpPr>
          <p:cNvPr id="32" name="Freeform: Shape 31">
            <a:extLst>
              <a:ext uri="{FF2B5EF4-FFF2-40B4-BE49-F238E27FC236}">
                <a16:creationId xmlns:a16="http://schemas.microsoft.com/office/drawing/2014/main" id="{62DB152A-3012-4C06-84C6-9355BD03A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23251" y="224"/>
            <a:ext cx="3482922" cy="3482474"/>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4" name="Rectangle 33">
            <a:extLst>
              <a:ext uri="{FF2B5EF4-FFF2-40B4-BE49-F238E27FC236}">
                <a16:creationId xmlns:a16="http://schemas.microsoft.com/office/drawing/2014/main" id="{5C542152-E969-4F41-AFD8-4B5354BE5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05548" y="-2580"/>
            <a:ext cx="3484819" cy="348808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34">
            <a:extLst>
              <a:ext uri="{FF2B5EF4-FFF2-40B4-BE49-F238E27FC236}">
                <a16:creationId xmlns:a16="http://schemas.microsoft.com/office/drawing/2014/main" id="{C2EDDE5C-FB26-46E8-9F4C-3548CC15C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3916" y="-1896"/>
            <a:ext cx="3475013" cy="3484818"/>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D470A0CA-EE35-4C4E-91DA-C8DB95E27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20672" y="1686675"/>
            <a:ext cx="3374131" cy="696852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Placeholder 9" descr="A screenshot of a computer">
            <a:extLst>
              <a:ext uri="{FF2B5EF4-FFF2-40B4-BE49-F238E27FC236}">
                <a16:creationId xmlns:a16="http://schemas.microsoft.com/office/drawing/2014/main" id="{DCD06ED4-805C-D728-F1DD-0FE6E063A8A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r="47960" b="1"/>
          <a:stretch/>
        </p:blipFill>
        <p:spPr>
          <a:xfrm>
            <a:off x="6611626" y="4130711"/>
            <a:ext cx="4222647" cy="2069110"/>
          </a:xfrm>
          <a:prstGeom prst="rect">
            <a:avLst/>
          </a:prstGeom>
        </p:spPr>
      </p:pic>
    </p:spTree>
    <p:extLst>
      <p:ext uri="{BB962C8B-B14F-4D97-AF65-F5344CB8AC3E}">
        <p14:creationId xmlns:p14="http://schemas.microsoft.com/office/powerpoint/2010/main" val="3190300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Freeform: Shape 50">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53" name="Rectangle 52">
            <a:extLst>
              <a:ext uri="{FF2B5EF4-FFF2-40B4-BE49-F238E27FC236}">
                <a16:creationId xmlns:a16="http://schemas.microsoft.com/office/drawing/2014/main" id="{75DC8A51-8D2F-4E91-93BF-1F6034CDF9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86C9B3-F645-5B8B-B67E-136F8DFE1D32}"/>
              </a:ext>
            </a:extLst>
          </p:cNvPr>
          <p:cNvSpPr>
            <a:spLocks noGrp="1"/>
          </p:cNvSpPr>
          <p:nvPr>
            <p:ph type="title"/>
          </p:nvPr>
        </p:nvSpPr>
        <p:spPr>
          <a:xfrm>
            <a:off x="863600" y="720436"/>
            <a:ext cx="6785602" cy="617298"/>
          </a:xfrm>
        </p:spPr>
        <p:txBody>
          <a:bodyPr vert="horz" lIns="91440" tIns="45720" rIns="91440" bIns="45720" rtlCol="0" anchor="b">
            <a:normAutofit/>
          </a:bodyPr>
          <a:lstStyle/>
          <a:p>
            <a:r>
              <a:rPr lang="en-US" b="1" kern="1200">
                <a:solidFill>
                  <a:schemeClr val="tx1"/>
                </a:solidFill>
                <a:effectLst/>
                <a:latin typeface="+mj-lt"/>
                <a:ea typeface="+mj-ea"/>
                <a:cs typeface="+mj-cs"/>
              </a:rPr>
              <a:t>Linear Regression Graph</a:t>
            </a:r>
          </a:p>
        </p:txBody>
      </p:sp>
      <p:sp>
        <p:nvSpPr>
          <p:cNvPr id="55" name="Rectangle 54">
            <a:extLst>
              <a:ext uri="{FF2B5EF4-FFF2-40B4-BE49-F238E27FC236}">
                <a16:creationId xmlns:a16="http://schemas.microsoft.com/office/drawing/2014/main" id="{F73E8968-6159-4E94-A13D-224801164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709381" y="-9588"/>
            <a:ext cx="3482619" cy="343858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C88BD5C6-0044-48BA-9B98-DCFED9A56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29179" y="174479"/>
            <a:ext cx="3070455" cy="307045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screen shot of a graph&#10;&#10;Description automatically generated">
            <a:extLst>
              <a:ext uri="{FF2B5EF4-FFF2-40B4-BE49-F238E27FC236}">
                <a16:creationId xmlns:a16="http://schemas.microsoft.com/office/drawing/2014/main" id="{ABD41846-1183-7F20-A761-77D9BCFDA9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71802" y="417029"/>
            <a:ext cx="4246998" cy="3079073"/>
          </a:xfrm>
          <a:prstGeom prst="rect">
            <a:avLst/>
          </a:prstGeom>
        </p:spPr>
      </p:pic>
      <p:sp>
        <p:nvSpPr>
          <p:cNvPr id="59" name="Rectangle 58">
            <a:extLst>
              <a:ext uri="{FF2B5EF4-FFF2-40B4-BE49-F238E27FC236}">
                <a16:creationId xmlns:a16="http://schemas.microsoft.com/office/drawing/2014/main" id="{2335EE8A-A6AE-4EB3-A818-D6FBBEC2D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709381" y="3429000"/>
            <a:ext cx="3482619" cy="343858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A833DF4-6CBC-CBF6-1CB9-820DC4052781}"/>
              </a:ext>
            </a:extLst>
          </p:cNvPr>
          <p:cNvPicPr>
            <a:picLocks noChangeAspect="1"/>
          </p:cNvPicPr>
          <p:nvPr/>
        </p:nvPicPr>
        <p:blipFill>
          <a:blip r:embed="rId3"/>
          <a:stretch>
            <a:fillRect/>
          </a:stretch>
        </p:blipFill>
        <p:spPr>
          <a:xfrm>
            <a:off x="4178265" y="4504267"/>
            <a:ext cx="5029230" cy="2024264"/>
          </a:xfrm>
          <a:prstGeom prst="rect">
            <a:avLst/>
          </a:prstGeom>
        </p:spPr>
      </p:pic>
      <p:graphicFrame>
        <p:nvGraphicFramePr>
          <p:cNvPr id="61" name="Rectangle 1">
            <a:extLst>
              <a:ext uri="{FF2B5EF4-FFF2-40B4-BE49-F238E27FC236}">
                <a16:creationId xmlns:a16="http://schemas.microsoft.com/office/drawing/2014/main" id="{E8DA8077-9CE1-40C6-58E4-39C8A22CD65D}"/>
              </a:ext>
            </a:extLst>
          </p:cNvPr>
          <p:cNvGraphicFramePr/>
          <p:nvPr>
            <p:extLst>
              <p:ext uri="{D42A27DB-BD31-4B8C-83A1-F6EECF244321}">
                <p14:modId xmlns:p14="http://schemas.microsoft.com/office/powerpoint/2010/main" val="921607603"/>
              </p:ext>
            </p:extLst>
          </p:nvPr>
        </p:nvGraphicFramePr>
        <p:xfrm>
          <a:off x="999066" y="1337734"/>
          <a:ext cx="4945608" cy="31665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3675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1" name="Rectangle 30">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88EA2E-02B6-11CF-3879-3182D1F9F4E3}"/>
              </a:ext>
            </a:extLst>
          </p:cNvPr>
          <p:cNvSpPr>
            <a:spLocks noGrp="1"/>
          </p:cNvSpPr>
          <p:nvPr>
            <p:ph type="title"/>
          </p:nvPr>
        </p:nvSpPr>
        <p:spPr>
          <a:xfrm>
            <a:off x="296333" y="313268"/>
            <a:ext cx="3945467" cy="465665"/>
          </a:xfrm>
        </p:spPr>
        <p:txBody>
          <a:bodyPr vert="horz" lIns="91440" tIns="45720" rIns="91440" bIns="45720" rtlCol="0" anchor="b">
            <a:normAutofit fontScale="90000"/>
          </a:bodyPr>
          <a:lstStyle/>
          <a:p>
            <a:r>
              <a:rPr lang="en-US" b="1" kern="1200" dirty="0">
                <a:solidFill>
                  <a:schemeClr val="tx1"/>
                </a:solidFill>
                <a:effectLst/>
                <a:latin typeface="+mj-lt"/>
                <a:ea typeface="+mj-ea"/>
                <a:cs typeface="+mj-cs"/>
              </a:rPr>
              <a:t>Confusion  Matrix</a:t>
            </a:r>
          </a:p>
        </p:txBody>
      </p:sp>
      <p:sp>
        <p:nvSpPr>
          <p:cNvPr id="5" name="Rectangle 1">
            <a:extLst>
              <a:ext uri="{FF2B5EF4-FFF2-40B4-BE49-F238E27FC236}">
                <a16:creationId xmlns:a16="http://schemas.microsoft.com/office/drawing/2014/main" id="{E9DDDCC1-4BA0-9BCA-35DC-44B9B5C32943}"/>
              </a:ext>
            </a:extLst>
          </p:cNvPr>
          <p:cNvSpPr>
            <a:spLocks noGrp="1" noChangeArrowheads="1"/>
          </p:cNvSpPr>
          <p:nvPr>
            <p:ph type="body" sz="half" idx="2"/>
          </p:nvPr>
        </p:nvSpPr>
        <p:spPr bwMode="auto">
          <a:xfrm>
            <a:off x="296333" y="778933"/>
            <a:ext cx="4978400" cy="646006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p>
            <a:pPr marL="0" marR="0" lvl="0" indent="0" fontAlgn="base">
              <a:lnSpc>
                <a:spcPct val="110000"/>
              </a:lnSpc>
              <a:spcBef>
                <a:spcPct val="0"/>
              </a:spcBef>
              <a:spcAft>
                <a:spcPts val="600"/>
              </a:spcAft>
              <a:buClrTx/>
              <a:buSzTx/>
              <a:tabLst/>
            </a:pPr>
            <a:r>
              <a:rPr kumimoji="0" lang="en-US" altLang="en-US" sz="1000" b="1" i="0" u="none" strike="noStrike" cap="none" normalizeH="0" baseline="0" dirty="0">
                <a:ln>
                  <a:noFill/>
                </a:ln>
                <a:effectLst/>
              </a:rPr>
              <a:t>Model Performance</a:t>
            </a:r>
            <a:r>
              <a:rPr kumimoji="0" lang="en-US" altLang="en-US" sz="1000" b="0" i="0" u="none" strike="noStrike" cap="none" normalizeH="0" baseline="0" dirty="0">
                <a:ln>
                  <a:noFill/>
                </a:ln>
                <a:effectLst/>
              </a:rPr>
              <a:t>: </a:t>
            </a:r>
          </a:p>
          <a:p>
            <a:pPr marL="0" marR="0" lvl="0" indent="0" fontAlgn="base">
              <a:lnSpc>
                <a:spcPct val="110000"/>
              </a:lnSpc>
              <a:spcBef>
                <a:spcPct val="0"/>
              </a:spcBef>
              <a:spcAft>
                <a:spcPts val="600"/>
              </a:spcAft>
              <a:buClrTx/>
              <a:buSzTx/>
              <a:buFontTx/>
              <a:buChar char="•"/>
              <a:tabLst/>
            </a:pPr>
            <a:r>
              <a:rPr kumimoji="0" lang="en-US" altLang="en-US" sz="1000" b="0" i="0" u="none" strike="noStrike" cap="none" normalizeH="0" baseline="0" dirty="0">
                <a:ln>
                  <a:noFill/>
                </a:ln>
                <a:effectLst/>
              </a:rPr>
              <a:t>The model's overall accuracy is 0.56 or 56%, which is relatively low. </a:t>
            </a:r>
          </a:p>
          <a:p>
            <a:pPr marL="0" marR="0" lvl="0" indent="0" fontAlgn="base">
              <a:lnSpc>
                <a:spcPct val="110000"/>
              </a:lnSpc>
              <a:spcBef>
                <a:spcPct val="0"/>
              </a:spcBef>
              <a:spcAft>
                <a:spcPts val="600"/>
              </a:spcAft>
              <a:buClrTx/>
              <a:buSzTx/>
              <a:buFontTx/>
              <a:buChar char="•"/>
              <a:tabLst/>
            </a:pPr>
            <a:r>
              <a:rPr kumimoji="0" lang="en-US" altLang="en-US" sz="1000" b="0" i="0" u="none" strike="noStrike" cap="none" normalizeH="0" baseline="0" dirty="0">
                <a:ln>
                  <a:noFill/>
                </a:ln>
                <a:effectLst/>
              </a:rPr>
              <a:t>This indicates that the model's predictive power is only slightly better than random chance (50%). </a:t>
            </a:r>
          </a:p>
          <a:p>
            <a:pPr marL="0" marR="0" lvl="0" indent="0" fontAlgn="base">
              <a:lnSpc>
                <a:spcPct val="110000"/>
              </a:lnSpc>
              <a:spcBef>
                <a:spcPct val="0"/>
              </a:spcBef>
              <a:spcAft>
                <a:spcPts val="600"/>
              </a:spcAft>
              <a:buClrTx/>
              <a:buSzTx/>
              <a:tabLst/>
            </a:pPr>
            <a:r>
              <a:rPr kumimoji="0" lang="en-US" altLang="en-US" sz="1000" b="1" i="0" u="none" strike="noStrike" cap="none" normalizeH="0" baseline="0" dirty="0">
                <a:ln>
                  <a:noFill/>
                </a:ln>
                <a:effectLst/>
              </a:rPr>
              <a:t>Prediction Bias</a:t>
            </a:r>
            <a:r>
              <a:rPr kumimoji="0" lang="en-US" altLang="en-US" sz="1000" b="0" i="0" u="none" strike="noStrike" cap="none" normalizeH="0" baseline="0" dirty="0">
                <a:ln>
                  <a:noFill/>
                </a:ln>
                <a:effectLst/>
              </a:rPr>
              <a:t>: </a:t>
            </a:r>
          </a:p>
          <a:p>
            <a:pPr marL="0" marR="0" lvl="0" indent="0" fontAlgn="base">
              <a:lnSpc>
                <a:spcPct val="110000"/>
              </a:lnSpc>
              <a:spcBef>
                <a:spcPct val="0"/>
              </a:spcBef>
              <a:spcAft>
                <a:spcPts val="600"/>
              </a:spcAft>
              <a:buClrTx/>
              <a:buSzTx/>
              <a:buFontTx/>
              <a:buChar char="•"/>
              <a:tabLst/>
            </a:pPr>
            <a:r>
              <a:rPr kumimoji="0" lang="en-US" altLang="en-US" sz="1000" b="0" i="0" u="none" strike="noStrike" cap="none" normalizeH="0" baseline="0" dirty="0">
                <a:ln>
                  <a:noFill/>
                </a:ln>
                <a:effectLst/>
              </a:rPr>
              <a:t>The model consistently predicts "High CGPA" for all instances, regardless of the actual outcome. </a:t>
            </a:r>
          </a:p>
          <a:p>
            <a:pPr marL="0" marR="0" lvl="0" indent="0" fontAlgn="base">
              <a:lnSpc>
                <a:spcPct val="110000"/>
              </a:lnSpc>
              <a:spcBef>
                <a:spcPct val="0"/>
              </a:spcBef>
              <a:spcAft>
                <a:spcPts val="600"/>
              </a:spcAft>
              <a:buClrTx/>
              <a:buSzTx/>
              <a:buFontTx/>
              <a:buChar char="•"/>
              <a:tabLst/>
            </a:pPr>
            <a:r>
              <a:rPr kumimoji="0" lang="en-US" altLang="en-US" sz="1000" b="0" i="0" u="none" strike="noStrike" cap="none" normalizeH="0" baseline="0" dirty="0">
                <a:ln>
                  <a:noFill/>
                </a:ln>
                <a:effectLst/>
              </a:rPr>
              <a:t>This suggests a strong bias in the model towards the "High CGPA" class. </a:t>
            </a:r>
          </a:p>
          <a:p>
            <a:pPr marL="0" marR="0" lvl="0" indent="0" fontAlgn="base">
              <a:lnSpc>
                <a:spcPct val="110000"/>
              </a:lnSpc>
              <a:spcBef>
                <a:spcPct val="0"/>
              </a:spcBef>
              <a:spcAft>
                <a:spcPts val="600"/>
              </a:spcAft>
              <a:buClrTx/>
              <a:buSzTx/>
              <a:tabLst/>
            </a:pPr>
            <a:r>
              <a:rPr kumimoji="0" lang="en-US" altLang="en-US" sz="1000" b="1" i="0" u="none" strike="noStrike" cap="none" normalizeH="0" baseline="0" dirty="0">
                <a:ln>
                  <a:noFill/>
                </a:ln>
                <a:effectLst/>
              </a:rPr>
              <a:t>True Positives: </a:t>
            </a:r>
          </a:p>
          <a:p>
            <a:pPr marL="0" marR="0" lvl="0" indent="0" fontAlgn="base">
              <a:lnSpc>
                <a:spcPct val="110000"/>
              </a:lnSpc>
              <a:spcBef>
                <a:spcPct val="0"/>
              </a:spcBef>
              <a:spcAft>
                <a:spcPts val="600"/>
              </a:spcAft>
              <a:buClrTx/>
              <a:buSzTx/>
              <a:buFontTx/>
              <a:buChar char="•"/>
              <a:tabLst/>
            </a:pPr>
            <a:r>
              <a:rPr kumimoji="0" lang="en-US" altLang="en-US" sz="1000" b="0" i="0" u="none" strike="noStrike" cap="none" normalizeH="0" baseline="0" dirty="0">
                <a:ln>
                  <a:noFill/>
                </a:ln>
                <a:effectLst/>
              </a:rPr>
              <a:t>The model correctly identified 11 instances of "High CGPA". </a:t>
            </a:r>
          </a:p>
          <a:p>
            <a:pPr marL="0" marR="0" lvl="0" indent="0" fontAlgn="base">
              <a:lnSpc>
                <a:spcPct val="110000"/>
              </a:lnSpc>
              <a:spcBef>
                <a:spcPct val="0"/>
              </a:spcBef>
              <a:spcAft>
                <a:spcPts val="600"/>
              </a:spcAft>
              <a:buClrTx/>
              <a:buSzTx/>
              <a:buFontTx/>
              <a:buChar char="•"/>
              <a:tabLst/>
            </a:pPr>
            <a:r>
              <a:rPr kumimoji="0" lang="en-US" altLang="en-US" sz="1000" b="0" i="0" u="none" strike="noStrike" cap="none" normalizeH="0" baseline="0" dirty="0">
                <a:ln>
                  <a:noFill/>
                </a:ln>
                <a:effectLst/>
              </a:rPr>
              <a:t>This represents the model's only successful predictions. </a:t>
            </a:r>
          </a:p>
          <a:p>
            <a:pPr marL="0" marR="0" lvl="0" indent="0" fontAlgn="base">
              <a:lnSpc>
                <a:spcPct val="110000"/>
              </a:lnSpc>
              <a:spcBef>
                <a:spcPct val="0"/>
              </a:spcBef>
              <a:spcAft>
                <a:spcPts val="600"/>
              </a:spcAft>
              <a:buClrTx/>
              <a:buSzTx/>
              <a:tabLst/>
            </a:pPr>
            <a:r>
              <a:rPr kumimoji="0" lang="en-US" altLang="en-US" sz="1000" b="1" i="0" u="none" strike="noStrike" cap="none" normalizeH="0" baseline="0" dirty="0">
                <a:ln>
                  <a:noFill/>
                </a:ln>
                <a:effectLst/>
              </a:rPr>
              <a:t>False Positives</a:t>
            </a:r>
            <a:r>
              <a:rPr kumimoji="0" lang="en-US" altLang="en-US" sz="1000" b="0" i="0" u="none" strike="noStrike" cap="none" normalizeH="0" baseline="0" dirty="0">
                <a:ln>
                  <a:noFill/>
                </a:ln>
                <a:effectLst/>
              </a:rPr>
              <a:t>: </a:t>
            </a:r>
          </a:p>
          <a:p>
            <a:pPr marL="0" marR="0" lvl="0" indent="0" fontAlgn="base">
              <a:lnSpc>
                <a:spcPct val="110000"/>
              </a:lnSpc>
              <a:spcBef>
                <a:spcPct val="0"/>
              </a:spcBef>
              <a:spcAft>
                <a:spcPts val="600"/>
              </a:spcAft>
              <a:buClrTx/>
              <a:buSzTx/>
              <a:buFontTx/>
              <a:buChar char="•"/>
              <a:tabLst/>
            </a:pPr>
            <a:r>
              <a:rPr kumimoji="0" lang="en-US" altLang="en-US" sz="1000" b="0" i="0" u="none" strike="noStrike" cap="none" normalizeH="0" baseline="0" dirty="0">
                <a:ln>
                  <a:noFill/>
                </a:ln>
                <a:effectLst/>
              </a:rPr>
              <a:t>15 "Low CGPA" instances were incorrectly classified as "High CGPA". </a:t>
            </a:r>
          </a:p>
          <a:p>
            <a:pPr marL="0" marR="0" lvl="0" indent="0" fontAlgn="base">
              <a:lnSpc>
                <a:spcPct val="110000"/>
              </a:lnSpc>
              <a:spcBef>
                <a:spcPct val="0"/>
              </a:spcBef>
              <a:spcAft>
                <a:spcPts val="600"/>
              </a:spcAft>
              <a:buClrTx/>
              <a:buSzTx/>
              <a:buFontTx/>
              <a:buChar char="•"/>
              <a:tabLst/>
            </a:pPr>
            <a:r>
              <a:rPr kumimoji="0" lang="en-US" altLang="en-US" sz="1000" b="0" i="0" u="none" strike="noStrike" cap="none" normalizeH="0" baseline="0" dirty="0">
                <a:ln>
                  <a:noFill/>
                </a:ln>
                <a:effectLst/>
              </a:rPr>
              <a:t>This high number of false positives indicates poor specificity. </a:t>
            </a:r>
          </a:p>
          <a:p>
            <a:pPr marL="0" marR="0" lvl="0" indent="0" fontAlgn="base">
              <a:lnSpc>
                <a:spcPct val="110000"/>
              </a:lnSpc>
              <a:spcBef>
                <a:spcPct val="0"/>
              </a:spcBef>
              <a:spcAft>
                <a:spcPts val="600"/>
              </a:spcAft>
              <a:buClrTx/>
              <a:buSzTx/>
              <a:tabLst/>
            </a:pPr>
            <a:r>
              <a:rPr kumimoji="0" lang="en-US" altLang="en-US" sz="1000" b="1" i="0" u="none" strike="noStrike" cap="none" normalizeH="0" baseline="0" dirty="0">
                <a:ln>
                  <a:noFill/>
                </a:ln>
                <a:effectLst/>
              </a:rPr>
              <a:t>False Negatives: </a:t>
            </a:r>
          </a:p>
          <a:p>
            <a:pPr marL="0" marR="0" lvl="0" indent="0" fontAlgn="base">
              <a:lnSpc>
                <a:spcPct val="110000"/>
              </a:lnSpc>
              <a:spcBef>
                <a:spcPct val="0"/>
              </a:spcBef>
              <a:spcAft>
                <a:spcPts val="600"/>
              </a:spcAft>
              <a:buClrTx/>
              <a:buSzTx/>
              <a:buFontTx/>
              <a:buChar char="•"/>
              <a:tabLst/>
            </a:pPr>
            <a:r>
              <a:rPr kumimoji="0" lang="en-US" altLang="en-US" sz="1000" b="0" i="0" u="none" strike="noStrike" cap="none" normalizeH="0" baseline="0" dirty="0">
                <a:ln>
                  <a:noFill/>
                </a:ln>
                <a:effectLst/>
              </a:rPr>
              <a:t>There is 1 false negative, where a "Low CGPA" instance was misclassified. </a:t>
            </a:r>
          </a:p>
          <a:p>
            <a:pPr marL="0" marR="0" lvl="0" indent="0" fontAlgn="base">
              <a:lnSpc>
                <a:spcPct val="110000"/>
              </a:lnSpc>
              <a:spcBef>
                <a:spcPct val="0"/>
              </a:spcBef>
              <a:spcAft>
                <a:spcPts val="600"/>
              </a:spcAft>
              <a:buClrTx/>
              <a:buSzTx/>
              <a:buFontTx/>
              <a:buChar char="•"/>
              <a:tabLst/>
            </a:pPr>
            <a:r>
              <a:rPr kumimoji="0" lang="en-US" altLang="en-US" sz="1000" b="0" i="0" u="none" strike="noStrike" cap="none" normalizeH="0" baseline="0" dirty="0">
                <a:ln>
                  <a:noFill/>
                </a:ln>
                <a:effectLst/>
              </a:rPr>
              <a:t>This suggests the model rarely identifies "Low CGPA" cases correctly. </a:t>
            </a:r>
          </a:p>
          <a:p>
            <a:pPr marL="0" marR="0" lvl="0" indent="0" fontAlgn="base">
              <a:lnSpc>
                <a:spcPct val="110000"/>
              </a:lnSpc>
              <a:spcBef>
                <a:spcPct val="0"/>
              </a:spcBef>
              <a:spcAft>
                <a:spcPts val="600"/>
              </a:spcAft>
              <a:buClrTx/>
              <a:buSzTx/>
              <a:tabLst/>
            </a:pPr>
            <a:r>
              <a:rPr kumimoji="0" lang="en-US" altLang="en-US" sz="1000" b="1" i="0" u="none" strike="noStrike" cap="none" normalizeH="0" baseline="0" dirty="0">
                <a:ln>
                  <a:noFill/>
                </a:ln>
                <a:effectLst/>
              </a:rPr>
              <a:t>True Negatives: </a:t>
            </a:r>
          </a:p>
          <a:p>
            <a:pPr marL="0" marR="0" lvl="0" indent="0" fontAlgn="base">
              <a:lnSpc>
                <a:spcPct val="110000"/>
              </a:lnSpc>
              <a:spcBef>
                <a:spcPct val="0"/>
              </a:spcBef>
              <a:spcAft>
                <a:spcPts val="600"/>
              </a:spcAft>
              <a:buClrTx/>
              <a:buSzTx/>
              <a:buFontTx/>
              <a:buChar char="•"/>
              <a:tabLst/>
            </a:pPr>
            <a:r>
              <a:rPr kumimoji="0" lang="en-US" altLang="en-US" sz="1000" b="0" i="0" u="none" strike="noStrike" cap="none" normalizeH="0" baseline="0" dirty="0">
                <a:ln>
                  <a:noFill/>
                </a:ln>
                <a:effectLst/>
              </a:rPr>
              <a:t>The model did not correctly identify any "Low CGPA" instances (0 true negatives). </a:t>
            </a:r>
          </a:p>
          <a:p>
            <a:pPr marL="0" marR="0" lvl="0" indent="0" fontAlgn="base">
              <a:lnSpc>
                <a:spcPct val="110000"/>
              </a:lnSpc>
              <a:spcBef>
                <a:spcPct val="0"/>
              </a:spcBef>
              <a:spcAft>
                <a:spcPts val="600"/>
              </a:spcAft>
              <a:buClrTx/>
              <a:buSzTx/>
              <a:buFontTx/>
              <a:buChar char="•"/>
              <a:tabLst/>
            </a:pPr>
            <a:r>
              <a:rPr kumimoji="0" lang="en-US" altLang="en-US" sz="1000" b="0" i="0" u="none" strike="noStrike" cap="none" normalizeH="0" baseline="0" dirty="0">
                <a:ln>
                  <a:noFill/>
                </a:ln>
                <a:effectLst/>
              </a:rPr>
              <a:t>This further emphasizes the model's inability to distinguish between classes. </a:t>
            </a:r>
          </a:p>
          <a:p>
            <a:pPr marL="0" marR="0" lvl="0" indent="0" fontAlgn="base">
              <a:lnSpc>
                <a:spcPct val="110000"/>
              </a:lnSpc>
              <a:spcBef>
                <a:spcPct val="0"/>
              </a:spcBef>
              <a:spcAft>
                <a:spcPts val="600"/>
              </a:spcAft>
              <a:buClrTx/>
              <a:buSzTx/>
              <a:tabLst/>
            </a:pPr>
            <a:r>
              <a:rPr kumimoji="0" lang="en-US" altLang="en-US" sz="1000" b="1" i="0" u="none" strike="noStrike" cap="none" normalizeH="0" baseline="0" dirty="0">
                <a:ln>
                  <a:noFill/>
                </a:ln>
                <a:effectLst/>
              </a:rPr>
              <a:t>Class Imbalance: </a:t>
            </a:r>
          </a:p>
          <a:p>
            <a:pPr marL="0" marR="0" lvl="0" indent="0" fontAlgn="base">
              <a:lnSpc>
                <a:spcPct val="110000"/>
              </a:lnSpc>
              <a:spcBef>
                <a:spcPct val="0"/>
              </a:spcBef>
              <a:spcAft>
                <a:spcPts val="600"/>
              </a:spcAft>
              <a:buClrTx/>
              <a:buSzTx/>
              <a:buFontTx/>
              <a:buChar char="•"/>
              <a:tabLst/>
            </a:pPr>
            <a:r>
              <a:rPr kumimoji="0" lang="en-US" altLang="en-US" sz="1000" b="0" i="0" u="none" strike="noStrike" cap="none" normalizeH="0" baseline="0" dirty="0">
                <a:ln>
                  <a:noFill/>
                </a:ln>
                <a:effectLst/>
              </a:rPr>
              <a:t>The actual data shows 12 "Low CGPA" instances and 15 "High CGPA" instances. </a:t>
            </a:r>
          </a:p>
          <a:p>
            <a:pPr marL="0" marR="0" lvl="0" indent="0" fontAlgn="base">
              <a:lnSpc>
                <a:spcPct val="110000"/>
              </a:lnSpc>
              <a:spcBef>
                <a:spcPct val="0"/>
              </a:spcBef>
              <a:spcAft>
                <a:spcPts val="600"/>
              </a:spcAft>
              <a:buClrTx/>
              <a:buSzTx/>
              <a:buFontTx/>
              <a:buChar char="•"/>
              <a:tabLst/>
            </a:pPr>
            <a:r>
              <a:rPr kumimoji="0" lang="en-US" altLang="en-US" sz="1000" b="0" i="0" u="none" strike="noStrike" cap="none" normalizeH="0" baseline="0" dirty="0">
                <a:ln>
                  <a:noFill/>
                </a:ln>
                <a:effectLst/>
              </a:rPr>
              <a:t>This slight class imbalance might contribute to, but doesn't fully explain, the model's bias. </a:t>
            </a:r>
          </a:p>
          <a:p>
            <a:pPr marL="0" marR="0" lvl="0" indent="0" fontAlgn="base">
              <a:lnSpc>
                <a:spcPct val="110000"/>
              </a:lnSpc>
              <a:spcBef>
                <a:spcPct val="0"/>
              </a:spcBef>
              <a:spcAft>
                <a:spcPts val="600"/>
              </a:spcAft>
              <a:buClrTx/>
              <a:buSzTx/>
              <a:buFontTx/>
              <a:buChar char="•"/>
              <a:tabLst/>
            </a:pPr>
            <a:r>
              <a:rPr kumimoji="0" lang="en-US" altLang="en-US" sz="1000" b="0" i="0" u="none" strike="noStrike" cap="none" normalizeH="0" baseline="0" dirty="0">
                <a:ln>
                  <a:noFill/>
                </a:ln>
                <a:effectLst/>
              </a:rPr>
              <a:t>The model needs significant refinement to improve its ability to distinguish between classes. </a:t>
            </a:r>
          </a:p>
          <a:p>
            <a:pPr marL="0" marR="0" lvl="0" indent="0" fontAlgn="base">
              <a:lnSpc>
                <a:spcPct val="110000"/>
              </a:lnSpc>
              <a:spcBef>
                <a:spcPct val="0"/>
              </a:spcBef>
              <a:spcAft>
                <a:spcPts val="600"/>
              </a:spcAft>
              <a:buClrTx/>
              <a:buSzTx/>
              <a:tabLst/>
            </a:pPr>
            <a:endParaRPr kumimoji="0" lang="en-US" altLang="en-US" sz="1000" b="0" i="0" u="none" strike="noStrike" cap="none" normalizeH="0" baseline="0" dirty="0">
              <a:ln>
                <a:noFill/>
              </a:ln>
              <a:effectLst/>
            </a:endParaRPr>
          </a:p>
          <a:p>
            <a:pPr marL="0" marR="0" lvl="0" indent="0" fontAlgn="base">
              <a:lnSpc>
                <a:spcPct val="110000"/>
              </a:lnSpc>
              <a:spcBef>
                <a:spcPct val="0"/>
              </a:spcBef>
              <a:spcAft>
                <a:spcPts val="600"/>
              </a:spcAft>
              <a:buClrTx/>
              <a:buSzTx/>
              <a:buFontTx/>
              <a:buNone/>
              <a:tabLst/>
            </a:pPr>
            <a:endParaRPr kumimoji="0" lang="en-US" altLang="en-US" sz="1000" b="0" i="0" u="none" strike="noStrike" cap="none" normalizeH="0" baseline="0" dirty="0">
              <a:ln>
                <a:noFill/>
              </a:ln>
              <a:effectLst/>
            </a:endParaRPr>
          </a:p>
        </p:txBody>
      </p:sp>
      <p:sp>
        <p:nvSpPr>
          <p:cNvPr id="33" name="Freeform: Shape 32">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Content Placeholder 7" descr="A graph with blue squares">
            <a:extLst>
              <a:ext uri="{FF2B5EF4-FFF2-40B4-BE49-F238E27FC236}">
                <a16:creationId xmlns:a16="http://schemas.microsoft.com/office/drawing/2014/main" id="{A955E256-FC6C-9922-4EB2-79E3E1109D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16872" y="1197092"/>
            <a:ext cx="3048040" cy="2164109"/>
          </a:xfrm>
          <a:prstGeom prst="rect">
            <a:avLst/>
          </a:prstGeom>
        </p:spPr>
      </p:pic>
      <p:sp>
        <p:nvSpPr>
          <p:cNvPr id="35" name="Freeform: Shape 34">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descr="A screen shot of a computer">
            <a:extLst>
              <a:ext uri="{FF2B5EF4-FFF2-40B4-BE49-F238E27FC236}">
                <a16:creationId xmlns:a16="http://schemas.microsoft.com/office/drawing/2014/main" id="{EE800A17-06C8-54CB-F675-02320A392E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6133" y="3336589"/>
            <a:ext cx="5889191" cy="2355676"/>
          </a:xfrm>
          <a:prstGeom prst="rect">
            <a:avLst/>
          </a:prstGeom>
        </p:spPr>
      </p:pic>
    </p:spTree>
    <p:extLst>
      <p:ext uri="{BB962C8B-B14F-4D97-AF65-F5344CB8AC3E}">
        <p14:creationId xmlns:p14="http://schemas.microsoft.com/office/powerpoint/2010/main" val="3812855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7" name="Rectangle 36">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183A20-AD6F-2E5F-6C24-F71774D03D23}"/>
              </a:ext>
            </a:extLst>
          </p:cNvPr>
          <p:cNvSpPr>
            <a:spLocks noGrp="1"/>
          </p:cNvSpPr>
          <p:nvPr>
            <p:ph type="title"/>
          </p:nvPr>
        </p:nvSpPr>
        <p:spPr>
          <a:xfrm>
            <a:off x="1077364" y="720435"/>
            <a:ext cx="4140096" cy="1507375"/>
          </a:xfrm>
        </p:spPr>
        <p:txBody>
          <a:bodyPr vert="horz" lIns="91440" tIns="45720" rIns="91440" bIns="45720" rtlCol="0" anchor="b">
            <a:normAutofit/>
          </a:bodyPr>
          <a:lstStyle/>
          <a:p>
            <a:r>
              <a:rPr lang="en-US" b="1" kern="1200">
                <a:solidFill>
                  <a:schemeClr val="tx1"/>
                </a:solidFill>
                <a:effectLst/>
                <a:latin typeface="+mj-lt"/>
                <a:ea typeface="+mj-ea"/>
                <a:cs typeface="+mj-cs"/>
              </a:rPr>
              <a:t>KNN Regression for CGPA Prediction</a:t>
            </a:r>
          </a:p>
        </p:txBody>
      </p:sp>
      <p:sp>
        <p:nvSpPr>
          <p:cNvPr id="14" name="Rectangle 6">
            <a:extLst>
              <a:ext uri="{FF2B5EF4-FFF2-40B4-BE49-F238E27FC236}">
                <a16:creationId xmlns:a16="http://schemas.microsoft.com/office/drawing/2014/main" id="{374DCE45-79DF-759B-A580-C2C76C1C76F7}"/>
              </a:ext>
            </a:extLst>
          </p:cNvPr>
          <p:cNvSpPr>
            <a:spLocks noGrp="1" noChangeArrowheads="1"/>
          </p:cNvSpPr>
          <p:nvPr>
            <p:ph type="body" sz="half" idx="2"/>
          </p:nvPr>
        </p:nvSpPr>
        <p:spPr bwMode="auto">
          <a:xfrm>
            <a:off x="1077364" y="2427316"/>
            <a:ext cx="4140096" cy="351351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0" fontAlgn="base">
              <a:lnSpc>
                <a:spcPct val="110000"/>
              </a:lnSpc>
              <a:spcBef>
                <a:spcPct val="0"/>
              </a:spcBef>
              <a:spcAft>
                <a:spcPts val="600"/>
              </a:spcAft>
              <a:buClrTx/>
              <a:buSzTx/>
              <a:buFontTx/>
              <a:buChar char="•"/>
              <a:tabLst/>
            </a:pPr>
            <a:r>
              <a:rPr lang="en-US" altLang="en-US" sz="900" dirty="0"/>
              <a:t>K Neighbors =2</a:t>
            </a:r>
            <a:endParaRPr kumimoji="0" lang="en-US" altLang="en-US" sz="900" b="0" i="0" u="none" strike="noStrike" cap="none" normalizeH="0" baseline="0" dirty="0">
              <a:ln>
                <a:noFill/>
              </a:ln>
              <a:effectLst/>
            </a:endParaRPr>
          </a:p>
          <a:p>
            <a:pPr marL="0" marR="0" lvl="0" indent="0" fontAlgn="base">
              <a:lnSpc>
                <a:spcPct val="110000"/>
              </a:lnSpc>
              <a:spcBef>
                <a:spcPct val="0"/>
              </a:spcBef>
              <a:spcAft>
                <a:spcPts val="600"/>
              </a:spcAft>
              <a:buClrTx/>
              <a:buSzTx/>
              <a:buFontTx/>
              <a:buChar char="•"/>
              <a:tabLst/>
            </a:pPr>
            <a:r>
              <a:rPr kumimoji="0" lang="en-US" altLang="en-US" sz="900" b="0" i="0" u="none" strike="noStrike" cap="none" normalizeH="0" baseline="0" dirty="0">
                <a:ln>
                  <a:noFill/>
                </a:ln>
                <a:effectLst/>
              </a:rPr>
              <a:t>KNN predicts the CGPA based on the nearest neighbors’ features (academic year and study satisfaction).</a:t>
            </a:r>
          </a:p>
          <a:p>
            <a:pPr marL="0" marR="0" lvl="0" indent="0" fontAlgn="base">
              <a:lnSpc>
                <a:spcPct val="110000"/>
              </a:lnSpc>
              <a:spcBef>
                <a:spcPct val="0"/>
              </a:spcBef>
              <a:spcAft>
                <a:spcPts val="600"/>
              </a:spcAft>
              <a:buClrTx/>
              <a:buSzTx/>
              <a:buFontTx/>
              <a:buChar char="•"/>
              <a:tabLst/>
            </a:pPr>
            <a:r>
              <a:rPr kumimoji="0" lang="en-US" altLang="en-US" sz="900" b="1" i="0" u="none" strike="noStrike" cap="none" normalizeH="0" baseline="0" dirty="0">
                <a:ln>
                  <a:noFill/>
                </a:ln>
                <a:effectLst/>
              </a:rPr>
              <a:t>Closer data points in the graph </a:t>
            </a:r>
            <a:r>
              <a:rPr kumimoji="0" lang="en-US" altLang="en-US" sz="900" b="0" i="0" u="none" strike="noStrike" cap="none" normalizeH="0" baseline="0" dirty="0">
                <a:ln>
                  <a:noFill/>
                </a:ln>
                <a:effectLst/>
              </a:rPr>
              <a:t> suggest that these students have similar CGPAs.</a:t>
            </a:r>
          </a:p>
          <a:p>
            <a:pPr marL="0" marR="0" lvl="0" indent="0" fontAlgn="base">
              <a:lnSpc>
                <a:spcPct val="110000"/>
              </a:lnSpc>
              <a:spcBef>
                <a:spcPct val="0"/>
              </a:spcBef>
              <a:spcAft>
                <a:spcPts val="600"/>
              </a:spcAft>
              <a:buClrTx/>
              <a:buSzTx/>
              <a:buFontTx/>
              <a:buChar char="•"/>
              <a:tabLst/>
            </a:pPr>
            <a:r>
              <a:rPr kumimoji="0" lang="en-US" altLang="en-US" sz="900" b="0" i="0" u="none" strike="noStrike" cap="none" normalizeH="0" baseline="0" dirty="0">
                <a:ln>
                  <a:noFill/>
                </a:ln>
                <a:effectLst/>
              </a:rPr>
              <a:t>The model tries to cluster students based on their satisfaction and academic year, and assigns similar CGPAs accordingly.</a:t>
            </a:r>
          </a:p>
          <a:p>
            <a:pPr marL="0" marR="0" lvl="0" indent="0" fontAlgn="base">
              <a:lnSpc>
                <a:spcPct val="110000"/>
              </a:lnSpc>
              <a:spcBef>
                <a:spcPct val="0"/>
              </a:spcBef>
              <a:spcAft>
                <a:spcPts val="600"/>
              </a:spcAft>
              <a:buClrTx/>
              <a:buSzTx/>
              <a:buFontTx/>
              <a:buChar char="•"/>
              <a:tabLst/>
            </a:pPr>
            <a:r>
              <a:rPr kumimoji="0" lang="en-US" altLang="en-US" sz="900" b="1" i="0" u="none" strike="noStrike" cap="none" normalizeH="0" baseline="0" dirty="0">
                <a:ln>
                  <a:noFill/>
                </a:ln>
                <a:effectLst/>
              </a:rPr>
              <a:t>4th-year students</a:t>
            </a:r>
            <a:r>
              <a:rPr kumimoji="0" lang="en-US" altLang="en-US" sz="900" b="0" i="0" u="none" strike="noStrike" cap="none" normalizeH="0" baseline="0" dirty="0">
                <a:ln>
                  <a:noFill/>
                </a:ln>
                <a:effectLst/>
              </a:rPr>
              <a:t> (right side of X-axis) tend to have higher CGPAs (darker color points).</a:t>
            </a:r>
          </a:p>
          <a:p>
            <a:pPr marL="0" marR="0" lvl="0" indent="0" fontAlgn="base">
              <a:lnSpc>
                <a:spcPct val="110000"/>
              </a:lnSpc>
              <a:spcBef>
                <a:spcPct val="0"/>
              </a:spcBef>
              <a:spcAft>
                <a:spcPts val="600"/>
              </a:spcAft>
              <a:buClrTx/>
              <a:buSzTx/>
              <a:buFontTx/>
              <a:buChar char="•"/>
              <a:tabLst/>
            </a:pPr>
            <a:r>
              <a:rPr kumimoji="0" lang="en-US" altLang="en-US" sz="900" b="1" i="0" u="none" strike="noStrike" cap="none" normalizeH="0" baseline="0" dirty="0">
                <a:ln>
                  <a:noFill/>
                </a:ln>
                <a:effectLst/>
              </a:rPr>
              <a:t>Higher study satisfaction</a:t>
            </a:r>
            <a:r>
              <a:rPr kumimoji="0" lang="en-US" altLang="en-US" sz="900" b="0" i="0" u="none" strike="noStrike" cap="none" normalizeH="0" baseline="0" dirty="0">
                <a:ln>
                  <a:noFill/>
                </a:ln>
                <a:effectLst/>
              </a:rPr>
              <a:t> (upper Y-axis) is often associated with higher predicted CGPA.</a:t>
            </a:r>
          </a:p>
          <a:p>
            <a:pPr marL="0" marR="0" lvl="0" indent="0" fontAlgn="base">
              <a:lnSpc>
                <a:spcPct val="110000"/>
              </a:lnSpc>
              <a:spcBef>
                <a:spcPct val="0"/>
              </a:spcBef>
              <a:spcAft>
                <a:spcPts val="600"/>
              </a:spcAft>
              <a:buClrTx/>
              <a:buSzTx/>
              <a:buFontTx/>
              <a:buChar char="•"/>
              <a:tabLst/>
            </a:pPr>
            <a:r>
              <a:rPr kumimoji="0" lang="en-US" altLang="en-US" sz="900" b="0" i="0" u="none" strike="noStrike" cap="none" normalizeH="0" baseline="0" dirty="0">
                <a:ln>
                  <a:noFill/>
                </a:ln>
                <a:effectLst/>
              </a:rPr>
              <a:t>Students across all years show a range of CGPAs, but those with higher satisfaction generally show better outcomes.:</a:t>
            </a:r>
          </a:p>
          <a:p>
            <a:pPr marL="0" marR="0" lvl="0" indent="0" fontAlgn="base">
              <a:lnSpc>
                <a:spcPct val="110000"/>
              </a:lnSpc>
              <a:spcBef>
                <a:spcPct val="0"/>
              </a:spcBef>
              <a:spcAft>
                <a:spcPts val="600"/>
              </a:spcAft>
              <a:buClrTx/>
              <a:buSzTx/>
              <a:buFontTx/>
              <a:buChar char="•"/>
              <a:tabLst/>
            </a:pPr>
            <a:r>
              <a:rPr kumimoji="0" lang="en-US" altLang="en-US" sz="900" b="0" i="0" u="none" strike="noStrike" cap="none" normalizeH="0" baseline="0" dirty="0">
                <a:ln>
                  <a:noFill/>
                </a:ln>
                <a:effectLst/>
              </a:rPr>
              <a:t>KNN effectively differentiates between students with </a:t>
            </a:r>
            <a:r>
              <a:rPr kumimoji="0" lang="en-US" altLang="en-US" sz="900" b="1" i="0" u="none" strike="noStrike" cap="none" normalizeH="0" baseline="0" dirty="0">
                <a:ln>
                  <a:noFill/>
                </a:ln>
                <a:effectLst/>
              </a:rPr>
              <a:t>high study satisfaction</a:t>
            </a:r>
            <a:r>
              <a:rPr kumimoji="0" lang="en-US" altLang="en-US" sz="900" b="0" i="0" u="none" strike="noStrike" cap="none" normalizeH="0" baseline="0" dirty="0">
                <a:ln>
                  <a:noFill/>
                </a:ln>
                <a:effectLst/>
              </a:rPr>
              <a:t> and their corresponding CGPA.</a:t>
            </a:r>
          </a:p>
          <a:p>
            <a:pPr marL="0" marR="0" lvl="0" indent="0" fontAlgn="base">
              <a:lnSpc>
                <a:spcPct val="110000"/>
              </a:lnSpc>
              <a:spcBef>
                <a:spcPct val="0"/>
              </a:spcBef>
              <a:spcAft>
                <a:spcPts val="600"/>
              </a:spcAft>
              <a:buClrTx/>
              <a:buSzTx/>
              <a:buFontTx/>
              <a:buChar char="•"/>
              <a:tabLst/>
            </a:pPr>
            <a:r>
              <a:rPr lang="en-US" altLang="en-US" sz="900" dirty="0"/>
              <a:t>The accuracy of the model is approximately 62.96%</a:t>
            </a:r>
            <a:endParaRPr kumimoji="0" lang="en-US" altLang="en-US" sz="900" b="0" i="0" u="none" strike="noStrike" cap="none" normalizeH="0" baseline="0" dirty="0">
              <a:ln>
                <a:noFill/>
              </a:ln>
              <a:effectLst/>
            </a:endParaRPr>
          </a:p>
          <a:p>
            <a:pPr marL="0" marR="0" lvl="0" indent="0" fontAlgn="base">
              <a:lnSpc>
                <a:spcPct val="110000"/>
              </a:lnSpc>
              <a:spcBef>
                <a:spcPct val="0"/>
              </a:spcBef>
              <a:spcAft>
                <a:spcPts val="600"/>
              </a:spcAft>
              <a:buClrTx/>
              <a:buSzTx/>
              <a:buFontTx/>
              <a:buChar char="•"/>
              <a:tabLst/>
            </a:pPr>
            <a:endParaRPr kumimoji="0" lang="en-US" altLang="en-US" sz="900" b="0" i="0" u="none" strike="noStrike" cap="none" normalizeH="0" baseline="0" dirty="0">
              <a:ln>
                <a:noFill/>
              </a:ln>
              <a:effectLst/>
            </a:endParaRPr>
          </a:p>
        </p:txBody>
      </p:sp>
      <p:sp>
        <p:nvSpPr>
          <p:cNvPr id="39" name="Freeform: Shape 38">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Placeholder 5" descr="A screen shot of a graph">
            <a:extLst>
              <a:ext uri="{FF2B5EF4-FFF2-40B4-BE49-F238E27FC236}">
                <a16:creationId xmlns:a16="http://schemas.microsoft.com/office/drawing/2014/main" id="{D290A1DA-BE4A-0324-A57E-79BA8F9FFCE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b="1009"/>
          <a:stretch/>
        </p:blipFill>
        <p:spPr>
          <a:xfrm>
            <a:off x="6166561" y="828850"/>
            <a:ext cx="4788861" cy="2346567"/>
          </a:xfrm>
          <a:prstGeom prst="rect">
            <a:avLst/>
          </a:prstGeom>
        </p:spPr>
      </p:pic>
      <p:pic>
        <p:nvPicPr>
          <p:cNvPr id="18" name="Picture 17" descr="A screen shot of a computer code">
            <a:extLst>
              <a:ext uri="{FF2B5EF4-FFF2-40B4-BE49-F238E27FC236}">
                <a16:creationId xmlns:a16="http://schemas.microsoft.com/office/drawing/2014/main" id="{D50F4BA6-61CA-97BA-A6D8-3E6A86DA74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0840" y="3768133"/>
            <a:ext cx="5823193" cy="1248576"/>
          </a:xfrm>
          <a:prstGeom prst="rect">
            <a:avLst/>
          </a:prstGeom>
        </p:spPr>
      </p:pic>
    </p:spTree>
    <p:extLst>
      <p:ext uri="{BB962C8B-B14F-4D97-AF65-F5344CB8AC3E}">
        <p14:creationId xmlns:p14="http://schemas.microsoft.com/office/powerpoint/2010/main" val="104194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0" name="Rectangle 19">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688C4E-0F3F-5D0F-2044-127D1ADF059A}"/>
              </a:ext>
            </a:extLst>
          </p:cNvPr>
          <p:cNvSpPr>
            <a:spLocks noGrp="1"/>
          </p:cNvSpPr>
          <p:nvPr>
            <p:ph type="title"/>
          </p:nvPr>
        </p:nvSpPr>
        <p:spPr>
          <a:xfrm>
            <a:off x="1077364" y="720435"/>
            <a:ext cx="4140096" cy="1507375"/>
          </a:xfrm>
        </p:spPr>
        <p:txBody>
          <a:bodyPr vert="horz" lIns="91440" tIns="45720" rIns="91440" bIns="45720" rtlCol="0" anchor="b">
            <a:normAutofit/>
          </a:bodyPr>
          <a:lstStyle/>
          <a:p>
            <a:r>
              <a:rPr lang="en-US" b="1" kern="1200">
                <a:solidFill>
                  <a:schemeClr val="tx1"/>
                </a:solidFill>
                <a:effectLst/>
                <a:latin typeface="+mj-lt"/>
                <a:ea typeface="+mj-ea"/>
                <a:cs typeface="+mj-cs"/>
              </a:rPr>
              <a:t>Naïve Bayes Prediction</a:t>
            </a:r>
          </a:p>
        </p:txBody>
      </p:sp>
      <p:sp>
        <p:nvSpPr>
          <p:cNvPr id="7" name="Rectangle 1">
            <a:extLst>
              <a:ext uri="{FF2B5EF4-FFF2-40B4-BE49-F238E27FC236}">
                <a16:creationId xmlns:a16="http://schemas.microsoft.com/office/drawing/2014/main" id="{3CAE83CC-C9C5-4DE0-BB32-66B716D39380}"/>
              </a:ext>
            </a:extLst>
          </p:cNvPr>
          <p:cNvSpPr>
            <a:spLocks noGrp="1" noChangeArrowheads="1"/>
          </p:cNvSpPr>
          <p:nvPr>
            <p:ph type="body" sz="half" idx="2"/>
          </p:nvPr>
        </p:nvSpPr>
        <p:spPr bwMode="auto">
          <a:xfrm>
            <a:off x="1077364" y="2427316"/>
            <a:ext cx="4140096" cy="351351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fontScale="92500" lnSpcReduction="20000"/>
          </a:bodyPr>
          <a:lstStyle/>
          <a:p>
            <a:pPr marL="0" marR="0" lvl="0" indent="0" fontAlgn="base">
              <a:lnSpc>
                <a:spcPct val="110000"/>
              </a:lnSpc>
              <a:spcBef>
                <a:spcPct val="0"/>
              </a:spcBef>
              <a:spcAft>
                <a:spcPts val="600"/>
              </a:spcAft>
              <a:buClrTx/>
              <a:buSzTx/>
              <a:buFontTx/>
              <a:buChar char="•"/>
              <a:tabLst/>
            </a:pPr>
            <a:r>
              <a:rPr kumimoji="0" lang="en-US" altLang="en-US" sz="1100" b="0" i="0" u="none" strike="noStrike" cap="none" normalizeH="0" baseline="0" dirty="0">
                <a:ln>
                  <a:noFill/>
                </a:ln>
                <a:effectLst/>
              </a:rPr>
              <a:t>The Naive Bayes model appears to classify most students into high CGPA (1), particularly those in higher academic years (2nd to 4th year) and with varying study satisfaction.</a:t>
            </a:r>
          </a:p>
          <a:p>
            <a:pPr marL="0" marR="0" lvl="0" indent="0" fontAlgn="base">
              <a:lnSpc>
                <a:spcPct val="110000"/>
              </a:lnSpc>
              <a:spcBef>
                <a:spcPct val="0"/>
              </a:spcBef>
              <a:spcAft>
                <a:spcPts val="600"/>
              </a:spcAft>
              <a:buClrTx/>
              <a:buSzTx/>
              <a:buFontTx/>
              <a:buChar char="•"/>
              <a:tabLst/>
            </a:pPr>
            <a:r>
              <a:rPr kumimoji="0" lang="en-US" altLang="en-US" sz="1100" b="1" i="0" u="none" strike="noStrike" cap="none" normalizeH="0" baseline="0" dirty="0">
                <a:ln>
                  <a:noFill/>
                </a:ln>
                <a:effectLst/>
              </a:rPr>
              <a:t>Only a few students</a:t>
            </a:r>
            <a:r>
              <a:rPr kumimoji="0" lang="en-US" altLang="en-US" sz="1100" b="0" i="0" u="none" strike="noStrike" cap="none" normalizeH="0" baseline="0" dirty="0">
                <a:ln>
                  <a:noFill/>
                </a:ln>
                <a:effectLst/>
              </a:rPr>
              <a:t> (light-colored points) are predicted to have lower CGPA (-1), mostly those in the 1st year with lower study satisfaction.</a:t>
            </a:r>
          </a:p>
          <a:p>
            <a:pPr marL="0" marR="0" lvl="0" indent="0" fontAlgn="base">
              <a:lnSpc>
                <a:spcPct val="110000"/>
              </a:lnSpc>
              <a:spcBef>
                <a:spcPct val="0"/>
              </a:spcBef>
              <a:spcAft>
                <a:spcPts val="600"/>
              </a:spcAft>
              <a:buClrTx/>
              <a:buSzTx/>
              <a:buFontTx/>
              <a:buChar char="•"/>
              <a:tabLst/>
            </a:pPr>
            <a:r>
              <a:rPr kumimoji="0" lang="en-US" altLang="en-US" sz="1100" b="1" i="0" u="none" strike="noStrike" cap="none" normalizeH="0" baseline="0" dirty="0">
                <a:ln>
                  <a:noFill/>
                </a:ln>
                <a:effectLst/>
              </a:rPr>
              <a:t>Patterns</a:t>
            </a:r>
            <a:r>
              <a:rPr kumimoji="0" lang="en-US" altLang="en-US" sz="1100" b="0" i="0" u="none" strike="noStrike" cap="none" normalizeH="0" baseline="0" dirty="0">
                <a:ln>
                  <a:noFill/>
                </a:ln>
                <a:effectLst/>
              </a:rPr>
              <a:t>:</a:t>
            </a:r>
          </a:p>
          <a:p>
            <a:pPr marL="0" marR="0" lvl="0" indent="0" fontAlgn="base">
              <a:lnSpc>
                <a:spcPct val="110000"/>
              </a:lnSpc>
              <a:spcBef>
                <a:spcPct val="0"/>
              </a:spcBef>
              <a:spcAft>
                <a:spcPts val="600"/>
              </a:spcAft>
              <a:buClrTx/>
              <a:buSzTx/>
              <a:buFontTx/>
              <a:buChar char="•"/>
              <a:tabLst/>
            </a:pPr>
            <a:r>
              <a:rPr kumimoji="0" lang="en-US" altLang="en-US" sz="1100" b="1" i="0" u="none" strike="noStrike" cap="none" normalizeH="0" baseline="0" dirty="0">
                <a:ln>
                  <a:noFill/>
                </a:ln>
                <a:effectLst/>
              </a:rPr>
              <a:t>4th-year students</a:t>
            </a:r>
            <a:r>
              <a:rPr kumimoji="0" lang="en-US" altLang="en-US" sz="1100" b="0" i="0" u="none" strike="noStrike" cap="none" normalizeH="0" baseline="0" dirty="0">
                <a:ln>
                  <a:noFill/>
                </a:ln>
                <a:effectLst/>
              </a:rPr>
              <a:t> tend to have high CGPA predictions regardless of their study satisfaction.</a:t>
            </a:r>
          </a:p>
          <a:p>
            <a:pPr marL="0" marR="0" lvl="0" indent="0" fontAlgn="base">
              <a:lnSpc>
                <a:spcPct val="110000"/>
              </a:lnSpc>
              <a:spcBef>
                <a:spcPct val="0"/>
              </a:spcBef>
              <a:spcAft>
                <a:spcPts val="600"/>
              </a:spcAft>
              <a:buClrTx/>
              <a:buSzTx/>
              <a:buFontTx/>
              <a:buChar char="•"/>
              <a:tabLst/>
            </a:pPr>
            <a:r>
              <a:rPr kumimoji="0" lang="en-US" altLang="en-US" sz="1100" b="1" i="0" u="none" strike="noStrike" cap="none" normalizeH="0" baseline="0" dirty="0">
                <a:ln>
                  <a:noFill/>
                </a:ln>
                <a:effectLst/>
              </a:rPr>
              <a:t>Students with low study satisfaction</a:t>
            </a:r>
            <a:r>
              <a:rPr kumimoji="0" lang="en-US" altLang="en-US" sz="1100" b="0" i="0" u="none" strike="noStrike" cap="none" normalizeH="0" baseline="0" dirty="0">
                <a:ln>
                  <a:noFill/>
                </a:ln>
                <a:effectLst/>
              </a:rPr>
              <a:t> in the earlier years (1st year) are predicted to have lower CGPA (-1).</a:t>
            </a:r>
          </a:p>
          <a:p>
            <a:pPr marL="0" marR="0" lvl="0" indent="0" fontAlgn="base">
              <a:lnSpc>
                <a:spcPct val="110000"/>
              </a:lnSpc>
              <a:spcBef>
                <a:spcPct val="0"/>
              </a:spcBef>
              <a:spcAft>
                <a:spcPts val="600"/>
              </a:spcAft>
              <a:buClrTx/>
              <a:buSzTx/>
              <a:buFontTx/>
              <a:buChar char="•"/>
              <a:tabLst/>
            </a:pPr>
            <a:r>
              <a:rPr kumimoji="0" lang="en-US" altLang="en-US" sz="1100" b="0" i="0" u="none" strike="noStrike" cap="none" normalizeH="0" baseline="0" dirty="0">
                <a:ln>
                  <a:noFill/>
                </a:ln>
                <a:effectLst/>
              </a:rPr>
              <a:t>Unlike KNN, Naive Bayes has a </a:t>
            </a:r>
            <a:r>
              <a:rPr kumimoji="0" lang="en-US" altLang="en-US" sz="1100" b="1" i="0" u="none" strike="noStrike" cap="none" normalizeH="0" baseline="0" dirty="0">
                <a:ln>
                  <a:noFill/>
                </a:ln>
                <a:effectLst/>
              </a:rPr>
              <a:t>clearer separation</a:t>
            </a:r>
            <a:r>
              <a:rPr kumimoji="0" lang="en-US" altLang="en-US" sz="1100" b="0" i="0" u="none" strike="noStrike" cap="none" normalizeH="0" baseline="0" dirty="0">
                <a:ln>
                  <a:noFill/>
                </a:ln>
                <a:effectLst/>
              </a:rPr>
              <a:t> between high and low CGPA predictions, with fewer intermediate or neutral predictions.</a:t>
            </a:r>
          </a:p>
          <a:p>
            <a:pPr marL="0" marR="0" lvl="0" indent="0" fontAlgn="base">
              <a:lnSpc>
                <a:spcPct val="110000"/>
              </a:lnSpc>
              <a:spcBef>
                <a:spcPct val="0"/>
              </a:spcBef>
              <a:spcAft>
                <a:spcPts val="600"/>
              </a:spcAft>
              <a:buClrTx/>
              <a:buSzTx/>
              <a:buFontTx/>
              <a:buChar char="•"/>
              <a:tabLst/>
            </a:pPr>
            <a:r>
              <a:rPr lang="en-US" sz="1200" dirty="0"/>
              <a:t>This interpretation shows that the Naive Bayes model is more rigid in its prediction categories and potentially overlooks more granular trends, particularly for students with intermediate study satisfaction and CGPA levels.</a:t>
            </a:r>
          </a:p>
          <a:p>
            <a:pPr marL="0" marR="0" lvl="0" indent="0" fontAlgn="base">
              <a:lnSpc>
                <a:spcPct val="110000"/>
              </a:lnSpc>
              <a:spcBef>
                <a:spcPct val="0"/>
              </a:spcBef>
              <a:spcAft>
                <a:spcPts val="600"/>
              </a:spcAft>
              <a:buClrTx/>
              <a:buSzTx/>
              <a:buFontTx/>
              <a:buChar char="•"/>
              <a:tabLst/>
            </a:pPr>
            <a:r>
              <a:rPr kumimoji="0" lang="en-US" altLang="en-US" sz="1100" b="0" i="0" u="none" strike="noStrike" cap="none" normalizeH="0" baseline="0" dirty="0">
                <a:ln>
                  <a:noFill/>
                </a:ln>
                <a:effectLst/>
              </a:rPr>
              <a:t>The accuracy of the model is about 48.15%.</a:t>
            </a:r>
          </a:p>
          <a:p>
            <a:pPr marL="0" marR="0" lvl="0" indent="0" fontAlgn="base">
              <a:lnSpc>
                <a:spcPct val="110000"/>
              </a:lnSpc>
              <a:spcBef>
                <a:spcPct val="0"/>
              </a:spcBef>
              <a:spcAft>
                <a:spcPts val="600"/>
              </a:spcAft>
              <a:buClrTx/>
              <a:buSzTx/>
              <a:buFontTx/>
              <a:buNone/>
              <a:tabLst/>
            </a:pPr>
            <a:endParaRPr kumimoji="0" lang="en-US" altLang="en-US" sz="1100" b="0" i="0" u="none" strike="noStrike" cap="none" normalizeH="0" baseline="0" dirty="0">
              <a:ln>
                <a:noFill/>
              </a:ln>
              <a:effectLst/>
            </a:endParaRPr>
          </a:p>
        </p:txBody>
      </p:sp>
      <p:sp>
        <p:nvSpPr>
          <p:cNvPr id="21" name="Freeform: Shape 20">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Content Placeholder 5" descr="A screen shot of a graph&#10;&#10;Description automatically generated">
            <a:extLst>
              <a:ext uri="{FF2B5EF4-FFF2-40B4-BE49-F238E27FC236}">
                <a16:creationId xmlns:a16="http://schemas.microsoft.com/office/drawing/2014/main" id="{6B0D2108-5325-6933-79AF-A3F879ADAC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5999" y="700180"/>
            <a:ext cx="4444721" cy="2482129"/>
          </a:xfrm>
          <a:prstGeom prst="rect">
            <a:avLst/>
          </a:prstGeom>
        </p:spPr>
      </p:pic>
      <p:pic>
        <p:nvPicPr>
          <p:cNvPr id="13" name="Picture 12" descr="A screenshot of a computer code&#10;&#10;Description automatically generated">
            <a:extLst>
              <a:ext uri="{FF2B5EF4-FFF2-40B4-BE49-F238E27FC236}">
                <a16:creationId xmlns:a16="http://schemas.microsoft.com/office/drawing/2014/main" id="{F132759D-DDFD-436C-59DA-6E37764E5F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834" y="3800913"/>
            <a:ext cx="5157050" cy="1322191"/>
          </a:xfrm>
          <a:prstGeom prst="rect">
            <a:avLst/>
          </a:prstGeom>
        </p:spPr>
      </p:pic>
    </p:spTree>
    <p:extLst>
      <p:ext uri="{BB962C8B-B14F-4D97-AF65-F5344CB8AC3E}">
        <p14:creationId xmlns:p14="http://schemas.microsoft.com/office/powerpoint/2010/main" val="2326261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B9AB9-4EFD-C15C-5310-D52ED737A4F1}"/>
              </a:ext>
            </a:extLst>
          </p:cNvPr>
          <p:cNvSpPr>
            <a:spLocks noGrp="1"/>
          </p:cNvSpPr>
          <p:nvPr>
            <p:ph type="title"/>
          </p:nvPr>
        </p:nvSpPr>
        <p:spPr>
          <a:xfrm>
            <a:off x="643096" y="720434"/>
            <a:ext cx="10384370" cy="857157"/>
          </a:xfrm>
        </p:spPr>
        <p:txBody>
          <a:bodyPr/>
          <a:lstStyle/>
          <a:p>
            <a:r>
              <a:rPr lang="en-US" dirty="0"/>
              <a:t>KNN vs Naive Bayes</a:t>
            </a:r>
          </a:p>
        </p:txBody>
      </p:sp>
      <p:sp>
        <p:nvSpPr>
          <p:cNvPr id="3" name="Content Placeholder 2">
            <a:extLst>
              <a:ext uri="{FF2B5EF4-FFF2-40B4-BE49-F238E27FC236}">
                <a16:creationId xmlns:a16="http://schemas.microsoft.com/office/drawing/2014/main" id="{D21B8135-DF15-BBE2-A0DD-77E59A41B82E}"/>
              </a:ext>
            </a:extLst>
          </p:cNvPr>
          <p:cNvSpPr>
            <a:spLocks noGrp="1"/>
          </p:cNvSpPr>
          <p:nvPr>
            <p:ph idx="1"/>
          </p:nvPr>
        </p:nvSpPr>
        <p:spPr>
          <a:xfrm>
            <a:off x="643096" y="1838848"/>
            <a:ext cx="10384370" cy="4101982"/>
          </a:xfrm>
        </p:spPr>
        <p:txBody>
          <a:bodyPr>
            <a:normAutofit lnSpcReduction="10000"/>
          </a:bodyPr>
          <a:lstStyle/>
          <a:p>
            <a:pPr marL="0" indent="0">
              <a:buNone/>
            </a:pPr>
            <a:r>
              <a:rPr lang="en-US" b="1" dirty="0"/>
              <a:t>Model 1 KNN</a:t>
            </a:r>
          </a:p>
          <a:p>
            <a:pPr marL="0" indent="0">
              <a:buNone/>
            </a:pPr>
            <a:r>
              <a:rPr lang="en-US" dirty="0"/>
              <a:t>Accuracy 62.96%</a:t>
            </a:r>
          </a:p>
          <a:p>
            <a:pPr marL="0" indent="0">
              <a:buNone/>
            </a:pPr>
            <a:r>
              <a:rPr lang="en-US" b="1" dirty="0"/>
              <a:t>Model 2 Naïve Bayes</a:t>
            </a:r>
          </a:p>
          <a:p>
            <a:pPr marL="0" indent="0">
              <a:buNone/>
            </a:pPr>
            <a:r>
              <a:rPr lang="en-US" dirty="0"/>
              <a:t>Accuracy 48.15%</a:t>
            </a:r>
          </a:p>
          <a:p>
            <a:r>
              <a:rPr lang="en-US" dirty="0"/>
              <a:t>KNN performed with a better accuracy of 62.96%,showing more </a:t>
            </a:r>
            <a:r>
              <a:rPr lang="en-US" dirty="0" err="1"/>
              <a:t>more</a:t>
            </a:r>
            <a:r>
              <a:rPr lang="en-US" dirty="0"/>
              <a:t> </a:t>
            </a:r>
            <a:r>
              <a:rPr lang="en-US" dirty="0" err="1"/>
              <a:t>adpatiblity</a:t>
            </a:r>
            <a:r>
              <a:rPr lang="en-US" dirty="0"/>
              <a:t> to the variations in academic year and study satisfaction.</a:t>
            </a:r>
          </a:p>
          <a:p>
            <a:r>
              <a:rPr lang="en-US" dirty="0"/>
              <a:t>Naïve Bayes struggled with accuracy of 48.15%,due to its assumption of feature independence which might not align with dataset structure.</a:t>
            </a:r>
          </a:p>
          <a:p>
            <a:r>
              <a:rPr lang="en-US" b="1" dirty="0"/>
              <a:t>KNN</a:t>
            </a:r>
            <a:r>
              <a:rPr lang="en-US" dirty="0"/>
              <a:t> is the better model for this dataset, providing a higher accuracy and better classification for predicting CGPA based on academic year and study satisfaction.</a:t>
            </a:r>
          </a:p>
          <a:p>
            <a:pPr marL="0" indent="0">
              <a:buNone/>
            </a:pPr>
            <a:endParaRPr lang="en-US" dirty="0"/>
          </a:p>
        </p:txBody>
      </p:sp>
      <p:sp>
        <p:nvSpPr>
          <p:cNvPr id="26" name="Rectangle 21">
            <a:extLst>
              <a:ext uri="{FF2B5EF4-FFF2-40B4-BE49-F238E27FC236}">
                <a16:creationId xmlns:a16="http://schemas.microsoft.com/office/drawing/2014/main" id="{AB5B85B0-1B4E-F54A-34E4-0201A582FA4B}"/>
              </a:ext>
            </a:extLst>
          </p:cNvPr>
          <p:cNvSpPr>
            <a:spLocks noChangeArrowheads="1"/>
          </p:cNvSpPr>
          <p:nvPr/>
        </p:nvSpPr>
        <p:spPr bwMode="auto">
          <a:xfrm>
            <a:off x="152400" y="-322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7774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F7997-29B3-C178-5AB5-FD21A4E679C1}"/>
              </a:ext>
            </a:extLst>
          </p:cNvPr>
          <p:cNvSpPr>
            <a:spLocks noGrp="1"/>
          </p:cNvSpPr>
          <p:nvPr>
            <p:ph type="title"/>
          </p:nvPr>
        </p:nvSpPr>
        <p:spPr>
          <a:xfrm>
            <a:off x="1024467" y="457200"/>
            <a:ext cx="3747558" cy="719667"/>
          </a:xfrm>
        </p:spPr>
        <p:txBody>
          <a:bodyPr/>
          <a:lstStyle/>
          <a:p>
            <a:r>
              <a:rPr lang="en-US" dirty="0"/>
              <a:t>SVM</a:t>
            </a:r>
          </a:p>
        </p:txBody>
      </p:sp>
      <p:pic>
        <p:nvPicPr>
          <p:cNvPr id="6" name="Content Placeholder 5" descr="A diagram of different kernels">
            <a:extLst>
              <a:ext uri="{FF2B5EF4-FFF2-40B4-BE49-F238E27FC236}">
                <a16:creationId xmlns:a16="http://schemas.microsoft.com/office/drawing/2014/main" id="{C10414EA-1325-9227-8A3B-42454F85C2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956733"/>
            <a:ext cx="6145212" cy="4761654"/>
          </a:xfrm>
        </p:spPr>
      </p:pic>
      <p:sp>
        <p:nvSpPr>
          <p:cNvPr id="4" name="Text Placeholder 3">
            <a:extLst>
              <a:ext uri="{FF2B5EF4-FFF2-40B4-BE49-F238E27FC236}">
                <a16:creationId xmlns:a16="http://schemas.microsoft.com/office/drawing/2014/main" id="{5C897D7E-11CB-5B62-6851-68D2FA402B54}"/>
              </a:ext>
            </a:extLst>
          </p:cNvPr>
          <p:cNvSpPr>
            <a:spLocks noGrp="1"/>
          </p:cNvSpPr>
          <p:nvPr>
            <p:ph type="body" sz="half" idx="2"/>
          </p:nvPr>
        </p:nvSpPr>
        <p:spPr>
          <a:xfrm>
            <a:off x="1024467" y="1337733"/>
            <a:ext cx="3747558" cy="4531254"/>
          </a:xfrm>
        </p:spPr>
        <p:txBody>
          <a:bodyPr>
            <a:normAutofit fontScale="62500" lnSpcReduction="20000"/>
          </a:bodyPr>
          <a:lstStyle/>
          <a:p>
            <a:r>
              <a:rPr lang="en-US" dirty="0"/>
              <a:t>The linear kernel and linear SVC classifiers have straight-line decision boundaries, dividing the space into two linear regions. The accuracy of the model is 66.6%. The linear kernel and linear SVC classifiers have straight-line decision boundaries, dividing the space into two linear regions.</a:t>
            </a:r>
          </a:p>
          <a:p>
            <a:r>
              <a:rPr lang="en-US" dirty="0"/>
              <a:t>The RBF kernel classifier has a curved, non-linear decision boundary, allowing it to capture more complex data patterns. The accuracy of the model is 73.56%. The RBF kernel classifier has a curved, non-linear decision boundary, allowing it to capture more complex data patterns.</a:t>
            </a:r>
          </a:p>
          <a:p>
            <a:r>
              <a:rPr lang="en-US" dirty="0"/>
              <a:t>The polynomial kernel classifier also has a non-linear, polynomial-shaped decision boundary, further increasing the flexibility of the classification. The accuracy of the model is 62%. The polynomial kernel classifier also has a non-linear, polynomial-shaped decision boundary, further increasing the flexibility of the classification.</a:t>
            </a:r>
          </a:p>
          <a:p>
            <a:r>
              <a:rPr lang="en-US" dirty="0"/>
              <a:t>The differences in decision boundaries illustrate how the kernel selection can impact the SVM's ability to separate the data points and classify them accurately, depending on the underlying data structure.</a:t>
            </a:r>
          </a:p>
          <a:p>
            <a:r>
              <a:rPr lang="en-US" dirty="0"/>
              <a:t>Overall, the graph demonstrates the influence of the kernel choice on the SVM's decision-making process and the tradeoffs between simple linear models and more complex non-linear models.</a:t>
            </a:r>
          </a:p>
          <a:p>
            <a:endParaRPr lang="en-US" dirty="0"/>
          </a:p>
        </p:txBody>
      </p:sp>
    </p:spTree>
    <p:extLst>
      <p:ext uri="{BB962C8B-B14F-4D97-AF65-F5344CB8AC3E}">
        <p14:creationId xmlns:p14="http://schemas.microsoft.com/office/powerpoint/2010/main" val="3218686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6" name="Rectangle 15">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96FDAF-56CF-57AC-221B-36A070EC38C3}"/>
              </a:ext>
            </a:extLst>
          </p:cNvPr>
          <p:cNvSpPr>
            <a:spLocks noGrp="1"/>
          </p:cNvSpPr>
          <p:nvPr>
            <p:ph type="title"/>
          </p:nvPr>
        </p:nvSpPr>
        <p:spPr>
          <a:xfrm>
            <a:off x="1077364" y="720435"/>
            <a:ext cx="4140096" cy="1507375"/>
          </a:xfrm>
        </p:spPr>
        <p:txBody>
          <a:bodyPr vert="horz" lIns="91440" tIns="45720" rIns="91440" bIns="45720" rtlCol="0" anchor="b">
            <a:normAutofit/>
          </a:bodyPr>
          <a:lstStyle/>
          <a:p>
            <a:r>
              <a:rPr lang="en-US" b="1" kern="1200">
                <a:solidFill>
                  <a:schemeClr val="tx1"/>
                </a:solidFill>
                <a:effectLst/>
                <a:latin typeface="+mj-lt"/>
                <a:ea typeface="+mj-ea"/>
                <a:cs typeface="+mj-cs"/>
              </a:rPr>
              <a:t>Random Forest</a:t>
            </a:r>
          </a:p>
        </p:txBody>
      </p:sp>
      <p:sp>
        <p:nvSpPr>
          <p:cNvPr id="5" name="Rectangle 1">
            <a:extLst>
              <a:ext uri="{FF2B5EF4-FFF2-40B4-BE49-F238E27FC236}">
                <a16:creationId xmlns:a16="http://schemas.microsoft.com/office/drawing/2014/main" id="{43023C86-E722-3929-7A7F-67C5971F1013}"/>
              </a:ext>
            </a:extLst>
          </p:cNvPr>
          <p:cNvSpPr>
            <a:spLocks noGrp="1" noChangeArrowheads="1"/>
          </p:cNvSpPr>
          <p:nvPr>
            <p:ph type="body" sz="half" idx="2"/>
          </p:nvPr>
        </p:nvSpPr>
        <p:spPr bwMode="auto">
          <a:xfrm>
            <a:off x="1077364" y="2427316"/>
            <a:ext cx="4140096" cy="351351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fontScale="92500"/>
          </a:bodyPr>
          <a:lstStyle/>
          <a:p>
            <a:pPr marL="0" marR="0" lvl="0" indent="0" fontAlgn="base">
              <a:lnSpc>
                <a:spcPct val="110000"/>
              </a:lnSpc>
              <a:spcBef>
                <a:spcPct val="0"/>
              </a:spcBef>
              <a:spcAft>
                <a:spcPts val="600"/>
              </a:spcAft>
              <a:buClrTx/>
              <a:buSzTx/>
              <a:buFontTx/>
              <a:buChar char="•"/>
              <a:tabLst/>
            </a:pPr>
            <a:r>
              <a:rPr kumimoji="0" lang="en-US" altLang="en-US" sz="1000" b="1" i="0" u="none" strike="noStrike" cap="none" normalizeH="0" baseline="0" dirty="0">
                <a:ln>
                  <a:noFill/>
                </a:ln>
                <a:effectLst/>
              </a:rPr>
              <a:t>Model Type</a:t>
            </a:r>
            <a:r>
              <a:rPr kumimoji="0" lang="en-US" altLang="en-US" sz="1000" b="0" i="0" u="none" strike="noStrike" cap="none" normalizeH="0" baseline="0" dirty="0">
                <a:ln>
                  <a:noFill/>
                </a:ln>
                <a:effectLst/>
              </a:rPr>
              <a:t>: Random Forest Regressor</a:t>
            </a:r>
          </a:p>
          <a:p>
            <a:pPr marL="0" marR="0" lvl="0" indent="0" fontAlgn="base">
              <a:lnSpc>
                <a:spcPct val="110000"/>
              </a:lnSpc>
              <a:spcBef>
                <a:spcPct val="0"/>
              </a:spcBef>
              <a:spcAft>
                <a:spcPts val="600"/>
              </a:spcAft>
              <a:buClrTx/>
              <a:buSzTx/>
              <a:buFontTx/>
              <a:buChar char="•"/>
              <a:tabLst/>
            </a:pPr>
            <a:r>
              <a:rPr kumimoji="0" lang="en-US" altLang="en-US" sz="1000" b="0" i="0" u="none" strike="noStrike" cap="none" normalizeH="0" baseline="0" dirty="0">
                <a:ln>
                  <a:noFill/>
                </a:ln>
                <a:effectLst/>
              </a:rPr>
              <a:t>Predicts </a:t>
            </a:r>
            <a:r>
              <a:rPr kumimoji="0" lang="en-US" altLang="en-US" sz="1000" b="0" i="0" u="none" strike="noStrike" cap="none" normalizeH="0" baseline="0" dirty="0" err="1">
                <a:ln>
                  <a:noFill/>
                </a:ln>
                <a:effectLst/>
              </a:rPr>
              <a:t>cgpa_numeric</a:t>
            </a:r>
            <a:r>
              <a:rPr kumimoji="0" lang="en-US" altLang="en-US" sz="1000" b="0" i="0" u="none" strike="noStrike" cap="none" normalizeH="0" baseline="0" dirty="0">
                <a:ln>
                  <a:noFill/>
                </a:ln>
                <a:effectLst/>
              </a:rPr>
              <a:t> using </a:t>
            </a:r>
            <a:r>
              <a:rPr kumimoji="0" lang="en-US" altLang="en-US" sz="1000" b="0" i="0" u="none" strike="noStrike" cap="none" normalizeH="0" baseline="0" dirty="0" err="1">
                <a:ln>
                  <a:noFill/>
                </a:ln>
                <a:effectLst/>
              </a:rPr>
              <a:t>academic_year_num</a:t>
            </a:r>
            <a:r>
              <a:rPr kumimoji="0" lang="en-US" altLang="en-US" sz="1000" b="0" i="0" u="none" strike="noStrike" cap="none" normalizeH="0" baseline="0" dirty="0">
                <a:ln>
                  <a:noFill/>
                </a:ln>
                <a:effectLst/>
              </a:rPr>
              <a:t> and </a:t>
            </a:r>
            <a:r>
              <a:rPr kumimoji="0" lang="en-US" altLang="en-US" sz="1000" b="0" i="0" u="none" strike="noStrike" cap="none" normalizeH="0" baseline="0" dirty="0" err="1">
                <a:ln>
                  <a:noFill/>
                </a:ln>
                <a:effectLst/>
              </a:rPr>
              <a:t>study_satisfaction</a:t>
            </a:r>
            <a:r>
              <a:rPr kumimoji="0" lang="en-US" altLang="en-US" sz="1000" b="0" i="0" u="none" strike="noStrike" cap="none" normalizeH="0" baseline="0" dirty="0">
                <a:ln>
                  <a:noFill/>
                </a:ln>
                <a:effectLst/>
              </a:rPr>
              <a:t>.</a:t>
            </a:r>
          </a:p>
          <a:p>
            <a:pPr marL="0" marR="0" lvl="0" indent="0" fontAlgn="base">
              <a:lnSpc>
                <a:spcPct val="110000"/>
              </a:lnSpc>
              <a:spcBef>
                <a:spcPct val="0"/>
              </a:spcBef>
              <a:spcAft>
                <a:spcPts val="600"/>
              </a:spcAft>
              <a:buClrTx/>
              <a:buSzTx/>
              <a:buFontTx/>
              <a:buChar char="•"/>
              <a:tabLst/>
            </a:pPr>
            <a:r>
              <a:rPr kumimoji="0" lang="en-US" altLang="en-US" sz="1000" b="0" i="0" u="none" strike="noStrike" cap="none" normalizeH="0" baseline="0" dirty="0">
                <a:ln>
                  <a:noFill/>
                </a:ln>
                <a:effectLst/>
              </a:rPr>
              <a:t>An ensemble of multiple decision trees to improve prediction accuracy.</a:t>
            </a:r>
          </a:p>
          <a:p>
            <a:pPr marL="0" marR="0" lvl="0" indent="0" fontAlgn="base">
              <a:lnSpc>
                <a:spcPct val="110000"/>
              </a:lnSpc>
              <a:spcBef>
                <a:spcPct val="0"/>
              </a:spcBef>
              <a:spcAft>
                <a:spcPts val="600"/>
              </a:spcAft>
              <a:buClrTx/>
              <a:buSzTx/>
              <a:buFontTx/>
              <a:buChar char="•"/>
              <a:tabLst/>
            </a:pPr>
            <a:r>
              <a:rPr kumimoji="0" lang="en-US" altLang="en-US" sz="1000" b="1" i="0" u="none" strike="noStrike" cap="none" normalizeH="0" baseline="0" dirty="0">
                <a:ln>
                  <a:noFill/>
                </a:ln>
                <a:effectLst/>
              </a:rPr>
              <a:t>Key Features</a:t>
            </a:r>
            <a:r>
              <a:rPr kumimoji="0" lang="en-US" altLang="en-US" sz="1000" b="0" i="0" u="none" strike="noStrike" cap="none" normalizeH="0" baseline="0" dirty="0">
                <a:ln>
                  <a:noFill/>
                </a:ln>
                <a:effectLst/>
              </a:rPr>
              <a:t>:</a:t>
            </a:r>
          </a:p>
          <a:p>
            <a:pPr marL="0" marR="0" lvl="0" indent="0" fontAlgn="base">
              <a:lnSpc>
                <a:spcPct val="110000"/>
              </a:lnSpc>
              <a:spcBef>
                <a:spcPct val="0"/>
              </a:spcBef>
              <a:spcAft>
                <a:spcPts val="600"/>
              </a:spcAft>
              <a:buClrTx/>
              <a:buSzTx/>
              <a:buFontTx/>
              <a:buChar char="•"/>
              <a:tabLst/>
            </a:pPr>
            <a:r>
              <a:rPr kumimoji="0" lang="en-US" altLang="en-US" sz="1000" b="1" i="0" u="none" strike="noStrike" cap="none" normalizeH="0" baseline="0" dirty="0">
                <a:ln>
                  <a:noFill/>
                </a:ln>
                <a:effectLst/>
              </a:rPr>
              <a:t>Root Node</a:t>
            </a:r>
            <a:r>
              <a:rPr kumimoji="0" lang="en-US" altLang="en-US" sz="1000" b="0" i="0" u="none" strike="noStrike" cap="none" normalizeH="0" baseline="0" dirty="0">
                <a:ln>
                  <a:noFill/>
                </a:ln>
                <a:effectLst/>
              </a:rPr>
              <a:t>: Checks </a:t>
            </a:r>
            <a:r>
              <a:rPr kumimoji="0" lang="en-US" altLang="en-US" sz="1000" b="0" i="0" u="none" strike="noStrike" cap="none" normalizeH="0" baseline="0" dirty="0" err="1">
                <a:ln>
                  <a:noFill/>
                </a:ln>
                <a:effectLst/>
              </a:rPr>
              <a:t>academic_year_num</a:t>
            </a:r>
            <a:r>
              <a:rPr kumimoji="0" lang="en-US" altLang="en-US" sz="1000" b="0" i="0" u="none" strike="noStrike" cap="none" normalizeH="0" baseline="0" dirty="0">
                <a:ln>
                  <a:noFill/>
                </a:ln>
                <a:effectLst/>
              </a:rPr>
              <a:t> &lt;= 3.5.</a:t>
            </a:r>
          </a:p>
          <a:p>
            <a:pPr marL="0" marR="0" lvl="0" indent="0" fontAlgn="base">
              <a:lnSpc>
                <a:spcPct val="110000"/>
              </a:lnSpc>
              <a:spcBef>
                <a:spcPct val="0"/>
              </a:spcBef>
              <a:spcAft>
                <a:spcPts val="600"/>
              </a:spcAft>
              <a:buClrTx/>
              <a:buSzTx/>
              <a:buFontTx/>
              <a:buChar char="•"/>
              <a:tabLst/>
            </a:pPr>
            <a:r>
              <a:rPr kumimoji="0" lang="en-US" altLang="en-US" sz="1000" b="1" i="0" u="none" strike="noStrike" cap="none" normalizeH="0" baseline="0" dirty="0">
                <a:ln>
                  <a:noFill/>
                </a:ln>
                <a:effectLst/>
              </a:rPr>
              <a:t>Left Branch</a:t>
            </a:r>
            <a:r>
              <a:rPr kumimoji="0" lang="en-US" altLang="en-US" sz="1000" b="0" i="0" u="none" strike="noStrike" cap="none" normalizeH="0" baseline="0" dirty="0">
                <a:ln>
                  <a:noFill/>
                </a:ln>
                <a:effectLst/>
              </a:rPr>
              <a:t>: Splits further by </a:t>
            </a:r>
            <a:r>
              <a:rPr kumimoji="0" lang="en-US" altLang="en-US" sz="1000" b="0" i="0" u="none" strike="noStrike" cap="none" normalizeH="0" baseline="0" dirty="0" err="1">
                <a:ln>
                  <a:noFill/>
                </a:ln>
                <a:effectLst/>
              </a:rPr>
              <a:t>study_satisfaction</a:t>
            </a:r>
            <a:r>
              <a:rPr kumimoji="0" lang="en-US" altLang="en-US" sz="1000" b="0" i="0" u="none" strike="noStrike" cap="none" normalizeH="0" baseline="0" dirty="0">
                <a:ln>
                  <a:noFill/>
                </a:ln>
                <a:effectLst/>
              </a:rPr>
              <a:t> &lt;= 2.0.</a:t>
            </a:r>
          </a:p>
          <a:p>
            <a:pPr marL="0" marR="0" lvl="0" indent="0" fontAlgn="base">
              <a:lnSpc>
                <a:spcPct val="110000"/>
              </a:lnSpc>
              <a:spcBef>
                <a:spcPct val="0"/>
              </a:spcBef>
              <a:spcAft>
                <a:spcPts val="600"/>
              </a:spcAft>
              <a:buClrTx/>
              <a:buSzTx/>
              <a:buFontTx/>
              <a:buChar char="•"/>
              <a:tabLst/>
            </a:pPr>
            <a:r>
              <a:rPr kumimoji="0" lang="en-US" altLang="en-US" sz="1000" b="1" i="0" u="none" strike="noStrike" cap="none" normalizeH="0" baseline="0" dirty="0">
                <a:ln>
                  <a:noFill/>
                </a:ln>
                <a:effectLst/>
              </a:rPr>
              <a:t>Right Branch</a:t>
            </a:r>
            <a:r>
              <a:rPr kumimoji="0" lang="en-US" altLang="en-US" sz="1000" b="0" i="0" u="none" strike="noStrike" cap="none" normalizeH="0" baseline="0" dirty="0">
                <a:ln>
                  <a:noFill/>
                </a:ln>
                <a:effectLst/>
              </a:rPr>
              <a:t>: Splits by </a:t>
            </a:r>
            <a:r>
              <a:rPr kumimoji="0" lang="en-US" altLang="en-US" sz="1000" b="0" i="0" u="none" strike="noStrike" cap="none" normalizeH="0" baseline="0" dirty="0" err="1">
                <a:ln>
                  <a:noFill/>
                </a:ln>
                <a:effectLst/>
              </a:rPr>
              <a:t>academic_year_num</a:t>
            </a:r>
            <a:r>
              <a:rPr kumimoji="0" lang="en-US" altLang="en-US" sz="1000" b="0" i="0" u="none" strike="noStrike" cap="none" normalizeH="0" baseline="0" dirty="0">
                <a:ln>
                  <a:noFill/>
                </a:ln>
                <a:effectLst/>
              </a:rPr>
              <a:t> &gt; 3.5.</a:t>
            </a:r>
          </a:p>
          <a:p>
            <a:pPr marL="0" marR="0" lvl="0" indent="0" fontAlgn="base">
              <a:lnSpc>
                <a:spcPct val="110000"/>
              </a:lnSpc>
              <a:spcBef>
                <a:spcPct val="0"/>
              </a:spcBef>
              <a:spcAft>
                <a:spcPts val="600"/>
              </a:spcAft>
              <a:buClrTx/>
              <a:buSzTx/>
              <a:buFontTx/>
              <a:buChar char="•"/>
              <a:tabLst/>
            </a:pPr>
            <a:r>
              <a:rPr kumimoji="0" lang="en-US" altLang="en-US" sz="1000" b="1" i="0" u="none" strike="noStrike" cap="none" normalizeH="0" baseline="0" dirty="0">
                <a:ln>
                  <a:noFill/>
                </a:ln>
                <a:effectLst/>
              </a:rPr>
              <a:t>Performance Metrics</a:t>
            </a:r>
            <a:r>
              <a:rPr kumimoji="0" lang="en-US" altLang="en-US" sz="1000" b="0" i="0" u="none" strike="noStrike" cap="none" normalizeH="0" baseline="0" dirty="0">
                <a:ln>
                  <a:noFill/>
                </a:ln>
                <a:effectLst/>
              </a:rPr>
              <a:t>:</a:t>
            </a:r>
          </a:p>
          <a:p>
            <a:pPr marL="0" marR="0" lvl="0" indent="0" fontAlgn="base">
              <a:lnSpc>
                <a:spcPct val="110000"/>
              </a:lnSpc>
              <a:spcBef>
                <a:spcPct val="0"/>
              </a:spcBef>
              <a:spcAft>
                <a:spcPts val="600"/>
              </a:spcAft>
              <a:buClrTx/>
              <a:buSzTx/>
              <a:buFontTx/>
              <a:buChar char="•"/>
              <a:tabLst/>
            </a:pPr>
            <a:r>
              <a:rPr kumimoji="0" lang="en-US" altLang="en-US" sz="1000" b="1" i="0" u="none" strike="noStrike" cap="none" normalizeH="0" baseline="0" dirty="0">
                <a:ln>
                  <a:noFill/>
                </a:ln>
                <a:effectLst/>
              </a:rPr>
              <a:t>R-squared (R²)</a:t>
            </a:r>
            <a:r>
              <a:rPr kumimoji="0" lang="en-US" altLang="en-US" sz="1000" b="0" i="0" u="none" strike="noStrike" cap="none" normalizeH="0" baseline="0" dirty="0">
                <a:ln>
                  <a:noFill/>
                </a:ln>
                <a:effectLst/>
              </a:rPr>
              <a:t>: -0.17</a:t>
            </a:r>
          </a:p>
          <a:p>
            <a:pPr marL="457200" marR="0" lvl="1" indent="0" fontAlgn="base">
              <a:lnSpc>
                <a:spcPct val="110000"/>
              </a:lnSpc>
              <a:spcBef>
                <a:spcPct val="0"/>
              </a:spcBef>
              <a:spcAft>
                <a:spcPts val="600"/>
              </a:spcAft>
              <a:buClrTx/>
              <a:buSzTx/>
              <a:buFontTx/>
              <a:buChar char="•"/>
              <a:tabLst/>
            </a:pPr>
            <a:r>
              <a:rPr kumimoji="0" lang="en-US" altLang="en-US" sz="1000" b="0" i="0" u="none" strike="noStrike" cap="none" normalizeH="0" baseline="0" dirty="0">
                <a:ln>
                  <a:noFill/>
                </a:ln>
                <a:effectLst/>
              </a:rPr>
              <a:t>Negative value indicates poor performance, worse than predicting the mean target.</a:t>
            </a:r>
          </a:p>
          <a:p>
            <a:pPr marL="0" marR="0" lvl="0" indent="0" fontAlgn="base">
              <a:lnSpc>
                <a:spcPct val="110000"/>
              </a:lnSpc>
              <a:spcBef>
                <a:spcPct val="0"/>
              </a:spcBef>
              <a:spcAft>
                <a:spcPts val="600"/>
              </a:spcAft>
              <a:buClrTx/>
              <a:buSzTx/>
              <a:buFontTx/>
              <a:buChar char="•"/>
              <a:tabLst/>
            </a:pPr>
            <a:r>
              <a:rPr kumimoji="0" lang="en-US" altLang="en-US" sz="1000" b="1" i="0" u="none" strike="noStrike" cap="none" normalizeH="0" baseline="0" dirty="0">
                <a:ln>
                  <a:noFill/>
                </a:ln>
                <a:effectLst/>
              </a:rPr>
              <a:t>Root Mean Squared Error (RMSE)</a:t>
            </a:r>
            <a:r>
              <a:rPr kumimoji="0" lang="en-US" altLang="en-US" sz="1000" b="0" i="0" u="none" strike="noStrike" cap="none" normalizeH="0" baseline="0" dirty="0">
                <a:ln>
                  <a:noFill/>
                </a:ln>
                <a:effectLst/>
              </a:rPr>
              <a:t>: 0.80</a:t>
            </a:r>
          </a:p>
          <a:p>
            <a:pPr marL="457200" marR="0" lvl="1" indent="0" fontAlgn="base">
              <a:lnSpc>
                <a:spcPct val="110000"/>
              </a:lnSpc>
              <a:spcBef>
                <a:spcPct val="0"/>
              </a:spcBef>
              <a:spcAft>
                <a:spcPts val="600"/>
              </a:spcAft>
              <a:buClrTx/>
              <a:buSzTx/>
              <a:buFontTx/>
              <a:buChar char="•"/>
              <a:tabLst/>
            </a:pPr>
            <a:r>
              <a:rPr kumimoji="0" lang="en-US" altLang="en-US" sz="1000" b="0" i="0" u="none" strike="noStrike" cap="none" normalizeH="0" baseline="0" dirty="0">
                <a:ln>
                  <a:noFill/>
                </a:ln>
                <a:effectLst/>
              </a:rPr>
              <a:t>High RMSE suggests predictions are off by 0.80 units on average.</a:t>
            </a:r>
          </a:p>
          <a:p>
            <a:pPr marL="0" marR="0" lvl="0" indent="0" fontAlgn="base">
              <a:lnSpc>
                <a:spcPct val="110000"/>
              </a:lnSpc>
              <a:spcBef>
                <a:spcPct val="0"/>
              </a:spcBef>
              <a:spcAft>
                <a:spcPts val="600"/>
              </a:spcAft>
              <a:buClrTx/>
              <a:buSzTx/>
              <a:buFontTx/>
              <a:buChar char="•"/>
              <a:tabLst/>
            </a:pPr>
            <a:r>
              <a:rPr kumimoji="0" lang="en-US" altLang="en-US" sz="1000" b="0" i="0" u="none" strike="noStrike" cap="none" normalizeH="0" baseline="0" dirty="0">
                <a:ln>
                  <a:noFill/>
                </a:ln>
                <a:effectLst/>
              </a:rPr>
              <a:t>Model shows poor predictive performance.</a:t>
            </a:r>
          </a:p>
          <a:p>
            <a:pPr marL="0" marR="0" lvl="0" indent="0" fontAlgn="base">
              <a:lnSpc>
                <a:spcPct val="110000"/>
              </a:lnSpc>
              <a:spcBef>
                <a:spcPct val="0"/>
              </a:spcBef>
              <a:spcAft>
                <a:spcPts val="600"/>
              </a:spcAft>
              <a:buClrTx/>
              <a:buSzTx/>
              <a:buFontTx/>
              <a:buChar char="•"/>
              <a:tabLst/>
            </a:pPr>
            <a:r>
              <a:rPr kumimoji="0" lang="en-US" altLang="en-US" sz="1000" b="0" i="0" u="none" strike="noStrike" cap="none" normalizeH="0" baseline="0" dirty="0">
                <a:ln>
                  <a:noFill/>
                </a:ln>
                <a:effectLst/>
              </a:rPr>
              <a:t>Further feature engineering or model tuning may be needed.</a:t>
            </a:r>
          </a:p>
          <a:p>
            <a:pPr marL="0" marR="0" lvl="0" indent="0" fontAlgn="base">
              <a:lnSpc>
                <a:spcPct val="110000"/>
              </a:lnSpc>
              <a:spcBef>
                <a:spcPct val="0"/>
              </a:spcBef>
              <a:spcAft>
                <a:spcPts val="600"/>
              </a:spcAft>
              <a:buClrTx/>
              <a:buSzTx/>
              <a:buFontTx/>
              <a:buNone/>
              <a:tabLst/>
            </a:pPr>
            <a:endParaRPr kumimoji="0" lang="en-US" altLang="en-US" sz="1000" b="0" i="0" u="none" strike="noStrike" cap="none" normalizeH="0" baseline="0" dirty="0">
              <a:ln>
                <a:noFill/>
              </a:ln>
              <a:effectLst/>
            </a:endParaRPr>
          </a:p>
        </p:txBody>
      </p:sp>
      <p:sp>
        <p:nvSpPr>
          <p:cNvPr id="18" name="Freeform: Shape 17">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Content Placeholder 8" descr="A diagram of a diagram&#10;&#10;Description automatically generated with medium confidence">
            <a:extLst>
              <a:ext uri="{FF2B5EF4-FFF2-40B4-BE49-F238E27FC236}">
                <a16:creationId xmlns:a16="http://schemas.microsoft.com/office/drawing/2014/main" id="{A32855AB-2ED1-D3F1-5A7B-C9D64A597ED3}"/>
              </a:ext>
            </a:extLst>
          </p:cNvPr>
          <p:cNvPicPr>
            <a:picLocks noGrp="1" noChangeAspect="1"/>
          </p:cNvPicPr>
          <p:nvPr>
            <p:ph idx="1"/>
          </p:nvPr>
        </p:nvPicPr>
        <p:blipFill>
          <a:blip r:embed="rId2"/>
          <a:stretch>
            <a:fillRect/>
          </a:stretch>
        </p:blipFill>
        <p:spPr>
          <a:xfrm>
            <a:off x="6146464" y="1274012"/>
            <a:ext cx="4788861" cy="4309975"/>
          </a:xfrm>
          <a:prstGeom prst="rect">
            <a:avLst/>
          </a:prstGeom>
        </p:spPr>
      </p:pic>
    </p:spTree>
    <p:extLst>
      <p:ext uri="{BB962C8B-B14F-4D97-AF65-F5344CB8AC3E}">
        <p14:creationId xmlns:p14="http://schemas.microsoft.com/office/powerpoint/2010/main" val="3974295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A1951E2-8F97-4C6F-9735-8234E367F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EE523F-5938-D2F0-E20F-11178B18BC97}"/>
              </a:ext>
            </a:extLst>
          </p:cNvPr>
          <p:cNvSpPr>
            <a:spLocks noGrp="1"/>
          </p:cNvSpPr>
          <p:nvPr>
            <p:ph type="title"/>
          </p:nvPr>
        </p:nvSpPr>
        <p:spPr>
          <a:xfrm>
            <a:off x="1077362" y="447676"/>
            <a:ext cx="10037276" cy="885824"/>
          </a:xfrm>
        </p:spPr>
        <p:txBody>
          <a:bodyPr anchor="ctr">
            <a:normAutofit/>
          </a:bodyPr>
          <a:lstStyle/>
          <a:p>
            <a:pPr algn="ctr"/>
            <a:r>
              <a:rPr lang="en-US" sz="2800"/>
              <a:t>Conclusion</a:t>
            </a:r>
          </a:p>
        </p:txBody>
      </p:sp>
      <p:sp>
        <p:nvSpPr>
          <p:cNvPr id="12" name="Rectangle 11">
            <a:extLst>
              <a:ext uri="{FF2B5EF4-FFF2-40B4-BE49-F238E27FC236}">
                <a16:creationId xmlns:a16="http://schemas.microsoft.com/office/drawing/2014/main" id="{02FF53E3-0DDC-4270-9698-6F5D68343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08339"/>
            <a:ext cx="12192000" cy="51496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Rectangle 1">
            <a:extLst>
              <a:ext uri="{FF2B5EF4-FFF2-40B4-BE49-F238E27FC236}">
                <a16:creationId xmlns:a16="http://schemas.microsoft.com/office/drawing/2014/main" id="{F28129C5-3364-2AD9-0318-DE0F1240F299}"/>
              </a:ext>
            </a:extLst>
          </p:cNvPr>
          <p:cNvGraphicFramePr>
            <a:graphicFrameLocks noGrp="1"/>
          </p:cNvGraphicFramePr>
          <p:nvPr>
            <p:ph idx="1"/>
            <p:extLst>
              <p:ext uri="{D42A27DB-BD31-4B8C-83A1-F6EECF244321}">
                <p14:modId xmlns:p14="http://schemas.microsoft.com/office/powerpoint/2010/main" val="3733825679"/>
              </p:ext>
            </p:extLst>
          </p:nvPr>
        </p:nvGraphicFramePr>
        <p:xfrm>
          <a:off x="1077913" y="2809875"/>
          <a:ext cx="10036175" cy="3130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473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3C0950-3C3C-4FE9-BE59-DAF5AEF99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579597-F21A-30EA-EC51-0845A6074B46}"/>
              </a:ext>
            </a:extLst>
          </p:cNvPr>
          <p:cNvSpPr>
            <a:spLocks noGrp="1"/>
          </p:cNvSpPr>
          <p:nvPr>
            <p:ph type="title"/>
          </p:nvPr>
        </p:nvSpPr>
        <p:spPr>
          <a:xfrm>
            <a:off x="1077362" y="720435"/>
            <a:ext cx="6608086" cy="1507375"/>
          </a:xfrm>
        </p:spPr>
        <p:txBody>
          <a:bodyPr>
            <a:normAutofit/>
          </a:bodyPr>
          <a:lstStyle/>
          <a:p>
            <a:r>
              <a:rPr lang="en-US"/>
              <a:t>Table of Content</a:t>
            </a:r>
            <a:endParaRPr lang="en-US" dirty="0"/>
          </a:p>
        </p:txBody>
      </p:sp>
      <p:sp>
        <p:nvSpPr>
          <p:cNvPr id="3" name="Content Placeholder 2">
            <a:extLst>
              <a:ext uri="{FF2B5EF4-FFF2-40B4-BE49-F238E27FC236}">
                <a16:creationId xmlns:a16="http://schemas.microsoft.com/office/drawing/2014/main" id="{94AB2D3D-F563-0884-5B71-75C0C3204E63}"/>
              </a:ext>
            </a:extLst>
          </p:cNvPr>
          <p:cNvSpPr>
            <a:spLocks noGrp="1"/>
          </p:cNvSpPr>
          <p:nvPr>
            <p:ph idx="1"/>
          </p:nvPr>
        </p:nvSpPr>
        <p:spPr>
          <a:xfrm>
            <a:off x="1077362" y="2434974"/>
            <a:ext cx="6608086" cy="3505855"/>
          </a:xfrm>
        </p:spPr>
        <p:txBody>
          <a:bodyPr>
            <a:normAutofit/>
          </a:bodyPr>
          <a:lstStyle/>
          <a:p>
            <a:r>
              <a:rPr lang="en-US" dirty="0"/>
              <a:t>Data Description</a:t>
            </a:r>
          </a:p>
          <a:p>
            <a:r>
              <a:rPr lang="en-US" dirty="0"/>
              <a:t>Data Attributes</a:t>
            </a:r>
          </a:p>
          <a:p>
            <a:r>
              <a:rPr lang="en-US" dirty="0"/>
              <a:t>Data Visualization</a:t>
            </a:r>
          </a:p>
          <a:p>
            <a:r>
              <a:rPr lang="en-US" dirty="0"/>
              <a:t>Regression</a:t>
            </a:r>
          </a:p>
          <a:p>
            <a:r>
              <a:rPr lang="en-US" dirty="0"/>
              <a:t>Confusion Matrix</a:t>
            </a:r>
          </a:p>
          <a:p>
            <a:endParaRPr lang="en-US" dirty="0"/>
          </a:p>
        </p:txBody>
      </p:sp>
      <p:sp>
        <p:nvSpPr>
          <p:cNvPr id="10" name="Rectangle 9">
            <a:extLst>
              <a:ext uri="{FF2B5EF4-FFF2-40B4-BE49-F238E27FC236}">
                <a16:creationId xmlns:a16="http://schemas.microsoft.com/office/drawing/2014/main" id="{4C415DDA-2676-413C-8636-3E46EB18F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7925" y="3401303"/>
            <a:ext cx="3485994" cy="345669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CD5FADB-FB52-448C-9702-2000373C2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707923" y="-131"/>
            <a:ext cx="3488653" cy="34061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30F2F495-5DE2-4DF5-8741-3841A9DE4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8707925" y="3406925"/>
            <a:ext cx="3485990" cy="3451076"/>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6" name="Rectangle 34">
            <a:extLst>
              <a:ext uri="{FF2B5EF4-FFF2-40B4-BE49-F238E27FC236}">
                <a16:creationId xmlns:a16="http://schemas.microsoft.com/office/drawing/2014/main" id="{6A740D2F-CBAA-486B-B578-F35085ECE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49175" y="-41251"/>
            <a:ext cx="3417103" cy="3499599"/>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7452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279EC-BEA3-41E5-0B8E-6257AF9AD26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8214F29-E85B-CB86-3AA3-AA23507ADCF5}"/>
              </a:ext>
            </a:extLst>
          </p:cNvPr>
          <p:cNvSpPr>
            <a:spLocks noGrp="1"/>
          </p:cNvSpPr>
          <p:nvPr>
            <p:ph idx="1"/>
          </p:nvPr>
        </p:nvSpPr>
        <p:spPr/>
        <p:txBody>
          <a:bodyPr/>
          <a:lstStyle/>
          <a:p>
            <a:r>
              <a:rPr lang="en-US" b="0" i="0">
                <a:solidFill>
                  <a:srgbClr val="1B1B1B"/>
                </a:solidFill>
                <a:effectLst/>
                <a:latin typeface="Roboto Mono Web"/>
              </a:rPr>
              <a:t>Hinze V, Montero-Marin J, Blakemore SJ, Byford S, Dalgleish T, Degli Esposti M, Greenberg MT, Jones BG, Slaghekke Y, Ukoumunne OC, Viner RM, Williams JMG, Ford TJ, Kuyken W. Student- and School-Level Factors Associated With Mental Health and Well-Being in Early Adolescence. J Am Acad Child Adolesc Psychiatry. 2024 Feb;63(2):266-282. doi: 10.1016/j.jaac.2023.10.004. Epub 2023 Oct 20. PMID: 37866473; PMCID: PMC10935542.</a:t>
            </a:r>
          </a:p>
          <a:p>
            <a:r>
              <a:rPr lang="en-US" b="0" i="0">
                <a:solidFill>
                  <a:srgbClr val="1B1B1B"/>
                </a:solidFill>
                <a:effectLst/>
                <a:latin typeface="Roboto Mono Web"/>
              </a:rPr>
              <a:t>Chu T, Liu X, Takayanagi S, Matsushita T, Kishimoto H. Association between mental health and academic performance among university undergraduates: The interacting role of lifestyle behaviors. Int J Methods Psychiatr Res. 2023 Mar;32(1):e1938. doi: 10.1002/mpr.1938. Epub 2022 Sep 10. PMID: 36087035; PMCID: PMC9976597.</a:t>
            </a:r>
          </a:p>
          <a:p>
            <a:endParaRPr lang="en-US" dirty="0"/>
          </a:p>
        </p:txBody>
      </p:sp>
    </p:spTree>
    <p:extLst>
      <p:ext uri="{BB962C8B-B14F-4D97-AF65-F5344CB8AC3E}">
        <p14:creationId xmlns:p14="http://schemas.microsoft.com/office/powerpoint/2010/main" val="1857167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1C08158-5BFB-475E-AFFD-3119675BE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F5923A5-3EA5-4A1F-8FB1-6E9E4AC90B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29852"/>
            <a:ext cx="6736976" cy="332814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Freeform: Shape 38">
            <a:extLst>
              <a:ext uri="{FF2B5EF4-FFF2-40B4-BE49-F238E27FC236}">
                <a16:creationId xmlns:a16="http://schemas.microsoft.com/office/drawing/2014/main" id="{1850567E-9970-49B5-8036-68DF198AB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414824" cy="6864873"/>
          </a:xfrm>
          <a:custGeom>
            <a:avLst/>
            <a:gdLst>
              <a:gd name="connsiteX0" fmla="*/ 0 w 3414824"/>
              <a:gd name="connsiteY0" fmla="*/ 3376141 h 6864873"/>
              <a:gd name="connsiteX1" fmla="*/ 3414824 w 3414824"/>
              <a:gd name="connsiteY1" fmla="*/ 3376141 h 6864873"/>
              <a:gd name="connsiteX2" fmla="*/ 0 w 3414824"/>
              <a:gd name="connsiteY2" fmla="*/ 6864873 h 6864873"/>
              <a:gd name="connsiteX3" fmla="*/ 2 w 3414824"/>
              <a:gd name="connsiteY3" fmla="*/ 0 h 6864873"/>
              <a:gd name="connsiteX4" fmla="*/ 3414824 w 3414824"/>
              <a:gd name="connsiteY4" fmla="*/ 0 h 6864873"/>
              <a:gd name="connsiteX5" fmla="*/ 3414824 w 3414824"/>
              <a:gd name="connsiteY5" fmla="*/ 3376140 h 6864873"/>
              <a:gd name="connsiteX6" fmla="*/ 2 w 3414824"/>
              <a:gd name="connsiteY6" fmla="*/ 3376140 h 686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14824" h="6864873">
                <a:moveTo>
                  <a:pt x="0" y="3376141"/>
                </a:moveTo>
                <a:lnTo>
                  <a:pt x="3414824" y="3376141"/>
                </a:lnTo>
                <a:cubicBezTo>
                  <a:pt x="3414824" y="5302914"/>
                  <a:pt x="1885955" y="6864873"/>
                  <a:pt x="0" y="6864873"/>
                </a:cubicBezTo>
                <a:close/>
                <a:moveTo>
                  <a:pt x="2" y="0"/>
                </a:moveTo>
                <a:lnTo>
                  <a:pt x="3414824" y="0"/>
                </a:lnTo>
                <a:lnTo>
                  <a:pt x="3414824" y="3376140"/>
                </a:lnTo>
                <a:lnTo>
                  <a:pt x="2" y="337614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59405A7-EAB2-4BDB-14E0-C5A9A199F772}"/>
              </a:ext>
            </a:extLst>
          </p:cNvPr>
          <p:cNvSpPr>
            <a:spLocks noGrp="1"/>
          </p:cNvSpPr>
          <p:nvPr>
            <p:ph type="title"/>
          </p:nvPr>
        </p:nvSpPr>
        <p:spPr>
          <a:xfrm>
            <a:off x="752476" y="1597958"/>
            <a:ext cx="2401165" cy="2491904"/>
          </a:xfrm>
        </p:spPr>
        <p:txBody>
          <a:bodyPr anchor="t">
            <a:normAutofit/>
          </a:bodyPr>
          <a:lstStyle/>
          <a:p>
            <a:r>
              <a:rPr lang="en-US" sz="2400" dirty="0"/>
              <a:t>Contribution</a:t>
            </a:r>
          </a:p>
        </p:txBody>
      </p:sp>
      <p:sp>
        <p:nvSpPr>
          <p:cNvPr id="41" name="Freeform: Shape 40">
            <a:extLst>
              <a:ext uri="{FF2B5EF4-FFF2-40B4-BE49-F238E27FC236}">
                <a16:creationId xmlns:a16="http://schemas.microsoft.com/office/drawing/2014/main" id="{252F6D40-1969-431D-97A1-D6439AD90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14823" y="-6876"/>
            <a:ext cx="8777176" cy="6871754"/>
          </a:xfrm>
          <a:custGeom>
            <a:avLst/>
            <a:gdLst>
              <a:gd name="connsiteX0" fmla="*/ 0 w 8777176"/>
              <a:gd name="connsiteY0" fmla="*/ 0 h 6871754"/>
              <a:gd name="connsiteX1" fmla="*/ 3414822 w 8777176"/>
              <a:gd name="connsiteY1" fmla="*/ 0 h 6871754"/>
              <a:gd name="connsiteX2" fmla="*/ 3414822 w 8777176"/>
              <a:gd name="connsiteY2" fmla="*/ 6875 h 6871754"/>
              <a:gd name="connsiteX3" fmla="*/ 8777176 w 8777176"/>
              <a:gd name="connsiteY3" fmla="*/ 6875 h 6871754"/>
              <a:gd name="connsiteX4" fmla="*/ 8777176 w 8777176"/>
              <a:gd name="connsiteY4" fmla="*/ 6871754 h 6871754"/>
              <a:gd name="connsiteX5" fmla="*/ 3251085 w 8777176"/>
              <a:gd name="connsiteY5" fmla="*/ 6871754 h 6871754"/>
              <a:gd name="connsiteX6" fmla="*/ 3251085 w 8777176"/>
              <a:gd name="connsiteY6" fmla="*/ 6860643 h 6871754"/>
              <a:gd name="connsiteX7" fmla="*/ 3239098 w 8777176"/>
              <a:gd name="connsiteY7" fmla="*/ 6860334 h 6871754"/>
              <a:gd name="connsiteX8" fmla="*/ 0 w 8777176"/>
              <a:gd name="connsiteY8" fmla="*/ 3376141 h 6871754"/>
              <a:gd name="connsiteX9" fmla="*/ 3251085 w 8777176"/>
              <a:gd name="connsiteY9" fmla="*/ 3376141 h 6871754"/>
              <a:gd name="connsiteX10" fmla="*/ 3251085 w 8777176"/>
              <a:gd name="connsiteY10" fmla="*/ 3376140 h 6871754"/>
              <a:gd name="connsiteX11" fmla="*/ 0 w 8777176"/>
              <a:gd name="connsiteY11" fmla="*/ 3376140 h 68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77176" h="6871754">
                <a:moveTo>
                  <a:pt x="0" y="0"/>
                </a:moveTo>
                <a:lnTo>
                  <a:pt x="3414822" y="0"/>
                </a:lnTo>
                <a:lnTo>
                  <a:pt x="3414822" y="6875"/>
                </a:lnTo>
                <a:lnTo>
                  <a:pt x="8777176" y="6875"/>
                </a:lnTo>
                <a:lnTo>
                  <a:pt x="8777176" y="6871754"/>
                </a:lnTo>
                <a:lnTo>
                  <a:pt x="3251085" y="6871754"/>
                </a:lnTo>
                <a:lnTo>
                  <a:pt x="3251085" y="6860643"/>
                </a:lnTo>
                <a:lnTo>
                  <a:pt x="3239098" y="6860334"/>
                </a:lnTo>
                <a:cubicBezTo>
                  <a:pt x="1434808" y="6766895"/>
                  <a:pt x="0" y="5242703"/>
                  <a:pt x="0" y="3376141"/>
                </a:cubicBezTo>
                <a:lnTo>
                  <a:pt x="3251085" y="3376141"/>
                </a:lnTo>
                <a:lnTo>
                  <a:pt x="3251085" y="3376140"/>
                </a:lnTo>
                <a:lnTo>
                  <a:pt x="0" y="33761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aphicFrame>
        <p:nvGraphicFramePr>
          <p:cNvPr id="31" name="Content Placeholder 2">
            <a:extLst>
              <a:ext uri="{FF2B5EF4-FFF2-40B4-BE49-F238E27FC236}">
                <a16:creationId xmlns:a16="http://schemas.microsoft.com/office/drawing/2014/main" id="{0490C4F9-CB5F-B802-DE43-FCEC08D5FA4A}"/>
              </a:ext>
            </a:extLst>
          </p:cNvPr>
          <p:cNvGraphicFramePr>
            <a:graphicFrameLocks noGrp="1"/>
          </p:cNvGraphicFramePr>
          <p:nvPr>
            <p:ph idx="1"/>
            <p:extLst>
              <p:ext uri="{D42A27DB-BD31-4B8C-83A1-F6EECF244321}">
                <p14:modId xmlns:p14="http://schemas.microsoft.com/office/powerpoint/2010/main" val="2152164283"/>
              </p:ext>
            </p:extLst>
          </p:nvPr>
        </p:nvGraphicFramePr>
        <p:xfrm>
          <a:off x="4908175" y="773206"/>
          <a:ext cx="6205913" cy="50157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8821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6" name="Rectangle 25">
            <a:extLst>
              <a:ext uri="{FF2B5EF4-FFF2-40B4-BE49-F238E27FC236}">
                <a16:creationId xmlns:a16="http://schemas.microsoft.com/office/drawing/2014/main" id="{998D6E90-577B-4973-B60A-2700290E68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2C3F9F-4689-EFA8-C556-6D9EDA3A02AB}"/>
              </a:ext>
            </a:extLst>
          </p:cNvPr>
          <p:cNvSpPr>
            <a:spLocks noGrp="1"/>
          </p:cNvSpPr>
          <p:nvPr>
            <p:ph type="title"/>
          </p:nvPr>
        </p:nvSpPr>
        <p:spPr>
          <a:xfrm>
            <a:off x="1084728" y="1597961"/>
            <a:ext cx="2628969" cy="3162300"/>
          </a:xfrm>
        </p:spPr>
        <p:txBody>
          <a:bodyPr vert="horz" lIns="91440" tIns="45720" rIns="91440" bIns="45720" rtlCol="0" anchor="t">
            <a:normAutofit/>
          </a:bodyPr>
          <a:lstStyle/>
          <a:p>
            <a:r>
              <a:rPr lang="en-US" sz="2400" dirty="0"/>
              <a:t>Thank you</a:t>
            </a:r>
          </a:p>
        </p:txBody>
      </p:sp>
      <p:sp>
        <p:nvSpPr>
          <p:cNvPr id="27" name="Freeform: Shape 26">
            <a:extLst>
              <a:ext uri="{FF2B5EF4-FFF2-40B4-BE49-F238E27FC236}">
                <a16:creationId xmlns:a16="http://schemas.microsoft.com/office/drawing/2014/main" id="{3FA95682-BEE6-4B33-BA34-7E7BE497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Graphic 5" descr="Accept">
            <a:extLst>
              <a:ext uri="{FF2B5EF4-FFF2-40B4-BE49-F238E27FC236}">
                <a16:creationId xmlns:a16="http://schemas.microsoft.com/office/drawing/2014/main" id="{347F335F-7299-3929-9007-A222C7FE84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9123" y="914199"/>
            <a:ext cx="4975810" cy="4975810"/>
          </a:xfrm>
          <a:prstGeom prst="rect">
            <a:avLst/>
          </a:prstGeom>
        </p:spPr>
      </p:pic>
    </p:spTree>
    <p:extLst>
      <p:ext uri="{BB962C8B-B14F-4D97-AF65-F5344CB8AC3E}">
        <p14:creationId xmlns:p14="http://schemas.microsoft.com/office/powerpoint/2010/main" val="2287493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112AF-A621-412B-A9EB-A51CC9BA3B31}"/>
              </a:ext>
            </a:extLst>
          </p:cNvPr>
          <p:cNvSpPr>
            <a:spLocks noGrp="1"/>
          </p:cNvSpPr>
          <p:nvPr>
            <p:ph type="title"/>
          </p:nvPr>
        </p:nvSpPr>
        <p:spPr>
          <a:xfrm>
            <a:off x="753534" y="720434"/>
            <a:ext cx="10273932" cy="532633"/>
          </a:xfrm>
        </p:spPr>
        <p:txBody>
          <a:bodyPr>
            <a:normAutofit fontScale="90000"/>
          </a:bodyPr>
          <a:lstStyle/>
          <a:p>
            <a:r>
              <a:rPr lang="en-US" dirty="0"/>
              <a:t>Data Description</a:t>
            </a:r>
          </a:p>
        </p:txBody>
      </p:sp>
      <p:sp>
        <p:nvSpPr>
          <p:cNvPr id="3" name="Content Placeholder 2">
            <a:extLst>
              <a:ext uri="{FF2B5EF4-FFF2-40B4-BE49-F238E27FC236}">
                <a16:creationId xmlns:a16="http://schemas.microsoft.com/office/drawing/2014/main" id="{7E05A28A-4EB4-2C41-A930-05A4754F180F}"/>
              </a:ext>
            </a:extLst>
          </p:cNvPr>
          <p:cNvSpPr>
            <a:spLocks noGrp="1"/>
          </p:cNvSpPr>
          <p:nvPr>
            <p:ph idx="1"/>
          </p:nvPr>
        </p:nvSpPr>
        <p:spPr>
          <a:xfrm>
            <a:off x="541867" y="1253067"/>
            <a:ext cx="10485599" cy="4995333"/>
          </a:xfrm>
        </p:spPr>
        <p:txBody>
          <a:bodyPr>
            <a:normAutofit fontScale="32500" lnSpcReduction="20000"/>
          </a:bodyPr>
          <a:lstStyle/>
          <a:p>
            <a:r>
              <a:rPr lang="en-US" sz="2900" b="1" dirty="0"/>
              <a:t>The data has been taken from the Kaggle  and can be found in the following link  https://www.kaggle.com/datasets/abdullahashfaqvirk/student-mental-health-survey </a:t>
            </a:r>
          </a:p>
          <a:p>
            <a:r>
              <a:rPr lang="en-US" sz="2900" b="1" dirty="0"/>
              <a:t>The format of the file is csv (comma separated values).</a:t>
            </a:r>
            <a:endParaRPr lang="en-US" sz="2900" dirty="0"/>
          </a:p>
          <a:p>
            <a:pPr>
              <a:buFont typeface="Arial" panose="020B0604020202020204" pitchFamily="34" charset="0"/>
              <a:buChar char="•"/>
            </a:pPr>
            <a:r>
              <a:rPr lang="en-US" sz="2900" b="1" dirty="0"/>
              <a:t>Demographics:</a:t>
            </a:r>
            <a:endParaRPr lang="en-US" sz="2900" dirty="0"/>
          </a:p>
          <a:p>
            <a:pPr marL="742950" lvl="1" indent="-285750">
              <a:buFont typeface="Arial" panose="020B0604020202020204" pitchFamily="34" charset="0"/>
              <a:buChar char="•"/>
            </a:pPr>
            <a:r>
              <a:rPr lang="en-US" sz="2900" dirty="0"/>
              <a:t>Gender and age of students</a:t>
            </a:r>
          </a:p>
          <a:p>
            <a:pPr marL="742950" lvl="1" indent="-285750">
              <a:buFont typeface="Arial" panose="020B0604020202020204" pitchFamily="34" charset="0"/>
              <a:buChar char="•"/>
            </a:pPr>
            <a:r>
              <a:rPr lang="en-US" sz="2900" dirty="0"/>
              <a:t>University affiliation</a:t>
            </a:r>
          </a:p>
          <a:p>
            <a:pPr>
              <a:buFont typeface="Arial" panose="020B0604020202020204" pitchFamily="34" charset="0"/>
              <a:buChar char="•"/>
            </a:pPr>
            <a:r>
              <a:rPr lang="en-US" sz="2900" b="1" dirty="0"/>
              <a:t>Academic Information:</a:t>
            </a:r>
            <a:endParaRPr lang="en-US" sz="2900" dirty="0"/>
          </a:p>
          <a:p>
            <a:pPr marL="742950" lvl="1" indent="-285750">
              <a:buFont typeface="Arial" panose="020B0604020202020204" pitchFamily="34" charset="0"/>
              <a:buChar char="•"/>
            </a:pPr>
            <a:r>
              <a:rPr lang="en-US" sz="2900" dirty="0"/>
              <a:t>Degree level (undergraduate/postgraduate) and major</a:t>
            </a:r>
          </a:p>
          <a:p>
            <a:pPr marL="742950" lvl="1" indent="-285750">
              <a:buFont typeface="Arial" panose="020B0604020202020204" pitchFamily="34" charset="0"/>
              <a:buChar char="•"/>
            </a:pPr>
            <a:r>
              <a:rPr lang="en-US" sz="2900" dirty="0"/>
              <a:t>Academic year (e.g., 2nd year, 3rd year)</a:t>
            </a:r>
          </a:p>
          <a:p>
            <a:pPr marL="742950" lvl="1" indent="-285750">
              <a:buFont typeface="Arial" panose="020B0604020202020204" pitchFamily="34" charset="0"/>
              <a:buChar char="•"/>
            </a:pPr>
            <a:r>
              <a:rPr lang="en-US" sz="2900" dirty="0"/>
              <a:t>Current CGPA</a:t>
            </a:r>
          </a:p>
          <a:p>
            <a:pPr>
              <a:buFont typeface="Arial" panose="020B0604020202020204" pitchFamily="34" charset="0"/>
              <a:buChar char="•"/>
            </a:pPr>
            <a:r>
              <a:rPr lang="en-US" sz="2900" b="1" dirty="0"/>
              <a:t>Residential and Campus Experiences:</a:t>
            </a:r>
            <a:endParaRPr lang="en-US" sz="2900" dirty="0"/>
          </a:p>
          <a:p>
            <a:pPr marL="742950" lvl="1" indent="-285750">
              <a:buFont typeface="Arial" panose="020B0604020202020204" pitchFamily="34" charset="0"/>
              <a:buChar char="•"/>
            </a:pPr>
            <a:r>
              <a:rPr lang="en-US" sz="2900" dirty="0"/>
              <a:t>Residential status (on-campus or off-campus)</a:t>
            </a:r>
          </a:p>
          <a:p>
            <a:pPr marL="742950" lvl="1" indent="-285750">
              <a:buFont typeface="Arial" panose="020B0604020202020204" pitchFamily="34" charset="0"/>
              <a:buChar char="•"/>
            </a:pPr>
            <a:r>
              <a:rPr lang="en-US" sz="2900" dirty="0"/>
              <a:t>Experiences of campus discrimination</a:t>
            </a:r>
          </a:p>
          <a:p>
            <a:pPr>
              <a:buFont typeface="Arial" panose="020B0604020202020204" pitchFamily="34" charset="0"/>
              <a:buChar char="•"/>
            </a:pPr>
            <a:r>
              <a:rPr lang="en-US" sz="2900" b="1" dirty="0"/>
              <a:t>Lifestyle and Well-being:</a:t>
            </a:r>
            <a:endParaRPr lang="en-US" sz="2900" dirty="0"/>
          </a:p>
          <a:p>
            <a:pPr marL="742950" lvl="1" indent="-285750">
              <a:buFont typeface="Arial" panose="020B0604020202020204" pitchFamily="34" charset="0"/>
              <a:buChar char="•"/>
            </a:pPr>
            <a:r>
              <a:rPr lang="en-US" sz="2900" dirty="0"/>
              <a:t>Frequency of sports engagement</a:t>
            </a:r>
          </a:p>
          <a:p>
            <a:pPr marL="742950" lvl="1" indent="-285750">
              <a:buFont typeface="Arial" panose="020B0604020202020204" pitchFamily="34" charset="0"/>
              <a:buChar char="•"/>
            </a:pPr>
            <a:r>
              <a:rPr lang="en-US" sz="2900" dirty="0"/>
              <a:t>Study satisfaction and perceived academic workload</a:t>
            </a:r>
          </a:p>
          <a:p>
            <a:pPr marL="742950" lvl="1" indent="-285750">
              <a:buFont typeface="Arial" panose="020B0604020202020204" pitchFamily="34" charset="0"/>
              <a:buChar char="•"/>
            </a:pPr>
            <a:r>
              <a:rPr lang="en-US" sz="2900" dirty="0"/>
              <a:t>Academic pressure and financial concerns</a:t>
            </a:r>
          </a:p>
          <a:p>
            <a:pPr marL="742950" lvl="1" indent="-285750">
              <a:buFont typeface="Arial" panose="020B0604020202020204" pitchFamily="34" charset="0"/>
              <a:buChar char="•"/>
            </a:pPr>
            <a:r>
              <a:rPr lang="en-US" sz="2900" dirty="0"/>
              <a:t>Quality of social relationships</a:t>
            </a:r>
          </a:p>
          <a:p>
            <a:pPr>
              <a:buFont typeface="Arial" panose="020B0604020202020204" pitchFamily="34" charset="0"/>
              <a:buChar char="•"/>
            </a:pPr>
            <a:r>
              <a:rPr lang="en-US" sz="2900" b="1" dirty="0"/>
              <a:t>Mental Health Indicators:</a:t>
            </a:r>
            <a:endParaRPr lang="en-US" sz="2900" dirty="0"/>
          </a:p>
          <a:p>
            <a:pPr marL="742950" lvl="1" indent="-285750">
              <a:buFont typeface="Arial" panose="020B0604020202020204" pitchFamily="34" charset="0"/>
              <a:buChar char="•"/>
            </a:pPr>
            <a:r>
              <a:rPr lang="en-US" sz="2900" dirty="0"/>
              <a:t>Frequency of depression, anxiety, and feelings of isolation</a:t>
            </a:r>
          </a:p>
          <a:p>
            <a:pPr marL="742950" lvl="1" indent="-285750">
              <a:buFont typeface="Arial" panose="020B0604020202020204" pitchFamily="34" charset="0"/>
              <a:buChar char="•"/>
            </a:pPr>
            <a:r>
              <a:rPr lang="en-US" sz="2900" dirty="0"/>
              <a:t>Insecurity about the future</a:t>
            </a:r>
          </a:p>
          <a:p>
            <a:pPr marL="742950" lvl="1" indent="-285750">
              <a:buFont typeface="Arial" panose="020B0604020202020204" pitchFamily="34" charset="0"/>
              <a:buChar char="•"/>
            </a:pPr>
            <a:r>
              <a:rPr lang="en-US" sz="2900" dirty="0"/>
              <a:t>Stress relief activities (e.g., sports, online entertainment, social connections, religious activities)</a:t>
            </a:r>
          </a:p>
          <a:p>
            <a:endParaRPr lang="en-US" dirty="0"/>
          </a:p>
        </p:txBody>
      </p:sp>
    </p:spTree>
    <p:extLst>
      <p:ext uri="{BB962C8B-B14F-4D97-AF65-F5344CB8AC3E}">
        <p14:creationId xmlns:p14="http://schemas.microsoft.com/office/powerpoint/2010/main" val="2686000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7381B-E31B-3C05-449B-10D0DBBD7E36}"/>
              </a:ext>
            </a:extLst>
          </p:cNvPr>
          <p:cNvSpPr>
            <a:spLocks noGrp="1"/>
          </p:cNvSpPr>
          <p:nvPr>
            <p:ph type="title"/>
          </p:nvPr>
        </p:nvSpPr>
        <p:spPr>
          <a:xfrm>
            <a:off x="1016000" y="304800"/>
            <a:ext cx="10011465" cy="651933"/>
          </a:xfrm>
        </p:spPr>
        <p:txBody>
          <a:bodyPr>
            <a:normAutofit/>
          </a:bodyPr>
          <a:lstStyle/>
          <a:p>
            <a:r>
              <a:rPr lang="en-US" dirty="0"/>
              <a:t>Data Attributes</a:t>
            </a:r>
          </a:p>
        </p:txBody>
      </p:sp>
      <p:sp>
        <p:nvSpPr>
          <p:cNvPr id="6" name="Rectangle 1">
            <a:extLst>
              <a:ext uri="{FF2B5EF4-FFF2-40B4-BE49-F238E27FC236}">
                <a16:creationId xmlns:a16="http://schemas.microsoft.com/office/drawing/2014/main" id="{5EDCA53C-3B49-09E3-5C0B-949A6079FE1D}"/>
              </a:ext>
            </a:extLst>
          </p:cNvPr>
          <p:cNvSpPr>
            <a:spLocks noGrp="1" noChangeArrowheads="1"/>
          </p:cNvSpPr>
          <p:nvPr>
            <p:ph idx="1"/>
          </p:nvPr>
        </p:nvSpPr>
        <p:spPr bwMode="auto">
          <a:xfrm>
            <a:off x="1015311" y="1076025"/>
            <a:ext cx="10011465"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sz="1400" dirty="0">
                <a:latin typeface="Arial" panose="020B0604020202020204" pitchFamily="34" charset="0"/>
              </a:rPr>
              <a:t>The data attributes are as following:</a:t>
            </a:r>
            <a:endParaRPr kumimoji="0" lang="en-US" altLang="en-US" sz="1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Gender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University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Degree Level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Degree Major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Academic Year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CGPA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Residential Status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Campus Discrimination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Sports Engagement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Study Satisfaction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Academic Workload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Academic Pressure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Financial Concerns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Social Relationships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Depression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Anxiety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Isolation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Future Insecurity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Stress Relief Activities </a:t>
            </a:r>
          </a:p>
        </p:txBody>
      </p:sp>
    </p:spTree>
    <p:extLst>
      <p:ext uri="{BB962C8B-B14F-4D97-AF65-F5344CB8AC3E}">
        <p14:creationId xmlns:p14="http://schemas.microsoft.com/office/powerpoint/2010/main" val="900441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0901EA4-6CA0-4A64-939C-F76E88D155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FB6B89-88CD-A134-CE73-DB7BD1716F56}"/>
              </a:ext>
            </a:extLst>
          </p:cNvPr>
          <p:cNvSpPr>
            <a:spLocks noGrp="1"/>
          </p:cNvSpPr>
          <p:nvPr>
            <p:ph type="title"/>
          </p:nvPr>
        </p:nvSpPr>
        <p:spPr>
          <a:xfrm>
            <a:off x="1077362" y="720435"/>
            <a:ext cx="4855352" cy="1507375"/>
          </a:xfrm>
        </p:spPr>
        <p:txBody>
          <a:bodyPr>
            <a:normAutofit/>
          </a:bodyPr>
          <a:lstStyle/>
          <a:p>
            <a:r>
              <a:rPr lang="en-US" dirty="0"/>
              <a:t>Data Visualization</a:t>
            </a:r>
          </a:p>
        </p:txBody>
      </p:sp>
      <p:sp>
        <p:nvSpPr>
          <p:cNvPr id="3" name="Content Placeholder 2">
            <a:extLst>
              <a:ext uri="{FF2B5EF4-FFF2-40B4-BE49-F238E27FC236}">
                <a16:creationId xmlns:a16="http://schemas.microsoft.com/office/drawing/2014/main" id="{8785802E-1900-4E1D-B550-2F5D6E7A4AF4}"/>
              </a:ext>
            </a:extLst>
          </p:cNvPr>
          <p:cNvSpPr>
            <a:spLocks noGrp="1"/>
          </p:cNvSpPr>
          <p:nvPr>
            <p:ph idx="1"/>
          </p:nvPr>
        </p:nvSpPr>
        <p:spPr>
          <a:xfrm>
            <a:off x="982494" y="2427316"/>
            <a:ext cx="4950220" cy="2329510"/>
          </a:xfrm>
        </p:spPr>
        <p:txBody>
          <a:bodyPr>
            <a:normAutofit/>
          </a:bodyPr>
          <a:lstStyle/>
          <a:p>
            <a:pPr>
              <a:buFont typeface="Arial" panose="020B0604020202020204" pitchFamily="34" charset="0"/>
              <a:buChar char="•"/>
            </a:pPr>
            <a:r>
              <a:rPr lang="en-US" dirty="0"/>
              <a:t>Male students: 72.4% of the population</a:t>
            </a:r>
          </a:p>
          <a:p>
            <a:pPr>
              <a:buFont typeface="Arial" panose="020B0604020202020204" pitchFamily="34" charset="0"/>
              <a:buChar char="•"/>
            </a:pPr>
            <a:r>
              <a:rPr lang="en-US" dirty="0"/>
              <a:t>Female students: 27.6% of the population</a:t>
            </a:r>
          </a:p>
          <a:p>
            <a:pPr>
              <a:buFont typeface="Arial" panose="020B0604020202020204" pitchFamily="34" charset="0"/>
              <a:buChar char="•"/>
            </a:pPr>
            <a:r>
              <a:rPr lang="en-US" dirty="0"/>
              <a:t>Significant gender imbalance, with males outnumbering females by nearly 3 to 1</a:t>
            </a:r>
          </a:p>
          <a:p>
            <a:endParaRPr lang="en-US" dirty="0"/>
          </a:p>
        </p:txBody>
      </p:sp>
      <p:sp>
        <p:nvSpPr>
          <p:cNvPr id="1033" name="Freeform: Shape 1032">
            <a:extLst>
              <a:ext uri="{FF2B5EF4-FFF2-40B4-BE49-F238E27FC236}">
                <a16:creationId xmlns:a16="http://schemas.microsoft.com/office/drawing/2014/main" id="{7E3B2BA1-50FC-4574-838F-AB0B5B93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3268" y="3431554"/>
            <a:ext cx="3488732" cy="3432751"/>
          </a:xfrm>
          <a:custGeom>
            <a:avLst/>
            <a:gdLst>
              <a:gd name="connsiteX0" fmla="*/ 3488731 w 3488732"/>
              <a:gd name="connsiteY0" fmla="*/ 0 h 3432751"/>
              <a:gd name="connsiteX1" fmla="*/ 3488732 w 3488732"/>
              <a:gd name="connsiteY1" fmla="*/ 0 h 3432751"/>
              <a:gd name="connsiteX2" fmla="*/ 3488732 w 3488732"/>
              <a:gd name="connsiteY2" fmla="*/ 3432751 h 3432751"/>
              <a:gd name="connsiteX3" fmla="*/ 0 w 3488732"/>
              <a:gd name="connsiteY3" fmla="*/ 3432751 h 3432751"/>
              <a:gd name="connsiteX4" fmla="*/ 0 w 3488732"/>
              <a:gd name="connsiteY4" fmla="*/ 3431630 h 3432751"/>
              <a:gd name="connsiteX5" fmla="*/ 80 w 3488732"/>
              <a:gd name="connsiteY5" fmla="*/ 3431628 h 3432751"/>
              <a:gd name="connsiteX6" fmla="*/ 7516 w 3488732"/>
              <a:gd name="connsiteY6" fmla="*/ 3431628 h 3432751"/>
              <a:gd name="connsiteX7" fmla="*/ 7516 w 3488732"/>
              <a:gd name="connsiteY7" fmla="*/ 3431443 h 3432751"/>
              <a:gd name="connsiteX8" fmla="*/ 179530 w 3488732"/>
              <a:gd name="connsiteY8" fmla="*/ 3427154 h 3432751"/>
              <a:gd name="connsiteX9" fmla="*/ 3484471 w 3488732"/>
              <a:gd name="connsiteY9" fmla="*/ 162232 h 3432751"/>
              <a:gd name="connsiteX10" fmla="*/ 3488328 w 3488732"/>
              <a:gd name="connsiteY10" fmla="*/ 6924 h 3432751"/>
              <a:gd name="connsiteX11" fmla="*/ 3488731 w 3488732"/>
              <a:gd name="connsiteY11" fmla="*/ 6924 h 3432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88732" h="3432751">
                <a:moveTo>
                  <a:pt x="3488731" y="0"/>
                </a:moveTo>
                <a:lnTo>
                  <a:pt x="3488732" y="0"/>
                </a:lnTo>
                <a:lnTo>
                  <a:pt x="3488732" y="3432751"/>
                </a:lnTo>
                <a:lnTo>
                  <a:pt x="0" y="3432751"/>
                </a:lnTo>
                <a:lnTo>
                  <a:pt x="0" y="3431630"/>
                </a:lnTo>
                <a:lnTo>
                  <a:pt x="80" y="3431628"/>
                </a:lnTo>
                <a:lnTo>
                  <a:pt x="7516" y="3431628"/>
                </a:lnTo>
                <a:lnTo>
                  <a:pt x="7516" y="3431443"/>
                </a:lnTo>
                <a:lnTo>
                  <a:pt x="179530" y="3427154"/>
                </a:lnTo>
                <a:cubicBezTo>
                  <a:pt x="1965266" y="3337873"/>
                  <a:pt x="3396747" y="1924247"/>
                  <a:pt x="3484471" y="162232"/>
                </a:cubicBezTo>
                <a:lnTo>
                  <a:pt x="3488328" y="6924"/>
                </a:lnTo>
                <a:lnTo>
                  <a:pt x="3488731" y="692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No description has been provided for this image">
            <a:extLst>
              <a:ext uri="{FF2B5EF4-FFF2-40B4-BE49-F238E27FC236}">
                <a16:creationId xmlns:a16="http://schemas.microsoft.com/office/drawing/2014/main" id="{DD035E68-050F-386A-B61B-CE3FA26F15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105" r="10410"/>
          <a:stretch/>
        </p:blipFill>
        <p:spPr bwMode="auto">
          <a:xfrm>
            <a:off x="6864928" y="10"/>
            <a:ext cx="5327072" cy="6997272"/>
          </a:xfrm>
          <a:custGeom>
            <a:avLst/>
            <a:gdLst/>
            <a:ahLst/>
            <a:cxnLst/>
            <a:rect l="l" t="t" r="r" b="b"/>
            <a:pathLst>
              <a:path w="5224982" h="6846790">
                <a:moveTo>
                  <a:pt x="0" y="0"/>
                </a:moveTo>
                <a:lnTo>
                  <a:pt x="5224981" y="0"/>
                </a:lnTo>
                <a:lnTo>
                  <a:pt x="5224981" y="3414038"/>
                </a:lnTo>
                <a:lnTo>
                  <a:pt x="5224982" y="3414038"/>
                </a:lnTo>
                <a:lnTo>
                  <a:pt x="5224981" y="3414080"/>
                </a:lnTo>
                <a:lnTo>
                  <a:pt x="5224981" y="3430264"/>
                </a:lnTo>
                <a:lnTo>
                  <a:pt x="5224578" y="3430264"/>
                </a:lnTo>
                <a:lnTo>
                  <a:pt x="5220721" y="3585201"/>
                </a:lnTo>
                <a:cubicBezTo>
                  <a:pt x="5132997" y="5343007"/>
                  <a:pt x="3701516" y="6753257"/>
                  <a:pt x="1915780" y="6842324"/>
                </a:cubicBezTo>
                <a:lnTo>
                  <a:pt x="1743766" y="6846603"/>
                </a:lnTo>
                <a:lnTo>
                  <a:pt x="1743766" y="6846788"/>
                </a:lnTo>
                <a:lnTo>
                  <a:pt x="1736330" y="6846788"/>
                </a:lnTo>
                <a:lnTo>
                  <a:pt x="1736250" y="6846790"/>
                </a:lnTo>
                <a:lnTo>
                  <a:pt x="1736250" y="6846788"/>
                </a:lnTo>
                <a:lnTo>
                  <a:pt x="0" y="684678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675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3" name="Rectangle 2072">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E940C1-E77C-B563-00C5-0443967E2202}"/>
              </a:ext>
            </a:extLst>
          </p:cNvPr>
          <p:cNvSpPr>
            <a:spLocks noGrp="1"/>
          </p:cNvSpPr>
          <p:nvPr>
            <p:ph type="title"/>
          </p:nvPr>
        </p:nvSpPr>
        <p:spPr>
          <a:xfrm>
            <a:off x="1077364" y="720435"/>
            <a:ext cx="4140096" cy="1507375"/>
          </a:xfrm>
        </p:spPr>
        <p:txBody>
          <a:bodyPr vert="horz" lIns="91440" tIns="45720" rIns="91440" bIns="45720" rtlCol="0" anchor="b">
            <a:normAutofit/>
          </a:bodyPr>
          <a:lstStyle/>
          <a:p>
            <a:pPr>
              <a:lnSpc>
                <a:spcPct val="100000"/>
              </a:lnSpc>
            </a:pPr>
            <a:r>
              <a:rPr lang="en-US" sz="3000" b="1" kern="1200">
                <a:solidFill>
                  <a:schemeClr val="tx1"/>
                </a:solidFill>
                <a:effectLst/>
                <a:latin typeface="+mj-lt"/>
                <a:ea typeface="+mj-ea"/>
                <a:cs typeface="+mj-cs"/>
              </a:rPr>
              <a:t>Bar Chart for Academic Year and Number of Students</a:t>
            </a:r>
          </a:p>
        </p:txBody>
      </p:sp>
      <p:sp>
        <p:nvSpPr>
          <p:cNvPr id="5" name="Rectangle 4">
            <a:extLst>
              <a:ext uri="{FF2B5EF4-FFF2-40B4-BE49-F238E27FC236}">
                <a16:creationId xmlns:a16="http://schemas.microsoft.com/office/drawing/2014/main" id="{8D084BBE-32EA-2201-DEBF-97A66DB5F886}"/>
              </a:ext>
            </a:extLst>
          </p:cNvPr>
          <p:cNvSpPr>
            <a:spLocks noChangeArrowheads="1"/>
          </p:cNvSpPr>
          <p:nvPr/>
        </p:nvSpPr>
        <p:spPr bwMode="auto">
          <a:xfrm>
            <a:off x="1077364" y="2427316"/>
            <a:ext cx="4140096" cy="351351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fontAlgn="base">
              <a:lnSpc>
                <a:spcPct val="110000"/>
              </a:lnSpc>
              <a:spcBef>
                <a:spcPct val="0"/>
              </a:spcBef>
              <a:spcAft>
                <a:spcPts val="600"/>
              </a:spcAft>
              <a:buClrTx/>
              <a:buSzTx/>
              <a:tabLst/>
            </a:pPr>
            <a:r>
              <a:rPr kumimoji="0" lang="en-US" altLang="en-US" sz="11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-The graph represents the distribution of students by academic year.</a:t>
            </a:r>
          </a:p>
          <a:p>
            <a:pPr marL="0" marR="0" lvl="0" indent="0" fontAlgn="base">
              <a:lnSpc>
                <a:spcPct val="110000"/>
              </a:lnSpc>
              <a:spcBef>
                <a:spcPct val="0"/>
              </a:spcBef>
              <a:spcAft>
                <a:spcPts val="600"/>
              </a:spcAft>
              <a:buClrTx/>
              <a:buSzTx/>
              <a:tabLst/>
            </a:pPr>
            <a:r>
              <a:rPr kumimoji="0" lang="en-US" altLang="en-US" sz="11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-The x-axis shows four categories: 1st year, 2nd year, 3rd year, and 4th year.</a:t>
            </a:r>
          </a:p>
          <a:p>
            <a:pPr marL="0" marR="0" lvl="0" indent="0" fontAlgn="base">
              <a:lnSpc>
                <a:spcPct val="110000"/>
              </a:lnSpc>
              <a:spcBef>
                <a:spcPct val="0"/>
              </a:spcBef>
              <a:spcAft>
                <a:spcPts val="600"/>
              </a:spcAft>
              <a:buClrTx/>
              <a:buSzTx/>
              <a:tabLst/>
            </a:pPr>
            <a:r>
              <a:rPr kumimoji="0" lang="en-US" altLang="en-US" sz="11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-The y-axis represents the number of students.</a:t>
            </a:r>
          </a:p>
          <a:p>
            <a:pPr marL="0" marR="0" lvl="0" indent="0" fontAlgn="base">
              <a:lnSpc>
                <a:spcPct val="110000"/>
              </a:lnSpc>
              <a:spcBef>
                <a:spcPct val="0"/>
              </a:spcBef>
              <a:spcAft>
                <a:spcPts val="600"/>
              </a:spcAft>
              <a:buClrTx/>
              <a:buSzTx/>
              <a:tabLst/>
            </a:pPr>
            <a:r>
              <a:rPr kumimoji="0" lang="en-US" altLang="en-US" sz="11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-The majority of students are in the 1st year, with approximately 34 students.</a:t>
            </a:r>
          </a:p>
          <a:p>
            <a:pPr marL="0" marR="0" lvl="0" indent="0" fontAlgn="base">
              <a:lnSpc>
                <a:spcPct val="110000"/>
              </a:lnSpc>
              <a:spcBef>
                <a:spcPct val="0"/>
              </a:spcBef>
              <a:spcAft>
                <a:spcPts val="600"/>
              </a:spcAft>
              <a:buClrTx/>
              <a:buSzTx/>
              <a:tabLst/>
            </a:pPr>
            <a:r>
              <a:rPr kumimoji="0" lang="en-US" altLang="en-US" sz="11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-The 3rd year has the second highest number of students, with around 27 students.</a:t>
            </a:r>
          </a:p>
          <a:p>
            <a:pPr marL="0" marR="0" lvl="0" indent="0" fontAlgn="base">
              <a:lnSpc>
                <a:spcPct val="110000"/>
              </a:lnSpc>
              <a:spcBef>
                <a:spcPct val="0"/>
              </a:spcBef>
              <a:spcAft>
                <a:spcPts val="600"/>
              </a:spcAft>
              <a:buClrTx/>
              <a:buSzTx/>
              <a:tabLst/>
            </a:pPr>
            <a:r>
              <a:rPr kumimoji="0" lang="en-US" altLang="en-US" sz="11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-There are fewer students in the 2nd year (about 16 students).</a:t>
            </a:r>
          </a:p>
          <a:p>
            <a:pPr marL="0" marR="0" lvl="0" indent="0" fontAlgn="base">
              <a:lnSpc>
                <a:spcPct val="110000"/>
              </a:lnSpc>
              <a:spcBef>
                <a:spcPct val="0"/>
              </a:spcBef>
              <a:spcAft>
                <a:spcPts val="600"/>
              </a:spcAft>
              <a:buClrTx/>
              <a:buSzTx/>
              <a:tabLst/>
            </a:pPr>
            <a:r>
              <a:rPr kumimoji="0" lang="en-US" altLang="en-US" sz="11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-The 4th year has the least number of students, with approximately 9 students.</a:t>
            </a:r>
          </a:p>
          <a:p>
            <a:pPr marL="0" marR="0" lvl="0" indent="0" fontAlgn="base">
              <a:lnSpc>
                <a:spcPct val="110000"/>
              </a:lnSpc>
              <a:spcBef>
                <a:spcPct val="0"/>
              </a:spcBef>
              <a:spcAft>
                <a:spcPts val="600"/>
              </a:spcAft>
              <a:buClrTx/>
              <a:buSzTx/>
              <a:tabLst/>
            </a:pPr>
            <a:r>
              <a:rPr kumimoji="0" lang="en-US" altLang="en-US" sz="11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-This pattern suggests a higher enrollment of students in earlier years, with a declining number of students in later academic years. </a:t>
            </a:r>
          </a:p>
        </p:txBody>
      </p:sp>
      <p:sp>
        <p:nvSpPr>
          <p:cNvPr id="2075" name="Freeform: Shape 2074">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77" name="Freeform: Shape 2076">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descr="No description has been provided for this image">
            <a:extLst>
              <a:ext uri="{FF2B5EF4-FFF2-40B4-BE49-F238E27FC236}">
                <a16:creationId xmlns:a16="http://schemas.microsoft.com/office/drawing/2014/main" id="{A3A87A92-874C-C72B-AC9A-80BF8DE1885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146464" y="1764870"/>
            <a:ext cx="4788861" cy="3328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838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1" name="Rectangle 3100">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9DE267-D6EF-835E-2192-B71E1EE9ED07}"/>
              </a:ext>
            </a:extLst>
          </p:cNvPr>
          <p:cNvSpPr>
            <a:spLocks noGrp="1"/>
          </p:cNvSpPr>
          <p:nvPr>
            <p:ph type="title"/>
          </p:nvPr>
        </p:nvSpPr>
        <p:spPr>
          <a:xfrm>
            <a:off x="1077364" y="720435"/>
            <a:ext cx="4140096" cy="1507375"/>
          </a:xfrm>
        </p:spPr>
        <p:txBody>
          <a:bodyPr>
            <a:normAutofit/>
          </a:bodyPr>
          <a:lstStyle/>
          <a:p>
            <a:pPr>
              <a:lnSpc>
                <a:spcPct val="100000"/>
              </a:lnSpc>
            </a:pPr>
            <a:r>
              <a:rPr lang="en-US" sz="3000"/>
              <a:t>Scatter Plot for Academic Year and CGPA</a:t>
            </a:r>
          </a:p>
        </p:txBody>
      </p:sp>
      <p:sp>
        <p:nvSpPr>
          <p:cNvPr id="5" name="Content Placeholder 4">
            <a:extLst>
              <a:ext uri="{FF2B5EF4-FFF2-40B4-BE49-F238E27FC236}">
                <a16:creationId xmlns:a16="http://schemas.microsoft.com/office/drawing/2014/main" id="{F7A3A3F3-ED33-AE35-6765-7C3C1CB66E6A}"/>
              </a:ext>
            </a:extLst>
          </p:cNvPr>
          <p:cNvSpPr>
            <a:spLocks noGrp="1" noChangeArrowheads="1"/>
          </p:cNvSpPr>
          <p:nvPr>
            <p:ph idx="1"/>
          </p:nvPr>
        </p:nvSpPr>
        <p:spPr bwMode="auto">
          <a:xfrm>
            <a:off x="1001949" y="2227810"/>
            <a:ext cx="4215511" cy="37130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110000"/>
              </a:lnSpc>
              <a:spcBef>
                <a:spcPct val="0"/>
              </a:spcBef>
              <a:spcAft>
                <a:spcPts val="600"/>
              </a:spcAft>
              <a:buClrTx/>
              <a:buSzTx/>
              <a:buFontTx/>
              <a:buNone/>
              <a:tabLst/>
            </a:pPr>
            <a:endParaRPr kumimoji="0" lang="en-US" altLang="en-US" sz="10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000" b="0" i="0" u="none" strike="noStrike" cap="none" normalizeH="0" baseline="0" dirty="0">
                <a:ln>
                  <a:noFill/>
                </a:ln>
                <a:effectLst/>
                <a:latin typeface="Arial" panose="020B0604020202020204" pitchFamily="34" charset="0"/>
              </a:rPr>
              <a:t>The graph displays the relationship between </a:t>
            </a:r>
            <a:r>
              <a:rPr kumimoji="0" lang="en-US" altLang="en-US" sz="1000" b="1" i="0" u="none" strike="noStrike" cap="none" normalizeH="0" baseline="0" dirty="0">
                <a:ln>
                  <a:noFill/>
                </a:ln>
                <a:effectLst/>
                <a:latin typeface="Arial" panose="020B0604020202020204" pitchFamily="34" charset="0"/>
              </a:rPr>
              <a:t>CGPA</a:t>
            </a:r>
            <a:r>
              <a:rPr kumimoji="0" lang="en-US" altLang="en-US" sz="1000" b="0" i="0" u="none" strike="noStrike" cap="none" normalizeH="0" baseline="0" dirty="0">
                <a:ln>
                  <a:noFill/>
                </a:ln>
                <a:effectLst/>
                <a:latin typeface="Arial" panose="020B0604020202020204" pitchFamily="34" charset="0"/>
              </a:rPr>
              <a:t> (Cumulative Grade Point Average) and </a:t>
            </a:r>
            <a:r>
              <a:rPr kumimoji="0" lang="en-US" altLang="en-US" sz="1000" b="1" i="0" u="none" strike="noStrike" cap="none" normalizeH="0" baseline="0" dirty="0">
                <a:ln>
                  <a:noFill/>
                </a:ln>
                <a:effectLst/>
                <a:latin typeface="Arial" panose="020B0604020202020204" pitchFamily="34" charset="0"/>
              </a:rPr>
              <a:t>Academic Year</a:t>
            </a:r>
            <a:r>
              <a:rPr kumimoji="0" lang="en-US" altLang="en-US" sz="10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000" b="0" i="0" u="none" strike="noStrike" cap="none" normalizeH="0" baseline="0" dirty="0">
                <a:ln>
                  <a:noFill/>
                </a:ln>
                <a:effectLst/>
                <a:latin typeface="Arial" panose="020B0604020202020204" pitchFamily="34" charset="0"/>
              </a:rPr>
              <a:t>The x-axis represents the </a:t>
            </a:r>
            <a:r>
              <a:rPr kumimoji="0" lang="en-US" altLang="en-US" sz="1000" b="1" i="0" u="none" strike="noStrike" cap="none" normalizeH="0" baseline="0" dirty="0">
                <a:ln>
                  <a:noFill/>
                </a:ln>
                <a:effectLst/>
                <a:latin typeface="Arial" panose="020B0604020202020204" pitchFamily="34" charset="0"/>
              </a:rPr>
              <a:t>Academic Year</a:t>
            </a:r>
            <a:r>
              <a:rPr kumimoji="0" lang="en-US" altLang="en-US" sz="1000" b="0" i="0" u="none" strike="noStrike" cap="none" normalizeH="0" baseline="0" dirty="0">
                <a:ln>
                  <a:noFill/>
                </a:ln>
                <a:effectLst/>
                <a:latin typeface="Arial" panose="020B0604020202020204" pitchFamily="34" charset="0"/>
              </a:rPr>
              <a:t>, ranging from 1st to 4th year.</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000" b="0" i="0" u="none" strike="noStrike" cap="none" normalizeH="0" baseline="0" dirty="0">
                <a:ln>
                  <a:noFill/>
                </a:ln>
                <a:effectLst/>
                <a:latin typeface="Arial" panose="020B0604020202020204" pitchFamily="34" charset="0"/>
              </a:rPr>
              <a:t>The y-axis represents </a:t>
            </a:r>
            <a:r>
              <a:rPr kumimoji="0" lang="en-US" altLang="en-US" sz="1000" b="1" i="0" u="none" strike="noStrike" cap="none" normalizeH="0" baseline="0" dirty="0">
                <a:ln>
                  <a:noFill/>
                </a:ln>
                <a:effectLst/>
                <a:latin typeface="Arial" panose="020B0604020202020204" pitchFamily="34" charset="0"/>
              </a:rPr>
              <a:t>CGPA</a:t>
            </a:r>
            <a:r>
              <a:rPr kumimoji="0" lang="en-US" altLang="en-US" sz="1000" b="0" i="0" u="none" strike="noStrike" cap="none" normalizeH="0" baseline="0" dirty="0">
                <a:ln>
                  <a:noFill/>
                </a:ln>
                <a:effectLst/>
                <a:latin typeface="Arial" panose="020B0604020202020204" pitchFamily="34" charset="0"/>
              </a:rPr>
              <a:t>, ranging from 0.0 to 4.0.</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000" b="1" i="0" u="none" strike="noStrike" cap="none" normalizeH="0" baseline="0" dirty="0">
                <a:ln>
                  <a:noFill/>
                </a:ln>
                <a:effectLst/>
                <a:latin typeface="Arial" panose="020B0604020202020204" pitchFamily="34" charset="0"/>
              </a:rPr>
              <a:t>1st-year students</a:t>
            </a:r>
            <a:r>
              <a:rPr kumimoji="0" lang="en-US" altLang="en-US" sz="1000" b="0" i="0" u="none" strike="noStrike" cap="none" normalizeH="0" baseline="0" dirty="0">
                <a:ln>
                  <a:noFill/>
                </a:ln>
                <a:effectLst/>
                <a:latin typeface="Arial" panose="020B0604020202020204" pitchFamily="34" charset="0"/>
              </a:rPr>
              <a:t> show a wide range of CGPAs, with some as low as 0.0 and others as high as 3.5+.</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000" b="1" i="0" u="none" strike="noStrike" cap="none" normalizeH="0" baseline="0" dirty="0">
                <a:ln>
                  <a:noFill/>
                </a:ln>
                <a:effectLst/>
                <a:latin typeface="Arial" panose="020B0604020202020204" pitchFamily="34" charset="0"/>
              </a:rPr>
              <a:t>2nd-year students</a:t>
            </a:r>
            <a:r>
              <a:rPr kumimoji="0" lang="en-US" altLang="en-US" sz="1000" b="0" i="0" u="none" strike="noStrike" cap="none" normalizeH="0" baseline="0" dirty="0">
                <a:ln>
                  <a:noFill/>
                </a:ln>
                <a:effectLst/>
                <a:latin typeface="Arial" panose="020B0604020202020204" pitchFamily="34" charset="0"/>
              </a:rPr>
              <a:t> also have varying CGPAs, ranging between 2.0 and 3.5.</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000" b="1" i="0" u="none" strike="noStrike" cap="none" normalizeH="0" baseline="0" dirty="0">
                <a:ln>
                  <a:noFill/>
                </a:ln>
                <a:effectLst/>
                <a:latin typeface="Arial" panose="020B0604020202020204" pitchFamily="34" charset="0"/>
              </a:rPr>
              <a:t>3rd-year students</a:t>
            </a:r>
            <a:r>
              <a:rPr kumimoji="0" lang="en-US" altLang="en-US" sz="1000" b="0" i="0" u="none" strike="noStrike" cap="none" normalizeH="0" baseline="0" dirty="0">
                <a:ln>
                  <a:noFill/>
                </a:ln>
                <a:effectLst/>
                <a:latin typeface="Arial" panose="020B0604020202020204" pitchFamily="34" charset="0"/>
              </a:rPr>
              <a:t> tend to have CGPAs between 2.0 and 3.5, with a relatively smaller spread compared to 1st-year students.</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000" b="1" i="0" u="none" strike="noStrike" cap="none" normalizeH="0" baseline="0" dirty="0">
                <a:ln>
                  <a:noFill/>
                </a:ln>
                <a:effectLst/>
                <a:latin typeface="Arial" panose="020B0604020202020204" pitchFamily="34" charset="0"/>
              </a:rPr>
              <a:t>4th-year students</a:t>
            </a:r>
            <a:r>
              <a:rPr kumimoji="0" lang="en-US" altLang="en-US" sz="1000" b="0" i="0" u="none" strike="noStrike" cap="none" normalizeH="0" baseline="0" dirty="0">
                <a:ln>
                  <a:noFill/>
                </a:ln>
                <a:effectLst/>
                <a:latin typeface="Arial" panose="020B0604020202020204" pitchFamily="34" charset="0"/>
              </a:rPr>
              <a:t> show CGPAs in a tighter range, mostly between 2.0 and 3.5, with no extremes.</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000" b="0" i="0" u="none" strike="noStrike" cap="none" normalizeH="0" baseline="0" dirty="0">
                <a:ln>
                  <a:noFill/>
                </a:ln>
                <a:effectLst/>
                <a:latin typeface="Arial" panose="020B0604020202020204" pitchFamily="34" charset="0"/>
              </a:rPr>
              <a:t>The plot suggests that students in later years tend to have CGPAs within a narrower range compared to students in their 1st year. </a:t>
            </a:r>
          </a:p>
        </p:txBody>
      </p:sp>
      <p:sp>
        <p:nvSpPr>
          <p:cNvPr id="3102" name="Freeform: Shape 3101">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03" name="Freeform: Shape 3102">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75" name="Picture 3" descr="No description has been provided for this image">
            <a:extLst>
              <a:ext uri="{FF2B5EF4-FFF2-40B4-BE49-F238E27FC236}">
                <a16:creationId xmlns:a16="http://schemas.microsoft.com/office/drawing/2014/main" id="{E81B9B58-006B-50BE-53B7-E797BD0433B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46464" y="1854661"/>
            <a:ext cx="4788861" cy="3148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5747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Freeform: Shape 5126">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5129" name="Rectangle 5128">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2F924D-0829-F5D1-15E1-84273BB9BF41}"/>
              </a:ext>
            </a:extLst>
          </p:cNvPr>
          <p:cNvSpPr>
            <a:spLocks noGrp="1"/>
          </p:cNvSpPr>
          <p:nvPr>
            <p:ph type="title"/>
          </p:nvPr>
        </p:nvSpPr>
        <p:spPr>
          <a:xfrm>
            <a:off x="1077364" y="720435"/>
            <a:ext cx="4140096" cy="1507375"/>
          </a:xfrm>
        </p:spPr>
        <p:txBody>
          <a:bodyPr vert="horz" lIns="91440" tIns="45720" rIns="91440" bIns="45720" rtlCol="0" anchor="b">
            <a:normAutofit/>
          </a:bodyPr>
          <a:lstStyle/>
          <a:p>
            <a:r>
              <a:rPr lang="en-US" b="1" kern="1200">
                <a:solidFill>
                  <a:schemeClr val="tx1"/>
                </a:solidFill>
                <a:effectLst/>
                <a:latin typeface="+mj-lt"/>
                <a:ea typeface="+mj-ea"/>
                <a:cs typeface="+mj-cs"/>
              </a:rPr>
              <a:t>CGPA Distribution by Academic Year</a:t>
            </a:r>
          </a:p>
        </p:txBody>
      </p:sp>
      <p:sp>
        <p:nvSpPr>
          <p:cNvPr id="3" name="Content Placeholder 2">
            <a:extLst>
              <a:ext uri="{FF2B5EF4-FFF2-40B4-BE49-F238E27FC236}">
                <a16:creationId xmlns:a16="http://schemas.microsoft.com/office/drawing/2014/main" id="{8E171743-3E30-9C10-460F-9F092CA78B7E}"/>
              </a:ext>
            </a:extLst>
          </p:cNvPr>
          <p:cNvSpPr>
            <a:spLocks noGrp="1"/>
          </p:cNvSpPr>
          <p:nvPr>
            <p:ph sz="half" idx="1"/>
          </p:nvPr>
        </p:nvSpPr>
        <p:spPr>
          <a:xfrm>
            <a:off x="1077364" y="2427316"/>
            <a:ext cx="4140096" cy="3513514"/>
          </a:xfrm>
        </p:spPr>
        <p:txBody>
          <a:bodyPr vert="horz" lIns="91440" tIns="45720" rIns="91440" bIns="45720" rtlCol="0">
            <a:normAutofit/>
          </a:bodyPr>
          <a:lstStyle/>
          <a:p>
            <a:pPr>
              <a:lnSpc>
                <a:spcPct val="110000"/>
              </a:lnSpc>
            </a:pPr>
            <a:r>
              <a:rPr lang="en-US" sz="1200" dirty="0">
                <a:latin typeface="Aptos Display" panose="020B0004020202020204" pitchFamily="34" charset="0"/>
              </a:rPr>
              <a:t>Students tend to improve their academic performance over time, as evidenced by the increasing median CGPA across the academic years.</a:t>
            </a:r>
          </a:p>
          <a:p>
            <a:pPr>
              <a:lnSpc>
                <a:spcPct val="110000"/>
              </a:lnSpc>
            </a:pPr>
            <a:r>
              <a:rPr lang="en-US" sz="1200" dirty="0">
                <a:latin typeface="Aptos Display" panose="020B0004020202020204" pitchFamily="34" charset="0"/>
              </a:rPr>
              <a:t>While the general trend is positive, there are some fluctuations in performance between years. For example, year 2 showed slightly more variability in student grades.</a:t>
            </a:r>
          </a:p>
          <a:p>
            <a:pPr>
              <a:lnSpc>
                <a:spcPct val="110000"/>
              </a:lnSpc>
            </a:pPr>
            <a:r>
              <a:rPr lang="en-US" sz="1200" dirty="0">
                <a:latin typeface="Aptos Display" panose="020B0004020202020204" pitchFamily="34" charset="0"/>
              </a:rPr>
              <a:t>The distributions were skewed to the right, especially in the earlier years, suggesting a larger proportion of students with lower GPAs. This skewness decreased in later years, indicating a more even distribution of grades.</a:t>
            </a:r>
          </a:p>
          <a:p>
            <a:pPr>
              <a:lnSpc>
                <a:spcPct val="110000"/>
              </a:lnSpc>
            </a:pPr>
            <a:r>
              <a:rPr lang="en-US" sz="1200" dirty="0">
                <a:latin typeface="Aptos Display" panose="020B0004020202020204" pitchFamily="34" charset="0"/>
              </a:rPr>
              <a:t>The boxplot allows for easy comparison of the distributions across years. For instance, the median CGPA for year 4 was higher than that for year 1, and the variability in grades was lower in year 3 compared to year 2.</a:t>
            </a:r>
          </a:p>
        </p:txBody>
      </p:sp>
      <p:sp>
        <p:nvSpPr>
          <p:cNvPr id="5131" name="Freeform: Shape 5130">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33" name="Freeform: Shape 5132">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122" name="Picture 2" descr="No description has been provided for this image">
            <a:extLst>
              <a:ext uri="{FF2B5EF4-FFF2-40B4-BE49-F238E27FC236}">
                <a16:creationId xmlns:a16="http://schemas.microsoft.com/office/drawing/2014/main" id="{D49B2FB7-C45C-0D0C-ED3A-D66656B5901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146464" y="1603246"/>
            <a:ext cx="4788861" cy="3651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2089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93" name="Freeform: Shape 7192">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7194" name="Rectangle 7193">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3">
            <a:extLst>
              <a:ext uri="{FF2B5EF4-FFF2-40B4-BE49-F238E27FC236}">
                <a16:creationId xmlns:a16="http://schemas.microsoft.com/office/drawing/2014/main" id="{80F412AA-6F6A-9D54-E2A8-1582D26BC65C}"/>
              </a:ext>
            </a:extLst>
          </p:cNvPr>
          <p:cNvSpPr>
            <a:spLocks noGrp="1" noChangeArrowheads="1"/>
          </p:cNvSpPr>
          <p:nvPr>
            <p:ph type="title"/>
          </p:nvPr>
        </p:nvSpPr>
        <p:spPr bwMode="auto">
          <a:xfrm>
            <a:off x="1077364" y="720435"/>
            <a:ext cx="4140096" cy="15073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p>
            <a:pPr marL="0" marR="0" lvl="0" indent="0" fontAlgn="base">
              <a:spcAft>
                <a:spcPct val="0"/>
              </a:spcAft>
              <a:buClrTx/>
              <a:buSzTx/>
              <a:tabLst/>
            </a:pPr>
            <a:r>
              <a:rPr kumimoji="0" lang="en-US" altLang="en-US" b="1" u="none" strike="noStrike" kern="1200" cap="none" normalizeH="0" baseline="0">
                <a:ln>
                  <a:noFill/>
                </a:ln>
                <a:solidFill>
                  <a:schemeClr val="tx1"/>
                </a:solidFill>
                <a:effectLst/>
                <a:latin typeface="+mj-lt"/>
                <a:ea typeface="+mj-ea"/>
                <a:cs typeface="+mj-cs"/>
              </a:rPr>
              <a:t>CGPA Distribution</a:t>
            </a:r>
          </a:p>
        </p:txBody>
      </p:sp>
      <p:sp>
        <p:nvSpPr>
          <p:cNvPr id="6" name="Rectangle 4">
            <a:extLst>
              <a:ext uri="{FF2B5EF4-FFF2-40B4-BE49-F238E27FC236}">
                <a16:creationId xmlns:a16="http://schemas.microsoft.com/office/drawing/2014/main" id="{8AABDDD1-2CD9-3015-91AE-EC0B7C57350C}"/>
              </a:ext>
            </a:extLst>
          </p:cNvPr>
          <p:cNvSpPr>
            <a:spLocks noGrp="1" noChangeArrowheads="1"/>
          </p:cNvSpPr>
          <p:nvPr>
            <p:ph sz="half" idx="1"/>
          </p:nvPr>
        </p:nvSpPr>
        <p:spPr bwMode="auto">
          <a:xfrm>
            <a:off x="1077364" y="2427316"/>
            <a:ext cx="4140096" cy="351351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0" fontAlgn="base">
              <a:lnSpc>
                <a:spcPct val="110000"/>
              </a:lnSpc>
              <a:spcBef>
                <a:spcPct val="0"/>
              </a:spcBef>
              <a:spcAft>
                <a:spcPts val="600"/>
              </a:spcAft>
              <a:buClrTx/>
              <a:buSzTx/>
              <a:buFontTx/>
              <a:buChar char="•"/>
              <a:tabLst/>
            </a:pPr>
            <a:r>
              <a:rPr kumimoji="0" lang="en-US" altLang="en-US" sz="1400" b="0" i="0" u="none" strike="noStrike" cap="none" normalizeH="0" baseline="0" dirty="0">
                <a:ln>
                  <a:noFill/>
                </a:ln>
                <a:effectLst/>
                <a:latin typeface="Aptos Display" panose="020B0004020202020204" pitchFamily="34" charset="0"/>
              </a:rPr>
              <a:t>The histogram shows a right-skewed distribution, indicating that a larger proportion of students have lower CGPA scores compared to higher ones.</a:t>
            </a:r>
          </a:p>
          <a:p>
            <a:pPr marL="0" marR="0" lvl="0" indent="0" fontAlgn="base">
              <a:lnSpc>
                <a:spcPct val="110000"/>
              </a:lnSpc>
              <a:spcBef>
                <a:spcPct val="0"/>
              </a:spcBef>
              <a:spcAft>
                <a:spcPts val="600"/>
              </a:spcAft>
              <a:buClrTx/>
              <a:buSzTx/>
              <a:buFontTx/>
              <a:buChar char="•"/>
              <a:tabLst/>
            </a:pPr>
            <a:r>
              <a:rPr kumimoji="0" lang="en-US" altLang="en-US" sz="1400" b="0" i="0" u="none" strike="noStrike" cap="none" normalizeH="0" baseline="0" dirty="0">
                <a:ln>
                  <a:noFill/>
                </a:ln>
                <a:effectLst/>
                <a:latin typeface="Aptos Display" panose="020B0004020202020204" pitchFamily="34" charset="0"/>
              </a:rPr>
              <a:t>The highest frequency occurs between 3.0 and 3.5, suggesting that the majority of students have CGPA scores in this range.</a:t>
            </a:r>
          </a:p>
          <a:p>
            <a:pPr marL="0" marR="0" lvl="0" indent="0" fontAlgn="base">
              <a:lnSpc>
                <a:spcPct val="110000"/>
              </a:lnSpc>
              <a:spcBef>
                <a:spcPct val="0"/>
              </a:spcBef>
              <a:spcAft>
                <a:spcPts val="600"/>
              </a:spcAft>
              <a:buClrTx/>
              <a:buSzTx/>
              <a:buFontTx/>
              <a:buChar char="•"/>
              <a:tabLst/>
            </a:pPr>
            <a:r>
              <a:rPr kumimoji="0" lang="en-US" altLang="en-US" sz="1400" b="0" i="0" u="none" strike="noStrike" cap="none" normalizeH="0" baseline="0" dirty="0">
                <a:ln>
                  <a:noFill/>
                </a:ln>
                <a:effectLst/>
                <a:latin typeface="Aptos Display" panose="020B0004020202020204" pitchFamily="34" charset="0"/>
              </a:rPr>
              <a:t> There is a clear mode between 3.0 and 3.5, indicating that this is the most common CGPA range.</a:t>
            </a:r>
          </a:p>
          <a:p>
            <a:pPr marL="0" marR="0" lvl="0" indent="0" fontAlgn="base">
              <a:lnSpc>
                <a:spcPct val="110000"/>
              </a:lnSpc>
              <a:spcBef>
                <a:spcPct val="0"/>
              </a:spcBef>
              <a:spcAft>
                <a:spcPts val="600"/>
              </a:spcAft>
              <a:buClrTx/>
              <a:buSzTx/>
              <a:buFontTx/>
              <a:buChar char="•"/>
              <a:tabLst/>
            </a:pPr>
            <a:r>
              <a:rPr kumimoji="0" lang="en-US" altLang="en-US" sz="1400" b="0" i="0" u="none" strike="noStrike" cap="none" normalizeH="0" baseline="0" dirty="0">
                <a:ln>
                  <a:noFill/>
                </a:ln>
                <a:effectLst/>
                <a:latin typeface="Aptos Display" panose="020B0004020202020204" pitchFamily="34" charset="0"/>
              </a:rPr>
              <a:t> The left tail of the distribution is longer than the right tail, further emphasizing the skewness to the right. </a:t>
            </a:r>
          </a:p>
          <a:p>
            <a:pPr marL="0" marR="0" lvl="0" indent="0" fontAlgn="base">
              <a:lnSpc>
                <a:spcPct val="110000"/>
              </a:lnSpc>
              <a:spcBef>
                <a:spcPct val="0"/>
              </a:spcBef>
              <a:spcAft>
                <a:spcPts val="600"/>
              </a:spcAft>
              <a:buClrTx/>
              <a:buSzTx/>
              <a:buFontTx/>
              <a:buChar char="•"/>
              <a:tabLst/>
            </a:pPr>
            <a:r>
              <a:rPr lang="en-US" sz="1400" dirty="0">
                <a:latin typeface="Aptos Display" panose="020B0004020202020204" pitchFamily="34" charset="0"/>
              </a:rPr>
              <a:t>The right-skewness indicates a larger proportion of students with lower CGPA scores.</a:t>
            </a:r>
            <a:endParaRPr kumimoji="0" lang="en-US" altLang="en-US" sz="1400" b="0" i="0" u="none" strike="noStrike" cap="none" normalizeH="0" baseline="0" dirty="0">
              <a:ln>
                <a:noFill/>
              </a:ln>
              <a:effectLst/>
              <a:latin typeface="Aptos Display" panose="020B0004020202020204" pitchFamily="34" charset="0"/>
            </a:endParaRPr>
          </a:p>
        </p:txBody>
      </p:sp>
      <p:sp>
        <p:nvSpPr>
          <p:cNvPr id="7195" name="Freeform: Shape 7194">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92" name="Freeform: Shape 7191">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170" name="Picture 2" descr="No description has been provided for this image">
            <a:extLst>
              <a:ext uri="{FF2B5EF4-FFF2-40B4-BE49-F238E27FC236}">
                <a16:creationId xmlns:a16="http://schemas.microsoft.com/office/drawing/2014/main" id="{DE72498A-C3C2-B406-1A89-F50FF46CC1B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146464" y="1878605"/>
            <a:ext cx="4788861" cy="3100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7642423"/>
      </p:ext>
    </p:extLst>
  </p:cSld>
  <p:clrMapOvr>
    <a:masterClrMapping/>
  </p:clrMapOvr>
</p:sld>
</file>

<file path=ppt/theme/theme1.xml><?xml version="1.0" encoding="utf-8"?>
<a:theme xmlns:a="http://schemas.openxmlformats.org/drawingml/2006/main" name="BlocksVTI">
  <a:themeElements>
    <a:clrScheme name="AnalogousFromDarkSeedLeftStep">
      <a:dk1>
        <a:srgbClr val="000000"/>
      </a:dk1>
      <a:lt1>
        <a:srgbClr val="FFFFFF"/>
      </a:lt1>
      <a:dk2>
        <a:srgbClr val="1B2F2E"/>
      </a:dk2>
      <a:lt2>
        <a:srgbClr val="F0F3F1"/>
      </a:lt2>
      <a:accent1>
        <a:srgbClr val="D53BB5"/>
      </a:accent1>
      <a:accent2>
        <a:srgbClr val="A329C3"/>
      </a:accent2>
      <a:accent3>
        <a:srgbClr val="753BD5"/>
      </a:accent3>
      <a:accent4>
        <a:srgbClr val="4349CA"/>
      </a:accent4>
      <a:accent5>
        <a:srgbClr val="3B81D5"/>
      </a:accent5>
      <a:accent6>
        <a:srgbClr val="29B0C3"/>
      </a:accent6>
      <a:hlink>
        <a:srgbClr val="3F64BF"/>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otalTime>1544</TotalTime>
  <Words>3265</Words>
  <Application>Microsoft Office PowerPoint</Application>
  <PresentationFormat>Widescreen</PresentationFormat>
  <Paragraphs>215</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Aptos Display</vt:lpstr>
      <vt:lpstr>Arial</vt:lpstr>
      <vt:lpstr>Avenir Next LT Pro</vt:lpstr>
      <vt:lpstr>Avenir Next LT Pro Light</vt:lpstr>
      <vt:lpstr>Calibri</vt:lpstr>
      <vt:lpstr>Roboto Mono Web</vt:lpstr>
      <vt:lpstr>BlocksVTI</vt:lpstr>
      <vt:lpstr>Predictive Modeling of Student Mental Health and Academic Performance: Insights from University Data</vt:lpstr>
      <vt:lpstr>Table of Content</vt:lpstr>
      <vt:lpstr>Data Description</vt:lpstr>
      <vt:lpstr>Data Attributes</vt:lpstr>
      <vt:lpstr>Data Visualization</vt:lpstr>
      <vt:lpstr>Bar Chart for Academic Year and Number of Students</vt:lpstr>
      <vt:lpstr>Scatter Plot for Academic Year and CGPA</vt:lpstr>
      <vt:lpstr>CGPA Distribution by Academic Year</vt:lpstr>
      <vt:lpstr>CGPA Distribution</vt:lpstr>
      <vt:lpstr>Scatter Plot for all Features</vt:lpstr>
      <vt:lpstr>Regression</vt:lpstr>
      <vt:lpstr>Linear Regression Graph</vt:lpstr>
      <vt:lpstr>Confusion  Matrix</vt:lpstr>
      <vt:lpstr>KNN Regression for CGPA Prediction</vt:lpstr>
      <vt:lpstr>Naïve Bayes Prediction</vt:lpstr>
      <vt:lpstr>KNN vs Naive Bayes</vt:lpstr>
      <vt:lpstr>SVM</vt:lpstr>
      <vt:lpstr>Random Forest</vt:lpstr>
      <vt:lpstr>Conclusion</vt:lpstr>
      <vt:lpstr>References</vt:lpstr>
      <vt:lpstr>Contribution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Yashwanth Pabbisetti</dc:creator>
  <cp:lastModifiedBy>Yashwanth Pabbisetti</cp:lastModifiedBy>
  <cp:revision>16</cp:revision>
  <dcterms:created xsi:type="dcterms:W3CDTF">2024-08-28T20:01:24Z</dcterms:created>
  <dcterms:modified xsi:type="dcterms:W3CDTF">2024-12-01T23:37:01Z</dcterms:modified>
</cp:coreProperties>
</file>